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3" r:id="rId4"/>
    <p:sldId id="264" r:id="rId5"/>
    <p:sldId id="265" r:id="rId6"/>
    <p:sldId id="266" r:id="rId7"/>
    <p:sldId id="257" r:id="rId8"/>
    <p:sldId id="258" r:id="rId9"/>
    <p:sldId id="259" r:id="rId10"/>
    <p:sldId id="267" r:id="rId11"/>
    <p:sldId id="268" r:id="rId12"/>
    <p:sldId id="260" r:id="rId13"/>
    <p:sldId id="261"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66FF66"/>
    <a:srgbClr val="990099"/>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2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1B56ABA-115F-410E-84F8-E2BA83330D60}" type="datetimeFigureOut">
              <a:rPr lang="en-US" smtClean="0"/>
              <a:t>4/27/2024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16405910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1B56ABA-115F-410E-84F8-E2BA83330D60}" type="datetimeFigureOut">
              <a:rPr lang="en-US" smtClean="0"/>
              <a:t>4/27/2024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16980424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1B56ABA-115F-410E-84F8-E2BA83330D60}" type="datetimeFigureOut">
              <a:rPr lang="en-US" smtClean="0"/>
              <a:t>4/27/2024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114526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1B56ABA-115F-410E-84F8-E2BA83330D60}" type="datetimeFigureOut">
              <a:rPr lang="en-US" smtClean="0"/>
              <a:t>4/27/2024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3758001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1B56ABA-115F-410E-84F8-E2BA83330D60}" type="datetimeFigureOut">
              <a:rPr lang="en-US" smtClean="0"/>
              <a:t>4/27/2024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1338699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1B56ABA-115F-410E-84F8-E2BA83330D60}" type="datetimeFigureOut">
              <a:rPr lang="en-US" smtClean="0"/>
              <a:t>4/27/2024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41700695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1B56ABA-115F-410E-84F8-E2BA83330D60}" type="datetimeFigureOut">
              <a:rPr lang="en-US" smtClean="0"/>
              <a:t>4/27/2024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2816687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1B56ABA-115F-410E-84F8-E2BA83330D60}" type="datetimeFigureOut">
              <a:rPr lang="en-US" smtClean="0"/>
              <a:t>4/27/2024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6057126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1B56ABA-115F-410E-84F8-E2BA83330D60}" type="datetimeFigureOut">
              <a:rPr lang="en-US" smtClean="0"/>
              <a:t>4/27/2024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1864493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1B56ABA-115F-410E-84F8-E2BA83330D60}" type="datetimeFigureOut">
              <a:rPr lang="en-US" smtClean="0"/>
              <a:t>4/27/2024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37380094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1B56ABA-115F-410E-84F8-E2BA83330D60}" type="datetimeFigureOut">
              <a:rPr lang="en-US" smtClean="0"/>
              <a:t>4/27/2024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0DAFBCA-D739-495A-8D65-EEE34C8D9FEA}" type="slidenum">
              <a:rPr lang="en-US" smtClean="0"/>
              <a:t>‹#›</a:t>
            </a:fld>
            <a:endParaRPr lang="en-US"/>
          </a:p>
        </p:txBody>
      </p:sp>
    </p:spTree>
    <p:extLst>
      <p:ext uri="{BB962C8B-B14F-4D97-AF65-F5344CB8AC3E}">
        <p14:creationId xmlns:p14="http://schemas.microsoft.com/office/powerpoint/2010/main" val="32693516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56ABA-115F-410E-84F8-E2BA83330D60}" type="datetimeFigureOut">
              <a:rPr lang="en-US" smtClean="0"/>
              <a:t>4/27/2024</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FBCA-D739-495A-8D65-EEE34C8D9FEA}" type="slidenum">
              <a:rPr lang="en-US" smtClean="0"/>
              <a:t>‹#›</a:t>
            </a:fld>
            <a:endParaRPr lang="en-US"/>
          </a:p>
        </p:txBody>
      </p:sp>
    </p:spTree>
    <p:extLst>
      <p:ext uri="{BB962C8B-B14F-4D97-AF65-F5344CB8AC3E}">
        <p14:creationId xmlns:p14="http://schemas.microsoft.com/office/powerpoint/2010/main" val="385632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for9a.com/specialities/%D8%A7%D9%84%D9%83%D9%8A%D9%85%D9%8A%D8%A7%D8%A1-Chemistry" TargetMode="External"/><Relationship Id="rId2" Type="http://schemas.openxmlformats.org/officeDocument/2006/relationships/hyperlink" Target="https://www.for9a.com/specialities/%D8%A7%D9%84%D8%B1%D9%8A%D8%A7%D8%B6%D9%8A%D8%A7%D8%AA-Mathematics" TargetMode="External"/><Relationship Id="rId1" Type="http://schemas.openxmlformats.org/officeDocument/2006/relationships/slideLayout" Target="../slideLayouts/slideLayout7.xml"/><Relationship Id="rId6" Type="http://schemas.openxmlformats.org/officeDocument/2006/relationships/hyperlink" Target="https://www.for9a.com/specialities/%D8%A7%D9%84%D8%B5%D9%8A%D8%AF%D9%84%D8%A9-Pharmacy" TargetMode="External"/><Relationship Id="rId5" Type="http://schemas.openxmlformats.org/officeDocument/2006/relationships/hyperlink" Target="https://www.for9a.com/specialities/%D8%A7%D9%84%D9%87%D9%86%D8%AF%D8%B3%D8%A9-Engineering" TargetMode="External"/><Relationship Id="rId4" Type="http://schemas.openxmlformats.org/officeDocument/2006/relationships/hyperlink" Target="https://www.for9a.com/specialities/%D8%A7%D9%84%D9%81%D9%8A%D8%B2%D9%8A%D8%A7%D8%A1-Phys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for9a.com/specialities/%D8%A7%D9%84%D8%B7%D8%A8-Medicin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98022" y="556759"/>
            <a:ext cx="11283042" cy="5468483"/>
          </a:xfrm>
        </p:spPr>
        <p:txBody>
          <a:bodyPr>
            <a:noAutofit/>
          </a:bodyPr>
          <a:lstStyle/>
          <a:p>
            <a:r>
              <a:rPr lang="ar-IQ" sz="6000" dirty="0" smtClean="0"/>
              <a:t>جامعة المستقبل</a:t>
            </a:r>
          </a:p>
          <a:p>
            <a:r>
              <a:rPr lang="ar-IQ" sz="6000" dirty="0" smtClean="0"/>
              <a:t>كلية العلوم </a:t>
            </a:r>
          </a:p>
          <a:p>
            <a:r>
              <a:rPr lang="ar-IQ" sz="6000" dirty="0" smtClean="0"/>
              <a:t>قسم الفيزياء التطبيقية</a:t>
            </a:r>
          </a:p>
          <a:p>
            <a:r>
              <a:rPr lang="ar-IQ" sz="6000" dirty="0" smtClean="0"/>
              <a:t>المرحلة الأولى 2023-2024</a:t>
            </a:r>
          </a:p>
          <a:p>
            <a:r>
              <a:rPr lang="ar-IQ" sz="6000" smtClean="0"/>
              <a:t>الفيزياء الحيوية </a:t>
            </a:r>
            <a:endParaRPr lang="en-US" sz="6000" dirty="0"/>
          </a:p>
        </p:txBody>
      </p:sp>
    </p:spTree>
    <p:extLst>
      <p:ext uri="{BB962C8B-B14F-4D97-AF65-F5344CB8AC3E}">
        <p14:creationId xmlns:p14="http://schemas.microsoft.com/office/powerpoint/2010/main" val="17829505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525236" y="440870"/>
            <a:ext cx="11283042" cy="16410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just" rtl="1"/>
            <a:r>
              <a:rPr lang="ar-SA" sz="4000" dirty="0"/>
              <a:t>تُساعد دراسة الأحياء على المستوى </a:t>
            </a:r>
            <a:r>
              <a:rPr lang="ar-SA" sz="4000" dirty="0" smtClean="0"/>
              <a:t>الجزيئي</a:t>
            </a:r>
            <a:r>
              <a:rPr lang="ar-IQ" sz="4000" dirty="0" smtClean="0"/>
              <a:t> على</a:t>
            </a:r>
            <a:r>
              <a:rPr lang="ar-SA" sz="4000" dirty="0" smtClean="0"/>
              <a:t> </a:t>
            </a:r>
            <a:r>
              <a:rPr lang="ar-SA" sz="4000" dirty="0"/>
              <a:t>فهم العديد من ظواهر جسم الإنسان والأمراض </a:t>
            </a:r>
            <a:r>
              <a:rPr lang="ar-SA" sz="4000" dirty="0" smtClean="0"/>
              <a:t>وعلاجها</a:t>
            </a:r>
            <a:r>
              <a:rPr lang="ar-IQ" sz="4000" dirty="0" smtClean="0"/>
              <a:t> ومنها:</a:t>
            </a:r>
            <a:endParaRPr lang="en-US" sz="4000" dirty="0"/>
          </a:p>
        </p:txBody>
      </p:sp>
      <p:sp>
        <p:nvSpPr>
          <p:cNvPr id="3" name="عنوان فرعي 2"/>
          <p:cNvSpPr txBox="1">
            <a:spLocks/>
          </p:cNvSpPr>
          <p:nvPr/>
        </p:nvSpPr>
        <p:spPr>
          <a:xfrm>
            <a:off x="525236" y="2163534"/>
            <a:ext cx="11283042" cy="194310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just" rtl="1"/>
            <a:r>
              <a:rPr lang="ar-SA" sz="4000" dirty="0" smtClean="0"/>
              <a:t>فهم كل ما يتعلق ببنية الحمض النووية</a:t>
            </a:r>
            <a:r>
              <a:rPr lang="en-US" sz="4000" dirty="0" smtClean="0"/>
              <a:t> DNA</a:t>
            </a:r>
          </a:p>
          <a:p>
            <a:pPr lvl="0" algn="just" rtl="1"/>
            <a:r>
              <a:rPr lang="ar-SA" sz="4000" dirty="0" smtClean="0"/>
              <a:t>فهم العناصر المختلفة في تخصص الكيمياء الحيوية</a:t>
            </a:r>
            <a:endParaRPr lang="en-US" sz="4000" dirty="0" smtClean="0"/>
          </a:p>
          <a:p>
            <a:pPr lvl="0" algn="just" rtl="1"/>
            <a:r>
              <a:rPr lang="ar-SA" sz="4000" dirty="0" smtClean="0"/>
              <a:t>فهم بنية البروتينات فضلًا عن التعرف على وظائفها المختلفة</a:t>
            </a:r>
            <a:endParaRPr lang="en-US" sz="4000" dirty="0" smtClean="0"/>
          </a:p>
          <a:p>
            <a:pPr algn="just" rtl="1"/>
            <a:r>
              <a:rPr lang="ar-IQ" sz="4000" u="sng" dirty="0" smtClean="0">
                <a:solidFill>
                  <a:srgbClr val="C00000"/>
                </a:solidFill>
              </a:rPr>
              <a:t> </a:t>
            </a:r>
            <a:endParaRPr lang="en-US" sz="4000" dirty="0"/>
          </a:p>
        </p:txBody>
      </p:sp>
    </p:spTree>
    <p:extLst>
      <p:ext uri="{BB962C8B-B14F-4D97-AF65-F5344CB8AC3E}">
        <p14:creationId xmlns:p14="http://schemas.microsoft.com/office/powerpoint/2010/main" val="1814956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489857" y="348341"/>
            <a:ext cx="11283042" cy="619941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SA" sz="4000" b="1" dirty="0"/>
              <a:t>مجالات عمل تخصص الفيزياء الحيوية</a:t>
            </a:r>
            <a:endParaRPr lang="en-US" sz="4000" b="1" dirty="0"/>
          </a:p>
          <a:p>
            <a:pPr algn="just" rtl="1"/>
            <a:r>
              <a:rPr lang="ar-IQ" sz="3600" dirty="0" smtClean="0"/>
              <a:t>ـــ </a:t>
            </a:r>
            <a:r>
              <a:rPr lang="ar-SA" sz="3600" dirty="0" smtClean="0"/>
              <a:t>خريجو </a:t>
            </a:r>
            <a:r>
              <a:rPr lang="ar-SA" sz="3600" dirty="0"/>
              <a:t>تخصص الفيزياء الحيوية اكتساب الخبرة من التدريب العملي في شركات تصنيع الأدوية والمصانع الطبية </a:t>
            </a:r>
            <a:r>
              <a:rPr lang="ar-IQ" sz="3600" dirty="0" smtClean="0"/>
              <a:t>.</a:t>
            </a:r>
          </a:p>
          <a:p>
            <a:pPr algn="just" rtl="1"/>
            <a:r>
              <a:rPr lang="ar-IQ" sz="3600" dirty="0" smtClean="0"/>
              <a:t>ـــ </a:t>
            </a:r>
            <a:r>
              <a:rPr lang="ar-SA" sz="3600" dirty="0" smtClean="0"/>
              <a:t>استخدام </a:t>
            </a:r>
            <a:r>
              <a:rPr lang="ar-SA" sz="3600" dirty="0"/>
              <a:t>برامج محاكاة الحاسوب بهدف رؤية أشكال البروتينات </a:t>
            </a:r>
            <a:r>
              <a:rPr lang="ar-SA" sz="3600" dirty="0" err="1"/>
              <a:t>والڤيروسات</a:t>
            </a:r>
            <a:r>
              <a:rPr lang="ar-SA" sz="3600" dirty="0"/>
              <a:t> بالإضافة إلى المزيد من الجزيئات الأخرى المعقدة</a:t>
            </a:r>
            <a:r>
              <a:rPr lang="ar-SA" sz="3600" dirty="0" smtClean="0"/>
              <a:t>.</a:t>
            </a:r>
            <a:endParaRPr lang="ar-IQ" sz="3600" dirty="0" smtClean="0"/>
          </a:p>
          <a:p>
            <a:pPr algn="just" rtl="1"/>
            <a:r>
              <a:rPr lang="ar-IQ" sz="3600" dirty="0" smtClean="0"/>
              <a:t>ـــ</a:t>
            </a:r>
            <a:r>
              <a:rPr lang="ar-SA" sz="3600" dirty="0" smtClean="0"/>
              <a:t> </a:t>
            </a:r>
            <a:r>
              <a:rPr lang="ar-SA" sz="3600" dirty="0"/>
              <a:t>كما يدرس أخصائي الفيزياء الحيوية كيفية تحرك الخلايا بهدف رؤية حركة الهرمونات حول الخلايا وكيفية تواصل وتفاعل خلايا جسم الإنسان مع بعضها </a:t>
            </a:r>
            <a:r>
              <a:rPr lang="ar-SA" sz="3600" dirty="0" smtClean="0"/>
              <a:t>البعض</a:t>
            </a:r>
            <a:r>
              <a:rPr lang="ar-IQ" sz="3600" dirty="0" smtClean="0"/>
              <a:t>.</a:t>
            </a:r>
          </a:p>
          <a:p>
            <a:pPr algn="just" rtl="1"/>
            <a:r>
              <a:rPr lang="ar-IQ" sz="3600" dirty="0" smtClean="0"/>
              <a:t>ـــ </a:t>
            </a:r>
            <a:r>
              <a:rPr lang="ar-SA" sz="3600" dirty="0" smtClean="0"/>
              <a:t>ولا </a:t>
            </a:r>
            <a:r>
              <a:rPr lang="ar-SA" sz="3600" dirty="0"/>
              <a:t>تستطيع المستشفيات والجهات الطبية جميعها الاستغناء عن خبرة خريجو الفيزياء الحيوية حيث يستمرون في وضع تطورات ولمسات جديدة على تقنيات الصور الطبية وآلات الرنين المغناطيسي</a:t>
            </a:r>
            <a:endParaRPr lang="en-US" sz="3600" dirty="0"/>
          </a:p>
        </p:txBody>
      </p:sp>
    </p:spTree>
    <p:extLst>
      <p:ext uri="{BB962C8B-B14F-4D97-AF65-F5344CB8AC3E}">
        <p14:creationId xmlns:p14="http://schemas.microsoft.com/office/powerpoint/2010/main" val="30041932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549728" y="351062"/>
            <a:ext cx="11283042" cy="287383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rgbClr val="FF66FF"/>
                </a:solidFill>
              </a:rPr>
              <a:t>مجال دراسة آليات العمل </a:t>
            </a:r>
            <a:r>
              <a:rPr lang="ar-SA" sz="4000" u="sng" dirty="0" smtClean="0">
                <a:solidFill>
                  <a:srgbClr val="FF66FF"/>
                </a:solidFill>
              </a:rPr>
              <a:t>الحيوية</a:t>
            </a:r>
            <a:endParaRPr lang="ar-IQ" sz="4000" u="sng" dirty="0" smtClean="0">
              <a:solidFill>
                <a:srgbClr val="FF66FF"/>
              </a:solidFill>
            </a:endParaRPr>
          </a:p>
          <a:p>
            <a:pPr algn="just" rtl="1"/>
            <a:r>
              <a:rPr lang="ar-SA" sz="4000" dirty="0" smtClean="0"/>
              <a:t> </a:t>
            </a:r>
            <a:r>
              <a:rPr lang="ar-SA" sz="4000" dirty="0"/>
              <a:t>يستخدم هذا المجال الآليات الفيزيائية لشرح حدوث العمليات البيولوجية، تتضمن بعض الآليات الفيزيائية تحويل الطاقة في الأغشية، طي البروتين وهيكله مما يؤدي إلى وظائف محددة، وحركة الخلايا، والسلوك الكهربائي للخلايا كالخلايا العصبية</a:t>
            </a:r>
            <a:endParaRPr lang="en-US" sz="4000" dirty="0"/>
          </a:p>
        </p:txBody>
      </p:sp>
      <p:sp>
        <p:nvSpPr>
          <p:cNvPr id="3" name="عنوان فرعي 2"/>
          <p:cNvSpPr txBox="1">
            <a:spLocks/>
          </p:cNvSpPr>
          <p:nvPr/>
        </p:nvSpPr>
        <p:spPr>
          <a:xfrm>
            <a:off x="400050" y="3956956"/>
            <a:ext cx="11283042" cy="20601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rgbClr val="66FF66"/>
                </a:solidFill>
              </a:rPr>
              <a:t>مجال دراسة آلية حدوث الانقباضات </a:t>
            </a:r>
            <a:r>
              <a:rPr lang="ar-SA" sz="4000" u="sng" dirty="0" smtClean="0">
                <a:solidFill>
                  <a:srgbClr val="66FF66"/>
                </a:solidFill>
              </a:rPr>
              <a:t>العضلية</a:t>
            </a:r>
            <a:endParaRPr lang="ar-IQ" sz="4000" u="sng" dirty="0" smtClean="0">
              <a:solidFill>
                <a:srgbClr val="66FF66"/>
              </a:solidFill>
            </a:endParaRPr>
          </a:p>
          <a:p>
            <a:pPr algn="just" rtl="1"/>
            <a:r>
              <a:rPr lang="ar-SA" sz="4000" dirty="0" smtClean="0"/>
              <a:t> </a:t>
            </a:r>
            <a:r>
              <a:rPr lang="ar-SA" sz="4000" dirty="0"/>
              <a:t>يعمل هذا المجال عن طريق تحديد الجزيئات ووصف التفاعلات الكيميائية في الألياف العضلية</a:t>
            </a:r>
            <a:endParaRPr lang="en-US" sz="4000" dirty="0"/>
          </a:p>
        </p:txBody>
      </p:sp>
    </p:spTree>
    <p:extLst>
      <p:ext uri="{BB962C8B-B14F-4D97-AF65-F5344CB8AC3E}">
        <p14:creationId xmlns:p14="http://schemas.microsoft.com/office/powerpoint/2010/main" val="4887351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351064" y="356506"/>
            <a:ext cx="11283042" cy="20601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smtClean="0">
                <a:solidFill>
                  <a:srgbClr val="990099"/>
                </a:solidFill>
              </a:rPr>
              <a:t>مجالات </a:t>
            </a:r>
            <a:r>
              <a:rPr lang="ar-SA" sz="4000" u="sng" dirty="0">
                <a:solidFill>
                  <a:srgbClr val="990099"/>
                </a:solidFill>
              </a:rPr>
              <a:t>دراسة وفهم آليات التواصل الحسي بين </a:t>
            </a:r>
            <a:r>
              <a:rPr lang="ar-SA" sz="4000" u="sng" dirty="0" smtClean="0">
                <a:solidFill>
                  <a:srgbClr val="990099"/>
                </a:solidFill>
              </a:rPr>
              <a:t>الخلايا</a:t>
            </a:r>
            <a:endParaRPr lang="ar-IQ" sz="4000" u="sng" dirty="0" smtClean="0">
              <a:solidFill>
                <a:srgbClr val="990099"/>
              </a:solidFill>
            </a:endParaRPr>
          </a:p>
          <a:p>
            <a:pPr algn="just" rtl="1"/>
            <a:r>
              <a:rPr lang="ar-SA" sz="4000" dirty="0" smtClean="0"/>
              <a:t> </a:t>
            </a:r>
            <a:r>
              <a:rPr lang="ar-SA" sz="4000" dirty="0"/>
              <a:t>يعمل هذا المجال عن طريق التحليل الكمي للاستجابة الحسية والذي يعتبر صعبًا للغاية، لأنه يتضمن توليف عمل العديد من الخلايا. </a:t>
            </a:r>
            <a:endParaRPr lang="en-US" sz="4000" dirty="0"/>
          </a:p>
        </p:txBody>
      </p:sp>
      <p:sp>
        <p:nvSpPr>
          <p:cNvPr id="3" name="عنوان فرعي 2"/>
          <p:cNvSpPr txBox="1">
            <a:spLocks/>
          </p:cNvSpPr>
          <p:nvPr/>
        </p:nvSpPr>
        <p:spPr>
          <a:xfrm>
            <a:off x="454478" y="2941862"/>
            <a:ext cx="11283042" cy="330381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chemeClr val="accent2">
                    <a:lumMod val="75000"/>
                  </a:schemeClr>
                </a:solidFill>
              </a:rPr>
              <a:t>الفيزياء الحيوية في البيولوجيا </a:t>
            </a:r>
            <a:r>
              <a:rPr lang="ar-SA" sz="4000" u="sng" dirty="0" smtClean="0">
                <a:solidFill>
                  <a:schemeClr val="accent2">
                    <a:lumMod val="75000"/>
                  </a:schemeClr>
                </a:solidFill>
              </a:rPr>
              <a:t>والطب</a:t>
            </a:r>
            <a:endParaRPr lang="ar-IQ" sz="4000" u="sng" dirty="0" smtClean="0">
              <a:solidFill>
                <a:schemeClr val="accent2">
                  <a:lumMod val="75000"/>
                </a:schemeClr>
              </a:solidFill>
            </a:endParaRPr>
          </a:p>
          <a:p>
            <a:pPr algn="just" rtl="1"/>
            <a:r>
              <a:rPr lang="ar-SA" sz="4000" dirty="0" smtClean="0"/>
              <a:t> </a:t>
            </a:r>
            <a:r>
              <a:rPr lang="ar-SA" sz="4000" dirty="0"/>
              <a:t>اُستخدمت تقنيات الفيزياء الحيوية لإنشاء اللقاحات وتطوير تقنيات التصوير مثل التصوير بالرنين المغناطيسي لمساعدة الأطباء في تشخيص الأمراض وإنشاء طرق علاج جديدة مثل غسيل الكلى والعلاج الإشعاعي وأجهزة تنظيم ضربات القلب</a:t>
            </a:r>
            <a:endParaRPr lang="en-US" sz="4000" dirty="0"/>
          </a:p>
        </p:txBody>
      </p:sp>
    </p:spTree>
    <p:extLst>
      <p:ext uri="{BB962C8B-B14F-4D97-AF65-F5344CB8AC3E}">
        <p14:creationId xmlns:p14="http://schemas.microsoft.com/office/powerpoint/2010/main" val="22190003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351064" y="356505"/>
            <a:ext cx="11283042" cy="24030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في الوقت الحالي بدأت الفيزياء الحيوية أيضًا في التركيز على القضايا المتعلقة بتغير مناخ الأرض، فعلى سبيل المثال يعمل بعض علماء الفيزياء الحيوية على تطوير الوقود الحيوي من الكائنات الحية الدقيقة التي يمكن أن تحل محل البنزين كوقود</a:t>
            </a:r>
            <a:endParaRPr lang="en-US" sz="4000" dirty="0"/>
          </a:p>
        </p:txBody>
      </p:sp>
      <p:sp>
        <p:nvSpPr>
          <p:cNvPr id="3" name="عنوان فرعي 2"/>
          <p:cNvSpPr txBox="1">
            <a:spLocks/>
          </p:cNvSpPr>
          <p:nvPr/>
        </p:nvSpPr>
        <p:spPr>
          <a:xfrm>
            <a:off x="242207" y="2843890"/>
            <a:ext cx="11283042" cy="24030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في الوقت الحالي بدأت الفيزياء الحيوية أيضًا في التركيز على القضايا المتعلقة بتغير مناخ الأرض، فعلى سبيل المثال يعمل بعض علماء الفيزياء الحيوية على تطوير الوقود الحيوي من الكائنات الحية الدقيقة التي يمكن أن تحل محل البنزين كوقود</a:t>
            </a:r>
            <a:endParaRPr lang="en-US" sz="4000" dirty="0"/>
          </a:p>
        </p:txBody>
      </p:sp>
    </p:spTree>
    <p:extLst>
      <p:ext uri="{BB962C8B-B14F-4D97-AF65-F5344CB8AC3E}">
        <p14:creationId xmlns:p14="http://schemas.microsoft.com/office/powerpoint/2010/main" val="39794529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334736" y="3035981"/>
            <a:ext cx="11283042" cy="31443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مفهوم الفيزياء الحيوية الفيزياء الحيوية هي المجال الذي يعمل على تطبيق النظريات والأساليب الفيزيائية لفهم كيفية عمل الأنظمة البيولوجية وحل مشكلاتها، مثل كيفية عمل الدماغ، الجهاز المناعي وعمل القلب وآلية الدورة الدموية فيه،</a:t>
            </a:r>
            <a:endParaRPr lang="en-US" sz="4000" dirty="0"/>
          </a:p>
        </p:txBody>
      </p:sp>
      <p:sp>
        <p:nvSpPr>
          <p:cNvPr id="4" name="عنوان فرعي 2"/>
          <p:cNvSpPr txBox="1">
            <a:spLocks/>
          </p:cNvSpPr>
          <p:nvPr/>
        </p:nvSpPr>
        <p:spPr>
          <a:xfrm>
            <a:off x="3927022" y="777195"/>
            <a:ext cx="4808764" cy="18843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ar-IQ" sz="6000" dirty="0" smtClean="0"/>
              <a:t>الفيزياء الحيوية</a:t>
            </a:r>
          </a:p>
          <a:p>
            <a:pPr marL="0" indent="0" algn="ctr" rtl="1">
              <a:buNone/>
            </a:pPr>
            <a:r>
              <a:rPr lang="en-GB" sz="6000" dirty="0" smtClean="0"/>
              <a:t>BIOPHYSICS</a:t>
            </a:r>
            <a:endParaRPr lang="en-US" sz="6000" dirty="0"/>
          </a:p>
        </p:txBody>
      </p:sp>
    </p:spTree>
    <p:extLst>
      <p:ext uri="{BB962C8B-B14F-4D97-AF65-F5344CB8AC3E}">
        <p14:creationId xmlns:p14="http://schemas.microsoft.com/office/powerpoint/2010/main" val="326446286"/>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489857" y="472395"/>
            <a:ext cx="11283042" cy="28831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smtClean="0"/>
              <a:t>الفيزياء </a:t>
            </a:r>
            <a:r>
              <a:rPr lang="ar-SA" sz="4000" dirty="0"/>
              <a:t>الحيوية علم يختص </a:t>
            </a:r>
            <a:r>
              <a:rPr lang="ar-IQ" sz="4000" dirty="0" smtClean="0"/>
              <a:t>ب</a:t>
            </a:r>
            <a:r>
              <a:rPr lang="ar-SA" sz="4000" dirty="0" smtClean="0"/>
              <a:t>تطبيق </a:t>
            </a:r>
            <a:r>
              <a:rPr lang="ar-SA" sz="4000" dirty="0"/>
              <a:t>النظريات والمناهج الفيزيائية التي تتعلَّق بجسم الإنسان والطب نظرًا لتعلقها بدراسة الأجهزة واستخداماتها ودراسة تكوينات الأجهزة واستعمالاتها على جسم الإنسان بغرض التوصل إلى اكتشافات فسيولوجية أو مرضية داخل جسم الإنسان</a:t>
            </a:r>
            <a:endParaRPr lang="en-US" sz="4000" dirty="0"/>
          </a:p>
        </p:txBody>
      </p:sp>
      <p:sp>
        <p:nvSpPr>
          <p:cNvPr id="3" name="عنوان فرعي 2"/>
          <p:cNvSpPr txBox="1">
            <a:spLocks/>
          </p:cNvSpPr>
          <p:nvPr/>
        </p:nvSpPr>
        <p:spPr>
          <a:xfrm>
            <a:off x="489857" y="3355521"/>
            <a:ext cx="11283042" cy="312692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يُعَد علم الفيزياء الحيوية الحقل العلمي الذي يُعنى بدراسة أساليب ونظريات الفيزياء لفهم كيفية عمل الأنظمة الحيوية ودراسة كيفية تحرك أجزاء الخلية المختلفة ووظائفها ودراسة الأجهزة المعقدة في أجسامنا ومدى تعقيدها مثل الدماغ والدورة الدموية والجهاز الهضمي وغيرها </a:t>
            </a:r>
            <a:endParaRPr lang="en-US" sz="4000" dirty="0"/>
          </a:p>
        </p:txBody>
      </p:sp>
    </p:spTree>
    <p:extLst>
      <p:ext uri="{BB962C8B-B14F-4D97-AF65-F5344CB8AC3E}">
        <p14:creationId xmlns:p14="http://schemas.microsoft.com/office/powerpoint/2010/main" val="1340853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489857" y="472396"/>
            <a:ext cx="11283042" cy="13237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يستخدم علم الفيزياء الحيوية العديد من المجالات التي تنطوي على ما يلي</a:t>
            </a:r>
            <a:endParaRPr lang="en-US" sz="4000" dirty="0"/>
          </a:p>
        </p:txBody>
      </p:sp>
      <p:sp>
        <p:nvSpPr>
          <p:cNvPr id="3" name="عنوان فرعي 2"/>
          <p:cNvSpPr txBox="1">
            <a:spLocks/>
          </p:cNvSpPr>
          <p:nvPr/>
        </p:nvSpPr>
        <p:spPr>
          <a:xfrm>
            <a:off x="489857" y="2004560"/>
            <a:ext cx="11283042" cy="43880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lang="ar-SA" sz="4000" dirty="0">
                <a:solidFill>
                  <a:srgbClr val="990099"/>
                </a:solidFill>
                <a:hlinkClick r:id="rId2"/>
              </a:rPr>
              <a:t>الرياضيات</a:t>
            </a:r>
            <a:r>
              <a:rPr lang="en-US" sz="4000" dirty="0">
                <a:solidFill>
                  <a:srgbClr val="990099"/>
                </a:solidFill>
                <a:hlinkClick r:id="rId2"/>
              </a:rPr>
              <a:t> - Math</a:t>
            </a:r>
            <a:endParaRPr lang="en-US" sz="4000" dirty="0">
              <a:solidFill>
                <a:srgbClr val="990099"/>
              </a:solidFill>
            </a:endParaRPr>
          </a:p>
          <a:p>
            <a:pPr lvl="0"/>
            <a:r>
              <a:rPr lang="ar-SA" sz="4000" dirty="0">
                <a:solidFill>
                  <a:srgbClr val="990099"/>
                </a:solidFill>
                <a:hlinkClick r:id="rId3"/>
              </a:rPr>
              <a:t>الكيمياء</a:t>
            </a:r>
            <a:r>
              <a:rPr lang="en-US" sz="4000" dirty="0">
                <a:solidFill>
                  <a:srgbClr val="990099"/>
                </a:solidFill>
                <a:hlinkClick r:id="rId3"/>
              </a:rPr>
              <a:t> - Chemistry</a:t>
            </a:r>
            <a:endParaRPr lang="en-US" sz="4000" dirty="0">
              <a:solidFill>
                <a:srgbClr val="990099"/>
              </a:solidFill>
            </a:endParaRPr>
          </a:p>
          <a:p>
            <a:pPr lvl="0"/>
            <a:r>
              <a:rPr lang="ar-SA" sz="4000" dirty="0">
                <a:solidFill>
                  <a:srgbClr val="990099"/>
                </a:solidFill>
                <a:hlinkClick r:id="rId4"/>
              </a:rPr>
              <a:t>الفيزياء</a:t>
            </a:r>
            <a:r>
              <a:rPr lang="en-US" sz="4000" dirty="0">
                <a:solidFill>
                  <a:srgbClr val="990099"/>
                </a:solidFill>
                <a:hlinkClick r:id="rId4"/>
              </a:rPr>
              <a:t> - Physics</a:t>
            </a:r>
            <a:endParaRPr lang="en-US" sz="4000" dirty="0">
              <a:solidFill>
                <a:srgbClr val="990099"/>
              </a:solidFill>
            </a:endParaRPr>
          </a:p>
          <a:p>
            <a:pPr lvl="0"/>
            <a:r>
              <a:rPr lang="ar-SA" sz="4000" dirty="0">
                <a:solidFill>
                  <a:srgbClr val="990099"/>
                </a:solidFill>
                <a:hlinkClick r:id="rId5"/>
              </a:rPr>
              <a:t>الهندسة</a:t>
            </a:r>
            <a:r>
              <a:rPr lang="en-US" sz="4000" dirty="0">
                <a:solidFill>
                  <a:srgbClr val="990099"/>
                </a:solidFill>
                <a:hlinkClick r:id="rId5"/>
              </a:rPr>
              <a:t> - Engineering</a:t>
            </a:r>
            <a:endParaRPr lang="en-US" sz="4000" dirty="0">
              <a:solidFill>
                <a:srgbClr val="990099"/>
              </a:solidFill>
            </a:endParaRPr>
          </a:p>
          <a:p>
            <a:pPr lvl="0"/>
            <a:r>
              <a:rPr lang="ar-SA" sz="4000" dirty="0">
                <a:solidFill>
                  <a:srgbClr val="990099"/>
                </a:solidFill>
                <a:hlinkClick r:id="rId6"/>
              </a:rPr>
              <a:t>الصيدلة</a:t>
            </a:r>
            <a:r>
              <a:rPr lang="en-US" sz="4000" dirty="0">
                <a:solidFill>
                  <a:srgbClr val="990099"/>
                </a:solidFill>
                <a:hlinkClick r:id="rId6"/>
              </a:rPr>
              <a:t> - Pharmacology</a:t>
            </a:r>
            <a:endParaRPr lang="en-US" sz="4000" dirty="0">
              <a:solidFill>
                <a:srgbClr val="990099"/>
              </a:solidFill>
            </a:endParaRPr>
          </a:p>
          <a:p>
            <a:pPr lvl="0"/>
            <a:r>
              <a:rPr lang="ar-SA" sz="4000" dirty="0">
                <a:solidFill>
                  <a:srgbClr val="0070C0"/>
                </a:solidFill>
              </a:rPr>
              <a:t>علم</a:t>
            </a:r>
            <a:r>
              <a:rPr lang="ar-SA" sz="4000" dirty="0"/>
              <a:t> </a:t>
            </a:r>
            <a:r>
              <a:rPr lang="ar-SA" sz="4000" dirty="0">
                <a:solidFill>
                  <a:srgbClr val="0070C0"/>
                </a:solidFill>
              </a:rPr>
              <a:t>المواد</a:t>
            </a:r>
            <a:r>
              <a:rPr lang="en-US" sz="4000" dirty="0">
                <a:solidFill>
                  <a:srgbClr val="0070C0"/>
                </a:solidFill>
              </a:rPr>
              <a:t> - Materials Science</a:t>
            </a:r>
          </a:p>
        </p:txBody>
      </p:sp>
    </p:spTree>
    <p:extLst>
      <p:ext uri="{BB962C8B-B14F-4D97-AF65-F5344CB8AC3E}">
        <p14:creationId xmlns:p14="http://schemas.microsoft.com/office/powerpoint/2010/main" val="3279044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318406" y="472395"/>
            <a:ext cx="11454493" cy="18952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استنادًا على الحقول العلمية التي سبق ذكرها وتطبيقًا للمبادئ العلمية الأساسية التي تجمع  بين الأحياء و الفيزياء؛ تستطيع الفيزياء الحيوية معالجة مجموعة مواضيع واسعة </a:t>
            </a:r>
            <a:r>
              <a:rPr lang="ar-SA" sz="4000" dirty="0" smtClean="0"/>
              <a:t>مثل</a:t>
            </a:r>
            <a:endParaRPr lang="en-US" sz="4000" dirty="0"/>
          </a:p>
        </p:txBody>
      </p:sp>
      <p:sp>
        <p:nvSpPr>
          <p:cNvPr id="3" name="عنوان فرعي 2"/>
          <p:cNvSpPr txBox="1">
            <a:spLocks/>
          </p:cNvSpPr>
          <p:nvPr/>
        </p:nvSpPr>
        <p:spPr>
          <a:xfrm>
            <a:off x="318406" y="3191103"/>
            <a:ext cx="11283042" cy="312805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smtClean="0">
                <a:solidFill>
                  <a:srgbClr val="66FF66"/>
                </a:solidFill>
              </a:rPr>
              <a:t>كيفية اتصال الخلايا العصبية ببعضها البعض</a:t>
            </a:r>
            <a:r>
              <a:rPr lang="ar-SA" sz="4000" dirty="0" smtClean="0"/>
              <a:t> </a:t>
            </a:r>
            <a:r>
              <a:rPr lang="ar-SA" sz="4000" dirty="0" smtClean="0">
                <a:solidFill>
                  <a:srgbClr val="0070C0"/>
                </a:solidFill>
              </a:rPr>
              <a:t>وكيفية تحويل الخلايا النباتية إلى طاقة </a:t>
            </a:r>
            <a:r>
              <a:rPr lang="ar-SA" sz="4000" dirty="0" smtClean="0"/>
              <a:t>هذا فضلًا عن شرح </a:t>
            </a:r>
            <a:r>
              <a:rPr lang="ar-SA" sz="4000" dirty="0" smtClean="0">
                <a:solidFill>
                  <a:srgbClr val="FF0000"/>
                </a:solidFill>
              </a:rPr>
              <a:t>كيفية وإمكانية تحول الخلايا الصحية في الحمض النووي إلى خلايا سرطانية</a:t>
            </a:r>
            <a:r>
              <a:rPr lang="ar-SA" sz="4000" dirty="0" smtClean="0"/>
              <a:t> في حال حدوث بعض التغييرات عليها وما إلى ذلك من المشكلات والمواضيع البيولوجية الأخرى</a:t>
            </a:r>
            <a:endParaRPr lang="en-US" sz="4000" dirty="0"/>
          </a:p>
        </p:txBody>
      </p:sp>
    </p:spTree>
    <p:extLst>
      <p:ext uri="{BB962C8B-B14F-4D97-AF65-F5344CB8AC3E}">
        <p14:creationId xmlns:p14="http://schemas.microsoft.com/office/powerpoint/2010/main" val="41330784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318406" y="472395"/>
            <a:ext cx="11454493" cy="80939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rgbClr val="FF33CC"/>
                </a:solidFill>
              </a:rPr>
              <a:t>فروع علم الفيزياء الحيوية</a:t>
            </a:r>
            <a:endParaRPr lang="en-US" sz="4000" u="sng" dirty="0">
              <a:solidFill>
                <a:srgbClr val="FF33CC"/>
              </a:solidFill>
            </a:endParaRPr>
          </a:p>
        </p:txBody>
      </p:sp>
      <p:sp>
        <p:nvSpPr>
          <p:cNvPr id="3" name="عنوان فرعي 2"/>
          <p:cNvSpPr txBox="1">
            <a:spLocks/>
          </p:cNvSpPr>
          <p:nvPr/>
        </p:nvSpPr>
        <p:spPr>
          <a:xfrm>
            <a:off x="1926771" y="1526721"/>
            <a:ext cx="9111343" cy="49965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lang="ar-SA" sz="1800" dirty="0" smtClean="0">
                <a:solidFill>
                  <a:srgbClr val="0070C0"/>
                </a:solidFill>
              </a:rPr>
              <a:t>الكيمياء الحيوية</a:t>
            </a:r>
            <a:r>
              <a:rPr lang="en-US" sz="1800" dirty="0" smtClean="0">
                <a:solidFill>
                  <a:srgbClr val="0070C0"/>
                </a:solidFill>
              </a:rPr>
              <a:t> </a:t>
            </a:r>
            <a:r>
              <a:rPr lang="en-US" sz="1800" dirty="0">
                <a:solidFill>
                  <a:srgbClr val="0070C0"/>
                </a:solidFill>
              </a:rPr>
              <a:t>- Biochemistry</a:t>
            </a:r>
          </a:p>
          <a:p>
            <a:pPr lvl="0"/>
            <a:r>
              <a:rPr lang="ar-SA" sz="1800" dirty="0">
                <a:solidFill>
                  <a:srgbClr val="0070C0"/>
                </a:solidFill>
              </a:rPr>
              <a:t>الكيمياء الفيزيائية</a:t>
            </a:r>
            <a:r>
              <a:rPr lang="en-US" sz="1800" dirty="0">
                <a:solidFill>
                  <a:srgbClr val="0070C0"/>
                </a:solidFill>
              </a:rPr>
              <a:t> - Physical Chemistry</a:t>
            </a:r>
          </a:p>
          <a:p>
            <a:pPr lvl="0"/>
            <a:r>
              <a:rPr lang="ar-SA" sz="1800" dirty="0">
                <a:solidFill>
                  <a:srgbClr val="0070C0"/>
                </a:solidFill>
              </a:rPr>
              <a:t>تقنية النانو</a:t>
            </a:r>
            <a:r>
              <a:rPr lang="en-US" sz="1800" dirty="0">
                <a:solidFill>
                  <a:srgbClr val="0070C0"/>
                </a:solidFill>
              </a:rPr>
              <a:t> - Nanotechnology</a:t>
            </a:r>
          </a:p>
          <a:p>
            <a:pPr lvl="0"/>
            <a:r>
              <a:rPr lang="ar-SA" sz="1800" dirty="0">
                <a:solidFill>
                  <a:srgbClr val="0070C0"/>
                </a:solidFill>
              </a:rPr>
              <a:t>الهندسة الحيوية</a:t>
            </a:r>
            <a:r>
              <a:rPr lang="en-US" sz="1800" dirty="0">
                <a:solidFill>
                  <a:srgbClr val="0070C0"/>
                </a:solidFill>
              </a:rPr>
              <a:t> - Bio Engineering</a:t>
            </a:r>
          </a:p>
          <a:p>
            <a:pPr lvl="0"/>
            <a:r>
              <a:rPr lang="ar-SA" sz="1800" dirty="0">
                <a:solidFill>
                  <a:srgbClr val="0070C0"/>
                </a:solidFill>
              </a:rPr>
              <a:t>علم الأحياء الحاسوبي</a:t>
            </a:r>
            <a:r>
              <a:rPr lang="en-US" sz="1800" dirty="0">
                <a:solidFill>
                  <a:srgbClr val="0070C0"/>
                </a:solidFill>
              </a:rPr>
              <a:t> - Computational Biology</a:t>
            </a:r>
          </a:p>
          <a:p>
            <a:pPr lvl="0"/>
            <a:r>
              <a:rPr lang="ar-SA" sz="1800" dirty="0">
                <a:solidFill>
                  <a:srgbClr val="0070C0"/>
                </a:solidFill>
              </a:rPr>
              <a:t>الميكانيكا الحيوية</a:t>
            </a:r>
            <a:r>
              <a:rPr lang="en-US" sz="1800" dirty="0">
                <a:solidFill>
                  <a:srgbClr val="0070C0"/>
                </a:solidFill>
              </a:rPr>
              <a:t> - Biomechanics</a:t>
            </a:r>
          </a:p>
          <a:p>
            <a:pPr lvl="0"/>
            <a:r>
              <a:rPr lang="ar-SA" sz="1800" dirty="0">
                <a:solidFill>
                  <a:srgbClr val="0070C0"/>
                </a:solidFill>
              </a:rPr>
              <a:t>المعلوماتية الحيوية</a:t>
            </a:r>
            <a:r>
              <a:rPr lang="en-US" sz="1800" dirty="0">
                <a:solidFill>
                  <a:srgbClr val="0070C0"/>
                </a:solidFill>
              </a:rPr>
              <a:t> - Bioinformatics</a:t>
            </a:r>
          </a:p>
          <a:p>
            <a:pPr lvl="0"/>
            <a:r>
              <a:rPr lang="ar-SA" sz="1800" u="sng" dirty="0">
                <a:solidFill>
                  <a:srgbClr val="0070C0"/>
                </a:solidFill>
                <a:hlinkClick r:id="rId2"/>
              </a:rPr>
              <a:t>الطب</a:t>
            </a:r>
            <a:r>
              <a:rPr lang="en-US" sz="1800" u="sng" dirty="0">
                <a:solidFill>
                  <a:srgbClr val="0070C0"/>
                </a:solidFill>
                <a:hlinkClick r:id="rId2"/>
              </a:rPr>
              <a:t> - Medicine</a:t>
            </a:r>
            <a:endParaRPr lang="en-US" sz="1800" dirty="0">
              <a:solidFill>
                <a:srgbClr val="0070C0"/>
              </a:solidFill>
            </a:endParaRPr>
          </a:p>
          <a:p>
            <a:pPr lvl="0"/>
            <a:r>
              <a:rPr lang="ar-SA" sz="1800" dirty="0">
                <a:solidFill>
                  <a:srgbClr val="0070C0"/>
                </a:solidFill>
              </a:rPr>
              <a:t>العلوم العصبية</a:t>
            </a:r>
            <a:r>
              <a:rPr lang="en-US" sz="1800" dirty="0">
                <a:solidFill>
                  <a:srgbClr val="0070C0"/>
                </a:solidFill>
              </a:rPr>
              <a:t> - Neuro Sciences</a:t>
            </a:r>
          </a:p>
          <a:p>
            <a:pPr lvl="0"/>
            <a:r>
              <a:rPr lang="ar-SA" sz="1800" dirty="0">
                <a:solidFill>
                  <a:srgbClr val="0070C0"/>
                </a:solidFill>
              </a:rPr>
              <a:t>علم وظائف </a:t>
            </a:r>
            <a:r>
              <a:rPr lang="ar-SA" sz="1800" dirty="0" smtClean="0">
                <a:solidFill>
                  <a:srgbClr val="0070C0"/>
                </a:solidFill>
              </a:rPr>
              <a:t>الأعضاء</a:t>
            </a:r>
            <a:r>
              <a:rPr lang="ar-SA" sz="1800" dirty="0">
                <a:solidFill>
                  <a:srgbClr val="0070C0"/>
                </a:solidFill>
              </a:rPr>
              <a:t> </a:t>
            </a:r>
            <a:r>
              <a:rPr lang="en-US" sz="1800" dirty="0" smtClean="0">
                <a:solidFill>
                  <a:srgbClr val="0070C0"/>
                </a:solidFill>
              </a:rPr>
              <a:t>– </a:t>
            </a:r>
            <a:r>
              <a:rPr lang="en-US" sz="1800" dirty="0">
                <a:solidFill>
                  <a:srgbClr val="0070C0"/>
                </a:solidFill>
              </a:rPr>
              <a:t>Physiology</a:t>
            </a:r>
            <a:endParaRPr lang="ar-IQ" sz="1800" dirty="0" smtClean="0">
              <a:solidFill>
                <a:srgbClr val="0070C0"/>
              </a:solidFill>
            </a:endParaRPr>
          </a:p>
          <a:p>
            <a:pPr lvl="0"/>
            <a:r>
              <a:rPr lang="ar-IQ" sz="1800" dirty="0" smtClean="0">
                <a:solidFill>
                  <a:srgbClr val="0070C0"/>
                </a:solidFill>
              </a:rPr>
              <a:t> </a:t>
            </a:r>
            <a:r>
              <a:rPr lang="ar-SA" sz="1800" dirty="0" smtClean="0">
                <a:solidFill>
                  <a:srgbClr val="0070C0"/>
                </a:solidFill>
              </a:rPr>
              <a:t>علم الأحياء</a:t>
            </a:r>
            <a:r>
              <a:rPr lang="ar-IQ" sz="1800" dirty="0" smtClean="0">
                <a:solidFill>
                  <a:srgbClr val="0070C0"/>
                </a:solidFill>
              </a:rPr>
              <a:t> </a:t>
            </a:r>
            <a:r>
              <a:rPr lang="ar-SA" sz="1800" dirty="0" err="1" smtClean="0">
                <a:solidFill>
                  <a:srgbClr val="0070C0"/>
                </a:solidFill>
              </a:rPr>
              <a:t>الكمومي</a:t>
            </a:r>
            <a:r>
              <a:rPr lang="ar-SA" sz="1800" dirty="0" smtClean="0">
                <a:solidFill>
                  <a:srgbClr val="0070C0"/>
                </a:solidFill>
              </a:rPr>
              <a:t> </a:t>
            </a:r>
            <a:r>
              <a:rPr lang="en-US" sz="1800" dirty="0" smtClean="0">
                <a:solidFill>
                  <a:srgbClr val="0070C0"/>
                </a:solidFill>
              </a:rPr>
              <a:t>Quantum </a:t>
            </a:r>
            <a:r>
              <a:rPr lang="en-US" sz="1800" dirty="0">
                <a:solidFill>
                  <a:srgbClr val="0070C0"/>
                </a:solidFill>
              </a:rPr>
              <a:t>Biology</a:t>
            </a:r>
          </a:p>
          <a:p>
            <a:pPr lvl="0"/>
            <a:r>
              <a:rPr lang="ar-SA" sz="1800" dirty="0">
                <a:solidFill>
                  <a:srgbClr val="0070C0"/>
                </a:solidFill>
              </a:rPr>
              <a:t>علم الأحياء البنيوي</a:t>
            </a:r>
            <a:r>
              <a:rPr lang="en-US" sz="1800" dirty="0">
                <a:solidFill>
                  <a:srgbClr val="0070C0"/>
                </a:solidFill>
              </a:rPr>
              <a:t> - Structural Biology</a:t>
            </a:r>
          </a:p>
          <a:p>
            <a:pPr lvl="0"/>
            <a:r>
              <a:rPr lang="en-US" sz="1800" dirty="0" smtClean="0">
                <a:solidFill>
                  <a:srgbClr val="0070C0"/>
                </a:solidFill>
              </a:rPr>
              <a:t> </a:t>
            </a:r>
            <a:endParaRPr lang="en-US" sz="1800" dirty="0">
              <a:solidFill>
                <a:srgbClr val="0070C0"/>
              </a:solidFill>
            </a:endParaRPr>
          </a:p>
        </p:txBody>
      </p:sp>
    </p:spTree>
    <p:extLst>
      <p:ext uri="{BB962C8B-B14F-4D97-AF65-F5344CB8AC3E}">
        <p14:creationId xmlns:p14="http://schemas.microsoft.com/office/powerpoint/2010/main" val="15687080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txBox="1">
            <a:spLocks/>
          </p:cNvSpPr>
          <p:nvPr/>
        </p:nvSpPr>
        <p:spPr>
          <a:xfrm>
            <a:off x="489857" y="472395"/>
            <a:ext cx="11283042" cy="18870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يستخدم علماء الفيزياء الحيوية المعادلات الرياضية في الأبحاث المتعلقة بالخلايا والجزيئات الخلوية والكائنات الحية والنظم البيئية المعقدة</a:t>
            </a:r>
            <a:r>
              <a:rPr lang="ar-SA" sz="4000" dirty="0" smtClean="0"/>
              <a:t>. </a:t>
            </a:r>
            <a:endParaRPr lang="en-US" sz="4000" dirty="0"/>
          </a:p>
        </p:txBody>
      </p:sp>
      <p:sp>
        <p:nvSpPr>
          <p:cNvPr id="4" name="عنوان فرعي 2"/>
          <p:cNvSpPr txBox="1">
            <a:spLocks/>
          </p:cNvSpPr>
          <p:nvPr/>
        </p:nvSpPr>
        <p:spPr>
          <a:xfrm>
            <a:off x="489857" y="2257653"/>
            <a:ext cx="11283042" cy="22653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يتم تدريب علماء الفيزياء الحيوية بشكل فريد في فيزياء الكم والرياضيات والكيمياء، ليصبحوا قادرين على معالجة مجموعة واسعة من الموضوعات، بدءًا من كيفية تواصل الخلايا العصبية، إلى كيفية التقاط الخلايا النباتية للضوء وتحويله إلى الطاقة</a:t>
            </a:r>
            <a:endParaRPr lang="en-US" sz="4000" dirty="0"/>
          </a:p>
        </p:txBody>
      </p:sp>
      <p:sp>
        <p:nvSpPr>
          <p:cNvPr id="5" name="عنوان فرعي 2"/>
          <p:cNvSpPr txBox="1">
            <a:spLocks/>
          </p:cNvSpPr>
          <p:nvPr/>
        </p:nvSpPr>
        <p:spPr>
          <a:xfrm>
            <a:off x="650422" y="4690609"/>
            <a:ext cx="11283042" cy="18870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كيف يمكن للتغييرات في </a:t>
            </a:r>
            <a:r>
              <a:rPr lang="ar-SA" sz="4000" dirty="0" smtClean="0"/>
              <a:t>الح</a:t>
            </a:r>
            <a:r>
              <a:rPr lang="ar-IQ" sz="4000" dirty="0" smtClean="0"/>
              <a:t>ا</a:t>
            </a:r>
            <a:r>
              <a:rPr lang="ar-SA" sz="4000" dirty="0" smtClean="0"/>
              <a:t>مض </a:t>
            </a:r>
            <a:r>
              <a:rPr lang="ar-SA" sz="4000" dirty="0"/>
              <a:t>النووي للخلايا السليمة أن تؤدي إلى تحولها إلى خلايا سرطانية، إلى العديد من المشكلات البيولوجية الأخرى.</a:t>
            </a:r>
            <a:endParaRPr lang="en-US" sz="4000" dirty="0"/>
          </a:p>
        </p:txBody>
      </p:sp>
    </p:spTree>
    <p:extLst>
      <p:ext uri="{BB962C8B-B14F-4D97-AF65-F5344CB8AC3E}">
        <p14:creationId xmlns:p14="http://schemas.microsoft.com/office/powerpoint/2010/main" val="24239549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552450" y="494166"/>
            <a:ext cx="11283042" cy="18870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rgbClr val="00B0F0"/>
                </a:solidFill>
              </a:rPr>
              <a:t>مجالات الفيزياء </a:t>
            </a:r>
            <a:r>
              <a:rPr lang="ar-SA" sz="4000" u="sng" dirty="0" smtClean="0">
                <a:solidFill>
                  <a:srgbClr val="00B0F0"/>
                </a:solidFill>
              </a:rPr>
              <a:t>الحيوية</a:t>
            </a:r>
            <a:endParaRPr lang="ar-IQ" sz="4000" u="sng" dirty="0" smtClean="0">
              <a:solidFill>
                <a:srgbClr val="00B0F0"/>
              </a:solidFill>
            </a:endParaRPr>
          </a:p>
          <a:p>
            <a:pPr algn="just" rtl="1"/>
            <a:r>
              <a:rPr lang="ar-SA" sz="4000" dirty="0" smtClean="0"/>
              <a:t> </a:t>
            </a:r>
            <a:r>
              <a:rPr lang="ar-SA" sz="4000" dirty="0"/>
              <a:t>تم دمج الفيزياء الحيوية في العديد من مجالات علم الأحياء المتنوعة، ومن أبرز هذه المجالات ما يأتي</a:t>
            </a:r>
            <a:endParaRPr lang="en-US" sz="4000" dirty="0"/>
          </a:p>
        </p:txBody>
      </p:sp>
      <p:sp>
        <p:nvSpPr>
          <p:cNvPr id="3" name="عنوان فرعي 2"/>
          <p:cNvSpPr txBox="1">
            <a:spLocks/>
          </p:cNvSpPr>
          <p:nvPr/>
        </p:nvSpPr>
        <p:spPr>
          <a:xfrm>
            <a:off x="552450" y="2381249"/>
            <a:ext cx="11283042" cy="18870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مجال دراسة الفيزياء الحيوية للأغشية يعمل هذا المجال على دراسة بنية ووظيفة الغشاء الخلوي (البلازمي)، بما في ذلك القنوات الأيونية والبروتينات والمستقبلات المدمجة داخلها</a:t>
            </a:r>
            <a:endParaRPr lang="en-US" sz="4000" dirty="0"/>
          </a:p>
        </p:txBody>
      </p:sp>
      <p:sp>
        <p:nvSpPr>
          <p:cNvPr id="4" name="عنوان فرعي 2"/>
          <p:cNvSpPr txBox="1">
            <a:spLocks/>
          </p:cNvSpPr>
          <p:nvPr/>
        </p:nvSpPr>
        <p:spPr>
          <a:xfrm>
            <a:off x="552450" y="4419599"/>
            <a:ext cx="11283042" cy="18870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dirty="0"/>
              <a:t>مجال الدراسات الفيزيائية الحيوية الحاسوبية / النظرية يعمل هذا المجال عن طريق استخدام </a:t>
            </a:r>
            <a:r>
              <a:rPr lang="ar-SA" sz="4000" dirty="0" err="1"/>
              <a:t>النمذجة</a:t>
            </a:r>
            <a:r>
              <a:rPr lang="ar-SA" sz="4000" dirty="0"/>
              <a:t> الرياضية لدراسة النظم البيولوجية.</a:t>
            </a:r>
            <a:endParaRPr lang="en-US" sz="4000" dirty="0"/>
          </a:p>
        </p:txBody>
      </p:sp>
    </p:spTree>
    <p:extLst>
      <p:ext uri="{BB962C8B-B14F-4D97-AF65-F5344CB8AC3E}">
        <p14:creationId xmlns:p14="http://schemas.microsoft.com/office/powerpoint/2010/main" val="25908535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503464" y="476249"/>
            <a:ext cx="11283042" cy="315685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rgbClr val="7030A0"/>
                </a:solidFill>
              </a:rPr>
              <a:t>مجال هندسة البروتين </a:t>
            </a:r>
            <a:endParaRPr lang="ar-IQ" sz="4000" u="sng" dirty="0" smtClean="0">
              <a:solidFill>
                <a:srgbClr val="7030A0"/>
              </a:solidFill>
            </a:endParaRPr>
          </a:p>
          <a:p>
            <a:pPr algn="just" rtl="1"/>
            <a:r>
              <a:rPr lang="ar-SA" sz="4000" dirty="0" smtClean="0"/>
              <a:t>يعمل </a:t>
            </a:r>
            <a:r>
              <a:rPr lang="ar-SA" sz="4000" dirty="0"/>
              <a:t>العلماء في هذا المجال على إنشاء وتعديل البروتينات وأيضًا وعلى فهم آلية عمل الإنزيمات والبروتينات للنهوض بالبيولوجيا التركيبية، غالبًا ما تستخدم للنهوض بصحة الإنسان في شكل علاجات مرضية جديدة.</a:t>
            </a:r>
            <a:endParaRPr lang="en-US" sz="4000" dirty="0"/>
          </a:p>
        </p:txBody>
      </p:sp>
      <p:sp>
        <p:nvSpPr>
          <p:cNvPr id="3" name="عنوان فرعي 2"/>
          <p:cNvSpPr txBox="1">
            <a:spLocks/>
          </p:cNvSpPr>
          <p:nvPr/>
        </p:nvSpPr>
        <p:spPr>
          <a:xfrm>
            <a:off x="443593" y="4082141"/>
            <a:ext cx="11283042" cy="194310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ar-SA" sz="4000" u="sng" dirty="0">
                <a:solidFill>
                  <a:srgbClr val="C00000"/>
                </a:solidFill>
              </a:rPr>
              <a:t>مجال الدراسات الحيوية الجزيئية </a:t>
            </a:r>
            <a:endParaRPr lang="ar-IQ" sz="4000" u="sng" dirty="0" smtClean="0">
              <a:solidFill>
                <a:srgbClr val="C00000"/>
              </a:solidFill>
            </a:endParaRPr>
          </a:p>
          <a:p>
            <a:pPr algn="just" rtl="1"/>
            <a:r>
              <a:rPr lang="ar-SA" sz="4000" dirty="0" smtClean="0"/>
              <a:t>يعمل </a:t>
            </a:r>
            <a:r>
              <a:rPr lang="ar-SA" sz="4000" dirty="0"/>
              <a:t>هذا المجال عن طريق دراسة الهياكل الجزيئية للجزيئات البيولوجية بما في ذلك البروتينات والأحماض النووية والدهون</a:t>
            </a:r>
            <a:endParaRPr lang="en-US" sz="4000" dirty="0"/>
          </a:p>
        </p:txBody>
      </p:sp>
    </p:spTree>
    <p:extLst>
      <p:ext uri="{BB962C8B-B14F-4D97-AF65-F5344CB8AC3E}">
        <p14:creationId xmlns:p14="http://schemas.microsoft.com/office/powerpoint/2010/main" val="28423210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819</Words>
  <Application>Microsoft Office PowerPoint</Application>
  <PresentationFormat>ملء الشاشة</PresentationFormat>
  <Paragraphs>64</Paragraphs>
  <Slides>14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14</vt:i4>
      </vt:variant>
    </vt:vector>
  </HeadingPairs>
  <TitlesOfParts>
    <vt:vector size="19"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SAMI</dc:creator>
  <cp:lastModifiedBy>SAMI</cp:lastModifiedBy>
  <cp:revision>7</cp:revision>
  <dcterms:created xsi:type="dcterms:W3CDTF">2024-04-20T20:35:57Z</dcterms:created>
  <dcterms:modified xsi:type="dcterms:W3CDTF">2024-04-27T13:39:06Z</dcterms:modified>
</cp:coreProperties>
</file>