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89" r:id="rId3"/>
    <p:sldId id="268" r:id="rId4"/>
    <p:sldId id="290" r:id="rId5"/>
    <p:sldId id="274" r:id="rId6"/>
    <p:sldId id="288" r:id="rId7"/>
    <p:sldId id="269" r:id="rId8"/>
    <p:sldId id="272" r:id="rId9"/>
    <p:sldId id="286" r:id="rId10"/>
    <p:sldId id="287" r:id="rId11"/>
    <p:sldId id="273" r:id="rId12"/>
    <p:sldId id="275" r:id="rId13"/>
    <p:sldId id="276" r:id="rId14"/>
    <p:sldId id="277" r:id="rId15"/>
    <p:sldId id="278" r:id="rId16"/>
    <p:sldId id="291" r:id="rId17"/>
    <p:sldId id="279" r:id="rId18"/>
    <p:sldId id="281" r:id="rId19"/>
    <p:sldId id="282" r:id="rId20"/>
    <p:sldId id="284" r:id="rId21"/>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howGuides="1">
      <p:cViewPr>
        <p:scale>
          <a:sx n="66" d="100"/>
          <a:sy n="66" d="100"/>
        </p:scale>
        <p:origin x="564" y="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200" b="0" i="0">
                <a:solidFill>
                  <a:schemeClr val="tx1"/>
                </a:solidFill>
                <a:latin typeface="Times New Roman" panose="02020603050405020304"/>
                <a:cs typeface="Times New Roman" panose="02020603050405020304"/>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Times New Roman" panose="02020603050405020304"/>
                <a:cs typeface="Times New Roman" panose="02020603050405020304"/>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467868" y="1557527"/>
            <a:ext cx="7924800" cy="4607052"/>
          </a:xfrm>
          <a:prstGeom prst="rect">
            <a:avLst/>
          </a:prstGeom>
        </p:spPr>
      </p:pic>
      <p:sp>
        <p:nvSpPr>
          <p:cNvPr id="2" name="Holder 2"/>
          <p:cNvSpPr>
            <a:spLocks noGrp="1"/>
          </p:cNvSpPr>
          <p:nvPr>
            <p:ph type="title"/>
          </p:nvPr>
        </p:nvSpPr>
        <p:spPr/>
        <p:txBody>
          <a:bodyPr lIns="0" tIns="0" rIns="0" bIns="0"/>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46303" y="281685"/>
            <a:ext cx="8051393" cy="1122680"/>
          </a:xfrm>
          <a:prstGeom prst="rect">
            <a:avLst/>
          </a:prstGeom>
        </p:spPr>
        <p:txBody>
          <a:bodyPr wrap="square" lIns="0" tIns="0" rIns="0" bIns="0">
            <a:spAutoFit/>
          </a:bodyPr>
          <a:lstStyle>
            <a:lvl1pPr>
              <a:defRPr sz="4050" b="1" i="0">
                <a:solidFill>
                  <a:schemeClr val="tx1"/>
                </a:solidFill>
                <a:latin typeface="Times New Roman" panose="02020603050405020304"/>
                <a:cs typeface="Times New Roman" panose="02020603050405020304"/>
              </a:defRPr>
            </a:lvl1pPr>
          </a:lstStyle>
          <a:p>
            <a:endParaRPr/>
          </a:p>
        </p:txBody>
      </p:sp>
      <p:sp>
        <p:nvSpPr>
          <p:cNvPr id="3" name="Holder 3"/>
          <p:cNvSpPr>
            <a:spLocks noGrp="1"/>
          </p:cNvSpPr>
          <p:nvPr>
            <p:ph type="body" idx="1"/>
          </p:nvPr>
        </p:nvSpPr>
        <p:spPr>
          <a:xfrm>
            <a:off x="618540" y="1326896"/>
            <a:ext cx="8088630" cy="4420235"/>
          </a:xfrm>
          <a:prstGeom prst="rect">
            <a:avLst/>
          </a:prstGeom>
        </p:spPr>
        <p:txBody>
          <a:bodyPr wrap="square" lIns="0" tIns="0" rIns="0" bIns="0">
            <a:spAutoFit/>
          </a:bodyPr>
          <a:lstStyle>
            <a:lvl1pPr>
              <a:defRPr sz="2200" b="0" i="0">
                <a:solidFill>
                  <a:schemeClr val="tx1"/>
                </a:solidFill>
                <a:latin typeface="Times New Roman" panose="02020603050405020304"/>
                <a:cs typeface="Times New Roman" panose="02020603050405020304"/>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2/27/2024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3400" y="1600200"/>
            <a:ext cx="7663815" cy="1428750"/>
          </a:xfrm>
          <a:prstGeom prst="rect">
            <a:avLst/>
          </a:prstGeom>
        </p:spPr>
        <p:txBody>
          <a:bodyPr vert="horz" wrap="square" lIns="0" tIns="90805" rIns="0" bIns="0" rtlCol="0">
            <a:spAutoFit/>
          </a:bodyPr>
          <a:lstStyle/>
          <a:p>
            <a:pPr marL="1701165" marR="5080" indent="-1689100" algn="ctr">
              <a:lnSpc>
                <a:spcPts val="4860"/>
              </a:lnSpc>
              <a:spcBef>
                <a:spcPts val="715"/>
              </a:spcBef>
            </a:pPr>
            <a:r>
              <a:rPr sz="4000" b="1" spc="-185" dirty="0">
                <a:latin typeface="Times New Roman" panose="02020603050405020304"/>
                <a:cs typeface="Times New Roman" panose="02020603050405020304"/>
              </a:rPr>
              <a:t>Child</a:t>
            </a:r>
            <a:r>
              <a:rPr lang="en-US" altLang="en-US" sz="4000" b="1" spc="-185" dirty="0">
                <a:latin typeface="Times New Roman" panose="02020603050405020304"/>
                <a:cs typeface="Times New Roman" panose="02020603050405020304"/>
              </a:rPr>
              <a:t>ren </a:t>
            </a:r>
            <a:r>
              <a:rPr sz="4000" b="1" spc="-30" dirty="0">
                <a:latin typeface="Times New Roman" panose="02020603050405020304"/>
                <a:cs typeface="Times New Roman" panose="02020603050405020304"/>
              </a:rPr>
              <a:t>with</a:t>
            </a:r>
            <a:r>
              <a:rPr sz="4000" b="1" spc="-195" dirty="0">
                <a:latin typeface="Times New Roman" panose="02020603050405020304"/>
                <a:cs typeface="Times New Roman" panose="02020603050405020304"/>
              </a:rPr>
              <a:t> </a:t>
            </a:r>
          </a:p>
          <a:p>
            <a:pPr marL="1701165" marR="5080" indent="-1689100" algn="ctr">
              <a:lnSpc>
                <a:spcPts val="4860"/>
              </a:lnSpc>
              <a:spcBef>
                <a:spcPts val="715"/>
              </a:spcBef>
            </a:pPr>
            <a:r>
              <a:rPr lang="en-US" sz="4000" b="1" spc="-155" dirty="0">
                <a:latin typeface="Times New Roman" panose="02020603050405020304"/>
                <a:cs typeface="Times New Roman" panose="02020603050405020304"/>
              </a:rPr>
              <a:t>Neurologic</a:t>
            </a:r>
            <a:r>
              <a:rPr sz="4000" b="1" spc="-155" dirty="0">
                <a:latin typeface="Times New Roman" panose="02020603050405020304"/>
                <a:cs typeface="Times New Roman" panose="02020603050405020304"/>
              </a:rPr>
              <a:t>al </a:t>
            </a:r>
            <a:r>
              <a:rPr sz="4000" b="1" spc="-10" dirty="0">
                <a:latin typeface="Times New Roman" panose="02020603050405020304"/>
                <a:cs typeface="Times New Roman" panose="02020603050405020304"/>
              </a:rPr>
              <a:t>Dysfunction</a:t>
            </a:r>
            <a:endParaRPr sz="4000" dirty="0">
              <a:latin typeface="Times New Roman" panose="02020603050405020304"/>
              <a:cs typeface="Times New Roman" panose="02020603050405020304"/>
            </a:endParaRPr>
          </a:p>
        </p:txBody>
      </p:sp>
      <p:sp>
        <p:nvSpPr>
          <p:cNvPr id="3" name="object 3"/>
          <p:cNvSpPr txBox="1"/>
          <p:nvPr/>
        </p:nvSpPr>
        <p:spPr>
          <a:xfrm>
            <a:off x="1609725" y="5181600"/>
            <a:ext cx="5758180" cy="1267460"/>
          </a:xfrm>
          <a:prstGeom prst="rect">
            <a:avLst/>
          </a:prstGeom>
        </p:spPr>
        <p:txBody>
          <a:bodyPr vert="horz" wrap="square" lIns="0" tIns="12065" rIns="0" bIns="0" rtlCol="0">
            <a:spAutoFit/>
          </a:bodyPr>
          <a:lstStyle/>
          <a:p>
            <a:pPr marL="12700" algn="ctr">
              <a:lnSpc>
                <a:spcPct val="100000"/>
              </a:lnSpc>
              <a:spcBef>
                <a:spcPts val="95"/>
              </a:spcBef>
            </a:pPr>
            <a:r>
              <a:rPr lang="en-US" sz="3200" b="1" spc="-10" dirty="0">
                <a:solidFill>
                  <a:srgbClr val="00B050"/>
                </a:solidFill>
                <a:latin typeface="Times New Roman" panose="02020603050405020304"/>
                <a:cs typeface="Times New Roman" panose="02020603050405020304"/>
              </a:rPr>
              <a:t>Dr </a:t>
            </a:r>
            <a:r>
              <a:rPr sz="3200" b="1" spc="-10" dirty="0">
                <a:solidFill>
                  <a:srgbClr val="00B050"/>
                </a:solidFill>
                <a:latin typeface="Times New Roman" panose="02020603050405020304"/>
                <a:cs typeface="Times New Roman" panose="02020603050405020304"/>
              </a:rPr>
              <a:t>.</a:t>
            </a:r>
            <a:r>
              <a:rPr sz="3200" b="1" spc="-165" dirty="0">
                <a:solidFill>
                  <a:srgbClr val="00B050"/>
                </a:solidFill>
                <a:latin typeface="Times New Roman" panose="02020603050405020304"/>
                <a:cs typeface="Times New Roman" panose="02020603050405020304"/>
              </a:rPr>
              <a:t> </a:t>
            </a:r>
            <a:r>
              <a:rPr lang="en-US" sz="3200" b="1" dirty="0">
                <a:solidFill>
                  <a:srgbClr val="00B050"/>
                </a:solidFill>
                <a:latin typeface="Times New Roman" panose="02020603050405020304"/>
                <a:cs typeface="Times New Roman" panose="02020603050405020304"/>
              </a:rPr>
              <a:t>Reda Elfeshawy </a:t>
            </a:r>
          </a:p>
          <a:p>
            <a:pPr marL="12700" algn="ctr">
              <a:lnSpc>
                <a:spcPct val="100000"/>
              </a:lnSpc>
              <a:spcBef>
                <a:spcPts val="95"/>
              </a:spcBef>
            </a:pPr>
            <a:r>
              <a:rPr lang="en-US" sz="2400" b="1" dirty="0">
                <a:latin typeface="Times New Roman" panose="02020603050405020304"/>
                <a:cs typeface="Times New Roman" panose="02020603050405020304"/>
              </a:rPr>
              <a:t>Assistant</a:t>
            </a:r>
            <a:r>
              <a:rPr lang="en-US" sz="2400" b="1" spc="-75" dirty="0">
                <a:latin typeface="Times New Roman" panose="02020603050405020304"/>
                <a:cs typeface="Times New Roman" panose="02020603050405020304"/>
              </a:rPr>
              <a:t> </a:t>
            </a:r>
            <a:r>
              <a:rPr lang="en-US" sz="2400" b="1" spc="-10" dirty="0">
                <a:latin typeface="Times New Roman" panose="02020603050405020304"/>
                <a:cs typeface="Times New Roman" panose="02020603050405020304"/>
              </a:rPr>
              <a:t>professor </a:t>
            </a:r>
          </a:p>
          <a:p>
            <a:pPr marL="12700" algn="ctr">
              <a:lnSpc>
                <a:spcPct val="100000"/>
              </a:lnSpc>
              <a:spcBef>
                <a:spcPts val="95"/>
              </a:spcBef>
            </a:pPr>
            <a:r>
              <a:rPr lang="en-US" sz="2400" b="1" spc="-10" dirty="0">
                <a:latin typeface="Times New Roman" panose="02020603050405020304"/>
                <a:cs typeface="Times New Roman" panose="02020603050405020304"/>
              </a:rPr>
              <a:t>of pediatric nursing </a:t>
            </a:r>
            <a:endParaRPr sz="2400" dirty="0">
              <a:latin typeface="Times New Roman" panose="02020603050405020304"/>
              <a:cs typeface="Times New Roman" panose="020206030504050203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71106-AFC9-4281-B2AA-6E4F3C443C6A}"/>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18FC1E5C-190F-4C71-9F84-B132AE00F0A6}"/>
              </a:ext>
            </a:extLst>
          </p:cNvPr>
          <p:cNvSpPr>
            <a:spLocks noGrp="1"/>
          </p:cNvSpPr>
          <p:nvPr>
            <p:ph type="body" idx="1"/>
          </p:nvPr>
        </p:nvSpPr>
        <p:spPr>
          <a:xfrm>
            <a:off x="1494808" y="1822521"/>
            <a:ext cx="6729111" cy="3924610"/>
          </a:xfrm>
        </p:spPr>
        <p:txBody>
          <a:bodyPr/>
          <a:lstStyle/>
          <a:p>
            <a:endParaRPr lang="en-US" dirty="0"/>
          </a:p>
        </p:txBody>
      </p:sp>
      <p:pic>
        <p:nvPicPr>
          <p:cNvPr id="2050" name="Picture 2">
            <a:extLst>
              <a:ext uri="{FF2B5EF4-FFF2-40B4-BE49-F238E27FC236}">
                <a16:creationId xmlns:a16="http://schemas.microsoft.com/office/drawing/2014/main" id="{69E73CD2-3F83-4CCD-A2FC-1CAB77AD8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59269"/>
            <a:ext cx="7607096" cy="4027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222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051ED-303A-4306-9842-67209568909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E8760D4-72DF-4595-8EA9-76B436539430}"/>
              </a:ext>
            </a:extLst>
          </p:cNvPr>
          <p:cNvSpPr>
            <a:spLocks noGrp="1"/>
          </p:cNvSpPr>
          <p:nvPr>
            <p:ph type="body" idx="1"/>
          </p:nvPr>
        </p:nvSpPr>
        <p:spPr>
          <a:xfrm>
            <a:off x="618540" y="1326896"/>
            <a:ext cx="8088630" cy="3724096"/>
          </a:xfrm>
        </p:spPr>
        <p:txBody>
          <a:bodyPr/>
          <a:lstStyle/>
          <a:p>
            <a:pPr algn="ctr"/>
            <a:r>
              <a:rPr lang="en-US" dirty="0">
                <a:solidFill>
                  <a:srgbClr val="FF0000"/>
                </a:solidFill>
              </a:rPr>
              <a:t>Infants and Young Children</a:t>
            </a:r>
          </a:p>
          <a:p>
            <a:r>
              <a:rPr lang="en-US" dirty="0"/>
              <a:t>Classic picture (above) rarely seen in children between 3 months and 2 years of age</a:t>
            </a:r>
          </a:p>
          <a:p>
            <a:r>
              <a:rPr lang="en-US" dirty="0"/>
              <a:t>Fever</a:t>
            </a:r>
          </a:p>
          <a:p>
            <a:r>
              <a:rPr lang="en-US" dirty="0"/>
              <a:t>Poor feeding</a:t>
            </a:r>
          </a:p>
          <a:p>
            <a:r>
              <a:rPr lang="en-US" dirty="0"/>
              <a:t>Vomiting</a:t>
            </a:r>
          </a:p>
          <a:p>
            <a:r>
              <a:rPr lang="en-US" dirty="0"/>
              <a:t>Marked irritability</a:t>
            </a:r>
          </a:p>
          <a:p>
            <a:r>
              <a:rPr lang="en-US" dirty="0"/>
              <a:t>Frequent seizures (often accompanied by a high-pitched cry)</a:t>
            </a:r>
          </a:p>
          <a:p>
            <a:r>
              <a:rPr lang="en-US" dirty="0"/>
              <a:t>Bulging fontanel</a:t>
            </a:r>
          </a:p>
          <a:p>
            <a:endParaRPr lang="en-US" dirty="0"/>
          </a:p>
          <a:p>
            <a:r>
              <a:rPr lang="en-US" dirty="0"/>
              <a:t>Brudzinski and Kernig signs not helpful in diagnosis</a:t>
            </a:r>
          </a:p>
        </p:txBody>
      </p:sp>
    </p:spTree>
    <p:extLst>
      <p:ext uri="{BB962C8B-B14F-4D97-AF65-F5344CB8AC3E}">
        <p14:creationId xmlns:p14="http://schemas.microsoft.com/office/powerpoint/2010/main" val="1746703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1D4BC-431C-4465-9997-D839BBDEF72F}"/>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68C8A7F4-DCBE-451B-B980-7653D55FB170}"/>
              </a:ext>
            </a:extLst>
          </p:cNvPr>
          <p:cNvSpPr>
            <a:spLocks noGrp="1"/>
          </p:cNvSpPr>
          <p:nvPr>
            <p:ph type="body" idx="1"/>
          </p:nvPr>
        </p:nvSpPr>
        <p:spPr>
          <a:xfrm>
            <a:off x="618540" y="1326896"/>
            <a:ext cx="8088630" cy="3816429"/>
          </a:xfrm>
        </p:spPr>
        <p:txBody>
          <a:bodyPr/>
          <a:lstStyle/>
          <a:p>
            <a:pPr algn="ctr"/>
            <a:r>
              <a:rPr lang="en-US" sz="2800" dirty="0">
                <a:solidFill>
                  <a:srgbClr val="FF0000"/>
                </a:solidFill>
              </a:rPr>
              <a:t>Neonates</a:t>
            </a:r>
          </a:p>
          <a:p>
            <a:r>
              <a:rPr lang="en-US" dirty="0"/>
              <a:t>Specific Signs</a:t>
            </a:r>
          </a:p>
          <a:p>
            <a:r>
              <a:rPr lang="en-US" dirty="0"/>
              <a:t>Child well at birth but within a few days begins to look and behave poorly</a:t>
            </a:r>
          </a:p>
          <a:p>
            <a:r>
              <a:rPr lang="en-US" dirty="0"/>
              <a:t>Refuses feedings</a:t>
            </a:r>
          </a:p>
          <a:p>
            <a:r>
              <a:rPr lang="en-US" dirty="0"/>
              <a:t>Poor sucking ability</a:t>
            </a:r>
          </a:p>
          <a:p>
            <a:r>
              <a:rPr lang="en-US" dirty="0"/>
              <a:t>Vomiting or diarrhea</a:t>
            </a:r>
          </a:p>
          <a:p>
            <a:r>
              <a:rPr lang="en-US" dirty="0"/>
              <a:t>Poor tone</a:t>
            </a:r>
          </a:p>
          <a:p>
            <a:r>
              <a:rPr lang="en-US" dirty="0"/>
              <a:t>Lack of movement</a:t>
            </a:r>
          </a:p>
          <a:p>
            <a:r>
              <a:rPr lang="en-US" dirty="0"/>
              <a:t>Weak cry</a:t>
            </a:r>
          </a:p>
          <a:p>
            <a:r>
              <a:rPr lang="en-US" dirty="0"/>
              <a:t>Full, tense, and bulging fontanel may appear late in course of illness</a:t>
            </a:r>
          </a:p>
        </p:txBody>
      </p:sp>
    </p:spTree>
    <p:extLst>
      <p:ext uri="{BB962C8B-B14F-4D97-AF65-F5344CB8AC3E}">
        <p14:creationId xmlns:p14="http://schemas.microsoft.com/office/powerpoint/2010/main" val="3100452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54FF8-04AB-44C8-A29F-7FF4C8834144}"/>
              </a:ext>
            </a:extLst>
          </p:cNvPr>
          <p:cNvSpPr>
            <a:spLocks noGrp="1"/>
          </p:cNvSpPr>
          <p:nvPr>
            <p:ph type="title"/>
          </p:nvPr>
        </p:nvSpPr>
        <p:spPr>
          <a:xfrm>
            <a:off x="546303" y="281685"/>
            <a:ext cx="8051393" cy="623248"/>
          </a:xfrm>
        </p:spPr>
        <p:txBody>
          <a:bodyPr/>
          <a:lstStyle/>
          <a:p>
            <a:pPr algn="ctr"/>
            <a:r>
              <a:rPr lang="en-US" dirty="0">
                <a:solidFill>
                  <a:srgbClr val="FF0000"/>
                </a:solidFill>
              </a:rPr>
              <a:t>Complication</a:t>
            </a:r>
            <a:r>
              <a:rPr lang="en-US" dirty="0"/>
              <a:t> </a:t>
            </a:r>
          </a:p>
        </p:txBody>
      </p:sp>
      <p:sp>
        <p:nvSpPr>
          <p:cNvPr id="3" name="Text Placeholder 2">
            <a:extLst>
              <a:ext uri="{FF2B5EF4-FFF2-40B4-BE49-F238E27FC236}">
                <a16:creationId xmlns:a16="http://schemas.microsoft.com/office/drawing/2014/main" id="{04CAC103-C890-4671-8050-5FFD4D3CF68F}"/>
              </a:ext>
            </a:extLst>
          </p:cNvPr>
          <p:cNvSpPr>
            <a:spLocks noGrp="1"/>
          </p:cNvSpPr>
          <p:nvPr>
            <p:ph type="body" idx="1"/>
          </p:nvPr>
        </p:nvSpPr>
        <p:spPr>
          <a:xfrm>
            <a:off x="304800" y="1295400"/>
            <a:ext cx="8402370" cy="4771255"/>
          </a:xfrm>
        </p:spPr>
        <p:txBody>
          <a:bodyPr/>
          <a:lstStyle/>
          <a:p>
            <a:r>
              <a:rPr lang="en-US" dirty="0"/>
              <a:t>Extension of the inflammation to cranial nerves or compression and destruction of the nerves from ICP can produce permanent impairment of vision or hearing and other nerve palsies</a:t>
            </a:r>
          </a:p>
          <a:p>
            <a:endParaRPr lang="en-US" dirty="0"/>
          </a:p>
          <a:p>
            <a:r>
              <a:rPr lang="en-US" dirty="0"/>
              <a:t>Other long-term complications include cerebral palsy, cognitive impairments, learning disorders, attention-deficit/hyperactivity disorder, and seizures.</a:t>
            </a:r>
          </a:p>
          <a:p>
            <a:endParaRPr lang="en-US" dirty="0"/>
          </a:p>
          <a:p>
            <a:endParaRPr lang="en-US" dirty="0"/>
          </a:p>
          <a:p>
            <a:r>
              <a:rPr lang="en-US" dirty="0"/>
              <a:t>Meningitis in the neonatal period is more likely to cause lifelong impairments, including moderate to severe developmental delay, blindness, deafness, and epilepsy</a:t>
            </a:r>
          </a:p>
          <a:p>
            <a:endParaRPr lang="en-US" dirty="0"/>
          </a:p>
          <a:p>
            <a:endParaRPr lang="en-US" dirty="0"/>
          </a:p>
        </p:txBody>
      </p:sp>
    </p:spTree>
    <p:extLst>
      <p:ext uri="{BB962C8B-B14F-4D97-AF65-F5344CB8AC3E}">
        <p14:creationId xmlns:p14="http://schemas.microsoft.com/office/powerpoint/2010/main" val="4192562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38475-7FDE-4440-A18B-A789B451DB5F}"/>
              </a:ext>
            </a:extLst>
          </p:cNvPr>
          <p:cNvSpPr>
            <a:spLocks noGrp="1"/>
          </p:cNvSpPr>
          <p:nvPr>
            <p:ph type="title"/>
          </p:nvPr>
        </p:nvSpPr>
        <p:spPr>
          <a:xfrm>
            <a:off x="546303" y="281685"/>
            <a:ext cx="8051393" cy="623248"/>
          </a:xfrm>
        </p:spPr>
        <p:txBody>
          <a:bodyPr/>
          <a:lstStyle/>
          <a:p>
            <a:r>
              <a:rPr lang="en-US" dirty="0"/>
              <a:t>Diagnostic Evaluation</a:t>
            </a:r>
          </a:p>
        </p:txBody>
      </p:sp>
      <p:sp>
        <p:nvSpPr>
          <p:cNvPr id="3" name="Text Placeholder 2">
            <a:extLst>
              <a:ext uri="{FF2B5EF4-FFF2-40B4-BE49-F238E27FC236}">
                <a16:creationId xmlns:a16="http://schemas.microsoft.com/office/drawing/2014/main" id="{21C04AE4-E736-499C-87B6-E7FE7A9BC5DD}"/>
              </a:ext>
            </a:extLst>
          </p:cNvPr>
          <p:cNvSpPr>
            <a:spLocks noGrp="1"/>
          </p:cNvSpPr>
          <p:nvPr>
            <p:ph type="body" idx="1"/>
          </p:nvPr>
        </p:nvSpPr>
        <p:spPr>
          <a:xfrm>
            <a:off x="618540" y="1326896"/>
            <a:ext cx="8088630" cy="3016210"/>
          </a:xfrm>
        </p:spPr>
        <p:txBody>
          <a:bodyPr/>
          <a:lstStyle/>
          <a:p>
            <a:pPr algn="ctr"/>
            <a:r>
              <a:rPr lang="en-US" sz="2800" dirty="0"/>
              <a:t>A lumbar puncture is the definitive diagnostic test.</a:t>
            </a:r>
          </a:p>
          <a:p>
            <a:pPr algn="ctr"/>
            <a:r>
              <a:rPr lang="en-US" sz="2800" dirty="0"/>
              <a:t> Sedation with fentanyl and midazolam can alleviate the child’s pain and fear associated with this procedure.</a:t>
            </a:r>
          </a:p>
          <a:p>
            <a:pPr algn="ctr"/>
            <a:endParaRPr lang="en-US" sz="2800" dirty="0"/>
          </a:p>
          <a:p>
            <a:pPr algn="ctr"/>
            <a:r>
              <a:rPr lang="en-US" sz="2800" dirty="0"/>
              <a:t> If there is evidence or suspicion of increased ICP, a CT scan of the head may be warranted before the procedure .</a:t>
            </a:r>
          </a:p>
        </p:txBody>
      </p:sp>
    </p:spTree>
    <p:extLst>
      <p:ext uri="{BB962C8B-B14F-4D97-AF65-F5344CB8AC3E}">
        <p14:creationId xmlns:p14="http://schemas.microsoft.com/office/powerpoint/2010/main" val="1015379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E284E-B79B-4AFA-B4BA-208B231EC257}"/>
              </a:ext>
            </a:extLst>
          </p:cNvPr>
          <p:cNvSpPr>
            <a:spLocks noGrp="1"/>
          </p:cNvSpPr>
          <p:nvPr>
            <p:ph type="title"/>
          </p:nvPr>
        </p:nvSpPr>
        <p:spPr>
          <a:xfrm>
            <a:off x="152400" y="-194680"/>
            <a:ext cx="8026197" cy="1147180"/>
          </a:xfrm>
        </p:spPr>
        <p:txBody>
          <a:bodyPr/>
          <a:lstStyle/>
          <a:p>
            <a:pPr algn="ctr"/>
            <a:r>
              <a:rPr lang="en-US" dirty="0">
                <a:solidFill>
                  <a:srgbClr val="FF0000"/>
                </a:solidFill>
              </a:rPr>
              <a:t>Therapeutic Management</a:t>
            </a:r>
            <a:br>
              <a:rPr lang="en-US" dirty="0"/>
            </a:br>
            <a:endParaRPr lang="en-US" dirty="0"/>
          </a:p>
        </p:txBody>
      </p:sp>
      <p:sp>
        <p:nvSpPr>
          <p:cNvPr id="3" name="Text Placeholder 2">
            <a:extLst>
              <a:ext uri="{FF2B5EF4-FFF2-40B4-BE49-F238E27FC236}">
                <a16:creationId xmlns:a16="http://schemas.microsoft.com/office/drawing/2014/main" id="{07B75E04-450B-4687-836A-30F908347945}"/>
              </a:ext>
            </a:extLst>
          </p:cNvPr>
          <p:cNvSpPr>
            <a:spLocks noGrp="1"/>
          </p:cNvSpPr>
          <p:nvPr>
            <p:ph type="body" idx="1"/>
          </p:nvPr>
        </p:nvSpPr>
        <p:spPr>
          <a:xfrm>
            <a:off x="228600" y="533400"/>
            <a:ext cx="8686800" cy="4739759"/>
          </a:xfrm>
        </p:spPr>
        <p:txBody>
          <a:bodyPr/>
          <a:lstStyle/>
          <a:p>
            <a:r>
              <a:rPr lang="en-US" dirty="0"/>
              <a:t>Acute bacterial meningitis is a medical emergency that requires early recognition and immediate therapy to prevent death and avoid residual disabilities. The initial therapeutic management includes the</a:t>
            </a:r>
          </a:p>
          <a:p>
            <a:r>
              <a:rPr lang="en-US" dirty="0"/>
              <a:t>following:</a:t>
            </a:r>
          </a:p>
          <a:p>
            <a:endParaRPr lang="en-US" dirty="0"/>
          </a:p>
          <a:p>
            <a:r>
              <a:rPr lang="en-US" dirty="0"/>
              <a:t>Isolation precautions</a:t>
            </a:r>
          </a:p>
          <a:p>
            <a:r>
              <a:rPr lang="en-US" dirty="0"/>
              <a:t>• Initiation of antimicrobial therapy</a:t>
            </a:r>
          </a:p>
          <a:p>
            <a:r>
              <a:rPr lang="en-US" dirty="0"/>
              <a:t>• Maintenance of hydration</a:t>
            </a:r>
          </a:p>
          <a:p>
            <a:r>
              <a:rPr lang="en-US" dirty="0"/>
              <a:t>• Maintenance of ventilation</a:t>
            </a:r>
          </a:p>
          <a:p>
            <a:r>
              <a:rPr lang="en-US" dirty="0"/>
              <a:t>• Reduction of increased ICP</a:t>
            </a:r>
          </a:p>
          <a:p>
            <a:r>
              <a:rPr lang="en-US" dirty="0"/>
              <a:t>• Management of systemic shock</a:t>
            </a:r>
          </a:p>
          <a:p>
            <a:r>
              <a:rPr lang="en-US" dirty="0"/>
              <a:t>• Control of seizures</a:t>
            </a:r>
          </a:p>
          <a:p>
            <a:r>
              <a:rPr lang="en-US" dirty="0"/>
              <a:t>• Control of temperature</a:t>
            </a:r>
          </a:p>
          <a:p>
            <a:r>
              <a:rPr lang="en-US" dirty="0"/>
              <a:t>• Treatment of complications</a:t>
            </a:r>
          </a:p>
        </p:txBody>
      </p:sp>
    </p:spTree>
    <p:extLst>
      <p:ext uri="{BB962C8B-B14F-4D97-AF65-F5344CB8AC3E}">
        <p14:creationId xmlns:p14="http://schemas.microsoft.com/office/powerpoint/2010/main" val="3153710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03B9F-3BD0-436F-9CBC-4276A1E74704}"/>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D265CBCE-A843-43B2-934C-FB9E329AC13E}"/>
              </a:ext>
            </a:extLst>
          </p:cNvPr>
          <p:cNvSpPr>
            <a:spLocks noGrp="1"/>
          </p:cNvSpPr>
          <p:nvPr>
            <p:ph type="body" idx="1"/>
          </p:nvPr>
        </p:nvSpPr>
        <p:spPr>
          <a:xfrm>
            <a:off x="618540" y="1326896"/>
            <a:ext cx="8088630" cy="3293209"/>
          </a:xfrm>
        </p:spPr>
        <p:txBody>
          <a:bodyPr/>
          <a:lstStyle/>
          <a:p>
            <a:pPr algn="ctr"/>
            <a:r>
              <a:rPr lang="en-US" sz="3200" dirty="0"/>
              <a:t>The child is usually moved to an intensive care unit for close observation. An IV infusion is started to facilitate administration of antimicrobial agents, fluids, antiepileptic drugs, and blood, if needed. The child is placed in respiratory isolation.</a:t>
            </a:r>
          </a:p>
          <a:p>
            <a:endParaRPr lang="en-US" dirty="0"/>
          </a:p>
        </p:txBody>
      </p:sp>
    </p:spTree>
    <p:extLst>
      <p:ext uri="{BB962C8B-B14F-4D97-AF65-F5344CB8AC3E}">
        <p14:creationId xmlns:p14="http://schemas.microsoft.com/office/powerpoint/2010/main" val="1454169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86BCB-9EE2-4FD9-BA8E-B678F0F75B34}"/>
              </a:ext>
            </a:extLst>
          </p:cNvPr>
          <p:cNvSpPr>
            <a:spLocks noGrp="1"/>
          </p:cNvSpPr>
          <p:nvPr>
            <p:ph type="title"/>
          </p:nvPr>
        </p:nvSpPr>
        <p:spPr>
          <a:xfrm>
            <a:off x="546303" y="281685"/>
            <a:ext cx="8051393" cy="623248"/>
          </a:xfrm>
        </p:spPr>
        <p:txBody>
          <a:bodyPr/>
          <a:lstStyle/>
          <a:p>
            <a:pPr algn="ctr"/>
            <a:r>
              <a:rPr lang="en-US" dirty="0">
                <a:solidFill>
                  <a:srgbClr val="FF0000"/>
                </a:solidFill>
              </a:rPr>
              <a:t>Nursing Care Management</a:t>
            </a:r>
          </a:p>
        </p:txBody>
      </p:sp>
      <p:sp>
        <p:nvSpPr>
          <p:cNvPr id="3" name="Text Placeholder 2">
            <a:extLst>
              <a:ext uri="{FF2B5EF4-FFF2-40B4-BE49-F238E27FC236}">
                <a16:creationId xmlns:a16="http://schemas.microsoft.com/office/drawing/2014/main" id="{D92743CC-DF6C-451C-A1A4-EC9939655EBD}"/>
              </a:ext>
            </a:extLst>
          </p:cNvPr>
          <p:cNvSpPr>
            <a:spLocks noGrp="1"/>
          </p:cNvSpPr>
          <p:nvPr>
            <p:ph type="body" idx="1"/>
          </p:nvPr>
        </p:nvSpPr>
        <p:spPr>
          <a:xfrm>
            <a:off x="228600" y="1326896"/>
            <a:ext cx="8478570" cy="5835904"/>
          </a:xfrm>
        </p:spPr>
        <p:txBody>
          <a:bodyPr/>
          <a:lstStyle/>
          <a:p>
            <a:r>
              <a:rPr lang="en-US" dirty="0"/>
              <a:t>Nurses should take the necessary precautions to protect themselves and others from possible infection. Teach parents proper hand washing technique and remind them as needed.</a:t>
            </a:r>
          </a:p>
          <a:p>
            <a:endParaRPr lang="en-US" dirty="0"/>
          </a:p>
          <a:p>
            <a:r>
              <a:rPr lang="en-US" dirty="0"/>
              <a:t>Keep the room as quiet as possible and environmental stimuli at a minimum as most children with meningitis are sensitive to noise, bright lights, and other external stimuli. </a:t>
            </a:r>
          </a:p>
          <a:p>
            <a:r>
              <a:rPr lang="en-US" dirty="0"/>
              <a:t>Help the family limit the number and frequency of visitors until the child is and feels better.</a:t>
            </a:r>
          </a:p>
          <a:p>
            <a:r>
              <a:rPr lang="en-US" dirty="0"/>
              <a:t>Avoid actions that cause pain or increase discomfort, such as lifting the child’s head. </a:t>
            </a:r>
          </a:p>
          <a:p>
            <a:r>
              <a:rPr lang="en-US" dirty="0"/>
              <a:t>Evaluating the child for pain and implementing appropriate relief measures are important ongoing interventions. </a:t>
            </a:r>
          </a:p>
          <a:p>
            <a:r>
              <a:rPr lang="en-US" dirty="0"/>
              <a:t>Measures are used to ensure safety because the child is often restless, disoriented, and subject to seizures. Prevention of falls is essential.</a:t>
            </a:r>
          </a:p>
        </p:txBody>
      </p:sp>
    </p:spTree>
    <p:extLst>
      <p:ext uri="{BB962C8B-B14F-4D97-AF65-F5344CB8AC3E}">
        <p14:creationId xmlns:p14="http://schemas.microsoft.com/office/powerpoint/2010/main" val="1494358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B55D2-9397-4C87-B6CB-3882D67525A8}"/>
              </a:ext>
            </a:extLst>
          </p:cNvPr>
          <p:cNvSpPr>
            <a:spLocks noGrp="1"/>
          </p:cNvSpPr>
          <p:nvPr>
            <p:ph type="title"/>
          </p:nvPr>
        </p:nvSpPr>
        <p:spPr>
          <a:xfrm>
            <a:off x="546303" y="281685"/>
            <a:ext cx="8051393" cy="1246495"/>
          </a:xfrm>
        </p:spPr>
        <p:txBody>
          <a:bodyPr/>
          <a:lstStyle/>
          <a:p>
            <a:pPr algn="ctr"/>
            <a:r>
              <a:rPr lang="en-US" dirty="0">
                <a:solidFill>
                  <a:srgbClr val="FF0000"/>
                </a:solidFill>
              </a:rPr>
              <a:t>NONBACTERIAL (ASEPTIC) MENINGITIS</a:t>
            </a:r>
          </a:p>
        </p:txBody>
      </p:sp>
      <p:sp>
        <p:nvSpPr>
          <p:cNvPr id="3" name="Text Placeholder 2">
            <a:extLst>
              <a:ext uri="{FF2B5EF4-FFF2-40B4-BE49-F238E27FC236}">
                <a16:creationId xmlns:a16="http://schemas.microsoft.com/office/drawing/2014/main" id="{4767EF95-B8C1-4246-8D9E-41E05E02C27B}"/>
              </a:ext>
            </a:extLst>
          </p:cNvPr>
          <p:cNvSpPr>
            <a:spLocks noGrp="1"/>
          </p:cNvSpPr>
          <p:nvPr>
            <p:ph type="body" idx="1"/>
          </p:nvPr>
        </p:nvSpPr>
        <p:spPr>
          <a:xfrm>
            <a:off x="304800" y="1981199"/>
            <a:ext cx="8164830" cy="4739759"/>
          </a:xfrm>
        </p:spPr>
        <p:txBody>
          <a:bodyPr/>
          <a:lstStyle/>
          <a:p>
            <a:pPr algn="ctr"/>
            <a:r>
              <a:rPr lang="en-US" sz="2800" dirty="0"/>
              <a:t>The term aseptic meningitis refers to the onset of meningeal symptoms, fever, and pleocytosis without bacterial growth from CSF cultures. Aseptic meningitis is caused by many different viruses, including arbovirus, enterovirus, herpes simplex virus, cytomegalovirus, and human immunodeficiency virus. Enterovirus is the most common cause of aseptic meningitis .</a:t>
            </a:r>
          </a:p>
          <a:p>
            <a:pPr algn="ctr"/>
            <a:r>
              <a:rPr lang="en-US" sz="2800" dirty="0"/>
              <a:t>The onset may be abrupt or gradual, and many of the presenting signs and symptoms are the same as bacterial meningitis, including headache, fever, photophobia, and nuchal rigidity.</a:t>
            </a:r>
          </a:p>
        </p:txBody>
      </p:sp>
    </p:spTree>
    <p:extLst>
      <p:ext uri="{BB962C8B-B14F-4D97-AF65-F5344CB8AC3E}">
        <p14:creationId xmlns:p14="http://schemas.microsoft.com/office/powerpoint/2010/main" val="1834994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8FB02-5FC8-4D98-A971-3E0F62857A6B}"/>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EF9A1BAC-D8DB-477D-AE53-DA1A078E1759}"/>
              </a:ext>
            </a:extLst>
          </p:cNvPr>
          <p:cNvSpPr>
            <a:spLocks noGrp="1"/>
          </p:cNvSpPr>
          <p:nvPr>
            <p:ph type="body" idx="1"/>
          </p:nvPr>
        </p:nvSpPr>
        <p:spPr>
          <a:xfrm>
            <a:off x="618540" y="1326896"/>
            <a:ext cx="8088630" cy="3724096"/>
          </a:xfrm>
        </p:spPr>
        <p:txBody>
          <a:bodyPr/>
          <a:lstStyle/>
          <a:p>
            <a:endParaRPr lang="en-US" dirty="0"/>
          </a:p>
          <a:p>
            <a:r>
              <a:rPr lang="en-US" dirty="0"/>
              <a:t>Treatment is primarily symptomatic, such as acetaminophen for headache and muscle pain, maintenance of hydration, and positioning for comfort. Until a definitive diagnosis is made, antimicrobial agents may be administered and isolation enforced as a precaution against the possibility that the disease might be of bacterial origin. Nursing care is similar to the care of the child with bacterial meningitis. The course of aseptic meningitis is usually much shorter and typically without significant complications.</a:t>
            </a:r>
          </a:p>
          <a:p>
            <a:endParaRPr lang="en-US" dirty="0"/>
          </a:p>
          <a:p>
            <a:endParaRPr lang="en-US" dirty="0"/>
          </a:p>
        </p:txBody>
      </p:sp>
    </p:spTree>
    <p:extLst>
      <p:ext uri="{BB962C8B-B14F-4D97-AF65-F5344CB8AC3E}">
        <p14:creationId xmlns:p14="http://schemas.microsoft.com/office/powerpoint/2010/main" val="239032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246F1-3EB9-4910-8C43-A1CAA72823DE}"/>
              </a:ext>
            </a:extLst>
          </p:cNvPr>
          <p:cNvSpPr>
            <a:spLocks noGrp="1"/>
          </p:cNvSpPr>
          <p:nvPr>
            <p:ph type="title"/>
          </p:nvPr>
        </p:nvSpPr>
        <p:spPr>
          <a:xfrm>
            <a:off x="546303" y="281685"/>
            <a:ext cx="8051393" cy="623248"/>
          </a:xfrm>
        </p:spPr>
        <p:txBody>
          <a:bodyPr/>
          <a:lstStyle/>
          <a:p>
            <a:pPr algn="ctr"/>
            <a:r>
              <a:rPr lang="en-US" dirty="0">
                <a:solidFill>
                  <a:srgbClr val="FF0000"/>
                </a:solidFill>
              </a:rPr>
              <a:t>Introduction</a:t>
            </a:r>
            <a:r>
              <a:rPr lang="en-US" dirty="0"/>
              <a:t> </a:t>
            </a:r>
          </a:p>
        </p:txBody>
      </p:sp>
      <p:sp>
        <p:nvSpPr>
          <p:cNvPr id="3" name="Text Placeholder 2">
            <a:extLst>
              <a:ext uri="{FF2B5EF4-FFF2-40B4-BE49-F238E27FC236}">
                <a16:creationId xmlns:a16="http://schemas.microsoft.com/office/drawing/2014/main" id="{34502B6D-B576-4E88-82EE-2F5984B7C613}"/>
              </a:ext>
            </a:extLst>
          </p:cNvPr>
          <p:cNvSpPr>
            <a:spLocks noGrp="1"/>
          </p:cNvSpPr>
          <p:nvPr>
            <p:ph type="body" idx="1"/>
          </p:nvPr>
        </p:nvSpPr>
        <p:spPr>
          <a:xfrm>
            <a:off x="618540" y="1326896"/>
            <a:ext cx="8088630" cy="4739759"/>
          </a:xfrm>
        </p:spPr>
        <p:txBody>
          <a:bodyPr/>
          <a:lstStyle/>
          <a:p>
            <a:r>
              <a:rPr lang="en-US" sz="2800" dirty="0"/>
              <a:t>The  nervous system plays a role in everything you do. The three main parts of your nervous system are brain, spinal cord and nerves. </a:t>
            </a:r>
          </a:p>
          <a:p>
            <a:r>
              <a:rPr lang="en-US" sz="2800" dirty="0"/>
              <a:t>It helps you move, think and feel. </a:t>
            </a:r>
          </a:p>
          <a:p>
            <a:r>
              <a:rPr lang="en-US" sz="2800" dirty="0"/>
              <a:t>It even regulates the things </a:t>
            </a:r>
          </a:p>
          <a:p>
            <a:r>
              <a:rPr lang="en-US" sz="2800" dirty="0"/>
              <a:t>you do but don’t think </a:t>
            </a:r>
          </a:p>
          <a:p>
            <a:r>
              <a:rPr lang="en-US" sz="2800" dirty="0"/>
              <a:t>about like digestion.</a:t>
            </a:r>
          </a:p>
          <a:p>
            <a:endParaRPr lang="en-US" sz="2800" dirty="0"/>
          </a:p>
          <a:p>
            <a:r>
              <a:rPr lang="en-US" sz="2800" dirty="0"/>
              <a:t>It contains the central </a:t>
            </a:r>
          </a:p>
          <a:p>
            <a:r>
              <a:rPr lang="en-US" sz="2800" dirty="0"/>
              <a:t>nervous system and the </a:t>
            </a:r>
          </a:p>
          <a:p>
            <a:r>
              <a:rPr lang="en-US" sz="2800" dirty="0"/>
              <a:t>peripheral nervous system</a:t>
            </a:r>
            <a:r>
              <a:rPr lang="en-US" dirty="0"/>
              <a:t>.</a:t>
            </a:r>
          </a:p>
        </p:txBody>
      </p:sp>
      <p:pic>
        <p:nvPicPr>
          <p:cNvPr id="6" name="Picture 5">
            <a:extLst>
              <a:ext uri="{FF2B5EF4-FFF2-40B4-BE49-F238E27FC236}">
                <a16:creationId xmlns:a16="http://schemas.microsoft.com/office/drawing/2014/main" id="{C7E03457-F3D6-4948-8EB9-64F4F3F589E3}"/>
              </a:ext>
            </a:extLst>
          </p:cNvPr>
          <p:cNvPicPr>
            <a:picLocks noChangeAspect="1"/>
          </p:cNvPicPr>
          <p:nvPr/>
        </p:nvPicPr>
        <p:blipFill>
          <a:blip r:embed="rId2"/>
          <a:stretch>
            <a:fillRect/>
          </a:stretch>
        </p:blipFill>
        <p:spPr>
          <a:xfrm>
            <a:off x="4747086" y="3048000"/>
            <a:ext cx="4244513" cy="3809999"/>
          </a:xfrm>
          <a:prstGeom prst="rect">
            <a:avLst/>
          </a:prstGeom>
        </p:spPr>
      </p:pic>
    </p:spTree>
    <p:extLst>
      <p:ext uri="{BB962C8B-B14F-4D97-AF65-F5344CB8AC3E}">
        <p14:creationId xmlns:p14="http://schemas.microsoft.com/office/powerpoint/2010/main" val="239657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808CA-F695-44AF-A202-8D16B7D5E314}"/>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8E85034-2D30-485C-9A9D-C796B3BF68AB}"/>
              </a:ext>
            </a:extLst>
          </p:cNvPr>
          <p:cNvSpPr>
            <a:spLocks noGrp="1"/>
          </p:cNvSpPr>
          <p:nvPr>
            <p:ph type="body" idx="1"/>
          </p:nvPr>
        </p:nvSpPr>
        <p:spPr>
          <a:xfrm>
            <a:off x="0" y="2971800"/>
            <a:ext cx="8088630" cy="738664"/>
          </a:xfrm>
        </p:spPr>
        <p:txBody>
          <a:bodyPr/>
          <a:lstStyle/>
          <a:p>
            <a:pPr algn="ctr"/>
            <a:r>
              <a:rPr lang="en-US" sz="4800" dirty="0">
                <a:solidFill>
                  <a:srgbClr val="FF0000"/>
                </a:solidFill>
              </a:rPr>
              <a:t>Thank you </a:t>
            </a:r>
          </a:p>
        </p:txBody>
      </p:sp>
    </p:spTree>
    <p:extLst>
      <p:ext uri="{BB962C8B-B14F-4D97-AF65-F5344CB8AC3E}">
        <p14:creationId xmlns:p14="http://schemas.microsoft.com/office/powerpoint/2010/main" val="3106759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CB9BB-8AC0-4E15-8C54-3BB844350333}"/>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14A29554-8C59-405F-BD2D-B4086AC0001A}"/>
              </a:ext>
            </a:extLst>
          </p:cNvPr>
          <p:cNvSpPr>
            <a:spLocks noGrp="1"/>
          </p:cNvSpPr>
          <p:nvPr>
            <p:ph type="body" idx="1"/>
          </p:nvPr>
        </p:nvSpPr>
        <p:spPr>
          <a:xfrm>
            <a:off x="618540" y="1326896"/>
            <a:ext cx="8088630" cy="3939540"/>
          </a:xfrm>
        </p:spPr>
        <p:txBody>
          <a:bodyPr/>
          <a:lstStyle/>
          <a:p>
            <a:r>
              <a:rPr lang="en-US" sz="3200" dirty="0"/>
              <a:t>The nervous system is subject to infection by the same organisms that affect other organs of the body. However, the nervous system is limited in the ways in which it responds to injury. Laboratory studies are needed to identify the causative agent. The inflammatory process can affect the meninges (meningitis) or brain (encephalitis).</a:t>
            </a:r>
          </a:p>
        </p:txBody>
      </p:sp>
    </p:spTree>
    <p:extLst>
      <p:ext uri="{BB962C8B-B14F-4D97-AF65-F5344CB8AC3E}">
        <p14:creationId xmlns:p14="http://schemas.microsoft.com/office/powerpoint/2010/main" val="266049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93EDB-6AC4-49CB-8A69-306E548D183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EDB5A6B8-4BA5-45FA-881E-8FB976CCAF2A}"/>
              </a:ext>
            </a:extLst>
          </p:cNvPr>
          <p:cNvSpPr>
            <a:spLocks noGrp="1"/>
          </p:cNvSpPr>
          <p:nvPr>
            <p:ph type="body" idx="1"/>
          </p:nvPr>
        </p:nvSpPr>
        <p:spPr>
          <a:xfrm>
            <a:off x="304800" y="3409950"/>
            <a:ext cx="8088630" cy="738664"/>
          </a:xfrm>
        </p:spPr>
        <p:txBody>
          <a:bodyPr/>
          <a:lstStyle/>
          <a:p>
            <a:pPr algn="ctr"/>
            <a:r>
              <a:rPr lang="en-US" sz="4800" b="1" dirty="0">
                <a:solidFill>
                  <a:srgbClr val="FF0000"/>
                </a:solidFill>
              </a:rPr>
              <a:t>Meningitis</a:t>
            </a:r>
          </a:p>
        </p:txBody>
      </p:sp>
    </p:spTree>
    <p:extLst>
      <p:ext uri="{BB962C8B-B14F-4D97-AF65-F5344CB8AC3E}">
        <p14:creationId xmlns:p14="http://schemas.microsoft.com/office/powerpoint/2010/main" val="4170065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4A99B-D1CC-4E86-9395-B75B4E308C4D}"/>
              </a:ext>
            </a:extLst>
          </p:cNvPr>
          <p:cNvSpPr>
            <a:spLocks noGrp="1"/>
          </p:cNvSpPr>
          <p:nvPr>
            <p:ph type="title"/>
          </p:nvPr>
        </p:nvSpPr>
        <p:spPr>
          <a:xfrm>
            <a:off x="546303" y="281685"/>
            <a:ext cx="8051393" cy="623248"/>
          </a:xfrm>
        </p:spPr>
        <p:txBody>
          <a:bodyPr/>
          <a:lstStyle/>
          <a:p>
            <a:pPr algn="ctr"/>
            <a:r>
              <a:rPr lang="en-US" dirty="0">
                <a:solidFill>
                  <a:srgbClr val="FF0000"/>
                </a:solidFill>
              </a:rPr>
              <a:t>Etiology</a:t>
            </a:r>
          </a:p>
        </p:txBody>
      </p:sp>
      <p:sp>
        <p:nvSpPr>
          <p:cNvPr id="3" name="Text Placeholder 2">
            <a:extLst>
              <a:ext uri="{FF2B5EF4-FFF2-40B4-BE49-F238E27FC236}">
                <a16:creationId xmlns:a16="http://schemas.microsoft.com/office/drawing/2014/main" id="{36139767-C7AE-489F-A535-A57067668287}"/>
              </a:ext>
            </a:extLst>
          </p:cNvPr>
          <p:cNvSpPr>
            <a:spLocks noGrp="1"/>
          </p:cNvSpPr>
          <p:nvPr>
            <p:ph type="body" idx="1"/>
          </p:nvPr>
        </p:nvSpPr>
        <p:spPr>
          <a:xfrm>
            <a:off x="618540" y="1326896"/>
            <a:ext cx="8373060" cy="5150104"/>
          </a:xfrm>
        </p:spPr>
        <p:txBody>
          <a:bodyPr/>
          <a:lstStyle/>
          <a:p>
            <a:pPr algn="ctr"/>
            <a:r>
              <a:rPr lang="en-US" sz="3200" dirty="0"/>
              <a:t>Meningitis can be caused by a variety of organisms, but the three main types are </a:t>
            </a:r>
          </a:p>
          <a:p>
            <a:pPr marL="514350" indent="-514350" algn="ctr">
              <a:buAutoNum type="arabicParenBoth"/>
            </a:pPr>
            <a:r>
              <a:rPr lang="en-US" sz="3200" dirty="0"/>
              <a:t>bacterial, or pyogenic, caused by pus-forming bacteria, especially meningococci and pneumococci organisms; </a:t>
            </a:r>
          </a:p>
          <a:p>
            <a:pPr algn="ctr"/>
            <a:r>
              <a:rPr lang="en-US" sz="3200" dirty="0"/>
              <a:t>(2) viral, or aseptic, caused by a wide variety of viral agents; and </a:t>
            </a:r>
          </a:p>
          <a:p>
            <a:pPr algn="ctr"/>
            <a:r>
              <a:rPr lang="en-US" sz="3200" dirty="0"/>
              <a:t>(3) tuberculous, caused by the tuberculin bacillus. </a:t>
            </a:r>
          </a:p>
        </p:txBody>
      </p:sp>
    </p:spTree>
    <p:extLst>
      <p:ext uri="{BB962C8B-B14F-4D97-AF65-F5344CB8AC3E}">
        <p14:creationId xmlns:p14="http://schemas.microsoft.com/office/powerpoint/2010/main" val="2588372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1ED8F-F87D-413B-BED8-2057D7A6A657}"/>
              </a:ext>
            </a:extLst>
          </p:cNvPr>
          <p:cNvSpPr>
            <a:spLocks noGrp="1"/>
          </p:cNvSpPr>
          <p:nvPr>
            <p:ph type="title"/>
          </p:nvPr>
        </p:nvSpPr>
        <p:spPr>
          <a:xfrm>
            <a:off x="546303" y="281685"/>
            <a:ext cx="8051393" cy="623248"/>
          </a:xfrm>
        </p:spPr>
        <p:txBody>
          <a:bodyPr/>
          <a:lstStyle/>
          <a:p>
            <a:pPr algn="ctr"/>
            <a:r>
              <a:rPr lang="en-US" dirty="0">
                <a:solidFill>
                  <a:srgbClr val="FF0000"/>
                </a:solidFill>
              </a:rPr>
              <a:t>Definition </a:t>
            </a:r>
          </a:p>
        </p:txBody>
      </p:sp>
      <p:sp>
        <p:nvSpPr>
          <p:cNvPr id="3" name="Text Placeholder 2">
            <a:extLst>
              <a:ext uri="{FF2B5EF4-FFF2-40B4-BE49-F238E27FC236}">
                <a16:creationId xmlns:a16="http://schemas.microsoft.com/office/drawing/2014/main" id="{90794B08-727C-4A03-8350-D05730592ACE}"/>
              </a:ext>
            </a:extLst>
          </p:cNvPr>
          <p:cNvSpPr>
            <a:spLocks noGrp="1"/>
          </p:cNvSpPr>
          <p:nvPr>
            <p:ph type="body" idx="1"/>
          </p:nvPr>
        </p:nvSpPr>
        <p:spPr>
          <a:xfrm>
            <a:off x="618540" y="1326896"/>
            <a:ext cx="8088630" cy="5170646"/>
          </a:xfrm>
        </p:spPr>
        <p:txBody>
          <a:bodyPr/>
          <a:lstStyle/>
          <a:p>
            <a:pPr algn="ctr"/>
            <a:r>
              <a:rPr lang="en-US" sz="3200" dirty="0"/>
              <a:t>Meningitis—a disease characterized by inflammation of the meninges. </a:t>
            </a:r>
          </a:p>
          <a:p>
            <a:pPr algn="ctr"/>
            <a:endParaRPr lang="en-US" sz="3200" dirty="0"/>
          </a:p>
          <a:p>
            <a:pPr algn="ctr"/>
            <a:r>
              <a:rPr lang="en-US" sz="2400" dirty="0"/>
              <a:t>The meninges are three layers of connective tissue that surround and protect the soft brain and spinal cord. </a:t>
            </a:r>
          </a:p>
          <a:p>
            <a:pPr algn="ctr"/>
            <a:endParaRPr lang="en-US" sz="2400" b="1" dirty="0"/>
          </a:p>
          <a:p>
            <a:pPr algn="ctr"/>
            <a:endParaRPr lang="en-US" sz="2400" b="1" dirty="0"/>
          </a:p>
          <a:p>
            <a:pPr algn="ctr"/>
            <a:r>
              <a:rPr lang="en-US" sz="2400" b="1" dirty="0"/>
              <a:t>Cerebrospinal fluid (CSF) passes between two of the layers of the meninges</a:t>
            </a:r>
            <a:r>
              <a:rPr lang="en-US" sz="2400" dirty="0"/>
              <a:t> and, thus, slowly circulates over the entire perimeter of the central nervous system (CNS).</a:t>
            </a:r>
          </a:p>
          <a:p>
            <a:pPr algn="ctr"/>
            <a:endParaRPr lang="en-US" sz="2400" dirty="0"/>
          </a:p>
          <a:p>
            <a:pPr algn="ctr"/>
            <a:r>
              <a:rPr lang="en-US" sz="2400" dirty="0"/>
              <a:t>CSF </a:t>
            </a:r>
            <a:r>
              <a:rPr lang="en-US" sz="2400" b="1" dirty="0"/>
              <a:t>assists the brain by providing protection, nourishment, and waste removal</a:t>
            </a:r>
            <a:r>
              <a:rPr lang="en-US" sz="2400" dirty="0"/>
              <a:t>. </a:t>
            </a:r>
            <a:endParaRPr lang="en-US" sz="3200" dirty="0"/>
          </a:p>
        </p:txBody>
      </p:sp>
    </p:spTree>
    <p:extLst>
      <p:ext uri="{BB962C8B-B14F-4D97-AF65-F5344CB8AC3E}">
        <p14:creationId xmlns:p14="http://schemas.microsoft.com/office/powerpoint/2010/main" val="136075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77603-D9C4-4EA3-92A5-30C59AF40372}"/>
              </a:ext>
            </a:extLst>
          </p:cNvPr>
          <p:cNvSpPr>
            <a:spLocks noGrp="1"/>
          </p:cNvSpPr>
          <p:nvPr>
            <p:ph type="title"/>
          </p:nvPr>
        </p:nvSpPr>
        <p:spPr>
          <a:xfrm>
            <a:off x="546303" y="281685"/>
            <a:ext cx="8051393" cy="623248"/>
          </a:xfrm>
        </p:spPr>
        <p:txBody>
          <a:bodyPr/>
          <a:lstStyle/>
          <a:p>
            <a:pPr algn="ctr"/>
            <a:r>
              <a:rPr lang="en-US" dirty="0">
                <a:solidFill>
                  <a:srgbClr val="FF0000"/>
                </a:solidFill>
              </a:rPr>
              <a:t>BACTERIAL MENINGITIS</a:t>
            </a:r>
          </a:p>
        </p:txBody>
      </p:sp>
      <p:sp>
        <p:nvSpPr>
          <p:cNvPr id="3" name="Text Placeholder 2">
            <a:extLst>
              <a:ext uri="{FF2B5EF4-FFF2-40B4-BE49-F238E27FC236}">
                <a16:creationId xmlns:a16="http://schemas.microsoft.com/office/drawing/2014/main" id="{C1E81764-524F-465D-B481-E511E000BD1D}"/>
              </a:ext>
            </a:extLst>
          </p:cNvPr>
          <p:cNvSpPr>
            <a:spLocks noGrp="1"/>
          </p:cNvSpPr>
          <p:nvPr>
            <p:ph type="body" idx="1"/>
          </p:nvPr>
        </p:nvSpPr>
        <p:spPr>
          <a:xfrm>
            <a:off x="618540" y="1326896"/>
            <a:ext cx="8088630" cy="338554"/>
          </a:xfrm>
        </p:spPr>
        <p:txBody>
          <a:bodyPr/>
          <a:lstStyle/>
          <a:p>
            <a:r>
              <a:rPr lang="en-US" dirty="0"/>
              <a:t>Bacterial meningitis is an acute inflammation of the meninges and CSF.</a:t>
            </a:r>
          </a:p>
        </p:txBody>
      </p:sp>
    </p:spTree>
    <p:extLst>
      <p:ext uri="{BB962C8B-B14F-4D97-AF65-F5344CB8AC3E}">
        <p14:creationId xmlns:p14="http://schemas.microsoft.com/office/powerpoint/2010/main" val="404110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56842-D805-43B3-94CB-45AB0281C659}"/>
              </a:ext>
            </a:extLst>
          </p:cNvPr>
          <p:cNvSpPr>
            <a:spLocks noGrp="1"/>
          </p:cNvSpPr>
          <p:nvPr>
            <p:ph type="title"/>
          </p:nvPr>
        </p:nvSpPr>
        <p:spPr>
          <a:xfrm>
            <a:off x="546303" y="281685"/>
            <a:ext cx="8051393" cy="623248"/>
          </a:xfrm>
        </p:spPr>
        <p:txBody>
          <a:bodyPr/>
          <a:lstStyle/>
          <a:p>
            <a:r>
              <a:rPr lang="en-US" dirty="0"/>
              <a:t>Clinical Manifestations</a:t>
            </a:r>
          </a:p>
        </p:txBody>
      </p:sp>
      <p:sp>
        <p:nvSpPr>
          <p:cNvPr id="3" name="Text Placeholder 2">
            <a:extLst>
              <a:ext uri="{FF2B5EF4-FFF2-40B4-BE49-F238E27FC236}">
                <a16:creationId xmlns:a16="http://schemas.microsoft.com/office/drawing/2014/main" id="{19575044-D82F-4C22-88CB-FA8CE5E66F85}"/>
              </a:ext>
            </a:extLst>
          </p:cNvPr>
          <p:cNvSpPr>
            <a:spLocks noGrp="1"/>
          </p:cNvSpPr>
          <p:nvPr>
            <p:ph type="body" idx="1"/>
          </p:nvPr>
        </p:nvSpPr>
        <p:spPr>
          <a:xfrm>
            <a:off x="618540" y="904933"/>
            <a:ext cx="7979156" cy="6093976"/>
          </a:xfrm>
        </p:spPr>
        <p:txBody>
          <a:bodyPr/>
          <a:lstStyle/>
          <a:p>
            <a:pPr algn="ctr"/>
            <a:r>
              <a:rPr lang="en-US" dirty="0">
                <a:solidFill>
                  <a:srgbClr val="FF0000"/>
                </a:solidFill>
              </a:rPr>
              <a:t>Children and Adolescents</a:t>
            </a:r>
          </a:p>
          <a:p>
            <a:r>
              <a:rPr lang="en-US" dirty="0"/>
              <a:t>Usually abrupt onset</a:t>
            </a:r>
          </a:p>
          <a:p>
            <a:r>
              <a:rPr lang="en-US" dirty="0"/>
              <a:t>Fever</a:t>
            </a:r>
          </a:p>
          <a:p>
            <a:r>
              <a:rPr lang="en-US" dirty="0"/>
              <a:t>Chills</a:t>
            </a:r>
          </a:p>
          <a:p>
            <a:r>
              <a:rPr lang="en-US" dirty="0"/>
              <a:t>Headache</a:t>
            </a:r>
          </a:p>
          <a:p>
            <a:r>
              <a:rPr lang="en-US" dirty="0"/>
              <a:t>Vomiting</a:t>
            </a:r>
          </a:p>
          <a:p>
            <a:r>
              <a:rPr lang="en-US" dirty="0"/>
              <a:t>Alterations in sensorium</a:t>
            </a:r>
          </a:p>
          <a:p>
            <a:r>
              <a:rPr lang="en-US" dirty="0"/>
              <a:t>Seizures (often the initial sign)</a:t>
            </a:r>
          </a:p>
          <a:p>
            <a:r>
              <a:rPr lang="en-US" dirty="0"/>
              <a:t>Irritability</a:t>
            </a:r>
          </a:p>
          <a:p>
            <a:r>
              <a:rPr lang="en-US" dirty="0"/>
              <a:t>Agitation</a:t>
            </a:r>
          </a:p>
          <a:p>
            <a:r>
              <a:rPr lang="en-US" dirty="0"/>
              <a:t>May develop the following:</a:t>
            </a:r>
          </a:p>
          <a:p>
            <a:r>
              <a:rPr lang="en-US" dirty="0"/>
              <a:t>• Photophobia    Delirium      Hallucinations</a:t>
            </a:r>
          </a:p>
          <a:p>
            <a:r>
              <a:rPr lang="en-US" dirty="0"/>
              <a:t>Aggressive behavior</a:t>
            </a:r>
          </a:p>
          <a:p>
            <a:r>
              <a:rPr lang="en-US" dirty="0"/>
              <a:t>• Drowsiness</a:t>
            </a:r>
          </a:p>
          <a:p>
            <a:r>
              <a:rPr lang="en-US" dirty="0"/>
              <a:t>• Stupor</a:t>
            </a:r>
          </a:p>
          <a:p>
            <a:r>
              <a:rPr lang="en-US" dirty="0"/>
              <a:t>• Coma</a:t>
            </a:r>
          </a:p>
          <a:p>
            <a:r>
              <a:rPr lang="en-US" dirty="0"/>
              <a:t>Positive Kernig and Brudzinski signs</a:t>
            </a:r>
          </a:p>
          <a:p>
            <a:endParaRPr lang="en-US" dirty="0"/>
          </a:p>
        </p:txBody>
      </p:sp>
    </p:spTree>
    <p:extLst>
      <p:ext uri="{BB962C8B-B14F-4D97-AF65-F5344CB8AC3E}">
        <p14:creationId xmlns:p14="http://schemas.microsoft.com/office/powerpoint/2010/main" val="1954704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99857-B3FC-4125-8D1B-47D6EA0A3845}"/>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AF3B333-71EA-4D56-91D2-FD3F0441480B}"/>
              </a:ext>
            </a:extLst>
          </p:cNvPr>
          <p:cNvSpPr>
            <a:spLocks noGrp="1"/>
          </p:cNvSpPr>
          <p:nvPr>
            <p:ph type="body" idx="1"/>
          </p:nvPr>
        </p:nvSpPr>
        <p:spPr>
          <a:xfrm>
            <a:off x="618540" y="1326896"/>
            <a:ext cx="8088630" cy="3046988"/>
          </a:xfrm>
        </p:spPr>
        <p:txBody>
          <a:bodyPr/>
          <a:lstStyle/>
          <a:p>
            <a:pPr>
              <a:buFont typeface="Arial" panose="020B0604020202020204" pitchFamily="34" charset="0"/>
              <a:buChar char="•"/>
            </a:pPr>
            <a:r>
              <a:rPr lang="en-US" dirty="0"/>
              <a:t>Kernig’s sign: Position the patients supine with their hips flexed to 90°. This test is positive if there is pain on passive extension of the knee.</a:t>
            </a:r>
          </a:p>
          <a:p>
            <a:pPr>
              <a:buFont typeface="Arial" panose="020B0604020202020204" pitchFamily="34" charset="0"/>
              <a:buChar char="•"/>
            </a:pPr>
            <a:r>
              <a:rPr lang="en-US" dirty="0"/>
              <a:t>Brudzinski’s sign: Position the patients supine and passively flex their neck. This test is positive if this </a:t>
            </a:r>
            <a:r>
              <a:rPr lang="en-US" dirty="0" err="1"/>
              <a:t>manoeuvre</a:t>
            </a:r>
            <a:r>
              <a:rPr lang="en-US" dirty="0"/>
              <a:t> causes reflex flexion of the hip and knee.</a:t>
            </a:r>
          </a:p>
          <a:p>
            <a:endParaRPr lang="en-US" dirty="0"/>
          </a:p>
          <a:p>
            <a:endParaRPr lang="en-US" dirty="0"/>
          </a:p>
          <a:p>
            <a:endParaRPr lang="en-US" dirty="0"/>
          </a:p>
        </p:txBody>
      </p:sp>
    </p:spTree>
    <p:extLst>
      <p:ext uri="{BB962C8B-B14F-4D97-AF65-F5344CB8AC3E}">
        <p14:creationId xmlns:p14="http://schemas.microsoft.com/office/powerpoint/2010/main" val="4124017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1052</Words>
  <Application>Microsoft Office PowerPoint</Application>
  <PresentationFormat>On-screen Show (4:3)</PresentationFormat>
  <Paragraphs>114</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Times New Roman</vt:lpstr>
      <vt:lpstr>Office Theme</vt:lpstr>
      <vt:lpstr>PowerPoint Presentation</vt:lpstr>
      <vt:lpstr>Introduction </vt:lpstr>
      <vt:lpstr>PowerPoint Presentation</vt:lpstr>
      <vt:lpstr>PowerPoint Presentation</vt:lpstr>
      <vt:lpstr>Etiology</vt:lpstr>
      <vt:lpstr>Definition </vt:lpstr>
      <vt:lpstr>BACTERIAL MENINGITIS</vt:lpstr>
      <vt:lpstr>Clinical Manifestations</vt:lpstr>
      <vt:lpstr>PowerPoint Presentation</vt:lpstr>
      <vt:lpstr>PowerPoint Presentation</vt:lpstr>
      <vt:lpstr>PowerPoint Presentation</vt:lpstr>
      <vt:lpstr>PowerPoint Presentation</vt:lpstr>
      <vt:lpstr>Complication </vt:lpstr>
      <vt:lpstr>Diagnostic Evaluation</vt:lpstr>
      <vt:lpstr>Therapeutic Management </vt:lpstr>
      <vt:lpstr>PowerPoint Presentation</vt:lpstr>
      <vt:lpstr>Nursing Care Management</vt:lpstr>
      <vt:lpstr>NONBACTERIAL (ASEPTIC) MENINGITIS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Digestive system disorder</dc:title>
  <dc:creator>ALFA</dc:creator>
  <cp:lastModifiedBy>Dell</cp:lastModifiedBy>
  <cp:revision>25</cp:revision>
  <dcterms:created xsi:type="dcterms:W3CDTF">2024-02-03T20:26:00Z</dcterms:created>
  <dcterms:modified xsi:type="dcterms:W3CDTF">2024-02-27T04:56:33Z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2023-04-05T06:00:00Z</vt:filetime>
  </property>
  <property fmtid="{D5CDD505-2E9C-101B-9397-08002B2CF9AE}" pid="3" name="Creator">
    <vt:lpwstr>Microsoft® PowerPoint® 2016</vt:lpwstr>
  </property>
  <property fmtid="{D5CDD505-2E9C-101B-9397-08002B2CF9AE}" pid="4" name="LastSaved">
    <vt:filetime>2024-02-03T06:00:00Z</vt:filetime>
  </property>
  <property fmtid="{D5CDD505-2E9C-101B-9397-08002B2CF9AE}" pid="5" name="Producer">
    <vt:lpwstr>Microsoft® PowerPoint® 2016</vt:lpwstr>
  </property>
  <property fmtid="{D5CDD505-2E9C-101B-9397-08002B2CF9AE}" pid="6" name="ICV">
    <vt:lpwstr>26C51EC7352E47BBB993EC1B1E3F5AD2_12</vt:lpwstr>
  </property>
  <property fmtid="{D5CDD505-2E9C-101B-9397-08002B2CF9AE}" pid="7" name="KSOProductBuildVer">
    <vt:lpwstr>1033-12.2.0.13431</vt:lpwstr>
  </property>
</Properties>
</file>