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09" r:id="rId3"/>
    <p:sldId id="307" r:id="rId4"/>
    <p:sldId id="308" r:id="rId5"/>
    <p:sldId id="306" r:id="rId6"/>
    <p:sldId id="257" r:id="rId7"/>
    <p:sldId id="258" r:id="rId8"/>
    <p:sldId id="259" r:id="rId9"/>
    <p:sldId id="260" r:id="rId11"/>
    <p:sldId id="261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94660"/>
  </p:normalViewPr>
  <p:slideViewPr>
    <p:cSldViewPr showGuides="1">
      <p:cViewPr varScale="1">
        <p:scale>
          <a:sx n="62" d="100"/>
          <a:sy n="62" d="100"/>
        </p:scale>
        <p:origin x="1392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8EBABB-3A3B-40CE-8D2E-15E0D5A3E7B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241AE-87EE-4D7A-B148-F503CEFA6F16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4241AE-87EE-4D7A-B148-F503CEFA6F16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5940" y="866901"/>
            <a:ext cx="7350125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04607A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009DD9"/>
                </a:solidFill>
                <a:latin typeface="Constantia" panose="02030602050306030303"/>
                <a:cs typeface="Constantia" panose="02030602050306030303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Arial Black" panose="020B0A04020102020204"/>
                <a:cs typeface="Arial Black" panose="020B0A04020102020204"/>
              </a:defRPr>
            </a:lvl1pPr>
          </a:lstStyle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Arial MT"/>
                <a:cs typeface="Arial MT"/>
              </a:defRPr>
            </a:lvl1pPr>
          </a:lstStyle>
          <a:p>
            <a:pPr marL="93345">
              <a:lnSpc>
                <a:spcPts val="1425"/>
              </a:lnSpc>
            </a:pPr>
            <a:fld id="{81D60167-4931-47E6-BA6A-407CBD079E47}" type="slidenum">
              <a:rPr spc="-50" dirty="0"/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4607A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09DD9"/>
                </a:solidFill>
                <a:latin typeface="Constantia" panose="02030602050306030303"/>
                <a:cs typeface="Constantia" panose="02030602050306030303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Arial Black" panose="020B0A04020102020204"/>
                <a:cs typeface="Arial Black" panose="020B0A04020102020204"/>
              </a:defRPr>
            </a:lvl1pPr>
          </a:lstStyle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Arial MT"/>
                <a:cs typeface="Arial MT"/>
              </a:defRPr>
            </a:lvl1pPr>
          </a:lstStyle>
          <a:p>
            <a:pPr marL="93345">
              <a:lnSpc>
                <a:spcPts val="1425"/>
              </a:lnSpc>
            </a:pPr>
            <a:fld id="{81D60167-4931-47E6-BA6A-407CBD079E47}" type="slidenum">
              <a:rPr spc="-50" dirty="0"/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4607A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Arial Black" panose="020B0A04020102020204"/>
                <a:cs typeface="Arial Black" panose="020B0A04020102020204"/>
              </a:defRPr>
            </a:lvl1pPr>
          </a:lstStyle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Arial MT"/>
                <a:cs typeface="Arial MT"/>
              </a:defRPr>
            </a:lvl1pPr>
          </a:lstStyle>
          <a:p>
            <a:pPr marL="93345">
              <a:lnSpc>
                <a:spcPts val="1425"/>
              </a:lnSpc>
            </a:pPr>
            <a:fld id="{81D60167-4931-47E6-BA6A-407CBD079E47}" type="slidenum">
              <a:rPr spc="-50" dirty="0"/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4607A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Arial Black" panose="020B0A04020102020204"/>
                <a:cs typeface="Arial Black" panose="020B0A04020102020204"/>
              </a:defRPr>
            </a:lvl1pPr>
          </a:lstStyle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Arial MT"/>
                <a:cs typeface="Arial MT"/>
              </a:defRPr>
            </a:lvl1pPr>
          </a:lstStyle>
          <a:p>
            <a:pPr marL="93345">
              <a:lnSpc>
                <a:spcPts val="1425"/>
              </a:lnSpc>
            </a:pPr>
            <a:fld id="{81D60167-4931-47E6-BA6A-407CBD079E47}" type="slidenum">
              <a:rPr spc="-50" dirty="0"/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Arial Black" panose="020B0A04020102020204"/>
                <a:cs typeface="Arial Black" panose="020B0A04020102020204"/>
              </a:defRPr>
            </a:lvl1pPr>
          </a:lstStyle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045C75"/>
                </a:solidFill>
                <a:latin typeface="Arial MT"/>
                <a:cs typeface="Arial MT"/>
              </a:defRPr>
            </a:lvl1pPr>
          </a:lstStyle>
          <a:p>
            <a:pPr marL="93345">
              <a:lnSpc>
                <a:spcPts val="1425"/>
              </a:lnSpc>
            </a:pPr>
            <a:fld id="{81D60167-4931-47E6-BA6A-407CBD079E47}" type="slidenum">
              <a:rPr spc="-50" dirty="0"/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DBF5F8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-844" y="0"/>
            <a:ext cx="9145606" cy="102741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715136"/>
            <a:ext cx="8134984" cy="11233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04607A"/>
                </a:solidFill>
                <a:latin typeface="Calibri" panose="020F0502020204030204"/>
                <a:cs typeface="Calibri" panose="020F050202020403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480873"/>
            <a:ext cx="3803650" cy="15722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009DD9"/>
                </a:solidFill>
                <a:latin typeface="Constantia" panose="02030602050306030303"/>
                <a:cs typeface="Constantia" panose="02030602050306030303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4500" y="6502920"/>
            <a:ext cx="928369" cy="240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045C75"/>
                </a:solidFill>
                <a:latin typeface="Arial Black" panose="020B0A04020102020204"/>
                <a:cs typeface="Arial Black" panose="020B0A04020102020204"/>
              </a:defRPr>
            </a:lvl1pPr>
          </a:lstStyle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14080" y="6532685"/>
            <a:ext cx="22542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045C75"/>
                </a:solidFill>
                <a:latin typeface="Arial MT"/>
                <a:cs typeface="Arial MT"/>
              </a:defRPr>
            </a:lvl1pPr>
          </a:lstStyle>
          <a:p>
            <a:pPr marL="93345">
              <a:lnSpc>
                <a:spcPts val="1425"/>
              </a:lnSpc>
            </a:pPr>
            <a:fld id="{81D60167-4931-47E6-BA6A-407CBD079E47}" type="slidenum">
              <a:rPr spc="-50" dirty="0"/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6862" y="1371600"/>
            <a:ext cx="8698537" cy="23715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1462493" y="3840480"/>
            <a:ext cx="6309907" cy="1477328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Dr. Reda </a:t>
            </a:r>
            <a:r>
              <a:rPr lang="en-US" b="1" dirty="0" err="1">
                <a:solidFill>
                  <a:srgbClr val="C00000"/>
                </a:solidFill>
              </a:rPr>
              <a:t>Elfeshawy</a:t>
            </a:r>
            <a:endParaRPr lang="en-US" b="1" dirty="0">
              <a:solidFill>
                <a:srgbClr val="C00000"/>
              </a:solidFill>
            </a:endParaRP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Assistant Professor of Pediatric Nursing  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844" y="1046734"/>
            <a:ext cx="21037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spc="-20" dirty="0">
                <a:solidFill>
                  <a:srgbClr val="000000"/>
                </a:solidFill>
                <a:latin typeface="Constantia" panose="02030602050306030303"/>
                <a:cs typeface="Constantia" panose="02030602050306030303"/>
              </a:rPr>
              <a:t>Other</a:t>
            </a:r>
            <a:r>
              <a:rPr sz="2800" b="0" spc="-140" dirty="0">
                <a:solidFill>
                  <a:srgbClr val="000000"/>
                </a:solidFill>
                <a:latin typeface="Constantia" panose="02030602050306030303"/>
                <a:cs typeface="Constantia" panose="02030602050306030303"/>
              </a:rPr>
              <a:t> </a:t>
            </a:r>
            <a:r>
              <a:rPr sz="2800" b="0" spc="-10" dirty="0">
                <a:solidFill>
                  <a:srgbClr val="000000"/>
                </a:solidFill>
                <a:latin typeface="Constantia" panose="02030602050306030303"/>
                <a:cs typeface="Constantia" panose="02030602050306030303"/>
              </a:rPr>
              <a:t>causes:</a:t>
            </a:r>
            <a:endParaRPr sz="2800">
              <a:latin typeface="Constantia" panose="02030602050306030303"/>
              <a:cs typeface="Constantia" panose="02030602050306030303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345">
              <a:lnSpc>
                <a:spcPts val="1425"/>
              </a:lnSpc>
            </a:pPr>
            <a:fld id="{81D60167-4931-47E6-BA6A-407CBD079E47}" type="slidenum">
              <a:rPr spc="-50" dirty="0"/>
            </a:fld>
            <a:endParaRPr spc="-50" dirty="0"/>
          </a:p>
        </p:txBody>
      </p:sp>
      <p:sp>
        <p:nvSpPr>
          <p:cNvPr id="3" name="object 3"/>
          <p:cNvSpPr txBox="1"/>
          <p:nvPr/>
        </p:nvSpPr>
        <p:spPr>
          <a:xfrm>
            <a:off x="764844" y="1473454"/>
            <a:ext cx="7319645" cy="3169920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285115" marR="132080" indent="-281940">
              <a:lnSpc>
                <a:spcPct val="80000"/>
              </a:lnSpc>
              <a:spcBef>
                <a:spcPts val="765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spc="-25" dirty="0">
                <a:latin typeface="Constantia" panose="02030602050306030303"/>
                <a:cs typeface="Constantia" panose="02030602050306030303"/>
              </a:rPr>
              <a:t>Space</a:t>
            </a:r>
            <a:r>
              <a:rPr sz="2800" spc="-1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occupying</a:t>
            </a:r>
            <a:r>
              <a:rPr sz="28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lesions,</a:t>
            </a:r>
            <a:r>
              <a:rPr sz="2800" spc="-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intra</a:t>
            </a:r>
            <a:r>
              <a:rPr sz="2800" spc="-1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cranial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infections,</a:t>
            </a:r>
            <a:r>
              <a:rPr sz="28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hemorrhages</a:t>
            </a:r>
            <a:r>
              <a:rPr sz="28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or</a:t>
            </a:r>
            <a:r>
              <a:rPr sz="2800" spc="-1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preexisting developmental</a:t>
            </a:r>
            <a:r>
              <a:rPr sz="2800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defects</a:t>
            </a:r>
            <a:r>
              <a:rPr sz="2800" spc="-1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are</a:t>
            </a:r>
            <a:r>
              <a:rPr sz="2800" spc="-16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seen</a:t>
            </a:r>
            <a:r>
              <a:rPr sz="28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more</a:t>
            </a:r>
            <a:r>
              <a:rPr sz="28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in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older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children</a:t>
            </a:r>
            <a:endParaRPr sz="2800" dirty="0">
              <a:latin typeface="Constantia" panose="02030602050306030303"/>
              <a:cs typeface="Constantia" panose="02030602050306030303"/>
            </a:endParaRPr>
          </a:p>
          <a:p>
            <a:pPr>
              <a:lnSpc>
                <a:spcPct val="100000"/>
              </a:lnSpc>
              <a:spcBef>
                <a:spcPts val="695"/>
              </a:spcBef>
            </a:pPr>
            <a:endParaRPr sz="2800" dirty="0">
              <a:latin typeface="Constantia" panose="02030602050306030303"/>
              <a:cs typeface="Constantia" panose="02030602050306030303"/>
            </a:endParaRPr>
          </a:p>
          <a:p>
            <a:pPr marL="514985" marR="5080" algn="ctr">
              <a:lnSpc>
                <a:spcPct val="80000"/>
              </a:lnSpc>
              <a:spcBef>
                <a:spcPts val="5"/>
              </a:spcBef>
            </a:pPr>
            <a:r>
              <a:rPr sz="3200" u="heavy" spc="-25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Hydrocephalus</a:t>
            </a:r>
            <a:r>
              <a:rPr sz="3200" u="heavy" spc="-13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is</a:t>
            </a:r>
            <a:r>
              <a:rPr sz="3200" u="heavy" spc="-165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often</a:t>
            </a:r>
            <a:r>
              <a:rPr sz="3200" u="heavy" spc="-18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associated</a:t>
            </a:r>
            <a:r>
              <a:rPr sz="3200" u="heavy" spc="-114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3200" u="heavy" spc="-2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with</a:t>
            </a:r>
            <a:r>
              <a:rPr sz="3200" spc="-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3200" b="1" u="heavy" spc="-25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myelomeningocele</a:t>
            </a:r>
            <a:r>
              <a:rPr sz="3200" b="1" u="heavy" spc="-114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and</a:t>
            </a:r>
            <a:r>
              <a:rPr sz="3200" u="heavy" spc="-95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all</a:t>
            </a: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Infants</a:t>
            </a:r>
            <a:r>
              <a:rPr sz="3200" spc="-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should</a:t>
            </a:r>
            <a:r>
              <a:rPr sz="3200" u="heavy" spc="-6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be</a:t>
            </a:r>
            <a:r>
              <a:rPr sz="3200" u="heavy" spc="-19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observed</a:t>
            </a:r>
            <a:r>
              <a:rPr sz="3200" u="heavy" spc="-75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for</a:t>
            </a:r>
            <a:r>
              <a:rPr sz="3200" u="heavy" spc="-165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its</a:t>
            </a:r>
            <a:r>
              <a:rPr sz="3200" u="heavy" spc="-18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occurrence</a:t>
            </a:r>
            <a:endParaRPr sz="3200" dirty="0">
              <a:latin typeface="Constantia" panose="02030602050306030303"/>
              <a:cs typeface="Constantia" panose="02030602050306030303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3880" rIns="0" bIns="0" rtlCol="0">
            <a:spAutoFit/>
          </a:bodyPr>
          <a:lstStyle/>
          <a:p>
            <a:pPr marL="3175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Diagnostic</a:t>
            </a:r>
            <a:r>
              <a:rPr sz="3600" spc="-175" dirty="0"/>
              <a:t> </a:t>
            </a:r>
            <a:r>
              <a:rPr sz="3600" spc="-10" dirty="0"/>
              <a:t>Evaluation: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345">
              <a:lnSpc>
                <a:spcPts val="1425"/>
              </a:lnSpc>
            </a:pPr>
            <a:fld id="{81D60167-4931-47E6-BA6A-407CBD079E47}" type="slidenum">
              <a:rPr spc="-50" dirty="0"/>
            </a:fld>
            <a:endParaRPr spc="-50" dirty="0"/>
          </a:p>
        </p:txBody>
      </p:sp>
      <p:sp>
        <p:nvSpPr>
          <p:cNvPr id="3" name="object 3"/>
          <p:cNvSpPr txBox="1"/>
          <p:nvPr/>
        </p:nvSpPr>
        <p:spPr>
          <a:xfrm>
            <a:off x="395731" y="2190114"/>
            <a:ext cx="7594600" cy="158686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736600" marR="5080" indent="-724535">
              <a:lnSpc>
                <a:spcPts val="2690"/>
              </a:lnSpc>
              <a:spcBef>
                <a:spcPts val="740"/>
              </a:spcBef>
            </a:pPr>
            <a:r>
              <a:rPr sz="2800" b="1" spc="-125" dirty="0">
                <a:latin typeface="Constantia" panose="02030602050306030303"/>
                <a:cs typeface="Constantia" panose="02030602050306030303"/>
              </a:rPr>
              <a:t>Two</a:t>
            </a:r>
            <a:r>
              <a:rPr sz="2800" b="1" spc="-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b="1" spc="-10" dirty="0">
                <a:latin typeface="Constantia" panose="02030602050306030303"/>
                <a:cs typeface="Constantia" panose="02030602050306030303"/>
              </a:rPr>
              <a:t>factors</a:t>
            </a:r>
            <a:r>
              <a:rPr sz="2800" b="1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b="1" dirty="0">
                <a:latin typeface="Constantia" panose="02030602050306030303"/>
                <a:cs typeface="Constantia" panose="02030602050306030303"/>
              </a:rPr>
              <a:t>that</a:t>
            </a:r>
            <a:r>
              <a:rPr sz="2800" b="1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b="1" dirty="0">
                <a:latin typeface="Constantia" panose="02030602050306030303"/>
                <a:cs typeface="Constantia" panose="02030602050306030303"/>
              </a:rPr>
              <a:t>influence</a:t>
            </a:r>
            <a:r>
              <a:rPr sz="2800" b="1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b="1" spc="-1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800" b="1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b="1" dirty="0">
                <a:latin typeface="Constantia" panose="02030602050306030303"/>
                <a:cs typeface="Constantia" panose="02030602050306030303"/>
              </a:rPr>
              <a:t>clinical</a:t>
            </a:r>
            <a:r>
              <a:rPr sz="2800" b="1" spc="-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b="1" spc="-10" dirty="0">
                <a:latin typeface="Constantia" panose="02030602050306030303"/>
                <a:cs typeface="Constantia" panose="02030602050306030303"/>
              </a:rPr>
              <a:t>picture </a:t>
            </a:r>
            <a:r>
              <a:rPr sz="2800" b="1" dirty="0">
                <a:latin typeface="Constantia" panose="02030602050306030303"/>
                <a:cs typeface="Constantia" panose="02030602050306030303"/>
              </a:rPr>
              <a:t>in</a:t>
            </a:r>
            <a:r>
              <a:rPr sz="2800" b="1" spc="-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b="1" spc="-35" dirty="0">
                <a:latin typeface="Constantia" panose="02030602050306030303"/>
                <a:cs typeface="Constantia" panose="02030602050306030303"/>
              </a:rPr>
              <a:t>hydrocephalus</a:t>
            </a:r>
            <a:r>
              <a:rPr sz="2800" b="1" spc="-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b="1" spc="-20" dirty="0">
                <a:latin typeface="Constantia" panose="02030602050306030303"/>
                <a:cs typeface="Constantia" panose="02030602050306030303"/>
              </a:rPr>
              <a:t>are:</a:t>
            </a:r>
            <a:endParaRPr sz="2800">
              <a:latin typeface="Constantia" panose="02030602050306030303"/>
              <a:cs typeface="Constantia" panose="02030602050306030303"/>
            </a:endParaRPr>
          </a:p>
          <a:p>
            <a:pPr marL="666115" indent="-285115">
              <a:lnSpc>
                <a:spcPct val="100000"/>
              </a:lnSpc>
              <a:spcBef>
                <a:spcPts val="30"/>
              </a:spcBef>
              <a:buClr>
                <a:srgbClr val="0E6EC5"/>
              </a:buClr>
              <a:buSzPct val="85000"/>
              <a:buAutoNum type="arabicPeriod"/>
              <a:tabLst>
                <a:tab pos="666115" algn="l"/>
              </a:tabLst>
            </a:pPr>
            <a:r>
              <a:rPr sz="2600" dirty="0">
                <a:latin typeface="Constantia" panose="02030602050306030303"/>
                <a:cs typeface="Constantia" panose="02030602050306030303"/>
              </a:rPr>
              <a:t>Time</a:t>
            </a:r>
            <a:r>
              <a:rPr sz="26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600" spc="-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20" dirty="0">
                <a:latin typeface="Constantia" panose="02030602050306030303"/>
                <a:cs typeface="Constantia" panose="02030602050306030303"/>
              </a:rPr>
              <a:t>onset</a:t>
            </a:r>
            <a:endParaRPr sz="2600">
              <a:latin typeface="Constantia" panose="02030602050306030303"/>
              <a:cs typeface="Constantia" panose="02030602050306030303"/>
            </a:endParaRPr>
          </a:p>
          <a:p>
            <a:pPr marL="666115" indent="-285115">
              <a:lnSpc>
                <a:spcPct val="100000"/>
              </a:lnSpc>
              <a:buClr>
                <a:srgbClr val="0E6EC5"/>
              </a:buClr>
              <a:buSzPct val="85000"/>
              <a:buAutoNum type="arabicPeriod"/>
              <a:tabLst>
                <a:tab pos="666115" algn="l"/>
              </a:tabLst>
            </a:pPr>
            <a:r>
              <a:rPr sz="26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600" spc="-1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20" dirty="0">
                <a:latin typeface="Constantia" panose="02030602050306030303"/>
                <a:cs typeface="Constantia" panose="02030602050306030303"/>
              </a:rPr>
              <a:t>presence</a:t>
            </a:r>
            <a:r>
              <a:rPr sz="26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600" spc="-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preexisting</a:t>
            </a:r>
            <a:r>
              <a:rPr sz="26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structural</a:t>
            </a:r>
            <a:r>
              <a:rPr sz="2600" spc="-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lesions.</a:t>
            </a:r>
            <a:endParaRPr sz="2600">
              <a:latin typeface="Constantia" panose="02030602050306030303"/>
              <a:cs typeface="Constantia" panose="02030602050306030303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0700" y="830326"/>
            <a:ext cx="6931659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Clinical</a:t>
            </a:r>
            <a:r>
              <a:rPr sz="3200" spc="-80" dirty="0"/>
              <a:t> </a:t>
            </a:r>
            <a:r>
              <a:rPr sz="3200" spc="-10" dirty="0"/>
              <a:t>manifestations</a:t>
            </a:r>
            <a:r>
              <a:rPr sz="3200" spc="-105" dirty="0"/>
              <a:t> </a:t>
            </a:r>
            <a:r>
              <a:rPr sz="3200" dirty="0"/>
              <a:t>of</a:t>
            </a:r>
            <a:r>
              <a:rPr sz="3200" spc="-55" dirty="0"/>
              <a:t> </a:t>
            </a:r>
            <a:r>
              <a:rPr sz="3200" spc="-10" dirty="0"/>
              <a:t>hydrocephalus:</a:t>
            </a:r>
            <a:endParaRPr sz="320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5" name="object 5"/>
          <p:cNvSpPr txBox="1"/>
          <p:nvPr/>
        </p:nvSpPr>
        <p:spPr>
          <a:xfrm>
            <a:off x="8514080" y="6532685"/>
            <a:ext cx="18732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25" dirty="0">
                <a:solidFill>
                  <a:srgbClr val="045C75"/>
                </a:solidFill>
                <a:latin typeface="Arial MT"/>
                <a:cs typeface="Arial MT"/>
              </a:rPr>
              <a:t>10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844" y="1296021"/>
            <a:ext cx="7745095" cy="416623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5"/>
              </a:spcBef>
            </a:pPr>
            <a:r>
              <a:rPr sz="2800" spc="-30" dirty="0">
                <a:latin typeface="Constantia" panose="02030602050306030303"/>
                <a:cs typeface="Constantia" panose="02030602050306030303"/>
              </a:rPr>
              <a:t>Infancy,</a:t>
            </a:r>
            <a:r>
              <a:rPr sz="28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early:</a:t>
            </a:r>
            <a:endParaRPr sz="2800" dirty="0">
              <a:latin typeface="Constantia" panose="02030602050306030303"/>
              <a:cs typeface="Constantia" panose="02030602050306030303"/>
            </a:endParaRPr>
          </a:p>
          <a:p>
            <a:pPr marL="284480" indent="-280670">
              <a:lnSpc>
                <a:spcPct val="100000"/>
              </a:lnSpc>
              <a:spcBef>
                <a:spcPts val="340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800" spc="-10" dirty="0">
                <a:latin typeface="Constantia" panose="02030602050306030303"/>
                <a:cs typeface="Constantia" panose="02030602050306030303"/>
              </a:rPr>
              <a:t>Abnormally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rapid</a:t>
            </a:r>
            <a:r>
              <a:rPr sz="28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head</a:t>
            </a:r>
            <a:r>
              <a:rPr sz="28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growth</a:t>
            </a:r>
            <a:endParaRPr sz="2800" dirty="0">
              <a:latin typeface="Constantia" panose="02030602050306030303"/>
              <a:cs typeface="Constantia" panose="02030602050306030303"/>
            </a:endParaRPr>
          </a:p>
          <a:p>
            <a:pPr marL="285115" marR="5080" indent="-281940">
              <a:lnSpc>
                <a:spcPts val="3020"/>
              </a:lnSpc>
              <a:spcBef>
                <a:spcPts val="720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dirty="0">
                <a:latin typeface="Constantia" panose="02030602050306030303"/>
                <a:cs typeface="Constantia" panose="02030602050306030303"/>
              </a:rPr>
              <a:t>Bulging</a:t>
            </a:r>
            <a:r>
              <a:rPr sz="28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fontanels</a:t>
            </a:r>
            <a:r>
              <a:rPr sz="28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(especially</a:t>
            </a:r>
            <a:r>
              <a:rPr sz="28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800" spc="-1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anterior fontanel)</a:t>
            </a:r>
            <a:r>
              <a:rPr sz="28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some</a:t>
            </a:r>
            <a:r>
              <a:rPr sz="28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times</a:t>
            </a:r>
            <a:r>
              <a:rPr sz="2800" spc="-1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without</a:t>
            </a:r>
            <a:r>
              <a:rPr sz="28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head</a:t>
            </a:r>
            <a:r>
              <a:rPr sz="28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enlargement.</a:t>
            </a:r>
            <a:endParaRPr sz="2800" dirty="0">
              <a:latin typeface="Constantia" panose="02030602050306030303"/>
              <a:cs typeface="Constantia" panose="02030602050306030303"/>
            </a:endParaRPr>
          </a:p>
          <a:p>
            <a:pPr marL="284480" indent="-280670">
              <a:lnSpc>
                <a:spcPct val="100000"/>
              </a:lnSpc>
              <a:spcBef>
                <a:spcPts val="300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4480" algn="l"/>
                <a:tab pos="1330325" algn="l"/>
              </a:tabLst>
            </a:pPr>
            <a:r>
              <a:rPr sz="2800" spc="-10" dirty="0">
                <a:latin typeface="Constantia" panose="02030602050306030303"/>
                <a:cs typeface="Constantia" panose="02030602050306030303"/>
              </a:rPr>
              <a:t>Tense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	-</a:t>
            </a:r>
            <a:r>
              <a:rPr sz="2800" spc="-6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Non</a:t>
            </a:r>
            <a:r>
              <a:rPr sz="28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pulsating</a:t>
            </a:r>
            <a:r>
              <a:rPr sz="2800" spc="-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fontanels</a:t>
            </a:r>
            <a:endParaRPr sz="2800" dirty="0">
              <a:latin typeface="Constantia" panose="02030602050306030303"/>
              <a:cs typeface="Constantia" panose="02030602050306030303"/>
            </a:endParaRPr>
          </a:p>
          <a:p>
            <a:pPr marL="285115" indent="-281305">
              <a:lnSpc>
                <a:spcPct val="100000"/>
              </a:lnSpc>
              <a:spcBef>
                <a:spcPts val="335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spc="-10" dirty="0">
                <a:latin typeface="Constantia" panose="02030602050306030303"/>
                <a:cs typeface="Constantia" panose="02030602050306030303"/>
              </a:rPr>
              <a:t>Dilated</a:t>
            </a:r>
            <a:r>
              <a:rPr sz="28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scalp</a:t>
            </a:r>
            <a:r>
              <a:rPr sz="2800" spc="-1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veins</a:t>
            </a:r>
            <a:endParaRPr sz="2800" dirty="0">
              <a:latin typeface="Constantia" panose="02030602050306030303"/>
              <a:cs typeface="Constantia" panose="02030602050306030303"/>
            </a:endParaRPr>
          </a:p>
          <a:p>
            <a:pPr marL="285115" indent="-281305">
              <a:lnSpc>
                <a:spcPct val="100000"/>
              </a:lnSpc>
              <a:spcBef>
                <a:spcPts val="335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spc="-20" dirty="0">
                <a:latin typeface="Constantia" panose="02030602050306030303"/>
                <a:cs typeface="Constantia" panose="02030602050306030303"/>
              </a:rPr>
              <a:t>Separated</a:t>
            </a:r>
            <a:r>
              <a:rPr sz="28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sutures</a:t>
            </a:r>
            <a:endParaRPr sz="2800" dirty="0">
              <a:latin typeface="Constantia" panose="02030602050306030303"/>
              <a:cs typeface="Constantia" panose="02030602050306030303"/>
            </a:endParaRPr>
          </a:p>
          <a:p>
            <a:pPr marL="285115" indent="-281305">
              <a:lnSpc>
                <a:spcPct val="100000"/>
              </a:lnSpc>
              <a:spcBef>
                <a:spcPts val="340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spc="-30" dirty="0">
                <a:latin typeface="Constantia" panose="02030602050306030303"/>
                <a:cs typeface="Constantia" panose="02030602050306030303"/>
              </a:rPr>
              <a:t>Mecewen</a:t>
            </a:r>
            <a:r>
              <a:rPr sz="28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sign</a:t>
            </a:r>
            <a:r>
              <a:rPr sz="28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(cracked</a:t>
            </a:r>
            <a:r>
              <a:rPr sz="28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pot’s</a:t>
            </a:r>
            <a:r>
              <a:rPr sz="28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sound)</a:t>
            </a:r>
            <a:endParaRPr sz="2800" dirty="0">
              <a:latin typeface="Constantia" panose="02030602050306030303"/>
              <a:cs typeface="Constantia" panose="02030602050306030303"/>
            </a:endParaRPr>
          </a:p>
          <a:p>
            <a:pPr marL="285115" indent="-281305">
              <a:lnSpc>
                <a:spcPct val="100000"/>
              </a:lnSpc>
              <a:spcBef>
                <a:spcPts val="335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dirty="0">
                <a:latin typeface="Constantia" panose="02030602050306030303"/>
                <a:cs typeface="Constantia" panose="02030602050306030303"/>
              </a:rPr>
              <a:t>Thinning</a:t>
            </a:r>
            <a:r>
              <a:rPr sz="28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800" spc="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skull</a:t>
            </a:r>
            <a:r>
              <a:rPr sz="2800" spc="-1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bones</a:t>
            </a:r>
            <a:endParaRPr sz="2800" dirty="0">
              <a:latin typeface="Constantia" panose="02030602050306030303"/>
              <a:cs typeface="Constantia" panose="02030602050306030303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2692" y="812037"/>
            <a:ext cx="7579995" cy="18180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025"/>
              </a:lnSpc>
              <a:spcBef>
                <a:spcPts val="95"/>
              </a:spcBef>
            </a:pPr>
            <a:r>
              <a:rPr sz="2800" spc="-30" dirty="0">
                <a:latin typeface="Calibri" panose="020F0502020204030204"/>
                <a:cs typeface="Calibri" panose="020F0502020204030204"/>
              </a:rPr>
              <a:t>Infancy,</a:t>
            </a:r>
            <a:r>
              <a:rPr sz="2800" spc="-9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late:</a:t>
            </a:r>
            <a:endParaRPr sz="2800" dirty="0">
              <a:latin typeface="Calibri" panose="020F0502020204030204"/>
              <a:cs typeface="Calibri" panose="020F0502020204030204"/>
            </a:endParaRPr>
          </a:p>
          <a:p>
            <a:pPr marL="993775" indent="-351790">
              <a:lnSpc>
                <a:spcPts val="2690"/>
              </a:lnSpc>
              <a:buClr>
                <a:srgbClr val="009DD9"/>
              </a:buClr>
              <a:buAutoNum type="arabicPeriod"/>
              <a:tabLst>
                <a:tab pos="993775" algn="l"/>
              </a:tabLst>
            </a:pPr>
            <a:r>
              <a:rPr sz="2800" dirty="0">
                <a:latin typeface="Calibri" panose="020F0502020204030204"/>
                <a:cs typeface="Calibri" panose="020F0502020204030204"/>
              </a:rPr>
              <a:t>Frontal</a:t>
            </a:r>
            <a:r>
              <a:rPr sz="2800" spc="-6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enlargement</a:t>
            </a:r>
            <a:r>
              <a:rPr sz="2800" spc="-9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latin typeface="Calibri" panose="020F0502020204030204"/>
                <a:cs typeface="Calibri" panose="020F0502020204030204"/>
              </a:rPr>
              <a:t>or</a:t>
            </a:r>
            <a:r>
              <a:rPr sz="2800" spc="-9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“bossing”</a:t>
            </a:r>
            <a:endParaRPr sz="2800" dirty="0">
              <a:latin typeface="Calibri" panose="020F0502020204030204"/>
              <a:cs typeface="Calibri" panose="020F0502020204030204"/>
            </a:endParaRPr>
          </a:p>
          <a:p>
            <a:pPr marL="993775" indent="-351790">
              <a:lnSpc>
                <a:spcPts val="2690"/>
              </a:lnSpc>
              <a:buClr>
                <a:srgbClr val="009DD9"/>
              </a:buClr>
              <a:buAutoNum type="arabicPeriod"/>
              <a:tabLst>
                <a:tab pos="993775" algn="l"/>
              </a:tabLst>
            </a:pPr>
            <a:r>
              <a:rPr sz="2800" dirty="0">
                <a:latin typeface="Calibri" panose="020F0502020204030204"/>
                <a:cs typeface="Calibri" panose="020F0502020204030204"/>
              </a:rPr>
              <a:t>Depressed</a:t>
            </a:r>
            <a:r>
              <a:rPr sz="2800" spc="-16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20" dirty="0">
                <a:latin typeface="Calibri" panose="020F0502020204030204"/>
                <a:cs typeface="Calibri" panose="020F0502020204030204"/>
              </a:rPr>
              <a:t>eyes</a:t>
            </a:r>
            <a:endParaRPr sz="2800" dirty="0">
              <a:latin typeface="Calibri" panose="020F0502020204030204"/>
              <a:cs typeface="Calibri" panose="020F0502020204030204"/>
            </a:endParaRPr>
          </a:p>
          <a:p>
            <a:pPr marL="993775" indent="-351790">
              <a:lnSpc>
                <a:spcPts val="2690"/>
              </a:lnSpc>
              <a:buClr>
                <a:srgbClr val="009DD9"/>
              </a:buClr>
              <a:buAutoNum type="arabicPeriod"/>
              <a:tabLst>
                <a:tab pos="993775" algn="l"/>
              </a:tabLst>
            </a:pPr>
            <a:r>
              <a:rPr sz="2800" dirty="0">
                <a:latin typeface="Calibri" panose="020F0502020204030204"/>
                <a:cs typeface="Calibri" panose="020F0502020204030204"/>
              </a:rPr>
              <a:t>Setting</a:t>
            </a:r>
            <a:r>
              <a:rPr sz="28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latin typeface="Calibri" panose="020F0502020204030204"/>
                <a:cs typeface="Calibri" panose="020F0502020204030204"/>
              </a:rPr>
              <a:t>sun</a:t>
            </a:r>
            <a:r>
              <a:rPr sz="2800" spc="-1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latin typeface="Calibri" panose="020F0502020204030204"/>
                <a:cs typeface="Calibri" panose="020F0502020204030204"/>
              </a:rPr>
              <a:t>sign</a:t>
            </a:r>
            <a:r>
              <a:rPr sz="28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latin typeface="Calibri" panose="020F0502020204030204"/>
                <a:cs typeface="Calibri" panose="020F0502020204030204"/>
              </a:rPr>
              <a:t>eye</a:t>
            </a:r>
            <a:r>
              <a:rPr sz="2800" spc="-5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balls</a:t>
            </a:r>
            <a:endParaRPr sz="2800" dirty="0">
              <a:latin typeface="Calibri" panose="020F0502020204030204"/>
              <a:cs typeface="Calibri" panose="020F0502020204030204"/>
            </a:endParaRPr>
          </a:p>
          <a:p>
            <a:pPr marL="993775" indent="-351790">
              <a:lnSpc>
                <a:spcPts val="3025"/>
              </a:lnSpc>
              <a:buClr>
                <a:srgbClr val="009DD9"/>
              </a:buClr>
              <a:buAutoNum type="arabicPeriod"/>
              <a:tabLst>
                <a:tab pos="993775" algn="l"/>
              </a:tabLst>
            </a:pPr>
            <a:r>
              <a:rPr sz="2800" dirty="0">
                <a:latin typeface="Calibri" panose="020F0502020204030204"/>
                <a:cs typeface="Calibri" panose="020F0502020204030204"/>
              </a:rPr>
              <a:t>Pupils</a:t>
            </a:r>
            <a:r>
              <a:rPr sz="2800" spc="-5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latin typeface="Calibri" panose="020F0502020204030204"/>
                <a:cs typeface="Calibri" panose="020F0502020204030204"/>
              </a:rPr>
              <a:t>sluggish</a:t>
            </a:r>
            <a:r>
              <a:rPr sz="2800" spc="-7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latin typeface="Calibri" panose="020F0502020204030204"/>
                <a:cs typeface="Calibri" panose="020F0502020204030204"/>
              </a:rPr>
              <a:t>with</a:t>
            </a:r>
            <a:r>
              <a:rPr sz="2800" spc="-7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latin typeface="Calibri" panose="020F0502020204030204"/>
                <a:cs typeface="Calibri" panose="020F0502020204030204"/>
              </a:rPr>
              <a:t>unequal</a:t>
            </a:r>
            <a:r>
              <a:rPr sz="2800" spc="-60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latin typeface="Calibri" panose="020F0502020204030204"/>
                <a:cs typeface="Calibri" panose="020F0502020204030204"/>
              </a:rPr>
              <a:t>response</a:t>
            </a:r>
            <a:r>
              <a:rPr sz="2800" spc="-4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dirty="0">
                <a:latin typeface="Calibri" panose="020F0502020204030204"/>
                <a:cs typeface="Calibri" panose="020F0502020204030204"/>
              </a:rPr>
              <a:t>to</a:t>
            </a:r>
            <a:r>
              <a:rPr sz="280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sz="2800" spc="-10" dirty="0">
                <a:latin typeface="Calibri" panose="020F0502020204030204"/>
                <a:cs typeface="Calibri" panose="020F0502020204030204"/>
              </a:rPr>
              <a:t>light</a:t>
            </a:r>
            <a:endParaRPr sz="2800" dirty="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3962400" y="2667000"/>
            <a:ext cx="3048000" cy="38862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pc="-25" dirty="0"/>
              <a:t>11</a:t>
            </a:r>
            <a:endParaRPr spc="-2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244" y="709929"/>
            <a:ext cx="7029450" cy="5135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4480" indent="-271780">
              <a:lnSpc>
                <a:spcPct val="100000"/>
              </a:lnSpc>
              <a:spcBef>
                <a:spcPts val="100"/>
              </a:spcBef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400" b="1" spc="-35" dirty="0">
                <a:latin typeface="Constantia" panose="02030602050306030303"/>
                <a:cs typeface="Constantia" panose="02030602050306030303"/>
              </a:rPr>
              <a:t>Infancy,</a:t>
            </a:r>
            <a:r>
              <a:rPr sz="2400" b="1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b="1" dirty="0">
                <a:latin typeface="Constantia" panose="02030602050306030303"/>
                <a:cs typeface="Constantia" panose="02030602050306030303"/>
              </a:rPr>
              <a:t>general</a:t>
            </a:r>
            <a:r>
              <a:rPr sz="2400" b="1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b="1" spc="-10" dirty="0">
                <a:latin typeface="Constantia" panose="02030602050306030303"/>
                <a:cs typeface="Constantia" panose="02030602050306030303"/>
              </a:rPr>
              <a:t>manifestations: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652145" lvl="1" indent="-246380">
              <a:lnSpc>
                <a:spcPct val="100000"/>
              </a:lnSpc>
              <a:buClr>
                <a:srgbClr val="0E6EC5"/>
              </a:buClr>
              <a:buSzPct val="85000"/>
              <a:buFont typeface="Segoe UI Symbol" panose="020B0502040204020203"/>
              <a:buChar char="⚫"/>
              <a:tabLst>
                <a:tab pos="652145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Irritability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652145" lvl="1" indent="-246380">
              <a:lnSpc>
                <a:spcPct val="100000"/>
              </a:lnSpc>
              <a:buClr>
                <a:srgbClr val="0E6EC5"/>
              </a:buClr>
              <a:buSzPct val="85000"/>
              <a:buFont typeface="Segoe UI Symbol" panose="020B0502040204020203"/>
              <a:buChar char="⚫"/>
              <a:tabLst>
                <a:tab pos="652145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Lethargy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652145" lvl="1" indent="-246380">
              <a:lnSpc>
                <a:spcPts val="2590"/>
              </a:lnSpc>
              <a:buClr>
                <a:srgbClr val="0E6EC5"/>
              </a:buClr>
              <a:buSzPct val="85000"/>
              <a:buFont typeface="Segoe UI Symbol" panose="020B0502040204020203"/>
              <a:buChar char="⚫"/>
              <a:tabLst>
                <a:tab pos="652145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Infant</a:t>
            </a:r>
            <a:r>
              <a:rPr sz="24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cries</a:t>
            </a:r>
            <a:r>
              <a:rPr sz="24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when</a:t>
            </a:r>
            <a:r>
              <a:rPr sz="24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picked</a:t>
            </a:r>
            <a:r>
              <a:rPr sz="2400" spc="-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up</a:t>
            </a:r>
            <a:r>
              <a:rPr sz="2400" spc="-1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or</a:t>
            </a:r>
            <a:r>
              <a:rPr sz="24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rocked</a:t>
            </a:r>
            <a:r>
              <a:rPr sz="24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and</a:t>
            </a:r>
            <a:r>
              <a:rPr sz="24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quiets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652145">
              <a:lnSpc>
                <a:spcPts val="2590"/>
              </a:lnSpc>
            </a:pPr>
            <a:r>
              <a:rPr sz="2400" dirty="0">
                <a:latin typeface="Constantia" panose="02030602050306030303"/>
                <a:cs typeface="Constantia" panose="02030602050306030303"/>
              </a:rPr>
              <a:t>when</a:t>
            </a:r>
            <a:r>
              <a:rPr sz="2400" spc="-1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allowed</a:t>
            </a:r>
            <a:r>
              <a:rPr sz="2400" spc="-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to</a:t>
            </a:r>
            <a:r>
              <a:rPr sz="24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lie</a:t>
            </a:r>
            <a:r>
              <a:rPr sz="2400" spc="-1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still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652145" lvl="1" indent="-246380">
              <a:lnSpc>
                <a:spcPts val="2875"/>
              </a:lnSpc>
              <a:buClr>
                <a:srgbClr val="0E6EC5"/>
              </a:buClr>
              <a:buSzPct val="85000"/>
              <a:buFont typeface="Segoe UI Symbol" panose="020B0502040204020203"/>
              <a:buChar char="⚫"/>
              <a:tabLst>
                <a:tab pos="652145" algn="l"/>
              </a:tabLst>
            </a:pPr>
            <a:r>
              <a:rPr sz="2400" dirty="0">
                <a:latin typeface="Constantia" panose="02030602050306030303"/>
                <a:cs typeface="Constantia" panose="02030602050306030303"/>
              </a:rPr>
              <a:t>Early</a:t>
            </a:r>
            <a:r>
              <a:rPr sz="2400" spc="-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infantile</a:t>
            </a:r>
            <a:r>
              <a:rPr sz="24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reflex</a:t>
            </a:r>
            <a:r>
              <a:rPr sz="24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acts</a:t>
            </a:r>
            <a:r>
              <a:rPr sz="2400" spc="-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fail</a:t>
            </a:r>
            <a:r>
              <a:rPr sz="2400" spc="-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35" dirty="0">
                <a:latin typeface="Constantia" panose="02030602050306030303"/>
                <a:cs typeface="Constantia" panose="02030602050306030303"/>
              </a:rPr>
              <a:t>to</a:t>
            </a:r>
            <a:r>
              <a:rPr sz="24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appear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5750" indent="-274955">
              <a:lnSpc>
                <a:spcPts val="3115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5750" algn="l"/>
              </a:tabLst>
            </a:pPr>
            <a:r>
              <a:rPr sz="2600" spc="-35" dirty="0">
                <a:latin typeface="Constantia" panose="02030602050306030303"/>
                <a:cs typeface="Constantia" panose="02030602050306030303"/>
              </a:rPr>
              <a:t>May</a:t>
            </a:r>
            <a:r>
              <a:rPr sz="26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also</a:t>
            </a:r>
            <a:r>
              <a:rPr sz="2600" spc="-1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display:</a:t>
            </a:r>
            <a:endParaRPr sz="2600" dirty="0">
              <a:latin typeface="Constantia" panose="02030602050306030303"/>
              <a:cs typeface="Constantia" panose="02030602050306030303"/>
            </a:endParaRPr>
          </a:p>
          <a:p>
            <a:pPr marL="652145" lvl="1" indent="-246380">
              <a:lnSpc>
                <a:spcPct val="100000"/>
              </a:lnSpc>
              <a:spcBef>
                <a:spcPts val="10"/>
              </a:spcBef>
              <a:buClr>
                <a:srgbClr val="0E6EC5"/>
              </a:buClr>
              <a:buSzPct val="85000"/>
              <a:buFont typeface="Segoe UI Symbol" panose="020B0502040204020203"/>
              <a:buChar char="⚫"/>
              <a:tabLst>
                <a:tab pos="652145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Change</a:t>
            </a:r>
            <a:r>
              <a:rPr sz="24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in</a:t>
            </a:r>
            <a:r>
              <a:rPr sz="2400" spc="-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4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level</a:t>
            </a:r>
            <a:r>
              <a:rPr sz="24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400" spc="-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consciousness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652145" lvl="1" indent="-246380">
              <a:lnSpc>
                <a:spcPct val="100000"/>
              </a:lnSpc>
              <a:buClr>
                <a:srgbClr val="0E6EC5"/>
              </a:buClr>
              <a:buSzPct val="85000"/>
              <a:buFont typeface="Segoe UI Symbol" panose="020B0502040204020203"/>
              <a:buChar char="⚫"/>
              <a:tabLst>
                <a:tab pos="652145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Opisthotonus</a:t>
            </a:r>
            <a:r>
              <a:rPr sz="2400" spc="-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(often</a:t>
            </a:r>
            <a:r>
              <a:rPr sz="24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extreme)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652145" lvl="1" indent="-246380">
              <a:lnSpc>
                <a:spcPts val="2875"/>
              </a:lnSpc>
              <a:buClr>
                <a:srgbClr val="0E6EC5"/>
              </a:buClr>
              <a:buSzPct val="85000"/>
              <a:buFont typeface="Segoe UI Symbol" panose="020B0502040204020203"/>
              <a:buChar char="⚫"/>
              <a:tabLst>
                <a:tab pos="652145" algn="l"/>
              </a:tabLst>
            </a:pPr>
            <a:r>
              <a:rPr sz="2400" spc="-30" dirty="0">
                <a:latin typeface="Constantia" panose="02030602050306030303"/>
                <a:cs typeface="Constantia" panose="02030602050306030303"/>
              </a:rPr>
              <a:t>Lower</a:t>
            </a:r>
            <a:r>
              <a:rPr sz="24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extremities</a:t>
            </a:r>
            <a:r>
              <a:rPr sz="24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spasticity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5750" indent="-274955">
              <a:lnSpc>
                <a:spcPts val="3115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5750" algn="l"/>
              </a:tabLst>
            </a:pPr>
            <a:r>
              <a:rPr sz="2600" spc="-20" dirty="0">
                <a:latin typeface="Constantia" panose="02030602050306030303"/>
                <a:cs typeface="Constantia" panose="02030602050306030303"/>
              </a:rPr>
              <a:t>Advanced</a:t>
            </a:r>
            <a:r>
              <a:rPr sz="26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cases</a:t>
            </a:r>
            <a:r>
              <a:rPr sz="26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may</a:t>
            </a:r>
            <a:r>
              <a:rPr sz="26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have:</a:t>
            </a:r>
            <a:endParaRPr sz="2600" dirty="0">
              <a:latin typeface="Constantia" panose="02030602050306030303"/>
              <a:cs typeface="Constantia" panose="02030602050306030303"/>
            </a:endParaRPr>
          </a:p>
          <a:p>
            <a:pPr marL="652145" lvl="1" indent="-246380">
              <a:lnSpc>
                <a:spcPct val="100000"/>
              </a:lnSpc>
              <a:spcBef>
                <a:spcPts val="10"/>
              </a:spcBef>
              <a:buClr>
                <a:srgbClr val="0E6EC5"/>
              </a:buClr>
              <a:buSzPct val="85000"/>
              <a:buFont typeface="Segoe UI Symbol" panose="020B0502040204020203"/>
              <a:buChar char="⚫"/>
              <a:tabLst>
                <a:tab pos="652145" algn="l"/>
              </a:tabLst>
            </a:pPr>
            <a:r>
              <a:rPr sz="2400" dirty="0">
                <a:latin typeface="Constantia" panose="02030602050306030303"/>
                <a:cs typeface="Constantia" panose="02030602050306030303"/>
              </a:rPr>
              <a:t>Difficulty</a:t>
            </a:r>
            <a:r>
              <a:rPr sz="24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in</a:t>
            </a:r>
            <a:r>
              <a:rPr sz="24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sucking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652145" lvl="1" indent="-246380">
              <a:lnSpc>
                <a:spcPct val="100000"/>
              </a:lnSpc>
              <a:buClr>
                <a:srgbClr val="0E6EC5"/>
              </a:buClr>
              <a:buSzPct val="85000"/>
              <a:buFont typeface="Segoe UI Symbol" panose="020B0502040204020203"/>
              <a:buChar char="⚫"/>
              <a:tabLst>
                <a:tab pos="652145" algn="l"/>
              </a:tabLst>
            </a:pPr>
            <a:r>
              <a:rPr sz="2400" dirty="0">
                <a:latin typeface="Constantia" panose="02030602050306030303"/>
                <a:cs typeface="Constantia" panose="02030602050306030303"/>
              </a:rPr>
              <a:t>Shrill,</a:t>
            </a:r>
            <a:r>
              <a:rPr sz="2400" spc="-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brief</a:t>
            </a:r>
            <a:r>
              <a:rPr sz="2400" spc="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high-pitched</a:t>
            </a:r>
            <a:r>
              <a:rPr sz="24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5" dirty="0">
                <a:latin typeface="Constantia" panose="02030602050306030303"/>
                <a:cs typeface="Constantia" panose="02030602050306030303"/>
              </a:rPr>
              <a:t>cry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652145" lvl="1" indent="-246380">
              <a:lnSpc>
                <a:spcPct val="100000"/>
              </a:lnSpc>
              <a:buClr>
                <a:srgbClr val="0E6EC5"/>
              </a:buClr>
              <a:buSzPct val="85000"/>
              <a:buFont typeface="Segoe UI Symbol" panose="020B0502040204020203"/>
              <a:buChar char="⚫"/>
              <a:tabLst>
                <a:tab pos="652145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Cardiopulmonary</a:t>
            </a:r>
            <a:r>
              <a:rPr sz="2400" spc="-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embarrassments</a:t>
            </a:r>
            <a:endParaRPr sz="2400" dirty="0">
              <a:latin typeface="Constantia" panose="02030602050306030303"/>
              <a:cs typeface="Constantia" panose="02030602050306030303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pc="-25" dirty="0"/>
              <a:t>12</a:t>
            </a:r>
            <a:endParaRPr spc="-2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567893"/>
            <a:ext cx="410717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spc="-10" dirty="0">
                <a:solidFill>
                  <a:srgbClr val="000000"/>
                </a:solidFill>
                <a:latin typeface="Constantia" panose="02030602050306030303"/>
                <a:cs typeface="Constantia" panose="02030602050306030303"/>
              </a:rPr>
              <a:t>Childhood</a:t>
            </a:r>
            <a:r>
              <a:rPr sz="2800" b="0" spc="-90" dirty="0">
                <a:solidFill>
                  <a:srgbClr val="000000"/>
                </a:solidFill>
                <a:latin typeface="Constantia" panose="02030602050306030303"/>
                <a:cs typeface="Constantia" panose="02030602050306030303"/>
              </a:rPr>
              <a:t> </a:t>
            </a:r>
            <a:r>
              <a:rPr sz="2800" b="0" spc="-10" dirty="0">
                <a:solidFill>
                  <a:srgbClr val="000000"/>
                </a:solidFill>
                <a:latin typeface="Constantia" panose="02030602050306030303"/>
                <a:cs typeface="Constantia" panose="02030602050306030303"/>
              </a:rPr>
              <a:t>manifestations:</a:t>
            </a:r>
            <a:endParaRPr sz="2800">
              <a:latin typeface="Constantia" panose="02030602050306030303"/>
              <a:cs typeface="Constantia" panose="02030602050306030303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pc="-25" dirty="0"/>
              <a:t>13</a:t>
            </a:r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93444" y="996441"/>
            <a:ext cx="7585075" cy="5293995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283845" marR="5080" indent="-271780">
              <a:lnSpc>
                <a:spcPts val="2300"/>
              </a:lnSpc>
              <a:spcBef>
                <a:spcPts val="660"/>
              </a:spcBef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Headache</a:t>
            </a:r>
            <a:r>
              <a:rPr sz="24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on</a:t>
            </a:r>
            <a:r>
              <a:rPr sz="24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awakening</a:t>
            </a:r>
            <a:r>
              <a:rPr sz="24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and</a:t>
            </a:r>
            <a:r>
              <a:rPr sz="2400" spc="-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improves</a:t>
            </a:r>
            <a:r>
              <a:rPr sz="24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following</a:t>
            </a:r>
            <a:r>
              <a:rPr sz="24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emesis 	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or</a:t>
            </a:r>
            <a:r>
              <a:rPr sz="24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upright</a:t>
            </a:r>
            <a:r>
              <a:rPr sz="24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positioning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4480" indent="-271780">
              <a:lnSpc>
                <a:spcPct val="100000"/>
              </a:lnSpc>
              <a:spcBef>
                <a:spcPts val="25"/>
              </a:spcBef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Papillidema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4480" indent="-271780">
              <a:lnSpc>
                <a:spcPct val="100000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Strabismus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4480" indent="-271780">
              <a:lnSpc>
                <a:spcPct val="100000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Extrapiramidal</a:t>
            </a:r>
            <a:r>
              <a:rPr sz="2400" spc="-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tract</a:t>
            </a:r>
            <a:r>
              <a:rPr sz="24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signs</a:t>
            </a:r>
            <a:r>
              <a:rPr sz="24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e.g.</a:t>
            </a:r>
            <a:r>
              <a:rPr sz="2400" spc="-6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Ataxia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4480" indent="-271780">
              <a:lnSpc>
                <a:spcPct val="100000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Irritability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4480" indent="-271780">
              <a:lnSpc>
                <a:spcPct val="100000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Lethargy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4480" indent="-271780">
              <a:lnSpc>
                <a:spcPct val="100000"/>
              </a:lnSpc>
              <a:spcBef>
                <a:spcPts val="5"/>
              </a:spcBef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Apathy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4480" indent="-271780">
              <a:lnSpc>
                <a:spcPct val="100000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Confused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4480" indent="-271780">
              <a:lnSpc>
                <a:spcPct val="100000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400" dirty="0">
                <a:latin typeface="Constantia" panose="02030602050306030303"/>
                <a:cs typeface="Constantia" panose="02030602050306030303"/>
              </a:rPr>
              <a:t>Often</a:t>
            </a:r>
            <a:r>
              <a:rPr sz="24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incontinence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3845" marR="314960" indent="-271780">
              <a:lnSpc>
                <a:spcPts val="2300"/>
              </a:lnSpc>
              <a:spcBef>
                <a:spcPts val="560"/>
              </a:spcBef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400" dirty="0">
                <a:latin typeface="Constantia" panose="02030602050306030303"/>
                <a:cs typeface="Constantia" panose="02030602050306030303"/>
              </a:rPr>
              <a:t>Head</a:t>
            </a:r>
            <a:r>
              <a:rPr sz="2400" spc="-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5" dirty="0">
                <a:latin typeface="Constantia" panose="02030602050306030303"/>
                <a:cs typeface="Constantia" panose="02030602050306030303"/>
              </a:rPr>
              <a:t>circumpherance</a:t>
            </a:r>
            <a:r>
              <a:rPr sz="24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one</a:t>
            </a:r>
            <a:r>
              <a:rPr sz="24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or</a:t>
            </a:r>
            <a:r>
              <a:rPr sz="24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5" dirty="0">
                <a:latin typeface="Constantia" panose="02030602050306030303"/>
                <a:cs typeface="Constantia" panose="02030602050306030303"/>
              </a:rPr>
              <a:t>more</a:t>
            </a:r>
            <a:r>
              <a:rPr sz="24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40" dirty="0">
                <a:latin typeface="Constantia" panose="02030602050306030303"/>
                <a:cs typeface="Constantia" panose="02030602050306030303"/>
              </a:rPr>
              <a:t>above</a:t>
            </a:r>
            <a:r>
              <a:rPr sz="2400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grid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 lines</a:t>
            </a:r>
            <a:r>
              <a:rPr sz="24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5" dirty="0">
                <a:latin typeface="Constantia" panose="02030602050306030303"/>
                <a:cs typeface="Constantia" panose="02030602050306030303"/>
              </a:rPr>
              <a:t>of 	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400" spc="-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measurement</a:t>
            </a:r>
            <a:r>
              <a:rPr sz="24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chart</a:t>
            </a:r>
            <a:r>
              <a:rPr sz="24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within</a:t>
            </a:r>
            <a:r>
              <a:rPr sz="2400" spc="-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2-4</a:t>
            </a:r>
            <a:r>
              <a:rPr sz="2400" spc="-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weeks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4480" indent="-271780">
              <a:lnSpc>
                <a:spcPct val="100000"/>
              </a:lnSpc>
              <a:spcBef>
                <a:spcPts val="25"/>
              </a:spcBef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Associated</a:t>
            </a:r>
            <a:r>
              <a:rPr sz="2400" spc="-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neurological</a:t>
            </a:r>
            <a:r>
              <a:rPr sz="24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signs</a:t>
            </a:r>
            <a:r>
              <a:rPr sz="24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that</a:t>
            </a:r>
            <a:r>
              <a:rPr sz="2400" spc="-1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are</a:t>
            </a:r>
            <a:r>
              <a:rPr sz="24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progressive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4480" indent="-271780">
              <a:lnSpc>
                <a:spcPts val="2590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Signs</a:t>
            </a:r>
            <a:r>
              <a:rPr sz="24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400" spc="-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increased</a:t>
            </a:r>
            <a:r>
              <a:rPr sz="2400" u="heavy" spc="-4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intracranial</a:t>
            </a:r>
            <a:r>
              <a:rPr sz="2400" u="heavy" spc="-7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pressure</a:t>
            </a:r>
            <a:r>
              <a:rPr sz="2400" u="heavy" spc="-13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and</a:t>
            </a:r>
            <a:r>
              <a:rPr sz="2400" u="heavy" spc="-45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focal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5115">
              <a:lnSpc>
                <a:spcPts val="2590"/>
              </a:lnSpc>
            </a:pP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lesions</a:t>
            </a:r>
            <a:endParaRPr sz="2400" dirty="0">
              <a:latin typeface="Constantia" panose="02030602050306030303"/>
              <a:cs typeface="Constantia" panose="02030602050306030303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244" y="542899"/>
            <a:ext cx="7353934" cy="422719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10"/>
              </a:spcBef>
            </a:pPr>
            <a:r>
              <a:rPr sz="2600" b="1" spc="-10" dirty="0">
                <a:latin typeface="Constantia" panose="02030602050306030303"/>
                <a:cs typeface="Constantia" panose="02030602050306030303"/>
              </a:rPr>
              <a:t>Investigations:</a:t>
            </a:r>
            <a:endParaRPr sz="2600">
              <a:latin typeface="Constantia" panose="02030602050306030303"/>
              <a:cs typeface="Constantia" panose="02030602050306030303"/>
            </a:endParaRPr>
          </a:p>
          <a:p>
            <a:pPr marL="286385" marR="482600" indent="-274955">
              <a:lnSpc>
                <a:spcPts val="2810"/>
              </a:lnSpc>
              <a:spcBef>
                <a:spcPts val="665"/>
              </a:spcBef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6385" algn="l"/>
              </a:tabLst>
            </a:pPr>
            <a:r>
              <a:rPr sz="2600" dirty="0">
                <a:latin typeface="Constantia" panose="02030602050306030303"/>
                <a:cs typeface="Constantia" panose="02030602050306030303"/>
              </a:rPr>
              <a:t>CT</a:t>
            </a:r>
            <a:r>
              <a:rPr sz="26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scan</a:t>
            </a:r>
            <a:r>
              <a:rPr sz="26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and</a:t>
            </a:r>
            <a:r>
              <a:rPr sz="2600" spc="-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MRI</a:t>
            </a:r>
            <a:r>
              <a:rPr sz="2600" spc="-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6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primary</a:t>
            </a:r>
            <a:r>
              <a:rPr sz="26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diagnostic</a:t>
            </a:r>
            <a:r>
              <a:rPr sz="26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tools,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sedation</a:t>
            </a:r>
            <a:r>
              <a:rPr sz="26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is</a:t>
            </a:r>
            <a:r>
              <a:rPr sz="26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used</a:t>
            </a:r>
            <a:r>
              <a:rPr sz="2600" spc="-6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20" dirty="0">
                <a:latin typeface="Constantia" panose="02030602050306030303"/>
                <a:cs typeface="Constantia" panose="02030602050306030303"/>
              </a:rPr>
              <a:t>to</a:t>
            </a:r>
            <a:r>
              <a:rPr sz="26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do</a:t>
            </a:r>
            <a:r>
              <a:rPr sz="26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these</a:t>
            </a:r>
            <a:r>
              <a:rPr sz="26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studies</a:t>
            </a:r>
            <a:endParaRPr sz="2600">
              <a:latin typeface="Constantia" panose="02030602050306030303"/>
              <a:cs typeface="Constantia" panose="02030602050306030303"/>
            </a:endParaRPr>
          </a:p>
          <a:p>
            <a:pPr>
              <a:lnSpc>
                <a:spcPct val="100000"/>
              </a:lnSpc>
              <a:spcBef>
                <a:spcPts val="525"/>
              </a:spcBef>
            </a:pPr>
            <a:endParaRPr sz="2600">
              <a:latin typeface="Constantia" panose="02030602050306030303"/>
              <a:cs typeface="Constantia" panose="02030602050306030303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600" b="1" spc="-10" dirty="0">
                <a:latin typeface="Constantia" panose="02030602050306030303"/>
                <a:cs typeface="Constantia" panose="02030602050306030303"/>
              </a:rPr>
              <a:t>Therapeutic</a:t>
            </a:r>
            <a:r>
              <a:rPr sz="2600" b="1" spc="-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b="1" spc="-10" dirty="0">
                <a:latin typeface="Constantia" panose="02030602050306030303"/>
                <a:cs typeface="Constantia" panose="02030602050306030303"/>
              </a:rPr>
              <a:t>Management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:</a:t>
            </a:r>
            <a:endParaRPr sz="2600">
              <a:latin typeface="Constantia" panose="02030602050306030303"/>
              <a:cs typeface="Constantia" panose="02030602050306030303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2600" spc="-10" dirty="0">
                <a:latin typeface="Constantia" panose="02030602050306030303"/>
                <a:cs typeface="Constantia" panose="02030602050306030303"/>
              </a:rPr>
              <a:t>Objectives:</a:t>
            </a:r>
            <a:endParaRPr sz="2600">
              <a:latin typeface="Constantia" panose="02030602050306030303"/>
              <a:cs typeface="Constantia" panose="02030602050306030303"/>
            </a:endParaRPr>
          </a:p>
          <a:p>
            <a:pPr marL="527685" indent="-514985">
              <a:lnSpc>
                <a:spcPct val="100000"/>
              </a:lnSpc>
              <a:spcBef>
                <a:spcPts val="315"/>
              </a:spcBef>
              <a:buClr>
                <a:srgbClr val="0AD0D9"/>
              </a:buClr>
              <a:buSzPct val="94000"/>
              <a:buAutoNum type="arabicPeriod"/>
              <a:tabLst>
                <a:tab pos="527685" algn="l"/>
              </a:tabLst>
            </a:pPr>
            <a:r>
              <a:rPr sz="2600" spc="-135" dirty="0">
                <a:latin typeface="Constantia" panose="02030602050306030303"/>
                <a:cs typeface="Constantia" panose="02030602050306030303"/>
              </a:rPr>
              <a:t>To</a:t>
            </a:r>
            <a:r>
              <a:rPr sz="26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relief</a:t>
            </a:r>
            <a:r>
              <a:rPr sz="2600" spc="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hydrocephalus</a:t>
            </a:r>
            <a:endParaRPr sz="2600">
              <a:latin typeface="Constantia" panose="02030602050306030303"/>
              <a:cs typeface="Constantia" panose="02030602050306030303"/>
            </a:endParaRPr>
          </a:p>
          <a:p>
            <a:pPr marL="527685" indent="-514985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4000"/>
              <a:buAutoNum type="arabicPeriod"/>
              <a:tabLst>
                <a:tab pos="527685" algn="l"/>
              </a:tabLst>
            </a:pPr>
            <a:r>
              <a:rPr sz="2600" spc="-35" dirty="0">
                <a:latin typeface="Constantia" panose="02030602050306030303"/>
                <a:cs typeface="Constantia" panose="02030602050306030303"/>
              </a:rPr>
              <a:t>Treatment</a:t>
            </a:r>
            <a:r>
              <a:rPr sz="26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600" spc="1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complications</a:t>
            </a:r>
            <a:endParaRPr sz="2600">
              <a:latin typeface="Constantia" panose="02030602050306030303"/>
              <a:cs typeface="Constantia" panose="02030602050306030303"/>
            </a:endParaRPr>
          </a:p>
          <a:p>
            <a:pPr marL="527685" marR="5080" indent="-515620">
              <a:lnSpc>
                <a:spcPts val="2810"/>
              </a:lnSpc>
              <a:spcBef>
                <a:spcPts val="665"/>
              </a:spcBef>
              <a:buClr>
                <a:srgbClr val="0AD0D9"/>
              </a:buClr>
              <a:buSzPct val="94000"/>
              <a:buAutoNum type="arabicPeriod"/>
              <a:tabLst>
                <a:tab pos="527685" algn="l"/>
              </a:tabLst>
            </a:pPr>
            <a:r>
              <a:rPr sz="2600" spc="-20" dirty="0">
                <a:latin typeface="Constantia" panose="02030602050306030303"/>
                <a:cs typeface="Constantia" panose="02030602050306030303"/>
              </a:rPr>
              <a:t>Management</a:t>
            </a:r>
            <a:r>
              <a:rPr sz="26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600" spc="1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problems</a:t>
            </a:r>
            <a:r>
              <a:rPr sz="2600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related</a:t>
            </a:r>
            <a:r>
              <a:rPr sz="2600" spc="-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to</a:t>
            </a:r>
            <a:r>
              <a:rPr sz="26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6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effect</a:t>
            </a:r>
            <a:r>
              <a:rPr sz="26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25" dirty="0">
                <a:latin typeface="Constantia" panose="02030602050306030303"/>
                <a:cs typeface="Constantia" panose="02030602050306030303"/>
              </a:rPr>
              <a:t>of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6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disorder</a:t>
            </a:r>
            <a:r>
              <a:rPr sz="2600" spc="-16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on</a:t>
            </a:r>
            <a:r>
              <a:rPr sz="2600" spc="-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20" dirty="0">
                <a:latin typeface="Constantia" panose="02030602050306030303"/>
                <a:cs typeface="Constantia" panose="02030602050306030303"/>
              </a:rPr>
              <a:t>psychomotor</a:t>
            </a:r>
            <a:r>
              <a:rPr sz="2600" spc="-1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development</a:t>
            </a:r>
            <a:endParaRPr sz="2600">
              <a:latin typeface="Constantia" panose="02030602050306030303"/>
              <a:cs typeface="Constantia" panose="02030602050306030303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pc="-25" dirty="0"/>
              <a:t>14</a:t>
            </a:r>
            <a:endParaRPr spc="-2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565149"/>
            <a:ext cx="61156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5" dirty="0"/>
              <a:t>Treatment</a:t>
            </a:r>
            <a:r>
              <a:rPr spc="-85" dirty="0"/>
              <a:t> </a:t>
            </a:r>
            <a:r>
              <a:rPr dirty="0"/>
              <a:t>is</a:t>
            </a:r>
            <a:r>
              <a:rPr spc="-95" dirty="0"/>
              <a:t> </a:t>
            </a:r>
            <a:r>
              <a:rPr dirty="0"/>
              <a:t>usually</a:t>
            </a:r>
            <a:r>
              <a:rPr spc="-70" dirty="0"/>
              <a:t> </a:t>
            </a:r>
            <a:r>
              <a:rPr spc="-10" dirty="0"/>
              <a:t>surgical</a:t>
            </a:r>
            <a:r>
              <a:rPr b="0" spc="-10" dirty="0">
                <a:latin typeface="Calibri" panose="020F0502020204030204"/>
                <a:cs typeface="Calibri" panose="020F0502020204030204"/>
              </a:rPr>
              <a:t>:</a:t>
            </a:r>
            <a:endParaRPr b="0" spc="-1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pc="-25" dirty="0"/>
              <a:t>15</a:t>
            </a:r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764844" y="1609090"/>
            <a:ext cx="7454265" cy="385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100"/>
              </a:spcBef>
              <a:buClr>
                <a:srgbClr val="0AD0D9"/>
              </a:buClr>
              <a:buSzPct val="94000"/>
              <a:buAutoNum type="arabicPeriod"/>
              <a:tabLst>
                <a:tab pos="469265" algn="l"/>
              </a:tabLst>
            </a:pPr>
            <a:r>
              <a:rPr sz="2400" dirty="0">
                <a:latin typeface="Constantia" panose="02030602050306030303"/>
                <a:cs typeface="Constantia" panose="02030602050306030303"/>
              </a:rPr>
              <a:t>If</a:t>
            </a:r>
            <a:r>
              <a:rPr sz="2400" spc="1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it</a:t>
            </a:r>
            <a:r>
              <a:rPr sz="24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is</a:t>
            </a:r>
            <a:r>
              <a:rPr sz="24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caused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by</a:t>
            </a:r>
            <a:r>
              <a:rPr sz="24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tumor</a:t>
            </a:r>
            <a:r>
              <a:rPr sz="24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4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tumor</a:t>
            </a:r>
            <a:r>
              <a:rPr sz="24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is</a:t>
            </a:r>
            <a:r>
              <a:rPr sz="24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removed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469900" marR="5080" indent="-457200">
              <a:lnSpc>
                <a:spcPct val="80000"/>
              </a:lnSpc>
              <a:spcBef>
                <a:spcPts val="575"/>
              </a:spcBef>
              <a:buClr>
                <a:srgbClr val="0AD0D9"/>
              </a:buClr>
              <a:buSzPct val="94000"/>
              <a:buAutoNum type="arabicPeriod"/>
              <a:tabLst>
                <a:tab pos="469900" algn="l"/>
              </a:tabLst>
            </a:pPr>
            <a:r>
              <a:rPr sz="2400" dirty="0">
                <a:latin typeface="Constantia" panose="02030602050306030303"/>
                <a:cs typeface="Constantia" panose="02030602050306030303"/>
              </a:rPr>
              <a:t>A</a:t>
            </a:r>
            <a:r>
              <a:rPr sz="24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shunt</a:t>
            </a:r>
            <a:r>
              <a:rPr sz="24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5" dirty="0">
                <a:latin typeface="Constantia" panose="02030602050306030303"/>
                <a:cs typeface="Constantia" panose="02030602050306030303"/>
              </a:rPr>
              <a:t>procedure</a:t>
            </a:r>
            <a:r>
              <a:rPr sz="24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35" dirty="0">
                <a:latin typeface="Constantia" panose="02030602050306030303"/>
                <a:cs typeface="Constantia" panose="02030602050306030303"/>
              </a:rPr>
              <a:t>to</a:t>
            </a:r>
            <a:r>
              <a:rPr sz="24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drain</a:t>
            </a:r>
            <a:r>
              <a:rPr sz="24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4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CSF</a:t>
            </a:r>
            <a:r>
              <a:rPr sz="2400" spc="-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from</a:t>
            </a:r>
            <a:r>
              <a:rPr sz="24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5" dirty="0">
                <a:latin typeface="Constantia" panose="02030602050306030303"/>
                <a:cs typeface="Constantia" panose="02030602050306030303"/>
              </a:rPr>
              <a:t>the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ventricles</a:t>
            </a:r>
            <a:r>
              <a:rPr sz="24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35" dirty="0">
                <a:latin typeface="Constantia" panose="02030602050306030303"/>
                <a:cs typeface="Constantia" panose="02030602050306030303"/>
              </a:rPr>
              <a:t>to</a:t>
            </a:r>
            <a:r>
              <a:rPr sz="24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an</a:t>
            </a:r>
            <a:r>
              <a:rPr sz="2400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extracranial</a:t>
            </a:r>
            <a:r>
              <a:rPr sz="24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5" dirty="0">
                <a:latin typeface="Constantia" panose="02030602050306030303"/>
                <a:cs typeface="Constantia" panose="02030602050306030303"/>
              </a:rPr>
              <a:t>compartment</a:t>
            </a:r>
            <a:r>
              <a:rPr sz="24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usually</a:t>
            </a:r>
            <a:r>
              <a:rPr sz="24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5" dirty="0">
                <a:latin typeface="Constantia" panose="02030602050306030303"/>
                <a:cs typeface="Constantia" panose="02030602050306030303"/>
              </a:rPr>
              <a:t>the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peritoneum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469265" indent="-456565">
              <a:lnSpc>
                <a:spcPct val="100000"/>
              </a:lnSpc>
              <a:spcBef>
                <a:spcPts val="5"/>
              </a:spcBef>
              <a:buClr>
                <a:srgbClr val="0AD0D9"/>
              </a:buClr>
              <a:buSzPct val="94000"/>
              <a:buAutoNum type="arabicPeriod"/>
              <a:tabLst>
                <a:tab pos="469265" algn="l"/>
              </a:tabLst>
            </a:pPr>
            <a:r>
              <a:rPr sz="24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4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shunt</a:t>
            </a:r>
            <a:r>
              <a:rPr sz="2400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system</a:t>
            </a:r>
            <a:r>
              <a:rPr sz="24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consists</a:t>
            </a:r>
            <a:r>
              <a:rPr sz="24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5" dirty="0">
                <a:latin typeface="Constantia" panose="02030602050306030303"/>
                <a:cs typeface="Constantia" panose="02030602050306030303"/>
              </a:rPr>
              <a:t>of: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826135" lvl="1" indent="-356235">
              <a:lnSpc>
                <a:spcPct val="100000"/>
              </a:lnSpc>
              <a:spcBef>
                <a:spcPts val="5"/>
              </a:spcBef>
              <a:buClr>
                <a:srgbClr val="0E6EC5"/>
              </a:buClr>
              <a:buSzPct val="84000"/>
              <a:buAutoNum type="arabicPeriod"/>
              <a:tabLst>
                <a:tab pos="826135" algn="l"/>
              </a:tabLst>
            </a:pPr>
            <a:r>
              <a:rPr sz="2200" dirty="0">
                <a:latin typeface="Constantia" panose="02030602050306030303"/>
                <a:cs typeface="Constantia" panose="02030602050306030303"/>
              </a:rPr>
              <a:t>Flush</a:t>
            </a:r>
            <a:r>
              <a:rPr sz="22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spc="-20" dirty="0">
                <a:latin typeface="Constantia" panose="02030602050306030303"/>
                <a:cs typeface="Constantia" panose="02030602050306030303"/>
              </a:rPr>
              <a:t>pump</a:t>
            </a:r>
            <a:endParaRPr sz="2200" dirty="0">
              <a:latin typeface="Constantia" panose="02030602050306030303"/>
              <a:cs typeface="Constantia" panose="02030602050306030303"/>
            </a:endParaRPr>
          </a:p>
          <a:p>
            <a:pPr marL="755650" lvl="1" indent="-285750">
              <a:lnSpc>
                <a:spcPct val="100000"/>
              </a:lnSpc>
              <a:spcBef>
                <a:spcPts val="5"/>
              </a:spcBef>
              <a:buClr>
                <a:srgbClr val="0E6EC5"/>
              </a:buClr>
              <a:buSzPct val="84000"/>
              <a:buAutoNum type="arabicPeriod"/>
              <a:tabLst>
                <a:tab pos="755650" algn="l"/>
              </a:tabLst>
            </a:pPr>
            <a:r>
              <a:rPr sz="2200" spc="-10" dirty="0">
                <a:latin typeface="Constantia" panose="02030602050306030303"/>
                <a:cs typeface="Constantia" panose="02030602050306030303"/>
              </a:rPr>
              <a:t>Unidirectional</a:t>
            </a:r>
            <a:r>
              <a:rPr sz="2200" dirty="0">
                <a:latin typeface="Constantia" panose="02030602050306030303"/>
                <a:cs typeface="Constantia" panose="02030602050306030303"/>
              </a:rPr>
              <a:t> flow</a:t>
            </a:r>
            <a:r>
              <a:rPr sz="22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spc="-20" dirty="0">
                <a:latin typeface="Constantia" panose="02030602050306030303"/>
                <a:cs typeface="Constantia" panose="02030602050306030303"/>
              </a:rPr>
              <a:t>valve</a:t>
            </a:r>
            <a:endParaRPr sz="2200" dirty="0">
              <a:latin typeface="Constantia" panose="02030602050306030303"/>
              <a:cs typeface="Constantia" panose="02030602050306030303"/>
            </a:endParaRPr>
          </a:p>
          <a:p>
            <a:pPr marL="755015" lvl="1" indent="-285115">
              <a:lnSpc>
                <a:spcPct val="100000"/>
              </a:lnSpc>
              <a:buClr>
                <a:srgbClr val="0E6EC5"/>
              </a:buClr>
              <a:buSzPct val="84000"/>
              <a:buAutoNum type="arabicPeriod"/>
              <a:tabLst>
                <a:tab pos="755015" algn="l"/>
              </a:tabLst>
            </a:pPr>
            <a:r>
              <a:rPr sz="2200" dirty="0">
                <a:latin typeface="Constantia" panose="02030602050306030303"/>
                <a:cs typeface="Constantia" panose="02030602050306030303"/>
              </a:rPr>
              <a:t>Distal</a:t>
            </a:r>
            <a:r>
              <a:rPr sz="2200" spc="-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spc="-10" dirty="0">
                <a:latin typeface="Constantia" panose="02030602050306030303"/>
                <a:cs typeface="Constantia" panose="02030602050306030303"/>
              </a:rPr>
              <a:t>catheter</a:t>
            </a:r>
            <a:endParaRPr sz="2200" dirty="0">
              <a:latin typeface="Constantia" panose="02030602050306030303"/>
              <a:cs typeface="Constantia" panose="02030602050306030303"/>
            </a:endParaRPr>
          </a:p>
          <a:p>
            <a:pPr marL="754380" marR="324485" lvl="1" indent="-285115">
              <a:lnSpc>
                <a:spcPts val="2110"/>
              </a:lnSpc>
              <a:spcBef>
                <a:spcPts val="510"/>
              </a:spcBef>
              <a:buClr>
                <a:srgbClr val="0E6EC5"/>
              </a:buClr>
              <a:buSzPct val="84000"/>
              <a:buAutoNum type="arabicPeriod"/>
              <a:tabLst>
                <a:tab pos="756285" algn="l"/>
              </a:tabLst>
            </a:pPr>
            <a:r>
              <a:rPr sz="2200" spc="-1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2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spc="-25" dirty="0">
                <a:latin typeface="Constantia" panose="02030602050306030303"/>
                <a:cs typeface="Constantia" panose="02030602050306030303"/>
              </a:rPr>
              <a:t>valves</a:t>
            </a:r>
            <a:r>
              <a:rPr sz="22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spc="-20" dirty="0">
                <a:latin typeface="Constantia" panose="02030602050306030303"/>
                <a:cs typeface="Constantia" panose="02030602050306030303"/>
              </a:rPr>
              <a:t>are</a:t>
            </a:r>
            <a:r>
              <a:rPr sz="22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dirty="0">
                <a:latin typeface="Constantia" panose="02030602050306030303"/>
                <a:cs typeface="Constantia" panose="02030602050306030303"/>
              </a:rPr>
              <a:t>designed</a:t>
            </a:r>
            <a:r>
              <a:rPr sz="2200" spc="-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spc="-20" dirty="0">
                <a:latin typeface="Constantia" panose="02030602050306030303"/>
                <a:cs typeface="Constantia" panose="02030602050306030303"/>
              </a:rPr>
              <a:t>to</a:t>
            </a:r>
            <a:r>
              <a:rPr sz="22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dirty="0">
                <a:latin typeface="Constantia" panose="02030602050306030303"/>
                <a:cs typeface="Constantia" panose="02030602050306030303"/>
              </a:rPr>
              <a:t>open</a:t>
            </a:r>
            <a:r>
              <a:rPr sz="22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dirty="0">
                <a:latin typeface="Constantia" panose="02030602050306030303"/>
                <a:cs typeface="Constantia" panose="02030602050306030303"/>
              </a:rPr>
              <a:t>at</a:t>
            </a:r>
            <a:r>
              <a:rPr sz="22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dirty="0">
                <a:latin typeface="Constantia" panose="02030602050306030303"/>
                <a:cs typeface="Constantia" panose="02030602050306030303"/>
              </a:rPr>
              <a:t>a</a:t>
            </a:r>
            <a:r>
              <a:rPr sz="22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spc="-10" dirty="0">
                <a:latin typeface="Constantia" panose="02030602050306030303"/>
                <a:cs typeface="Constantia" panose="02030602050306030303"/>
              </a:rPr>
              <a:t>predetermined 	</a:t>
            </a:r>
            <a:r>
              <a:rPr sz="2200" spc="-20" dirty="0">
                <a:latin typeface="Constantia" panose="02030602050306030303"/>
                <a:cs typeface="Constantia" panose="02030602050306030303"/>
              </a:rPr>
              <a:t>intraventricular</a:t>
            </a:r>
            <a:r>
              <a:rPr sz="22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spc="-20" dirty="0">
                <a:latin typeface="Constantia" panose="02030602050306030303"/>
                <a:cs typeface="Constantia" panose="02030602050306030303"/>
              </a:rPr>
              <a:t>pressure</a:t>
            </a:r>
            <a:r>
              <a:rPr sz="22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dirty="0">
                <a:latin typeface="Constantia" panose="02030602050306030303"/>
                <a:cs typeface="Constantia" panose="02030602050306030303"/>
              </a:rPr>
              <a:t>and</a:t>
            </a:r>
            <a:r>
              <a:rPr sz="2200" spc="-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dirty="0">
                <a:latin typeface="Constantia" panose="02030602050306030303"/>
                <a:cs typeface="Constantia" panose="02030602050306030303"/>
              </a:rPr>
              <a:t>close</a:t>
            </a:r>
            <a:r>
              <a:rPr sz="22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dirty="0">
                <a:latin typeface="Constantia" panose="02030602050306030303"/>
                <a:cs typeface="Constantia" panose="02030602050306030303"/>
              </a:rPr>
              <a:t>when</a:t>
            </a:r>
            <a:r>
              <a:rPr sz="2200" spc="-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200" spc="-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spc="-10" dirty="0">
                <a:latin typeface="Constantia" panose="02030602050306030303"/>
                <a:cs typeface="Constantia" panose="02030602050306030303"/>
              </a:rPr>
              <a:t>pressure 	</a:t>
            </a:r>
            <a:r>
              <a:rPr sz="2200" dirty="0">
                <a:latin typeface="Constantia" panose="02030602050306030303"/>
                <a:cs typeface="Constantia" panose="02030602050306030303"/>
              </a:rPr>
              <a:t>falls</a:t>
            </a:r>
            <a:r>
              <a:rPr sz="22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dirty="0">
                <a:latin typeface="Constantia" panose="02030602050306030303"/>
                <a:cs typeface="Constantia" panose="02030602050306030303"/>
              </a:rPr>
              <a:t>below</a:t>
            </a:r>
            <a:r>
              <a:rPr sz="2200" spc="-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dirty="0">
                <a:latin typeface="Constantia" panose="02030602050306030303"/>
                <a:cs typeface="Constantia" panose="02030602050306030303"/>
              </a:rPr>
              <a:t>that</a:t>
            </a:r>
            <a:r>
              <a:rPr sz="2200" spc="-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dirty="0">
                <a:latin typeface="Constantia" panose="02030602050306030303"/>
                <a:cs typeface="Constantia" panose="02030602050306030303"/>
              </a:rPr>
              <a:t>level,</a:t>
            </a:r>
            <a:r>
              <a:rPr sz="2200" spc="-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dirty="0">
                <a:latin typeface="Constantia" panose="02030602050306030303"/>
                <a:cs typeface="Constantia" panose="02030602050306030303"/>
              </a:rPr>
              <a:t>thus</a:t>
            </a:r>
            <a:r>
              <a:rPr sz="22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spc="-10" dirty="0">
                <a:latin typeface="Constantia" panose="02030602050306030303"/>
                <a:cs typeface="Constantia" panose="02030602050306030303"/>
              </a:rPr>
              <a:t>preventing</a:t>
            </a:r>
            <a:r>
              <a:rPr sz="2200" spc="-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dirty="0">
                <a:latin typeface="Constantia" panose="02030602050306030303"/>
                <a:cs typeface="Constantia" panose="02030602050306030303"/>
              </a:rPr>
              <a:t>back</a:t>
            </a:r>
            <a:r>
              <a:rPr sz="2200" spc="-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dirty="0">
                <a:latin typeface="Constantia" panose="02030602050306030303"/>
                <a:cs typeface="Constantia" panose="02030602050306030303"/>
              </a:rPr>
              <a:t>flow</a:t>
            </a:r>
            <a:r>
              <a:rPr sz="2200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200" spc="-25" dirty="0">
                <a:latin typeface="Constantia" panose="02030602050306030303"/>
                <a:cs typeface="Constantia" panose="02030602050306030303"/>
              </a:rPr>
              <a:t>of 	</a:t>
            </a:r>
            <a:r>
              <a:rPr sz="2200" spc="-10" dirty="0">
                <a:latin typeface="Constantia" panose="02030602050306030303"/>
                <a:cs typeface="Constantia" panose="02030602050306030303"/>
              </a:rPr>
              <a:t>secretions.</a:t>
            </a:r>
            <a:endParaRPr sz="2200" dirty="0">
              <a:latin typeface="Constantia" panose="02030602050306030303"/>
              <a:cs typeface="Constantia" panose="02030602050306030303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291465"/>
            <a:ext cx="7533640" cy="2277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Medical</a:t>
            </a:r>
            <a:r>
              <a:rPr sz="2500" b="1" spc="-105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0" b="1" spc="-1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treatment: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12700">
              <a:lnSpc>
                <a:spcPct val="100000"/>
              </a:lnSpc>
            </a:pPr>
            <a:r>
              <a:rPr sz="250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Incase</a:t>
            </a:r>
            <a:r>
              <a:rPr sz="2500" spc="-45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500" spc="-75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increased</a:t>
            </a:r>
            <a:r>
              <a:rPr sz="2500" spc="-5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0" spc="-1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production</a:t>
            </a:r>
            <a:r>
              <a:rPr sz="2500" spc="-65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of</a:t>
            </a:r>
            <a:r>
              <a:rPr sz="2500" spc="-65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0" spc="-2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CSF,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12700" marR="5080" indent="356235">
              <a:lnSpc>
                <a:spcPct val="100000"/>
              </a:lnSpc>
            </a:pPr>
            <a:r>
              <a:rPr sz="2500" spc="-1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Acetazolamide</a:t>
            </a:r>
            <a:r>
              <a:rPr sz="2500" spc="-5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medication</a:t>
            </a:r>
            <a:r>
              <a:rPr sz="2500" spc="-7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is</a:t>
            </a:r>
            <a:r>
              <a:rPr sz="2500" spc="-8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given</a:t>
            </a:r>
            <a:r>
              <a:rPr sz="2500" spc="-75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to</a:t>
            </a:r>
            <a:r>
              <a:rPr sz="2500" spc="-85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help</a:t>
            </a:r>
            <a:r>
              <a:rPr sz="2500" spc="-7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decrease</a:t>
            </a:r>
            <a:r>
              <a:rPr sz="2500" spc="-5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 </a:t>
            </a:r>
            <a:r>
              <a:rPr sz="2500" spc="-25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the </a:t>
            </a:r>
            <a:r>
              <a:rPr sz="2500" spc="-10" dirty="0">
                <a:solidFill>
                  <a:srgbClr val="04607A"/>
                </a:solidFill>
                <a:latin typeface="Calibri" panose="020F0502020204030204"/>
                <a:cs typeface="Calibri" panose="020F0502020204030204"/>
              </a:rPr>
              <a:t>production</a:t>
            </a:r>
            <a:endParaRPr sz="2500">
              <a:latin typeface="Calibri" panose="020F0502020204030204"/>
              <a:cs typeface="Calibri" panose="020F0502020204030204"/>
            </a:endParaRPr>
          </a:p>
          <a:p>
            <a:pPr marL="377190" indent="-274955">
              <a:lnSpc>
                <a:spcPct val="100000"/>
              </a:lnSpc>
              <a:spcBef>
                <a:spcPts val="2610"/>
              </a:spcBef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377190" algn="l"/>
              </a:tabLst>
            </a:pPr>
            <a:r>
              <a:rPr sz="2600" b="1" spc="-30" dirty="0">
                <a:latin typeface="Constantia" panose="02030602050306030303"/>
                <a:cs typeface="Constantia" panose="02030602050306030303"/>
              </a:rPr>
              <a:t>Ventriculo-</a:t>
            </a:r>
            <a:r>
              <a:rPr sz="2600" b="1" spc="-10" dirty="0">
                <a:latin typeface="Constantia" panose="02030602050306030303"/>
                <a:cs typeface="Constantia" panose="02030602050306030303"/>
              </a:rPr>
              <a:t>peritoneal-shunt</a:t>
            </a:r>
            <a:endParaRPr sz="2600">
              <a:latin typeface="Constantia" panose="02030602050306030303"/>
              <a:cs typeface="Constantia" panose="02030602050306030303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04800" y="2743200"/>
            <a:ext cx="8077200" cy="3200400"/>
            <a:chOff x="304800" y="2743200"/>
            <a:chExt cx="8077200" cy="3200400"/>
          </a:xfrm>
        </p:grpSpPr>
        <p:pic>
          <p:nvPicPr>
            <p:cNvPr id="4" name="object 4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4572000" y="2819400"/>
              <a:ext cx="3810000" cy="30480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4800" y="2743200"/>
              <a:ext cx="4267200" cy="3200400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pc="-25" dirty="0"/>
              <a:t>16</a:t>
            </a:r>
            <a:endParaRPr spc="-25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4331" y="766317"/>
            <a:ext cx="736536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0" marR="5080" indent="-102235">
              <a:lnSpc>
                <a:spcPct val="100000"/>
              </a:lnSpc>
              <a:spcBef>
                <a:spcPts val="100"/>
              </a:spcBef>
            </a:pPr>
            <a:r>
              <a:rPr sz="3600" spc="-10" dirty="0"/>
              <a:t>Complications</a:t>
            </a:r>
            <a:r>
              <a:rPr sz="3600" spc="-30" dirty="0"/>
              <a:t> </a:t>
            </a:r>
            <a:r>
              <a:rPr sz="3600" dirty="0"/>
              <a:t>of</a:t>
            </a:r>
            <a:r>
              <a:rPr sz="3600" spc="-45" dirty="0"/>
              <a:t> </a:t>
            </a:r>
            <a:r>
              <a:rPr sz="3600" spc="-40" dirty="0"/>
              <a:t>Ventriculo-</a:t>
            </a:r>
            <a:r>
              <a:rPr sz="3600" spc="-10" dirty="0"/>
              <a:t>peritoneal shunt:</a:t>
            </a:r>
            <a:endParaRPr sz="360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pc="-25" dirty="0"/>
              <a:t>17</a:t>
            </a:r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93444" y="1915794"/>
            <a:ext cx="7626984" cy="4037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5115" indent="-281305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spc="-10" dirty="0">
                <a:latin typeface="Constantia" panose="02030602050306030303"/>
                <a:cs typeface="Constantia" panose="02030602050306030303"/>
              </a:rPr>
              <a:t>Infection</a:t>
            </a:r>
            <a:endParaRPr sz="2800" dirty="0">
              <a:latin typeface="Constantia" panose="02030602050306030303"/>
              <a:cs typeface="Constantia" panose="02030602050306030303"/>
            </a:endParaRPr>
          </a:p>
          <a:p>
            <a:pPr marL="285115" indent="-281305">
              <a:lnSpc>
                <a:spcPct val="100000"/>
              </a:lnSpc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spc="-10" dirty="0">
                <a:latin typeface="Constantia" panose="02030602050306030303"/>
                <a:cs typeface="Constantia" panose="02030602050306030303"/>
              </a:rPr>
              <a:t>Malfunction</a:t>
            </a:r>
            <a:endParaRPr sz="2800" dirty="0">
              <a:latin typeface="Constantia" panose="02030602050306030303"/>
              <a:cs typeface="Constantia" panose="02030602050306030303"/>
            </a:endParaRPr>
          </a:p>
          <a:p>
            <a:pPr marL="285115" indent="-281305">
              <a:lnSpc>
                <a:spcPct val="100000"/>
              </a:lnSpc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spc="-10" dirty="0">
                <a:latin typeface="Constantia" panose="02030602050306030303"/>
                <a:cs typeface="Constantia" panose="02030602050306030303"/>
              </a:rPr>
              <a:t>Kinking</a:t>
            </a:r>
            <a:endParaRPr sz="2800" dirty="0">
              <a:latin typeface="Constantia" panose="02030602050306030303"/>
              <a:cs typeface="Constantia" panose="02030602050306030303"/>
            </a:endParaRPr>
          </a:p>
          <a:p>
            <a:pPr marL="285115" indent="-281305">
              <a:lnSpc>
                <a:spcPct val="100000"/>
              </a:lnSpc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dirty="0">
                <a:latin typeface="Constantia" panose="02030602050306030303"/>
                <a:cs typeface="Constantia" panose="02030602050306030303"/>
              </a:rPr>
              <a:t>Plugging</a:t>
            </a:r>
            <a:r>
              <a:rPr sz="2800" spc="-1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or</a:t>
            </a:r>
            <a:endParaRPr sz="2800" dirty="0">
              <a:latin typeface="Constantia" panose="02030602050306030303"/>
              <a:cs typeface="Constantia" panose="02030602050306030303"/>
            </a:endParaRPr>
          </a:p>
          <a:p>
            <a:pPr marL="285115" indent="-281305">
              <a:lnSpc>
                <a:spcPct val="100000"/>
              </a:lnSpc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spc="-25" dirty="0">
                <a:latin typeface="Constantia" panose="02030602050306030303"/>
                <a:cs typeface="Constantia" panose="02030602050306030303"/>
              </a:rPr>
              <a:t>Separation</a:t>
            </a:r>
            <a:r>
              <a:rPr sz="28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or</a:t>
            </a:r>
            <a:endParaRPr sz="2800" dirty="0">
              <a:latin typeface="Constantia" panose="02030602050306030303"/>
              <a:cs typeface="Constantia" panose="02030602050306030303"/>
            </a:endParaRPr>
          </a:p>
          <a:p>
            <a:pPr marL="285115" indent="-281305">
              <a:lnSpc>
                <a:spcPct val="100000"/>
              </a:lnSpc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spc="-20" dirty="0">
                <a:latin typeface="Constantia" panose="02030602050306030303"/>
                <a:cs typeface="Constantia" panose="02030602050306030303"/>
              </a:rPr>
              <a:t>Migration</a:t>
            </a:r>
            <a:r>
              <a:rPr sz="28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of the</a:t>
            </a:r>
            <a:r>
              <a:rPr sz="28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tubing</a:t>
            </a:r>
            <a:endParaRPr sz="2800" dirty="0">
              <a:latin typeface="Constantia" panose="02030602050306030303"/>
              <a:cs typeface="Constantia" panose="02030602050306030303"/>
            </a:endParaRPr>
          </a:p>
          <a:p>
            <a:pPr marL="285115" marR="5080" indent="-281940">
              <a:lnSpc>
                <a:spcPct val="80000"/>
              </a:lnSpc>
              <a:spcBef>
                <a:spcPts val="675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spc="-10" dirty="0">
                <a:latin typeface="Constantia" panose="02030602050306030303"/>
                <a:cs typeface="Constantia" panose="02030602050306030303"/>
              </a:rPr>
              <a:t>Obstruction</a:t>
            </a:r>
            <a:r>
              <a:rPr sz="2800" spc="-1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could</a:t>
            </a:r>
            <a:r>
              <a:rPr sz="2800" spc="-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be</a:t>
            </a:r>
            <a:r>
              <a:rPr sz="2800" spc="-16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either</a:t>
            </a:r>
            <a:r>
              <a:rPr sz="2800" spc="-1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within</a:t>
            </a:r>
            <a:r>
              <a:rPr sz="2800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800" spc="-1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ventricle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from</a:t>
            </a:r>
            <a:r>
              <a:rPr sz="28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matter</a:t>
            </a:r>
            <a:r>
              <a:rPr sz="28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(tissue</a:t>
            </a:r>
            <a:r>
              <a:rPr sz="28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or</a:t>
            </a:r>
            <a:r>
              <a:rPr sz="2800" spc="-1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exudates)</a:t>
            </a:r>
            <a:r>
              <a:rPr sz="28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or</a:t>
            </a:r>
            <a:r>
              <a:rPr sz="2800" spc="-1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at</a:t>
            </a:r>
            <a:r>
              <a:rPr sz="2800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800" spc="-1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distal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end</a:t>
            </a:r>
            <a:r>
              <a:rPr sz="2800" spc="-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from</a:t>
            </a:r>
            <a:r>
              <a:rPr sz="28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thrombosis</a:t>
            </a:r>
            <a:r>
              <a:rPr sz="28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or</a:t>
            </a:r>
            <a:r>
              <a:rPr sz="2800" spc="-1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displacement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as</a:t>
            </a:r>
            <a:r>
              <a:rPr sz="28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a</a:t>
            </a:r>
            <a:r>
              <a:rPr sz="28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result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800" spc="-1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growth</a:t>
            </a:r>
            <a:endParaRPr sz="2800" dirty="0">
              <a:latin typeface="Constantia" panose="02030602050306030303"/>
              <a:cs typeface="Constantia" panose="02030602050306030303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3524886"/>
            <a:ext cx="5410200" cy="553998"/>
          </a:xfrm>
        </p:spPr>
        <p:txBody>
          <a:bodyPr/>
          <a:lstStyle/>
          <a:p>
            <a:pPr algn="ctr"/>
            <a:r>
              <a:rPr lang="en-US" sz="3600" b="1" spc="-10" dirty="0">
                <a:solidFill>
                  <a:srgbClr val="C00000"/>
                </a:solidFill>
                <a:effectLst/>
                <a:latin typeface="Comic Sans MS" panose="030F0702030302020204" pitchFamily="66" charset="0"/>
                <a:cs typeface="Comic Sans MS" panose="030F0702030302020204" pitchFamily="66" charset="0"/>
              </a:rPr>
              <a:t>Hydrocephalus</a:t>
            </a:r>
            <a:endParaRPr lang="en-US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10" dirty="0"/>
              <a:t>Prognosis:</a:t>
            </a:r>
            <a:endParaRPr sz="540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pc="-25" dirty="0"/>
              <a:t>18</a:t>
            </a:r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2177923"/>
            <a:ext cx="7640955" cy="215900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527685" marR="5080" indent="-515620">
              <a:lnSpc>
                <a:spcPts val="3020"/>
              </a:lnSpc>
              <a:spcBef>
                <a:spcPts val="480"/>
              </a:spcBef>
              <a:buClr>
                <a:srgbClr val="0AD0D9"/>
              </a:buClr>
              <a:buSzPct val="95000"/>
              <a:buAutoNum type="arabicPeriod"/>
              <a:tabLst>
                <a:tab pos="527685" algn="l"/>
              </a:tabLst>
            </a:pPr>
            <a:r>
              <a:rPr sz="2800" dirty="0">
                <a:latin typeface="Constantia" panose="02030602050306030303"/>
                <a:cs typeface="Constantia" panose="02030602050306030303"/>
              </a:rPr>
              <a:t>80%</a:t>
            </a:r>
            <a:r>
              <a:rPr sz="28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survival</a:t>
            </a:r>
            <a:r>
              <a:rPr sz="28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rate,</a:t>
            </a:r>
            <a:r>
              <a:rPr sz="2800" spc="-6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highest</a:t>
            </a:r>
            <a:r>
              <a:rPr sz="28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mortality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within</a:t>
            </a:r>
            <a:r>
              <a:rPr sz="28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the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first</a:t>
            </a:r>
            <a:r>
              <a:rPr sz="2800" spc="-1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35" dirty="0">
                <a:latin typeface="Constantia" panose="02030602050306030303"/>
                <a:cs typeface="Constantia" panose="02030602050306030303"/>
              </a:rPr>
              <a:t>year</a:t>
            </a:r>
            <a:r>
              <a:rPr sz="28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800" spc="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treatment</a:t>
            </a:r>
            <a:endParaRPr sz="2800">
              <a:latin typeface="Constantia" panose="02030602050306030303"/>
              <a:cs typeface="Constantia" panose="02030602050306030303"/>
            </a:endParaRPr>
          </a:p>
          <a:p>
            <a:pPr marL="527685" marR="70485" indent="-515620">
              <a:lnSpc>
                <a:spcPts val="3020"/>
              </a:lnSpc>
              <a:spcBef>
                <a:spcPts val="680"/>
              </a:spcBef>
              <a:buClr>
                <a:srgbClr val="0AD0D9"/>
              </a:buClr>
              <a:buSzPct val="95000"/>
              <a:buAutoNum type="arabicPeriod"/>
              <a:tabLst>
                <a:tab pos="527685" algn="l"/>
              </a:tabLst>
            </a:pPr>
            <a:r>
              <a:rPr sz="28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800" spc="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800" spc="-1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surviving</a:t>
            </a:r>
            <a:r>
              <a:rPr sz="28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children,</a:t>
            </a:r>
            <a:r>
              <a:rPr sz="28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approximately</a:t>
            </a:r>
            <a:r>
              <a:rPr sz="2800" spc="-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1/3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 is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both</a:t>
            </a:r>
            <a:r>
              <a:rPr sz="28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intellectually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and</a:t>
            </a:r>
            <a:r>
              <a:rPr sz="2800" spc="-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neurologically</a:t>
            </a:r>
            <a:r>
              <a:rPr sz="28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normal</a:t>
            </a:r>
            <a:endParaRPr sz="2800">
              <a:latin typeface="Constantia" panose="02030602050306030303"/>
              <a:cs typeface="Constantia" panose="02030602050306030303"/>
            </a:endParaRPr>
          </a:p>
          <a:p>
            <a:pPr marL="527685" indent="-514985">
              <a:lnSpc>
                <a:spcPct val="100000"/>
              </a:lnSpc>
              <a:spcBef>
                <a:spcPts val="295"/>
              </a:spcBef>
              <a:buClr>
                <a:srgbClr val="0AD0D9"/>
              </a:buClr>
              <a:buSzPct val="95000"/>
              <a:buAutoNum type="arabicPeriod"/>
              <a:tabLst>
                <a:tab pos="527685" algn="l"/>
              </a:tabLst>
            </a:pPr>
            <a:r>
              <a:rPr sz="2800" dirty="0">
                <a:latin typeface="Constantia" panose="02030602050306030303"/>
                <a:cs typeface="Constantia" panose="02030602050306030303"/>
              </a:rPr>
              <a:t>½</a:t>
            </a:r>
            <a:r>
              <a:rPr sz="2800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800" spc="-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children</a:t>
            </a:r>
            <a:r>
              <a:rPr sz="28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have</a:t>
            </a:r>
            <a:r>
              <a:rPr sz="28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neurological</a:t>
            </a:r>
            <a:r>
              <a:rPr sz="28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disabilities</a:t>
            </a:r>
            <a:endParaRPr sz="2800">
              <a:latin typeface="Constantia" panose="02030602050306030303"/>
              <a:cs typeface="Constantia" panose="02030602050306030303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96213"/>
            <a:ext cx="62445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000000"/>
                </a:solidFill>
                <a:latin typeface="Constantia" panose="02030602050306030303"/>
                <a:cs typeface="Constantia" panose="02030602050306030303"/>
              </a:rPr>
              <a:t>Nursing</a:t>
            </a:r>
            <a:r>
              <a:rPr sz="2800" spc="-145" dirty="0">
                <a:solidFill>
                  <a:srgbClr val="000000"/>
                </a:solidFill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solidFill>
                  <a:srgbClr val="000000"/>
                </a:solidFill>
                <a:latin typeface="Constantia" panose="02030602050306030303"/>
                <a:cs typeface="Constantia" panose="02030602050306030303"/>
              </a:rPr>
              <a:t>considerations</a:t>
            </a:r>
            <a:r>
              <a:rPr sz="2800" spc="-65" dirty="0">
                <a:solidFill>
                  <a:srgbClr val="000000"/>
                </a:solidFill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30" dirty="0">
                <a:solidFill>
                  <a:srgbClr val="000000"/>
                </a:solidFill>
                <a:latin typeface="Constantia" panose="02030602050306030303"/>
                <a:cs typeface="Constantia" panose="02030602050306030303"/>
              </a:rPr>
              <a:t>for</a:t>
            </a:r>
            <a:r>
              <a:rPr sz="2800" spc="-165" dirty="0">
                <a:solidFill>
                  <a:srgbClr val="000000"/>
                </a:solidFill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14" dirty="0">
                <a:solidFill>
                  <a:srgbClr val="000000"/>
                </a:solidFill>
                <a:latin typeface="Constantia" panose="02030602050306030303"/>
                <a:cs typeface="Constantia" panose="02030602050306030303"/>
              </a:rPr>
              <a:t>V.P</a:t>
            </a:r>
            <a:r>
              <a:rPr sz="2800" spc="-75" dirty="0">
                <a:solidFill>
                  <a:srgbClr val="000000"/>
                </a:solidFill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solidFill>
                  <a:srgbClr val="000000"/>
                </a:solidFill>
                <a:latin typeface="Constantia" panose="02030602050306030303"/>
                <a:cs typeface="Constantia" panose="02030602050306030303"/>
              </a:rPr>
              <a:t>shunt:</a:t>
            </a:r>
            <a:endParaRPr sz="2800">
              <a:latin typeface="Constantia" panose="02030602050306030303"/>
              <a:cs typeface="Constantia" panose="02030602050306030303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pc="-25" dirty="0"/>
              <a:t>19</a:t>
            </a:r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124458"/>
            <a:ext cx="7948930" cy="4855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0E6EC5"/>
                </a:solidFill>
                <a:latin typeface="Constantia" panose="02030602050306030303"/>
                <a:cs typeface="Constantia" panose="02030602050306030303"/>
              </a:rPr>
              <a:t>Assessment:</a:t>
            </a:r>
            <a:endParaRPr sz="2400">
              <a:latin typeface="Constantia" panose="02030602050306030303"/>
              <a:cs typeface="Constantia" panose="02030602050306030303"/>
            </a:endParaRPr>
          </a:p>
          <a:p>
            <a:pPr marL="393700" indent="-381000">
              <a:lnSpc>
                <a:spcPct val="100000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393700" algn="l"/>
              </a:tabLst>
            </a:pPr>
            <a:r>
              <a:rPr sz="2400" dirty="0">
                <a:latin typeface="Constantia" panose="02030602050306030303"/>
                <a:cs typeface="Constantia" panose="02030602050306030303"/>
              </a:rPr>
              <a:t>Head</a:t>
            </a:r>
            <a:r>
              <a:rPr sz="24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circumference</a:t>
            </a:r>
            <a:endParaRPr sz="2400">
              <a:latin typeface="Constantia" panose="02030602050306030303"/>
              <a:cs typeface="Constantia" panose="02030602050306030303"/>
            </a:endParaRPr>
          </a:p>
          <a:p>
            <a:pPr marL="393700" marR="556260" indent="-381635">
              <a:lnSpc>
                <a:spcPct val="80000"/>
              </a:lnSpc>
              <a:spcBef>
                <a:spcPts val="580"/>
              </a:spcBef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393700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Palpation</a:t>
            </a:r>
            <a:r>
              <a:rPr sz="24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400" spc="-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fontanels</a:t>
            </a:r>
            <a:r>
              <a:rPr sz="24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and</a:t>
            </a:r>
            <a:r>
              <a:rPr sz="2400" spc="-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suture</a:t>
            </a:r>
            <a:r>
              <a:rPr sz="24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lines</a:t>
            </a:r>
            <a:r>
              <a:rPr sz="24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gently</a:t>
            </a:r>
            <a:r>
              <a:rPr sz="24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for</a:t>
            </a:r>
            <a:r>
              <a:rPr sz="24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size, signs</a:t>
            </a:r>
            <a:r>
              <a:rPr sz="24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bulging,</a:t>
            </a:r>
            <a:r>
              <a:rPr sz="2400" spc="-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tenseness,</a:t>
            </a:r>
            <a:r>
              <a:rPr sz="24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and</a:t>
            </a:r>
            <a:r>
              <a:rPr sz="24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separation.</a:t>
            </a:r>
            <a:endParaRPr sz="2400">
              <a:latin typeface="Constantia" panose="02030602050306030303"/>
              <a:cs typeface="Constantia" panose="02030602050306030303"/>
            </a:endParaRPr>
          </a:p>
          <a:p>
            <a:pPr marL="393700" indent="-381000">
              <a:lnSpc>
                <a:spcPct val="100000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393700" algn="l"/>
              </a:tabLst>
            </a:pPr>
            <a:r>
              <a:rPr sz="2400" spc="-20" dirty="0">
                <a:latin typeface="Constantia" panose="02030602050306030303"/>
                <a:cs typeface="Constantia" panose="02030602050306030303"/>
              </a:rPr>
              <a:t>Behavior</a:t>
            </a:r>
            <a:r>
              <a:rPr sz="24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changes</a:t>
            </a:r>
            <a:endParaRPr sz="2400">
              <a:latin typeface="Constantia" panose="02030602050306030303"/>
              <a:cs typeface="Constantia" panose="02030602050306030303"/>
            </a:endParaRPr>
          </a:p>
          <a:p>
            <a:pPr marL="393700" indent="-381000">
              <a:lnSpc>
                <a:spcPct val="100000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393700" algn="l"/>
              </a:tabLst>
            </a:pPr>
            <a:r>
              <a:rPr sz="2400" spc="-20" dirty="0">
                <a:latin typeface="Constantia" panose="02030602050306030303"/>
                <a:cs typeface="Constantia" panose="02030602050306030303"/>
              </a:rPr>
              <a:t>Altered</a:t>
            </a:r>
            <a:r>
              <a:rPr sz="2400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vital</a:t>
            </a:r>
            <a:r>
              <a:rPr sz="24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signs</a:t>
            </a:r>
            <a:r>
              <a:rPr sz="24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and</a:t>
            </a:r>
            <a:r>
              <a:rPr sz="2400" spc="-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feeding</a:t>
            </a:r>
            <a:r>
              <a:rPr sz="2400" spc="-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behavior</a:t>
            </a:r>
            <a:endParaRPr sz="2400">
              <a:latin typeface="Constantia" panose="02030602050306030303"/>
              <a:cs typeface="Constantia" panose="02030602050306030303"/>
            </a:endParaRPr>
          </a:p>
          <a:p>
            <a:pPr marL="393700" indent="-381000">
              <a:lnSpc>
                <a:spcPct val="100000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393700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Signs</a:t>
            </a:r>
            <a:r>
              <a:rPr sz="24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400" spc="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increased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 intra</a:t>
            </a:r>
            <a:r>
              <a:rPr sz="24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cranial</a:t>
            </a:r>
            <a:r>
              <a:rPr sz="2400" spc="-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pressure</a:t>
            </a:r>
            <a:endParaRPr sz="2400">
              <a:latin typeface="Constantia" panose="02030602050306030303"/>
              <a:cs typeface="Constantia" panose="02030602050306030303"/>
            </a:endParaRPr>
          </a:p>
          <a:p>
            <a:pPr marL="12700">
              <a:lnSpc>
                <a:spcPct val="100000"/>
              </a:lnSpc>
            </a:pPr>
            <a:r>
              <a:rPr sz="2400" b="1" spc="-10" dirty="0">
                <a:solidFill>
                  <a:srgbClr val="0E6EC5"/>
                </a:solidFill>
                <a:latin typeface="Constantia" panose="02030602050306030303"/>
                <a:cs typeface="Constantia" panose="02030602050306030303"/>
              </a:rPr>
              <a:t>Nursing</a:t>
            </a:r>
            <a:r>
              <a:rPr sz="2400" b="1" spc="-85" dirty="0">
                <a:solidFill>
                  <a:srgbClr val="0E6EC5"/>
                </a:solidFill>
                <a:latin typeface="Constantia" panose="02030602050306030303"/>
                <a:cs typeface="Constantia" panose="02030602050306030303"/>
              </a:rPr>
              <a:t> </a:t>
            </a:r>
            <a:r>
              <a:rPr sz="2400" b="1" spc="-10" dirty="0">
                <a:solidFill>
                  <a:srgbClr val="0E6EC5"/>
                </a:solidFill>
                <a:latin typeface="Constantia" panose="02030602050306030303"/>
                <a:cs typeface="Constantia" panose="02030602050306030303"/>
              </a:rPr>
              <a:t>diagnosis:</a:t>
            </a:r>
            <a:endParaRPr sz="2400">
              <a:latin typeface="Constantia" panose="02030602050306030303"/>
              <a:cs typeface="Constantia" panose="02030602050306030303"/>
            </a:endParaRPr>
          </a:p>
          <a:p>
            <a:pPr marL="393700" marR="934085" indent="-381635">
              <a:lnSpc>
                <a:spcPts val="2310"/>
              </a:lnSpc>
              <a:spcBef>
                <a:spcPts val="550"/>
              </a:spcBef>
              <a:buClr>
                <a:srgbClr val="04607A"/>
              </a:buClr>
              <a:buSzPct val="94000"/>
              <a:buAutoNum type="arabicPeriod"/>
              <a:tabLst>
                <a:tab pos="393700" algn="l"/>
              </a:tabLst>
            </a:pPr>
            <a:r>
              <a:rPr sz="2400" dirty="0">
                <a:latin typeface="Constantia" panose="02030602050306030303"/>
                <a:cs typeface="Constantia" panose="02030602050306030303"/>
              </a:rPr>
              <a:t>High</a:t>
            </a:r>
            <a:r>
              <a:rPr sz="24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risk</a:t>
            </a:r>
            <a:r>
              <a:rPr sz="2400" spc="-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for</a:t>
            </a:r>
            <a:r>
              <a:rPr sz="24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infection</a:t>
            </a:r>
            <a:r>
              <a:rPr sz="24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R/T</a:t>
            </a:r>
            <a:r>
              <a:rPr sz="24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5" dirty="0">
                <a:latin typeface="Constantia" panose="02030602050306030303"/>
                <a:cs typeface="Constantia" panose="02030602050306030303"/>
              </a:rPr>
              <a:t>presence</a:t>
            </a:r>
            <a:r>
              <a:rPr sz="24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400" spc="1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mechanical 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drainage</a:t>
            </a:r>
            <a:r>
              <a:rPr sz="24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system</a:t>
            </a:r>
            <a:endParaRPr sz="2400">
              <a:latin typeface="Constantia" panose="02030602050306030303"/>
              <a:cs typeface="Constantia" panose="02030602050306030303"/>
            </a:endParaRPr>
          </a:p>
          <a:p>
            <a:pPr marL="393700" marR="386715" indent="-381635">
              <a:lnSpc>
                <a:spcPct val="80000"/>
              </a:lnSpc>
              <a:spcBef>
                <a:spcPts val="595"/>
              </a:spcBef>
              <a:buClr>
                <a:srgbClr val="04607A"/>
              </a:buClr>
              <a:buSzPct val="94000"/>
              <a:buAutoNum type="arabicPeriod"/>
              <a:tabLst>
                <a:tab pos="393700" algn="l"/>
              </a:tabLst>
            </a:pPr>
            <a:r>
              <a:rPr sz="2400" dirty="0">
                <a:latin typeface="Constantia" panose="02030602050306030303"/>
                <a:cs typeface="Constantia" panose="02030602050306030303"/>
              </a:rPr>
              <a:t>High</a:t>
            </a:r>
            <a:r>
              <a:rPr sz="24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risk</a:t>
            </a:r>
            <a:r>
              <a:rPr sz="2400" spc="-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for</a:t>
            </a:r>
            <a:r>
              <a:rPr sz="24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impaired</a:t>
            </a:r>
            <a:r>
              <a:rPr sz="24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skin</a:t>
            </a:r>
            <a:r>
              <a:rPr sz="2400" spc="-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integrity</a:t>
            </a:r>
            <a:r>
              <a:rPr sz="24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R/T</a:t>
            </a:r>
            <a:r>
              <a:rPr sz="24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5" dirty="0">
                <a:latin typeface="Constantia" panose="02030602050306030303"/>
                <a:cs typeface="Constantia" panose="02030602050306030303"/>
              </a:rPr>
              <a:t>pressure</a:t>
            </a:r>
            <a:r>
              <a:rPr sz="24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area,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paralysis,</a:t>
            </a:r>
            <a:r>
              <a:rPr sz="24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relaxed</a:t>
            </a:r>
            <a:r>
              <a:rPr sz="24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sphincter.</a:t>
            </a:r>
            <a:endParaRPr sz="2400">
              <a:latin typeface="Constantia" panose="02030602050306030303"/>
              <a:cs typeface="Constantia" panose="02030602050306030303"/>
            </a:endParaRPr>
          </a:p>
          <a:p>
            <a:pPr marL="393700" marR="5080" indent="-381635">
              <a:lnSpc>
                <a:spcPts val="2310"/>
              </a:lnSpc>
              <a:spcBef>
                <a:spcPts val="550"/>
              </a:spcBef>
              <a:buAutoNum type="arabicPeriod"/>
              <a:tabLst>
                <a:tab pos="393700" algn="l"/>
                <a:tab pos="465455" algn="l"/>
              </a:tabLst>
            </a:pPr>
            <a:r>
              <a:rPr sz="2250" dirty="0">
                <a:solidFill>
                  <a:srgbClr val="04607A"/>
                </a:solidFill>
                <a:latin typeface="Constantia" panose="02030602050306030303"/>
                <a:cs typeface="Constantia" panose="02030602050306030303"/>
              </a:rPr>
              <a:t>	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Altered</a:t>
            </a:r>
            <a:r>
              <a:rPr sz="2400" spc="-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family</a:t>
            </a:r>
            <a:r>
              <a:rPr sz="24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process</a:t>
            </a:r>
            <a:r>
              <a:rPr sz="2400" spc="-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R/T</a:t>
            </a:r>
            <a:r>
              <a:rPr sz="24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situational</a:t>
            </a:r>
            <a:r>
              <a:rPr sz="24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crises</a:t>
            </a:r>
            <a:r>
              <a:rPr sz="2400" spc="-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(child</a:t>
            </a:r>
            <a:r>
              <a:rPr sz="24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with</a:t>
            </a:r>
            <a:r>
              <a:rPr sz="24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50" dirty="0">
                <a:latin typeface="Constantia" panose="02030602050306030303"/>
                <a:cs typeface="Constantia" panose="02030602050306030303"/>
              </a:rPr>
              <a:t>a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physical</a:t>
            </a:r>
            <a:r>
              <a:rPr sz="2400" spc="-1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defect)</a:t>
            </a:r>
            <a:endParaRPr sz="2400">
              <a:latin typeface="Constantia" panose="02030602050306030303"/>
              <a:cs typeface="Constantia" panose="02030602050306030303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59282"/>
            <a:ext cx="7886700" cy="5038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35"/>
              </a:lnSpc>
              <a:spcBef>
                <a:spcPts val="100"/>
              </a:spcBef>
            </a:pPr>
            <a:r>
              <a:rPr sz="2400" b="1" spc="-10" dirty="0">
                <a:solidFill>
                  <a:srgbClr val="0E6EC5"/>
                </a:solidFill>
                <a:latin typeface="Constantia" panose="02030602050306030303"/>
                <a:cs typeface="Constantia" panose="02030602050306030303"/>
              </a:rPr>
              <a:t>Planning: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4480" indent="-271780">
              <a:lnSpc>
                <a:spcPts val="2590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Goal: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3845" marR="421640" indent="-271780">
              <a:lnSpc>
                <a:spcPct val="70000"/>
              </a:lnSpc>
              <a:spcBef>
                <a:spcPts val="715"/>
              </a:spcBef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400" spc="-30" dirty="0">
                <a:latin typeface="Constantia" panose="02030602050306030303"/>
                <a:cs typeface="Constantia" panose="02030602050306030303"/>
              </a:rPr>
              <a:t>Prevent</a:t>
            </a:r>
            <a:r>
              <a:rPr sz="24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complications</a:t>
            </a:r>
            <a:r>
              <a:rPr sz="24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400" spc="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5" dirty="0">
                <a:latin typeface="Constantia" panose="02030602050306030303"/>
                <a:cs typeface="Constantia" panose="02030602050306030303"/>
              </a:rPr>
              <a:t>hydrocephalus</a:t>
            </a:r>
            <a:r>
              <a:rPr sz="2400" spc="-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or</a:t>
            </a:r>
            <a:r>
              <a:rPr sz="24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4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surgical 	repair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4480" indent="-271780">
              <a:lnSpc>
                <a:spcPts val="2450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400" spc="-25" dirty="0">
                <a:latin typeface="Constantia" panose="02030602050306030303"/>
                <a:cs typeface="Constantia" panose="02030602050306030303"/>
              </a:rPr>
              <a:t>Provide</a:t>
            </a:r>
            <a:r>
              <a:rPr sz="24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education</a:t>
            </a:r>
            <a:r>
              <a:rPr sz="24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and</a:t>
            </a:r>
            <a:r>
              <a:rPr sz="24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emotional</a:t>
            </a:r>
            <a:r>
              <a:rPr sz="24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support</a:t>
            </a:r>
            <a:r>
              <a:rPr sz="2400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to</a:t>
            </a:r>
            <a:r>
              <a:rPr sz="24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4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family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12700">
              <a:lnSpc>
                <a:spcPts val="2590"/>
              </a:lnSpc>
            </a:pPr>
            <a:r>
              <a:rPr sz="2400" b="1" spc="-10" dirty="0">
                <a:solidFill>
                  <a:srgbClr val="0E6EC5"/>
                </a:solidFill>
                <a:latin typeface="Constantia" panose="02030602050306030303"/>
                <a:cs typeface="Constantia" panose="02030602050306030303"/>
              </a:rPr>
              <a:t>Implementation: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4480" indent="-271780">
              <a:lnSpc>
                <a:spcPts val="2595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400" dirty="0">
                <a:latin typeface="Constantia" panose="02030602050306030303"/>
                <a:cs typeface="Constantia" panose="02030602050306030303"/>
              </a:rPr>
              <a:t>General</a:t>
            </a:r>
            <a:r>
              <a:rPr sz="24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nursing</a:t>
            </a:r>
            <a:r>
              <a:rPr sz="2400" spc="-1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care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4480" indent="-271780">
              <a:lnSpc>
                <a:spcPts val="2305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Maintain</a:t>
            </a:r>
            <a:r>
              <a:rPr sz="24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adequate</a:t>
            </a:r>
            <a:r>
              <a:rPr sz="2400" spc="-6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nutrition,</a:t>
            </a:r>
            <a:r>
              <a:rPr sz="2400" spc="-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requires</a:t>
            </a:r>
            <a:r>
              <a:rPr sz="2400" spc="-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flexible</a:t>
            </a:r>
            <a:r>
              <a:rPr sz="2400" spc="-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feeding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5115">
              <a:lnSpc>
                <a:spcPts val="2305"/>
              </a:lnSpc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schedules;</a:t>
            </a:r>
            <a:r>
              <a:rPr sz="2400" spc="-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small</a:t>
            </a:r>
            <a:r>
              <a:rPr sz="2400" spc="-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frequent</a:t>
            </a:r>
            <a:r>
              <a:rPr sz="24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feeds</a:t>
            </a:r>
            <a:r>
              <a:rPr sz="24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are</a:t>
            </a:r>
            <a:r>
              <a:rPr sz="24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5" dirty="0">
                <a:latin typeface="Constantia" panose="02030602050306030303"/>
                <a:cs typeface="Constantia" panose="02030602050306030303"/>
              </a:rPr>
              <a:t>better</a:t>
            </a:r>
            <a:r>
              <a:rPr sz="24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tolerated.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4480" indent="-271780">
              <a:lnSpc>
                <a:spcPts val="2590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400" dirty="0">
                <a:latin typeface="Constantia" panose="02030602050306030303"/>
                <a:cs typeface="Constantia" panose="02030602050306030303"/>
              </a:rPr>
              <a:t>Difficult</a:t>
            </a:r>
            <a:r>
              <a:rPr sz="24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to</a:t>
            </a:r>
            <a:r>
              <a:rPr sz="24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feed</a:t>
            </a:r>
            <a:r>
              <a:rPr sz="2400" spc="-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infants</a:t>
            </a:r>
            <a:r>
              <a:rPr sz="24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5" dirty="0">
                <a:latin typeface="Constantia" panose="02030602050306030303"/>
                <a:cs typeface="Constantia" panose="02030602050306030303"/>
              </a:rPr>
              <a:t>require</a:t>
            </a:r>
            <a:r>
              <a:rPr sz="24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extra</a:t>
            </a:r>
            <a:r>
              <a:rPr sz="24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time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.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4480" indent="-271780">
              <a:lnSpc>
                <a:spcPts val="2595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Prepare</a:t>
            </a:r>
            <a:r>
              <a:rPr sz="24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4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child</a:t>
            </a:r>
            <a:r>
              <a:rPr sz="2400" spc="-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for</a:t>
            </a:r>
            <a:r>
              <a:rPr sz="24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diagnostic</a:t>
            </a:r>
            <a:r>
              <a:rPr sz="24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tests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4480" indent="-271780">
              <a:lnSpc>
                <a:spcPts val="2305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400" dirty="0">
                <a:latin typeface="Constantia" panose="02030602050306030303"/>
                <a:cs typeface="Constantia" panose="02030602050306030303"/>
              </a:rPr>
              <a:t>If</a:t>
            </a:r>
            <a:r>
              <a:rPr sz="2400" spc="-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surgery</a:t>
            </a:r>
            <a:r>
              <a:rPr sz="24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is</a:t>
            </a:r>
            <a:r>
              <a:rPr sz="24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anticipated</a:t>
            </a:r>
            <a:r>
              <a:rPr sz="2400" spc="-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50" dirty="0">
                <a:latin typeface="Constantia" panose="02030602050306030303"/>
                <a:cs typeface="Constantia" panose="02030602050306030303"/>
              </a:rPr>
              <a:t>I.V.</a:t>
            </a:r>
            <a:r>
              <a:rPr sz="2400" spc="-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lines</a:t>
            </a:r>
            <a:r>
              <a:rPr sz="24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should</a:t>
            </a:r>
            <a:r>
              <a:rPr sz="2400" spc="-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not</a:t>
            </a:r>
            <a:r>
              <a:rPr sz="2400" b="1" spc="-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be</a:t>
            </a:r>
            <a:r>
              <a:rPr sz="24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placed</a:t>
            </a:r>
            <a:r>
              <a:rPr sz="2400" spc="-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5" dirty="0">
                <a:latin typeface="Constantia" panose="02030602050306030303"/>
                <a:cs typeface="Constantia" panose="02030602050306030303"/>
              </a:rPr>
              <a:t>in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5115">
              <a:lnSpc>
                <a:spcPts val="2305"/>
              </a:lnSpc>
            </a:pPr>
            <a:r>
              <a:rPr sz="24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4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scalp</a:t>
            </a:r>
            <a:r>
              <a:rPr sz="24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veins</a:t>
            </a:r>
            <a:r>
              <a:rPr sz="24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400" spc="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hydrocephalus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3845" marR="575945" indent="-271780">
              <a:lnSpc>
                <a:spcPct val="70000"/>
              </a:lnSpc>
              <a:spcBef>
                <a:spcPts val="720"/>
              </a:spcBef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Support</a:t>
            </a:r>
            <a:r>
              <a:rPr sz="24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of the</a:t>
            </a:r>
            <a:r>
              <a:rPr sz="24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head</a:t>
            </a:r>
            <a:r>
              <a:rPr sz="24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when</a:t>
            </a:r>
            <a:r>
              <a:rPr sz="2400" spc="-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4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child</a:t>
            </a:r>
            <a:r>
              <a:rPr sz="2400" spc="-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is</a:t>
            </a:r>
            <a:r>
              <a:rPr sz="24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fed</a:t>
            </a:r>
            <a:r>
              <a:rPr sz="24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or</a:t>
            </a:r>
            <a:r>
              <a:rPr sz="24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moved</a:t>
            </a:r>
            <a:r>
              <a:rPr sz="2400" spc="-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5" dirty="0">
                <a:latin typeface="Constantia" panose="02030602050306030303"/>
                <a:cs typeface="Constantia" panose="02030602050306030303"/>
              </a:rPr>
              <a:t>to 	prevent</a:t>
            </a:r>
            <a:r>
              <a:rPr sz="24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extra</a:t>
            </a:r>
            <a:r>
              <a:rPr sz="24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strain</a:t>
            </a:r>
            <a:r>
              <a:rPr sz="24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on</a:t>
            </a:r>
            <a:r>
              <a:rPr sz="24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4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child’s</a:t>
            </a:r>
            <a:r>
              <a:rPr sz="2400" spc="-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neck</a:t>
            </a:r>
            <a:r>
              <a:rPr sz="2400" spc="-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muscles</a:t>
            </a:r>
            <a:endParaRPr sz="2400" dirty="0">
              <a:latin typeface="Constantia" panose="02030602050306030303"/>
              <a:cs typeface="Constantia" panose="02030602050306030303"/>
            </a:endParaRPr>
          </a:p>
          <a:p>
            <a:pPr marL="284480" indent="-271780">
              <a:lnSpc>
                <a:spcPts val="2595"/>
              </a:lnSpc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400" spc="-10" dirty="0">
                <a:latin typeface="Constantia" panose="02030602050306030303"/>
                <a:cs typeface="Constantia" panose="02030602050306030303"/>
              </a:rPr>
              <a:t>Measures</a:t>
            </a:r>
            <a:r>
              <a:rPr sz="2400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dirty="0">
                <a:latin typeface="Constantia" panose="02030602050306030303"/>
                <a:cs typeface="Constantia" panose="02030602050306030303"/>
              </a:rPr>
              <a:t>to</a:t>
            </a:r>
            <a:r>
              <a:rPr sz="2400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5" dirty="0">
                <a:latin typeface="Constantia" panose="02030602050306030303"/>
                <a:cs typeface="Constantia" panose="02030602050306030303"/>
              </a:rPr>
              <a:t>prevent</a:t>
            </a:r>
            <a:r>
              <a:rPr sz="24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20" dirty="0">
                <a:latin typeface="Constantia" panose="02030602050306030303"/>
                <a:cs typeface="Constantia" panose="02030602050306030303"/>
              </a:rPr>
              <a:t>pressure</a:t>
            </a:r>
            <a:r>
              <a:rPr sz="24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400" spc="-10" dirty="0">
                <a:latin typeface="Constantia" panose="02030602050306030303"/>
                <a:cs typeface="Constantia" panose="02030602050306030303"/>
              </a:rPr>
              <a:t>sores.</a:t>
            </a:r>
            <a:endParaRPr sz="2400" dirty="0">
              <a:latin typeface="Constantia" panose="02030602050306030303"/>
              <a:cs typeface="Constantia" panose="02030602050306030303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8514080" y="6532685"/>
            <a:ext cx="18732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spc="-25" dirty="0">
                <a:solidFill>
                  <a:srgbClr val="045C75"/>
                </a:solidFill>
                <a:latin typeface="Arial MT"/>
                <a:cs typeface="Arial MT"/>
              </a:rPr>
              <a:t>20</a:t>
            </a:r>
            <a:endParaRPr sz="1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0700" y="577342"/>
            <a:ext cx="41979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Post</a:t>
            </a:r>
            <a:r>
              <a:rPr spc="-175" dirty="0"/>
              <a:t> </a:t>
            </a:r>
            <a:r>
              <a:rPr spc="-20" dirty="0"/>
              <a:t>operative</a:t>
            </a:r>
            <a:r>
              <a:rPr spc="-165" dirty="0"/>
              <a:t> </a:t>
            </a:r>
            <a:r>
              <a:rPr spc="-10" dirty="0"/>
              <a:t>care:</a:t>
            </a:r>
            <a:endParaRPr spc="-1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pc="-25" dirty="0"/>
              <a:t>21</a:t>
            </a:r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764844" y="1610690"/>
            <a:ext cx="7565390" cy="378142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527685" marR="5080" indent="-515620">
              <a:lnSpc>
                <a:spcPts val="2690"/>
              </a:lnSpc>
              <a:spcBef>
                <a:spcPts val="745"/>
              </a:spcBef>
              <a:buClr>
                <a:srgbClr val="0AD0D9"/>
              </a:buClr>
              <a:buSzPct val="95000"/>
              <a:buAutoNum type="arabicPeriod"/>
              <a:tabLst>
                <a:tab pos="527685" algn="l"/>
              </a:tabLst>
            </a:pPr>
            <a:r>
              <a:rPr sz="2800" dirty="0">
                <a:latin typeface="Constantia" panose="02030602050306030303"/>
                <a:cs typeface="Constantia" panose="02030602050306030303"/>
              </a:rPr>
              <a:t>Child</a:t>
            </a:r>
            <a:r>
              <a:rPr sz="2800" spc="-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is</a:t>
            </a:r>
            <a:r>
              <a:rPr sz="28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placed</a:t>
            </a:r>
            <a:r>
              <a:rPr sz="28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on</a:t>
            </a:r>
            <a:r>
              <a:rPr sz="28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u="sng" spc="-1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unoperated</a:t>
            </a:r>
            <a:r>
              <a:rPr sz="2800" u="sng" spc="-10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800" u="sng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side</a:t>
            </a:r>
            <a:r>
              <a:rPr sz="2800" u="sng" spc="-15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800" u="sng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to</a:t>
            </a:r>
            <a:r>
              <a:rPr sz="2800" u="sng" spc="-155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800" u="sng" spc="-1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prevent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u="sng" spc="-25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pressure</a:t>
            </a:r>
            <a:r>
              <a:rPr sz="2800" u="sng" spc="-15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800" u="sng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on</a:t>
            </a:r>
            <a:r>
              <a:rPr sz="2800" u="sng" spc="-9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800" u="sng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the</a:t>
            </a:r>
            <a:r>
              <a:rPr sz="2800" u="sng" spc="-135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800" u="sng" spc="-2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shunt</a:t>
            </a:r>
            <a:r>
              <a:rPr sz="2800" u="sng" spc="-15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800" u="sng" spc="-3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valve</a:t>
            </a:r>
            <a:r>
              <a:rPr sz="2800" u="sng" spc="-15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800" u="sng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and</a:t>
            </a:r>
            <a:r>
              <a:rPr sz="2800" u="sng" spc="-55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800" u="sng" spc="-25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pressure</a:t>
            </a:r>
            <a:r>
              <a:rPr sz="2800" u="sng" spc="-14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800" u="sng" spc="-1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areas</a:t>
            </a:r>
            <a:endParaRPr sz="2800">
              <a:latin typeface="Constantia" panose="02030602050306030303"/>
              <a:cs typeface="Constantia" panose="02030602050306030303"/>
            </a:endParaRPr>
          </a:p>
          <a:p>
            <a:pPr marL="527685" marR="719455" indent="-515620">
              <a:lnSpc>
                <a:spcPts val="2690"/>
              </a:lnSpc>
              <a:spcBef>
                <a:spcPts val="670"/>
              </a:spcBef>
              <a:buClr>
                <a:srgbClr val="0AD0D9"/>
              </a:buClr>
              <a:buSzPct val="95000"/>
              <a:buAutoNum type="arabicPeriod"/>
              <a:tabLst>
                <a:tab pos="527685" algn="l"/>
              </a:tabLst>
            </a:pPr>
            <a:r>
              <a:rPr sz="2800" u="sng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Flat</a:t>
            </a:r>
            <a:r>
              <a:rPr sz="2800" u="sng" spc="-145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800" u="sng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position</a:t>
            </a:r>
            <a:r>
              <a:rPr sz="28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is</a:t>
            </a:r>
            <a:r>
              <a:rPr sz="28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maintained</a:t>
            </a:r>
            <a:r>
              <a:rPr sz="28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to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prevent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too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rapid</a:t>
            </a:r>
            <a:r>
              <a:rPr sz="28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reduction</a:t>
            </a:r>
            <a:r>
              <a:rPr sz="2800" spc="-1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800" spc="-1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intracranial</a:t>
            </a:r>
            <a:r>
              <a:rPr sz="28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fluid</a:t>
            </a:r>
            <a:endParaRPr sz="2800">
              <a:latin typeface="Constantia" panose="02030602050306030303"/>
              <a:cs typeface="Constantia" panose="02030602050306030303"/>
            </a:endParaRPr>
          </a:p>
          <a:p>
            <a:pPr marL="527685" marR="172720" indent="-515620">
              <a:lnSpc>
                <a:spcPct val="80000"/>
              </a:lnSpc>
              <a:spcBef>
                <a:spcPts val="690"/>
              </a:spcBef>
              <a:buClr>
                <a:srgbClr val="0AD0D9"/>
              </a:buClr>
              <a:buSzPct val="95000"/>
              <a:buAutoNum type="arabicPeriod"/>
              <a:tabLst>
                <a:tab pos="527685" algn="l"/>
              </a:tabLst>
            </a:pPr>
            <a:r>
              <a:rPr sz="28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800" spc="-16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position</a:t>
            </a:r>
            <a:r>
              <a:rPr sz="28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is</a:t>
            </a:r>
            <a:r>
              <a:rPr sz="28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maintained</a:t>
            </a:r>
            <a:r>
              <a:rPr sz="28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according</a:t>
            </a:r>
            <a:r>
              <a:rPr sz="28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to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the </a:t>
            </a:r>
            <a:r>
              <a:rPr sz="2800" spc="-35" dirty="0">
                <a:latin typeface="Constantia" panose="02030602050306030303"/>
                <a:cs typeface="Constantia" panose="02030602050306030303"/>
              </a:rPr>
              <a:t>surgeon’s</a:t>
            </a:r>
            <a:r>
              <a:rPr sz="28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indications,</a:t>
            </a:r>
            <a:r>
              <a:rPr sz="28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head</a:t>
            </a:r>
            <a:r>
              <a:rPr sz="28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may</a:t>
            </a:r>
            <a:r>
              <a:rPr sz="28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be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elevated</a:t>
            </a:r>
            <a:r>
              <a:rPr sz="28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35" dirty="0">
                <a:latin typeface="Constantia" panose="02030602050306030303"/>
                <a:cs typeface="Constantia" panose="02030602050306030303"/>
              </a:rPr>
              <a:t>to</a:t>
            </a:r>
            <a:r>
              <a:rPr sz="28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decrease</a:t>
            </a:r>
            <a:r>
              <a:rPr sz="28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ICP</a:t>
            </a:r>
            <a:r>
              <a:rPr sz="28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35" dirty="0">
                <a:latin typeface="Constantia" panose="02030602050306030303"/>
                <a:cs typeface="Constantia" panose="02030602050306030303"/>
              </a:rPr>
              <a:t>to</a:t>
            </a:r>
            <a:r>
              <a:rPr sz="28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allow</a:t>
            </a:r>
            <a:r>
              <a:rPr sz="28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gravity</a:t>
            </a:r>
            <a:r>
              <a:rPr sz="28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flow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through</a:t>
            </a:r>
            <a:r>
              <a:rPr sz="2800" spc="-1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800" spc="-1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shunt</a:t>
            </a:r>
            <a:endParaRPr sz="2800">
              <a:latin typeface="Constantia" panose="02030602050306030303"/>
              <a:cs typeface="Constantia" panose="02030602050306030303"/>
            </a:endParaRPr>
          </a:p>
          <a:p>
            <a:pPr marL="527685" marR="338455" indent="-515620">
              <a:lnSpc>
                <a:spcPts val="2690"/>
              </a:lnSpc>
              <a:spcBef>
                <a:spcPts val="650"/>
              </a:spcBef>
              <a:buClr>
                <a:srgbClr val="0AD0D9"/>
              </a:buClr>
              <a:buSzPct val="95000"/>
              <a:buAutoNum type="arabicPeriod"/>
              <a:tabLst>
                <a:tab pos="527685" algn="l"/>
              </a:tabLst>
            </a:pPr>
            <a:r>
              <a:rPr sz="2800" spc="-20" dirty="0">
                <a:latin typeface="Constantia" panose="02030602050306030303"/>
                <a:cs typeface="Constantia" panose="02030602050306030303"/>
              </a:rPr>
              <a:t>Sedations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are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avoided</a:t>
            </a:r>
            <a:r>
              <a:rPr sz="28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40" dirty="0">
                <a:latin typeface="Constantia" panose="02030602050306030303"/>
                <a:cs typeface="Constantia" panose="02030602050306030303"/>
              </a:rPr>
              <a:t>to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observe</a:t>
            </a:r>
            <a:r>
              <a:rPr sz="28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8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level</a:t>
            </a:r>
            <a:r>
              <a:rPr sz="28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of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consciousness</a:t>
            </a:r>
            <a:r>
              <a:rPr sz="2800" spc="-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(LOC)</a:t>
            </a:r>
            <a:endParaRPr sz="2800">
              <a:latin typeface="Constantia" panose="02030602050306030303"/>
              <a:cs typeface="Constantia" panose="02030602050306030303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122934"/>
            <a:ext cx="7838440" cy="386651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285115" marR="5080" indent="-281940">
              <a:lnSpc>
                <a:spcPct val="80000"/>
              </a:lnSpc>
              <a:spcBef>
                <a:spcPts val="765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spc="-10" dirty="0">
                <a:latin typeface="Constantia" panose="02030602050306030303"/>
                <a:cs typeface="Constantia" panose="02030602050306030303"/>
              </a:rPr>
              <a:t>Observe</a:t>
            </a:r>
            <a:r>
              <a:rPr sz="2800" spc="-1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for</a:t>
            </a:r>
            <a:r>
              <a:rPr sz="2800" spc="-16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signs</a:t>
            </a:r>
            <a:r>
              <a:rPr sz="2800" spc="-1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800" spc="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increased</a:t>
            </a:r>
            <a:r>
              <a:rPr sz="2800" spc="-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ICP</a:t>
            </a:r>
            <a:r>
              <a:rPr sz="28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which</a:t>
            </a:r>
            <a:r>
              <a:rPr sz="28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indicate obstruction</a:t>
            </a:r>
            <a:r>
              <a:rPr sz="28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800" spc="-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800" spc="-16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shunt</a:t>
            </a:r>
            <a:r>
              <a:rPr sz="28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(</a:t>
            </a:r>
            <a:r>
              <a:rPr sz="28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dilated</a:t>
            </a:r>
            <a:r>
              <a:rPr sz="2800" spc="-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pupils, neurological</a:t>
            </a:r>
            <a:r>
              <a:rPr sz="28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signs</a:t>
            </a:r>
            <a:r>
              <a:rPr sz="2800" spc="-1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and</a:t>
            </a:r>
            <a:r>
              <a:rPr sz="2800" spc="-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increased</a:t>
            </a:r>
            <a:r>
              <a:rPr sz="28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B/P)</a:t>
            </a:r>
            <a:endParaRPr sz="2800">
              <a:latin typeface="Constantia" panose="02030602050306030303"/>
              <a:cs typeface="Constantia" panose="02030602050306030303"/>
            </a:endParaRPr>
          </a:p>
          <a:p>
            <a:pPr marL="285115" marR="952500" indent="-281940">
              <a:lnSpc>
                <a:spcPts val="2690"/>
              </a:lnSpc>
              <a:spcBef>
                <a:spcPts val="650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  <a:tab pos="1725930" algn="l"/>
              </a:tabLst>
            </a:pPr>
            <a:r>
              <a:rPr sz="2800" spc="-10" dirty="0">
                <a:latin typeface="Constantia" panose="02030602050306030303"/>
                <a:cs typeface="Constantia" panose="02030602050306030303"/>
              </a:rPr>
              <a:t>Observe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	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for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signs</a:t>
            </a:r>
            <a:r>
              <a:rPr sz="2800" spc="-1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abdominal</a:t>
            </a:r>
            <a:r>
              <a:rPr sz="28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distension,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because</a:t>
            </a:r>
            <a:r>
              <a:rPr sz="28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CSF</a:t>
            </a:r>
            <a:r>
              <a:rPr sz="2800" spc="-40" dirty="0">
                <a:latin typeface="Constantia" panose="02030602050306030303"/>
                <a:cs typeface="Constantia" panose="02030602050306030303"/>
              </a:rPr>
              <a:t> may</a:t>
            </a:r>
            <a:r>
              <a:rPr sz="28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cause</a:t>
            </a:r>
            <a:r>
              <a:rPr sz="28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peritonitis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or</a:t>
            </a:r>
            <a:r>
              <a:rPr sz="28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ileus</a:t>
            </a:r>
            <a:endParaRPr sz="2800">
              <a:latin typeface="Constantia" panose="02030602050306030303"/>
              <a:cs typeface="Constantia" panose="02030602050306030303"/>
            </a:endParaRPr>
          </a:p>
          <a:p>
            <a:pPr marL="374015" indent="-361315">
              <a:lnSpc>
                <a:spcPct val="100000"/>
              </a:lnSpc>
              <a:spcBef>
                <a:spcPts val="20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374015" algn="l"/>
              </a:tabLst>
            </a:pPr>
            <a:r>
              <a:rPr sz="2800" spc="-20" dirty="0">
                <a:latin typeface="Constantia" panose="02030602050306030303"/>
                <a:cs typeface="Constantia" panose="02030602050306030303"/>
              </a:rPr>
              <a:t>Intake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and</a:t>
            </a:r>
            <a:r>
              <a:rPr sz="28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out</a:t>
            </a:r>
            <a:r>
              <a:rPr sz="28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put</a:t>
            </a:r>
            <a:r>
              <a:rPr sz="28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monitoring</a:t>
            </a:r>
            <a:r>
              <a:rPr sz="2800" spc="-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is</a:t>
            </a:r>
            <a:r>
              <a:rPr sz="2800" spc="-1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done</a:t>
            </a:r>
            <a:r>
              <a:rPr sz="2800" spc="-1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carefully</a:t>
            </a:r>
            <a:endParaRPr sz="2800">
              <a:latin typeface="Constantia" panose="02030602050306030303"/>
              <a:cs typeface="Constantia" panose="02030602050306030303"/>
            </a:endParaRPr>
          </a:p>
          <a:p>
            <a:pPr marL="285115" marR="181610" indent="-281940">
              <a:lnSpc>
                <a:spcPts val="2690"/>
              </a:lnSpc>
              <a:spcBef>
                <a:spcPts val="650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spc="-10" dirty="0">
                <a:latin typeface="Constantia" panose="02030602050306030303"/>
                <a:cs typeface="Constantia" panose="02030602050306030303"/>
              </a:rPr>
              <a:t>Signs</a:t>
            </a:r>
            <a:r>
              <a:rPr sz="2800" spc="-1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800" spc="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infection</a:t>
            </a:r>
            <a:r>
              <a:rPr sz="28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;</a:t>
            </a:r>
            <a:r>
              <a:rPr sz="2800" spc="-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45" dirty="0">
                <a:latin typeface="Constantia" panose="02030602050306030303"/>
                <a:cs typeface="Constantia" panose="02030602050306030303"/>
              </a:rPr>
              <a:t>fever,</a:t>
            </a:r>
            <a:r>
              <a:rPr sz="2800" spc="-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poor</a:t>
            </a:r>
            <a:r>
              <a:rPr sz="28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feeding,</a:t>
            </a:r>
            <a:r>
              <a:rPr sz="28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vomiting, decreased</a:t>
            </a:r>
            <a:r>
              <a:rPr sz="2800" spc="-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responsiveness,</a:t>
            </a:r>
            <a:r>
              <a:rPr sz="28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and</a:t>
            </a:r>
            <a:r>
              <a:rPr sz="2800" spc="-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seizures</a:t>
            </a:r>
            <a:endParaRPr sz="2800">
              <a:latin typeface="Constantia" panose="02030602050306030303"/>
              <a:cs typeface="Constantia" panose="02030602050306030303"/>
            </a:endParaRPr>
          </a:p>
          <a:p>
            <a:pPr marL="283845" marR="48260" indent="-280670">
              <a:lnSpc>
                <a:spcPct val="80000"/>
              </a:lnSpc>
              <a:spcBef>
                <a:spcPts val="695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dirty="0">
                <a:latin typeface="Constantia" panose="02030602050306030303"/>
                <a:cs typeface="Constantia" panose="02030602050306030303"/>
              </a:rPr>
              <a:t>Signs</a:t>
            </a:r>
            <a:r>
              <a:rPr sz="2800" spc="-16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800" spc="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focal</a:t>
            </a:r>
            <a:r>
              <a:rPr sz="2800" spc="-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inflammation</a:t>
            </a:r>
            <a:r>
              <a:rPr sz="28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along</a:t>
            </a:r>
            <a:r>
              <a:rPr sz="2800" spc="-6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shunt</a:t>
            </a:r>
            <a:r>
              <a:rPr sz="28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tract 	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are</a:t>
            </a:r>
            <a:r>
              <a:rPr sz="2800" spc="-1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observed.</a:t>
            </a:r>
            <a:endParaRPr sz="2800">
              <a:latin typeface="Constantia" panose="02030602050306030303"/>
              <a:cs typeface="Constantia" panose="02030602050306030303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pc="-25" dirty="0"/>
              <a:t>22</a:t>
            </a:r>
            <a:endParaRPr spc="-25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1044" y="1079613"/>
            <a:ext cx="7499984" cy="454977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85115" indent="-281305">
              <a:lnSpc>
                <a:spcPct val="100000"/>
              </a:lnSpc>
              <a:spcBef>
                <a:spcPts val="435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b="1" spc="-40" dirty="0">
                <a:latin typeface="Constantia" panose="02030602050306030303"/>
                <a:cs typeface="Constantia" panose="02030602050306030303"/>
              </a:rPr>
              <a:t>Family</a:t>
            </a:r>
            <a:r>
              <a:rPr sz="2800" b="1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b="1" spc="-10" dirty="0">
                <a:latin typeface="Constantia" panose="02030602050306030303"/>
                <a:cs typeface="Constantia" panose="02030602050306030303"/>
              </a:rPr>
              <a:t>support</a:t>
            </a:r>
            <a:endParaRPr sz="2800">
              <a:latin typeface="Constantia" panose="02030602050306030303"/>
              <a:cs typeface="Constantia" panose="02030602050306030303"/>
            </a:endParaRPr>
          </a:p>
          <a:p>
            <a:pPr marL="284480" indent="-280670">
              <a:lnSpc>
                <a:spcPct val="100000"/>
              </a:lnSpc>
              <a:spcBef>
                <a:spcPts val="340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4480" algn="l"/>
              </a:tabLst>
            </a:pPr>
            <a:r>
              <a:rPr sz="2800" spc="-10" dirty="0">
                <a:latin typeface="Constantia" panose="02030602050306030303"/>
                <a:cs typeface="Constantia" panose="02030602050306030303"/>
              </a:rPr>
              <a:t>Education</a:t>
            </a:r>
            <a:r>
              <a:rPr sz="2800" spc="-16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about</a:t>
            </a:r>
            <a:r>
              <a:rPr sz="2800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problem</a:t>
            </a:r>
            <a:endParaRPr sz="2800">
              <a:latin typeface="Constantia" panose="02030602050306030303"/>
              <a:cs typeface="Constantia" panose="02030602050306030303"/>
            </a:endParaRPr>
          </a:p>
          <a:p>
            <a:pPr marL="285115" indent="-281305">
              <a:lnSpc>
                <a:spcPct val="100000"/>
              </a:lnSpc>
              <a:spcBef>
                <a:spcPts val="335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spc="-20" dirty="0">
                <a:latin typeface="Constantia" panose="02030602050306030303"/>
                <a:cs typeface="Constantia" panose="02030602050306030303"/>
              </a:rPr>
              <a:t>Education</a:t>
            </a:r>
            <a:r>
              <a:rPr sz="28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about</a:t>
            </a:r>
            <a:r>
              <a:rPr sz="28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treatment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and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management</a:t>
            </a:r>
            <a:endParaRPr sz="2800">
              <a:latin typeface="Constantia" panose="02030602050306030303"/>
              <a:cs typeface="Constantia" panose="02030602050306030303"/>
            </a:endParaRPr>
          </a:p>
          <a:p>
            <a:pPr marL="285115" marR="914400" indent="-281940">
              <a:lnSpc>
                <a:spcPts val="3030"/>
              </a:lnSpc>
              <a:spcBef>
                <a:spcPts val="715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spc="-10" dirty="0">
                <a:latin typeface="Constantia" panose="02030602050306030303"/>
                <a:cs typeface="Constantia" panose="02030602050306030303"/>
              </a:rPr>
              <a:t>Decrease</a:t>
            </a:r>
            <a:r>
              <a:rPr sz="2800" spc="-1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their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anxiety</a:t>
            </a:r>
            <a:r>
              <a:rPr sz="2800" spc="-1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by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answering</a:t>
            </a:r>
            <a:r>
              <a:rPr sz="2800" spc="-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their questions</a:t>
            </a:r>
            <a:endParaRPr sz="2800">
              <a:latin typeface="Constantia" panose="02030602050306030303"/>
              <a:cs typeface="Constantia" panose="02030602050306030303"/>
            </a:endParaRPr>
          </a:p>
          <a:p>
            <a:pPr marL="285115" indent="-281305">
              <a:lnSpc>
                <a:spcPct val="100000"/>
              </a:lnSpc>
              <a:spcBef>
                <a:spcPts val="285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spc="-10" dirty="0">
                <a:latin typeface="Constantia" panose="02030602050306030303"/>
                <a:cs typeface="Constantia" panose="02030602050306030303"/>
              </a:rPr>
              <a:t>Encouraging</a:t>
            </a:r>
            <a:r>
              <a:rPr sz="28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their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participation</a:t>
            </a:r>
            <a:endParaRPr sz="2800">
              <a:latin typeface="Constantia" panose="02030602050306030303"/>
              <a:cs typeface="Constantia" panose="02030602050306030303"/>
            </a:endParaRPr>
          </a:p>
          <a:p>
            <a:pPr marL="285115" indent="-281305">
              <a:lnSpc>
                <a:spcPct val="100000"/>
              </a:lnSpc>
              <a:spcBef>
                <a:spcPts val="335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spc="-35" dirty="0">
                <a:latin typeface="Constantia" panose="02030602050306030303"/>
                <a:cs typeface="Constantia" panose="02030602050306030303"/>
              </a:rPr>
              <a:t>Follow</a:t>
            </a:r>
            <a:r>
              <a:rPr sz="28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up</a:t>
            </a:r>
            <a:r>
              <a:rPr sz="2800" spc="-1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care</a:t>
            </a:r>
            <a:r>
              <a:rPr sz="28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is</a:t>
            </a:r>
            <a:r>
              <a:rPr sz="2800" spc="-1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explained</a:t>
            </a:r>
            <a:r>
              <a:rPr sz="28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and</a:t>
            </a:r>
            <a:r>
              <a:rPr sz="2800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stressed.</a:t>
            </a:r>
            <a:endParaRPr sz="2800">
              <a:latin typeface="Constantia" panose="02030602050306030303"/>
              <a:cs typeface="Constantia" panose="02030602050306030303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2800" b="1" spc="-10" dirty="0">
                <a:latin typeface="Constantia" panose="02030602050306030303"/>
                <a:cs typeface="Constantia" panose="02030602050306030303"/>
              </a:rPr>
              <a:t>Evaluation:</a:t>
            </a:r>
            <a:endParaRPr sz="2800">
              <a:latin typeface="Constantia" panose="02030602050306030303"/>
              <a:cs typeface="Constantia" panose="02030602050306030303"/>
            </a:endParaRPr>
          </a:p>
          <a:p>
            <a:pPr marL="285115" marR="5080" indent="-281940">
              <a:lnSpc>
                <a:spcPts val="3020"/>
              </a:lnSpc>
              <a:spcBef>
                <a:spcPts val="720"/>
              </a:spcBef>
              <a:buClr>
                <a:srgbClr val="0AD0D9"/>
              </a:buClr>
              <a:buSzPct val="89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800" spc="-95" dirty="0">
                <a:latin typeface="Constantia" panose="02030602050306030303"/>
                <a:cs typeface="Constantia" panose="02030602050306030303"/>
              </a:rPr>
              <a:t>By,</a:t>
            </a:r>
            <a:r>
              <a:rPr sz="2800" spc="-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continuous</a:t>
            </a:r>
            <a:r>
              <a:rPr sz="28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assessment</a:t>
            </a:r>
            <a:r>
              <a:rPr sz="28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800" spc="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8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child,</a:t>
            </a:r>
            <a:r>
              <a:rPr sz="28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and</a:t>
            </a:r>
            <a:r>
              <a:rPr sz="2800" spc="-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the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family.</a:t>
            </a:r>
            <a:endParaRPr sz="2800">
              <a:latin typeface="Constantia" panose="02030602050306030303"/>
              <a:cs typeface="Constantia" panose="02030602050306030303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pc="-25" dirty="0"/>
              <a:t>23</a:t>
            </a:r>
            <a:endParaRPr spc="-25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2511222"/>
            <a:ext cx="59690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7200" b="0" spc="-685" dirty="0">
                <a:solidFill>
                  <a:srgbClr val="C00000"/>
                </a:solidFill>
                <a:latin typeface="Calibri" panose="020F0502020204030204"/>
                <a:cs typeface="Calibri" panose="020F0502020204030204"/>
              </a:rPr>
              <a:t>Thank you </a:t>
            </a:r>
            <a:endParaRPr sz="7200" dirty="0">
              <a:solidFill>
                <a:srgbClr val="C00000"/>
              </a:solidFill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2438400" y="3634537"/>
            <a:ext cx="3143250" cy="210502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pc="-25" dirty="0"/>
              <a:t>24</a:t>
            </a:r>
            <a:endParaRPr spc="-2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5940" y="866901"/>
            <a:ext cx="7350125" cy="615553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DEFINITION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0" y="1905000"/>
            <a:ext cx="9067800" cy="5909310"/>
          </a:xfrm>
        </p:spPr>
        <p:txBody>
          <a:bodyPr/>
          <a:lstStyle/>
          <a:p>
            <a:pPr algn="ctr"/>
            <a:r>
              <a:rPr lang="en-US" dirty="0"/>
              <a:t>Hydrocephalus is a central nervous system disorder characterized by excessive accumulation of cerebrospinal fluid (CSF) in the ventricles of the brain.</a:t>
            </a:r>
            <a:endParaRPr lang="en-US" dirty="0"/>
          </a:p>
          <a:p>
            <a:pPr algn="ctr"/>
            <a:r>
              <a:rPr lang="en-US" dirty="0"/>
              <a:t>(CSF) is an ultrafiltrate of plasma contained within the ventricles of the brain and the subarachnoid spaces of the cranium and spine</a:t>
            </a:r>
            <a:endParaRPr lang="en-US" dirty="0"/>
          </a:p>
          <a:p>
            <a:pPr algn="ctr"/>
            <a:r>
              <a:rPr lang="en-US" dirty="0"/>
              <a:t>It performs vital functions, including providing nourishment, waste removal, and protection to the brain.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4500" y="2319203"/>
            <a:ext cx="8395953" cy="423399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940" y="1480872"/>
            <a:ext cx="7846060" cy="5224727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Comic Sans MS" panose="030F0702030302020204"/>
                <a:cs typeface="Comic Sans MS" panose="030F0702030302020204"/>
              </a:rPr>
              <a:t>THE</a:t>
            </a:r>
            <a:r>
              <a:rPr sz="3600" spc="-3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3600" dirty="0">
                <a:latin typeface="Comic Sans MS" panose="030F0702030302020204"/>
                <a:cs typeface="Comic Sans MS" panose="030F0702030302020204"/>
              </a:rPr>
              <a:t>CHILD</a:t>
            </a:r>
            <a:r>
              <a:rPr sz="3600" spc="-3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3600" dirty="0">
                <a:latin typeface="Comic Sans MS" panose="030F0702030302020204"/>
                <a:cs typeface="Comic Sans MS" panose="030F0702030302020204"/>
              </a:rPr>
              <a:t>WITH</a:t>
            </a:r>
            <a:r>
              <a:rPr sz="3600" spc="-4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3600" spc="-10" dirty="0">
                <a:latin typeface="Comic Sans MS" panose="030F0702030302020204"/>
                <a:cs typeface="Comic Sans MS" panose="030F0702030302020204"/>
              </a:rPr>
              <a:t>NEUROLOGICAL PROBLEMS</a:t>
            </a:r>
            <a:endParaRPr sz="3600">
              <a:latin typeface="Comic Sans MS" panose="030F0702030302020204"/>
              <a:cs typeface="Comic Sans MS" panose="030F0702030302020204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345">
              <a:lnSpc>
                <a:spcPts val="1425"/>
              </a:lnSpc>
            </a:pPr>
            <a:fld id="{81D60167-4931-47E6-BA6A-407CBD079E47}" type="slidenum">
              <a:rPr spc="-50" dirty="0"/>
            </a:fld>
            <a:endParaRPr spc="-50" dirty="0"/>
          </a:p>
        </p:txBody>
      </p:sp>
      <p:sp>
        <p:nvSpPr>
          <p:cNvPr id="3" name="object 3"/>
          <p:cNvSpPr txBox="1"/>
          <p:nvPr/>
        </p:nvSpPr>
        <p:spPr>
          <a:xfrm>
            <a:off x="1069644" y="1880362"/>
            <a:ext cx="7246620" cy="375729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400" b="1" spc="-10" dirty="0">
                <a:latin typeface="Comic Sans MS" panose="030F0702030302020204"/>
                <a:cs typeface="Comic Sans MS" panose="030F0702030302020204"/>
              </a:rPr>
              <a:t>Hydrocephalus:</a:t>
            </a:r>
            <a:endParaRPr sz="2400" dirty="0">
              <a:latin typeface="Comic Sans MS" panose="030F0702030302020204"/>
              <a:cs typeface="Comic Sans MS" panose="030F0702030302020204"/>
            </a:endParaRPr>
          </a:p>
          <a:p>
            <a:pPr marL="469265" marR="256540" indent="-457200">
              <a:lnSpc>
                <a:spcPct val="90000"/>
              </a:lnSpc>
              <a:spcBef>
                <a:spcPts val="575"/>
              </a:spcBef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469265" algn="l"/>
              </a:tabLst>
            </a:pPr>
            <a:r>
              <a:rPr sz="2400" dirty="0">
                <a:latin typeface="Comic Sans MS" panose="030F0702030302020204"/>
                <a:cs typeface="Comic Sans MS" panose="030F0702030302020204"/>
              </a:rPr>
              <a:t>It</a:t>
            </a:r>
            <a:r>
              <a:rPr sz="2400" spc="-4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is</a:t>
            </a:r>
            <a:r>
              <a:rPr sz="2400" spc="-30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caused</a:t>
            </a:r>
            <a:r>
              <a:rPr sz="2400" spc="-3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by</a:t>
            </a:r>
            <a:r>
              <a:rPr sz="2400" spc="-4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an</a:t>
            </a:r>
            <a:r>
              <a:rPr sz="2400" spc="-3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imbalance</a:t>
            </a:r>
            <a:r>
              <a:rPr sz="2400" spc="-2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in</a:t>
            </a:r>
            <a:r>
              <a:rPr sz="2400" spc="-3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the</a:t>
            </a:r>
            <a:r>
              <a:rPr sz="2400" spc="-50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spc="-10" dirty="0">
                <a:latin typeface="Comic Sans MS" panose="030F0702030302020204"/>
                <a:cs typeface="Comic Sans MS" panose="030F0702030302020204"/>
              </a:rPr>
              <a:t>production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and</a:t>
            </a:r>
            <a:r>
              <a:rPr sz="2400" spc="-3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absorption</a:t>
            </a:r>
            <a:r>
              <a:rPr sz="2400" spc="-3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of</a:t>
            </a:r>
            <a:r>
              <a:rPr sz="2400" spc="-3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the</a:t>
            </a:r>
            <a:r>
              <a:rPr sz="2400" spc="-50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CSF</a:t>
            </a:r>
            <a:r>
              <a:rPr sz="2400" spc="-30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in</a:t>
            </a:r>
            <a:r>
              <a:rPr sz="2400" spc="-3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the</a:t>
            </a:r>
            <a:r>
              <a:rPr sz="2400" spc="-3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spc="-10" dirty="0">
                <a:latin typeface="Comic Sans MS" panose="030F0702030302020204"/>
                <a:cs typeface="Comic Sans MS" panose="030F0702030302020204"/>
              </a:rPr>
              <a:t>ventricular system</a:t>
            </a:r>
            <a:endParaRPr sz="2400" dirty="0">
              <a:latin typeface="Comic Sans MS" panose="030F0702030302020204"/>
              <a:cs typeface="Comic Sans MS" panose="030F0702030302020204"/>
            </a:endParaRPr>
          </a:p>
          <a:p>
            <a:pPr marL="469265" indent="-456565">
              <a:lnSpc>
                <a:spcPct val="100000"/>
              </a:lnSpc>
              <a:spcBef>
                <a:spcPts val="290"/>
              </a:spcBef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469265" algn="l"/>
              </a:tabLst>
            </a:pPr>
            <a:r>
              <a:rPr sz="2400" dirty="0">
                <a:latin typeface="Comic Sans MS" panose="030F0702030302020204"/>
                <a:cs typeface="Comic Sans MS" panose="030F0702030302020204"/>
              </a:rPr>
              <a:t>It</a:t>
            </a:r>
            <a:r>
              <a:rPr sz="2400" spc="-50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occurs</a:t>
            </a:r>
            <a:r>
              <a:rPr sz="2400" spc="-3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in</a:t>
            </a:r>
            <a:r>
              <a:rPr sz="2400" spc="-2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spc="-10" dirty="0">
                <a:latin typeface="Comic Sans MS" panose="030F0702030302020204"/>
                <a:cs typeface="Comic Sans MS" panose="030F0702030302020204"/>
              </a:rPr>
              <a:t>3-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4/1000</a:t>
            </a:r>
            <a:r>
              <a:rPr sz="2400" spc="-4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live</a:t>
            </a:r>
            <a:r>
              <a:rPr sz="2400" spc="-3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spc="-10" dirty="0">
                <a:latin typeface="Comic Sans MS" panose="030F0702030302020204"/>
                <a:cs typeface="Comic Sans MS" panose="030F0702030302020204"/>
              </a:rPr>
              <a:t>births</a:t>
            </a:r>
            <a:endParaRPr sz="2400" dirty="0">
              <a:latin typeface="Comic Sans MS" panose="030F0702030302020204"/>
              <a:cs typeface="Comic Sans MS" panose="030F0702030302020204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2400" b="1" spc="-10" dirty="0">
                <a:latin typeface="Comic Sans MS" panose="030F0702030302020204"/>
                <a:cs typeface="Comic Sans MS" panose="030F0702030302020204"/>
              </a:rPr>
              <a:t>Causes:</a:t>
            </a:r>
            <a:endParaRPr sz="2400" dirty="0">
              <a:latin typeface="Comic Sans MS" panose="030F0702030302020204"/>
              <a:cs typeface="Comic Sans MS" panose="030F0702030302020204"/>
            </a:endParaRPr>
          </a:p>
          <a:p>
            <a:pPr marL="469265" marR="107315" indent="-457200">
              <a:lnSpc>
                <a:spcPts val="2590"/>
              </a:lnSpc>
              <a:spcBef>
                <a:spcPts val="620"/>
              </a:spcBef>
              <a:buClr>
                <a:srgbClr val="0AD0D9"/>
              </a:buClr>
              <a:buSzPct val="94000"/>
              <a:buAutoNum type="arabicPeriod"/>
              <a:tabLst>
                <a:tab pos="469265" algn="l"/>
              </a:tabLst>
            </a:pPr>
            <a:r>
              <a:rPr sz="2400" dirty="0">
                <a:latin typeface="Comic Sans MS" panose="030F0702030302020204"/>
                <a:cs typeface="Comic Sans MS" panose="030F0702030302020204"/>
              </a:rPr>
              <a:t>Congenital.</a:t>
            </a:r>
            <a:r>
              <a:rPr sz="2400" spc="-3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As</a:t>
            </a:r>
            <a:r>
              <a:rPr sz="2400" spc="-4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a</a:t>
            </a:r>
            <a:r>
              <a:rPr sz="2400" spc="-50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result</a:t>
            </a:r>
            <a:r>
              <a:rPr sz="2400" spc="-4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of</a:t>
            </a:r>
            <a:r>
              <a:rPr sz="2400" spc="-40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a</a:t>
            </a:r>
            <a:r>
              <a:rPr sz="2400" spc="-40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mal</a:t>
            </a:r>
            <a:r>
              <a:rPr sz="2400" spc="-3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development</a:t>
            </a:r>
            <a:r>
              <a:rPr sz="2400" spc="-50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spc="-25" dirty="0">
                <a:latin typeface="Comic Sans MS" panose="030F0702030302020204"/>
                <a:cs typeface="Comic Sans MS" panose="030F0702030302020204"/>
              </a:rPr>
              <a:t>or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an</a:t>
            </a:r>
            <a:r>
              <a:rPr sz="2400" spc="-50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intrauterine</a:t>
            </a:r>
            <a:r>
              <a:rPr sz="2400" spc="-5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spc="-10" dirty="0">
                <a:latin typeface="Comic Sans MS" panose="030F0702030302020204"/>
                <a:cs typeface="Comic Sans MS" panose="030F0702030302020204"/>
              </a:rPr>
              <a:t>infection</a:t>
            </a:r>
            <a:endParaRPr sz="2400" dirty="0">
              <a:latin typeface="Comic Sans MS" panose="030F0702030302020204"/>
              <a:cs typeface="Comic Sans MS" panose="030F0702030302020204"/>
            </a:endParaRPr>
          </a:p>
          <a:p>
            <a:pPr marL="469265" marR="5080" indent="-457200">
              <a:lnSpc>
                <a:spcPts val="2590"/>
              </a:lnSpc>
              <a:spcBef>
                <a:spcPts val="580"/>
              </a:spcBef>
              <a:buClr>
                <a:srgbClr val="0AD0D9"/>
              </a:buClr>
              <a:buSzPct val="94000"/>
              <a:buAutoNum type="arabicPeriod"/>
              <a:tabLst>
                <a:tab pos="469265" algn="l"/>
              </a:tabLst>
            </a:pPr>
            <a:r>
              <a:rPr sz="2400" dirty="0">
                <a:latin typeface="Comic Sans MS" panose="030F0702030302020204"/>
                <a:cs typeface="Comic Sans MS" panose="030F0702030302020204"/>
              </a:rPr>
              <a:t>Acquired.</a:t>
            </a:r>
            <a:r>
              <a:rPr sz="2400" spc="-6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Can</a:t>
            </a:r>
            <a:r>
              <a:rPr sz="2400" spc="-7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be</a:t>
            </a:r>
            <a:r>
              <a:rPr sz="2400" spc="-6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caused</a:t>
            </a:r>
            <a:r>
              <a:rPr sz="2400" spc="-6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by</a:t>
            </a:r>
            <a:r>
              <a:rPr sz="2400" spc="-75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infection,</a:t>
            </a:r>
            <a:r>
              <a:rPr sz="2400" spc="-60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spc="-10" dirty="0">
                <a:latin typeface="Comic Sans MS" panose="030F0702030302020204"/>
                <a:cs typeface="Comic Sans MS" panose="030F0702030302020204"/>
              </a:rPr>
              <a:t>neoplasm, </a:t>
            </a:r>
            <a:r>
              <a:rPr sz="2400" dirty="0">
                <a:latin typeface="Comic Sans MS" panose="030F0702030302020204"/>
                <a:cs typeface="Comic Sans MS" panose="030F0702030302020204"/>
              </a:rPr>
              <a:t>or</a:t>
            </a:r>
            <a:r>
              <a:rPr sz="2400" spc="-20" dirty="0">
                <a:latin typeface="Comic Sans MS" panose="030F0702030302020204"/>
                <a:cs typeface="Comic Sans MS" panose="030F0702030302020204"/>
              </a:rPr>
              <a:t> </a:t>
            </a:r>
            <a:r>
              <a:rPr sz="2400" spc="-10" dirty="0">
                <a:latin typeface="Comic Sans MS" panose="030F0702030302020204"/>
                <a:cs typeface="Comic Sans MS" panose="030F0702030302020204"/>
              </a:rPr>
              <a:t>hemorrhage</a:t>
            </a:r>
            <a:endParaRPr sz="2400" dirty="0">
              <a:latin typeface="Comic Sans MS" panose="030F0702030302020204"/>
              <a:cs typeface="Comic Sans MS" panose="030F07020303020202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828800" y="1524000"/>
            <a:ext cx="4800600" cy="36576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345">
              <a:lnSpc>
                <a:spcPts val="1425"/>
              </a:lnSpc>
            </a:pPr>
            <a:fld id="{81D60167-4931-47E6-BA6A-407CBD079E47}" type="slidenum">
              <a:rPr spc="-50" dirty="0"/>
            </a:fld>
            <a:endParaRPr spc="-5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946149"/>
            <a:ext cx="61722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Mechanism</a:t>
            </a:r>
            <a:r>
              <a:rPr spc="-55" dirty="0"/>
              <a:t> </a:t>
            </a:r>
            <a:r>
              <a:rPr dirty="0"/>
              <a:t>of</a:t>
            </a:r>
            <a:r>
              <a:rPr spc="-70" dirty="0"/>
              <a:t> </a:t>
            </a:r>
            <a:r>
              <a:rPr dirty="0"/>
              <a:t>SCF</a:t>
            </a:r>
            <a:r>
              <a:rPr spc="-65" dirty="0"/>
              <a:t> </a:t>
            </a:r>
            <a:r>
              <a:rPr spc="-10" dirty="0"/>
              <a:t>imbalance</a:t>
            </a:r>
            <a:endParaRPr spc="-10" dirty="0"/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345">
              <a:lnSpc>
                <a:spcPts val="1425"/>
              </a:lnSpc>
            </a:pPr>
            <a:fld id="{81D60167-4931-47E6-BA6A-407CBD079E47}" type="slidenum">
              <a:rPr spc="-50" dirty="0"/>
            </a:fld>
            <a:endParaRPr spc="-50" dirty="0"/>
          </a:p>
        </p:txBody>
      </p:sp>
      <p:sp>
        <p:nvSpPr>
          <p:cNvPr id="3" name="object 3"/>
          <p:cNvSpPr txBox="1"/>
          <p:nvPr/>
        </p:nvSpPr>
        <p:spPr>
          <a:xfrm>
            <a:off x="383540" y="1609801"/>
            <a:ext cx="8045450" cy="372491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10"/>
              </a:spcBef>
            </a:pPr>
            <a:r>
              <a:rPr sz="2600" dirty="0">
                <a:latin typeface="Constantia" panose="02030602050306030303"/>
                <a:cs typeface="Constantia" panose="02030602050306030303"/>
              </a:rPr>
              <a:t>Causes</a:t>
            </a:r>
            <a:r>
              <a:rPr sz="2600" spc="-1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20" dirty="0">
                <a:latin typeface="Constantia" panose="02030602050306030303"/>
                <a:cs typeface="Constantia" panose="02030602050306030303"/>
              </a:rPr>
              <a:t>are</a:t>
            </a:r>
            <a:r>
              <a:rPr sz="26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variable</a:t>
            </a:r>
            <a:r>
              <a:rPr sz="26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but</a:t>
            </a:r>
            <a:r>
              <a:rPr sz="26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6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result</a:t>
            </a:r>
            <a:r>
              <a:rPr sz="26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is</a:t>
            </a:r>
            <a:r>
              <a:rPr sz="26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either:</a:t>
            </a:r>
            <a:endParaRPr sz="2600" dirty="0">
              <a:latin typeface="Constantia" panose="02030602050306030303"/>
              <a:cs typeface="Constantia" panose="02030602050306030303"/>
            </a:endParaRPr>
          </a:p>
          <a:p>
            <a:pPr marL="283210" marR="274320" indent="-271145">
              <a:lnSpc>
                <a:spcPts val="2810"/>
              </a:lnSpc>
              <a:spcBef>
                <a:spcPts val="665"/>
              </a:spcBef>
              <a:buClr>
                <a:srgbClr val="0AD0D9"/>
              </a:buClr>
              <a:buSzPct val="94000"/>
              <a:buAutoNum type="arabicPeriod"/>
              <a:tabLst>
                <a:tab pos="285115" algn="l"/>
              </a:tabLst>
            </a:pPr>
            <a:r>
              <a:rPr sz="2600" u="heavy" spc="-1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Impaired</a:t>
            </a:r>
            <a:r>
              <a:rPr sz="2600" u="heavy" spc="-8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absorption</a:t>
            </a:r>
            <a:r>
              <a:rPr sz="2600" u="heavy" spc="-15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of</a:t>
            </a:r>
            <a:r>
              <a:rPr sz="2600" u="heavy" spc="3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CSF</a:t>
            </a:r>
            <a:r>
              <a:rPr sz="2600" spc="-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within</a:t>
            </a:r>
            <a:r>
              <a:rPr sz="26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6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subarachnoid 	space</a:t>
            </a:r>
            <a:r>
              <a:rPr sz="2600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known</a:t>
            </a:r>
            <a:r>
              <a:rPr sz="26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as</a:t>
            </a:r>
            <a:r>
              <a:rPr sz="26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(Communicating</a:t>
            </a:r>
            <a:r>
              <a:rPr sz="2600" spc="-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20" dirty="0">
                <a:latin typeface="Constantia" panose="02030602050306030303"/>
                <a:cs typeface="Constantia" panose="02030602050306030303"/>
              </a:rPr>
              <a:t>hydrocephalus)</a:t>
            </a:r>
            <a:r>
              <a:rPr sz="26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25" dirty="0">
                <a:latin typeface="Constantia" panose="02030602050306030303"/>
                <a:cs typeface="Constantia" panose="02030602050306030303"/>
              </a:rPr>
              <a:t>or</a:t>
            </a:r>
            <a:endParaRPr sz="2600" dirty="0">
              <a:latin typeface="Constantia" panose="02030602050306030303"/>
              <a:cs typeface="Constantia" panose="02030602050306030303"/>
            </a:endParaRPr>
          </a:p>
          <a:p>
            <a:pPr>
              <a:lnSpc>
                <a:spcPct val="100000"/>
              </a:lnSpc>
              <a:spcBef>
                <a:spcPts val="880"/>
              </a:spcBef>
              <a:buClr>
                <a:srgbClr val="0AD0D9"/>
              </a:buClr>
              <a:buFont typeface="Constantia" panose="02030602050306030303"/>
              <a:buAutoNum type="arabicPeriod"/>
            </a:pPr>
            <a:endParaRPr sz="2600" dirty="0">
              <a:latin typeface="Constantia" panose="02030602050306030303"/>
              <a:cs typeface="Constantia" panose="02030602050306030303"/>
            </a:endParaRPr>
          </a:p>
          <a:p>
            <a:pPr marL="283210" marR="5080" indent="-271145">
              <a:lnSpc>
                <a:spcPts val="2810"/>
              </a:lnSpc>
              <a:buClr>
                <a:srgbClr val="0AD0D9"/>
              </a:buClr>
              <a:buSzPct val="94000"/>
              <a:buAutoNum type="arabicPeriod"/>
              <a:tabLst>
                <a:tab pos="285115" algn="l"/>
              </a:tabLst>
            </a:pPr>
            <a:r>
              <a:rPr sz="26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Obstruction</a:t>
            </a:r>
            <a:r>
              <a:rPr sz="2600" u="heavy" spc="-11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to</a:t>
            </a:r>
            <a:r>
              <a:rPr sz="2600" u="heavy" spc="-12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the</a:t>
            </a:r>
            <a:r>
              <a:rPr sz="2600" u="heavy" spc="-8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flow</a:t>
            </a:r>
            <a:r>
              <a:rPr sz="2600" u="heavy" spc="-145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of</a:t>
            </a:r>
            <a:r>
              <a:rPr sz="2600" u="heavy" spc="5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CSF</a:t>
            </a:r>
            <a:r>
              <a:rPr sz="2600" spc="-1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through</a:t>
            </a:r>
            <a:r>
              <a:rPr sz="26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6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ventricular 	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system</a:t>
            </a:r>
            <a:r>
              <a:rPr sz="26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20" dirty="0">
                <a:latin typeface="Constantia" panose="02030602050306030303"/>
                <a:cs typeface="Constantia" panose="02030602050306030303"/>
              </a:rPr>
              <a:t>(Non</a:t>
            </a:r>
            <a:r>
              <a:rPr sz="26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communicating</a:t>
            </a:r>
            <a:r>
              <a:rPr sz="2600" spc="-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hydrocephalus</a:t>
            </a:r>
            <a:endParaRPr sz="2600" dirty="0">
              <a:latin typeface="Constantia" panose="02030602050306030303"/>
              <a:cs typeface="Constantia" panose="02030602050306030303"/>
            </a:endParaRPr>
          </a:p>
          <a:p>
            <a:pPr>
              <a:lnSpc>
                <a:spcPct val="100000"/>
              </a:lnSpc>
              <a:spcBef>
                <a:spcPts val="880"/>
              </a:spcBef>
              <a:buClr>
                <a:srgbClr val="0AD0D9"/>
              </a:buClr>
              <a:buFont typeface="Constantia" panose="02030602050306030303"/>
              <a:buAutoNum type="arabicPeriod"/>
            </a:pPr>
            <a:endParaRPr sz="2600" dirty="0">
              <a:latin typeface="Constantia" panose="02030602050306030303"/>
              <a:cs typeface="Constantia" panose="02030602050306030303"/>
            </a:endParaRPr>
          </a:p>
          <a:p>
            <a:pPr marL="283210" marR="38735" indent="-271145">
              <a:lnSpc>
                <a:spcPts val="2810"/>
              </a:lnSpc>
              <a:buClr>
                <a:srgbClr val="0AD0D9"/>
              </a:buClr>
              <a:buSzPct val="94000"/>
              <a:buAutoNum type="arabicPeriod"/>
              <a:tabLst>
                <a:tab pos="285115" algn="l"/>
              </a:tabLst>
            </a:pPr>
            <a:r>
              <a:rPr sz="2600" spc="-20" dirty="0">
                <a:latin typeface="Constantia" panose="02030602050306030303"/>
                <a:cs typeface="Constantia" panose="02030602050306030303"/>
              </a:rPr>
              <a:t>Rarely</a:t>
            </a:r>
            <a:r>
              <a:rPr sz="26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a</a:t>
            </a:r>
            <a:r>
              <a:rPr sz="26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tumor</a:t>
            </a:r>
            <a:r>
              <a:rPr sz="2600" spc="-1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600" spc="1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6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arachnoid</a:t>
            </a:r>
            <a:r>
              <a:rPr sz="2600" spc="-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plexus</a:t>
            </a:r>
            <a:r>
              <a:rPr sz="26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causes</a:t>
            </a:r>
            <a:r>
              <a:rPr sz="2600" spc="-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u="sng" spc="-1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increase</a:t>
            </a:r>
            <a:r>
              <a:rPr sz="2600" u="sng" spc="-10" dirty="0">
                <a:latin typeface="Constantia" panose="02030602050306030303"/>
                <a:cs typeface="Constantia" panose="02030602050306030303"/>
              </a:rPr>
              <a:t> 	</a:t>
            </a:r>
            <a:r>
              <a:rPr sz="2600" u="sng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of</a:t>
            </a:r>
            <a:r>
              <a:rPr sz="2600" u="sng" spc="4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600" u="sng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CSF</a:t>
            </a:r>
            <a:r>
              <a:rPr sz="2600" u="sng" spc="-7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 </a:t>
            </a:r>
            <a:r>
              <a:rPr sz="2600" u="sng" spc="-10" dirty="0">
                <a:uFill>
                  <a:solidFill>
                    <a:srgbClr val="000000"/>
                  </a:solidFill>
                </a:uFill>
                <a:latin typeface="Constantia" panose="02030602050306030303"/>
                <a:cs typeface="Constantia" panose="02030602050306030303"/>
              </a:rPr>
              <a:t>production</a:t>
            </a:r>
            <a:endParaRPr sz="2600" u="sng" dirty="0">
              <a:latin typeface="Constantia" panose="02030602050306030303"/>
              <a:cs typeface="Constantia" panose="02030602050306030303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0677" rIns="0" bIns="0" rtlCol="0">
            <a:spAutoFit/>
          </a:bodyPr>
          <a:lstStyle/>
          <a:p>
            <a:pPr marL="165100">
              <a:lnSpc>
                <a:spcPct val="100000"/>
              </a:lnSpc>
              <a:spcBef>
                <a:spcPts val="95"/>
              </a:spcBef>
            </a:pPr>
            <a:r>
              <a:rPr b="0" spc="-20" dirty="0">
                <a:latin typeface="Calibri" panose="020F0502020204030204"/>
                <a:cs typeface="Calibri" panose="020F0502020204030204"/>
              </a:rPr>
              <a:t>Effect</a:t>
            </a:r>
            <a:r>
              <a:rPr b="0" spc="-114" dirty="0">
                <a:latin typeface="Calibri" panose="020F0502020204030204"/>
                <a:cs typeface="Calibri" panose="020F0502020204030204"/>
              </a:rPr>
              <a:t> </a:t>
            </a:r>
            <a:r>
              <a:rPr b="0" dirty="0">
                <a:latin typeface="Calibri" panose="020F0502020204030204"/>
                <a:cs typeface="Calibri" panose="020F0502020204030204"/>
              </a:rPr>
              <a:t>of</a:t>
            </a:r>
            <a:r>
              <a:rPr b="0" spc="-80" dirty="0">
                <a:latin typeface="Calibri" panose="020F0502020204030204"/>
                <a:cs typeface="Calibri" panose="020F0502020204030204"/>
              </a:rPr>
              <a:t> </a:t>
            </a:r>
            <a:r>
              <a:rPr b="0" dirty="0">
                <a:latin typeface="Calibri" panose="020F0502020204030204"/>
                <a:cs typeface="Calibri" panose="020F0502020204030204"/>
              </a:rPr>
              <a:t>CSF</a:t>
            </a:r>
            <a:r>
              <a:rPr b="0" spc="-85" dirty="0">
                <a:latin typeface="Calibri" panose="020F0502020204030204"/>
                <a:cs typeface="Calibri" panose="020F0502020204030204"/>
              </a:rPr>
              <a:t> </a:t>
            </a:r>
            <a:r>
              <a:rPr b="0" spc="-10" dirty="0">
                <a:latin typeface="Calibri" panose="020F0502020204030204"/>
                <a:cs typeface="Calibri" panose="020F0502020204030204"/>
              </a:rPr>
              <a:t>imbalance:</a:t>
            </a:r>
            <a:endParaRPr b="0" spc="-10" dirty="0">
              <a:latin typeface="Calibri" panose="020F0502020204030204"/>
              <a:cs typeface="Calibri" panose="020F0502020204030204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345">
              <a:lnSpc>
                <a:spcPts val="1425"/>
              </a:lnSpc>
            </a:pPr>
            <a:fld id="{81D60167-4931-47E6-BA6A-407CBD079E47}" type="slidenum">
              <a:rPr spc="-50" dirty="0"/>
            </a:fld>
            <a:endParaRPr spc="-50" dirty="0"/>
          </a:p>
        </p:txBody>
      </p:sp>
      <p:sp>
        <p:nvSpPr>
          <p:cNvPr id="3" name="object 3"/>
          <p:cNvSpPr txBox="1"/>
          <p:nvPr/>
        </p:nvSpPr>
        <p:spPr>
          <a:xfrm>
            <a:off x="764844" y="1932558"/>
            <a:ext cx="7314565" cy="299847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285115" marR="328930" indent="-274955">
              <a:lnSpc>
                <a:spcPct val="90000"/>
              </a:lnSpc>
              <a:spcBef>
                <a:spcPts val="415"/>
              </a:spcBef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5115" algn="l"/>
              </a:tabLst>
            </a:pPr>
            <a:r>
              <a:rPr sz="2600" dirty="0">
                <a:latin typeface="Constantia" panose="02030602050306030303"/>
                <a:cs typeface="Constantia" panose="02030602050306030303"/>
              </a:rPr>
              <a:t>Any</a:t>
            </a:r>
            <a:r>
              <a:rPr sz="2600" spc="-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20" dirty="0">
                <a:latin typeface="Constantia" panose="02030602050306030303"/>
                <a:cs typeface="Constantia" panose="02030602050306030303"/>
              </a:rPr>
              <a:t>imbalance</a:t>
            </a:r>
            <a:r>
              <a:rPr sz="26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 secretion</a:t>
            </a:r>
            <a:r>
              <a:rPr sz="26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causes</a:t>
            </a:r>
            <a:r>
              <a:rPr sz="26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an</a:t>
            </a:r>
            <a:r>
              <a:rPr sz="2600" spc="-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increased accumulation</a:t>
            </a:r>
            <a:r>
              <a:rPr sz="26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600" spc="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CSF</a:t>
            </a:r>
            <a:r>
              <a:rPr sz="2600" spc="-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in</a:t>
            </a:r>
            <a:r>
              <a:rPr sz="2600" spc="-6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6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ventricles</a:t>
            </a:r>
            <a:r>
              <a:rPr sz="26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which </a:t>
            </a:r>
            <a:r>
              <a:rPr sz="2600" spc="-20" dirty="0">
                <a:latin typeface="Constantia" panose="02030602050306030303"/>
                <a:cs typeface="Constantia" panose="02030602050306030303"/>
              </a:rPr>
              <a:t>become</a:t>
            </a:r>
            <a:r>
              <a:rPr sz="26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dilated</a:t>
            </a:r>
            <a:r>
              <a:rPr sz="26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and</a:t>
            </a:r>
            <a:r>
              <a:rPr sz="26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compresses</a:t>
            </a:r>
            <a:r>
              <a:rPr sz="26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600" spc="-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brain </a:t>
            </a:r>
            <a:r>
              <a:rPr sz="2600" spc="-20" dirty="0">
                <a:latin typeface="Constantia" panose="02030602050306030303"/>
                <a:cs typeface="Constantia" panose="02030602050306030303"/>
              </a:rPr>
              <a:t>substance</a:t>
            </a:r>
            <a:r>
              <a:rPr sz="2600" spc="-1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against</a:t>
            </a:r>
            <a:r>
              <a:rPr sz="26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6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surrounding</a:t>
            </a:r>
            <a:r>
              <a:rPr sz="2600" spc="-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rigid</a:t>
            </a:r>
            <a:r>
              <a:rPr sz="2600" spc="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20" dirty="0">
                <a:latin typeface="Constantia" panose="02030602050306030303"/>
                <a:cs typeface="Constantia" panose="02030602050306030303"/>
              </a:rPr>
              <a:t>bony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cranium</a:t>
            </a:r>
            <a:endParaRPr sz="2600" dirty="0">
              <a:latin typeface="Constantia" panose="02030602050306030303"/>
              <a:cs typeface="Constantia" panose="02030602050306030303"/>
            </a:endParaRPr>
          </a:p>
          <a:p>
            <a:pPr marL="285115" marR="5080" indent="-274955">
              <a:lnSpc>
                <a:spcPct val="90000"/>
              </a:lnSpc>
              <a:spcBef>
                <a:spcPts val="625"/>
              </a:spcBef>
              <a:buClr>
                <a:srgbClr val="0AD0D9"/>
              </a:buClr>
              <a:buSzPct val="94000"/>
              <a:buFont typeface="Segoe UI Symbol" panose="020B0502040204020203"/>
              <a:buChar char="⚫"/>
              <a:tabLst>
                <a:tab pos="285115" algn="l"/>
                <a:tab pos="4854575" algn="l"/>
              </a:tabLst>
            </a:pPr>
            <a:r>
              <a:rPr sz="2600" dirty="0">
                <a:latin typeface="Constantia" panose="02030602050306030303"/>
                <a:cs typeface="Constantia" panose="02030602050306030303"/>
              </a:rPr>
              <a:t>When</a:t>
            </a:r>
            <a:r>
              <a:rPr sz="2600" spc="-10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this</a:t>
            </a:r>
            <a:r>
              <a:rPr sz="2600" spc="-1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occurs</a:t>
            </a:r>
            <a:r>
              <a:rPr sz="26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before</a:t>
            </a:r>
            <a:r>
              <a:rPr sz="26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fusion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	of the</a:t>
            </a:r>
            <a:r>
              <a:rPr sz="26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cranial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sutures</a:t>
            </a:r>
            <a:r>
              <a:rPr sz="26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it</a:t>
            </a:r>
            <a:r>
              <a:rPr sz="26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leads</a:t>
            </a:r>
            <a:r>
              <a:rPr sz="2600" spc="-9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20" dirty="0">
                <a:latin typeface="Constantia" panose="02030602050306030303"/>
                <a:cs typeface="Constantia" panose="02030602050306030303"/>
              </a:rPr>
              <a:t>to</a:t>
            </a:r>
            <a:r>
              <a:rPr sz="26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20" dirty="0">
                <a:latin typeface="Constantia" panose="02030602050306030303"/>
                <a:cs typeface="Constantia" panose="02030602050306030303"/>
              </a:rPr>
              <a:t>enlargement</a:t>
            </a:r>
            <a:r>
              <a:rPr sz="26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600" spc="1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6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skull</a:t>
            </a:r>
            <a:r>
              <a:rPr sz="2600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as</a:t>
            </a:r>
            <a:r>
              <a:rPr sz="26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20" dirty="0">
                <a:latin typeface="Constantia" panose="02030602050306030303"/>
                <a:cs typeface="Constantia" panose="02030602050306030303"/>
              </a:rPr>
              <a:t>well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as</a:t>
            </a:r>
            <a:r>
              <a:rPr sz="26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dilatation</a:t>
            </a:r>
            <a:r>
              <a:rPr sz="26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600" spc="1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6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600" spc="-10" dirty="0">
                <a:latin typeface="Constantia" panose="02030602050306030303"/>
                <a:cs typeface="Constantia" panose="02030602050306030303"/>
              </a:rPr>
              <a:t>ventricles</a:t>
            </a:r>
            <a:endParaRPr sz="2600" dirty="0">
              <a:latin typeface="Constantia" panose="02030602050306030303"/>
              <a:cs typeface="Constantia" panose="02030602050306030303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397254"/>
            <a:ext cx="7922895" cy="378142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508000" marR="259080" indent="-317500">
              <a:lnSpc>
                <a:spcPts val="2690"/>
              </a:lnSpc>
              <a:spcBef>
                <a:spcPts val="740"/>
              </a:spcBef>
            </a:pPr>
            <a:r>
              <a:rPr sz="2800" spc="-30" dirty="0">
                <a:latin typeface="Constantia" panose="02030602050306030303"/>
                <a:cs typeface="Constantia" panose="02030602050306030303"/>
              </a:rPr>
              <a:t>Most</a:t>
            </a:r>
            <a:r>
              <a:rPr sz="28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cases</a:t>
            </a:r>
            <a:r>
              <a:rPr sz="28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of</a:t>
            </a:r>
            <a:r>
              <a:rPr sz="2800" spc="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noncommunicating</a:t>
            </a:r>
            <a:r>
              <a:rPr sz="2800" spc="-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hydrocephalus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are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due</a:t>
            </a:r>
            <a:r>
              <a:rPr sz="28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to:</a:t>
            </a:r>
            <a:endParaRPr sz="2800" dirty="0">
              <a:latin typeface="Constantia" panose="02030602050306030303"/>
              <a:cs typeface="Constantia" panose="02030602050306030303"/>
            </a:endParaRPr>
          </a:p>
          <a:p>
            <a:pPr marL="508000" marR="5080" indent="-495935">
              <a:lnSpc>
                <a:spcPct val="80000"/>
              </a:lnSpc>
              <a:spcBef>
                <a:spcPts val="695"/>
              </a:spcBef>
              <a:buClr>
                <a:srgbClr val="0AD0D9"/>
              </a:buClr>
              <a:buSzPct val="95000"/>
              <a:buAutoNum type="arabicPeriod"/>
              <a:tabLst>
                <a:tab pos="508000" algn="l"/>
              </a:tabLst>
            </a:pPr>
            <a:r>
              <a:rPr sz="2800" spc="-10" dirty="0">
                <a:latin typeface="Constantia" panose="02030602050306030303"/>
                <a:cs typeface="Constantia" panose="02030602050306030303"/>
              </a:rPr>
              <a:t>Developmental</a:t>
            </a:r>
            <a:r>
              <a:rPr sz="2800" spc="-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malformations</a:t>
            </a:r>
            <a:r>
              <a:rPr sz="2800" spc="-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it</a:t>
            </a:r>
            <a:r>
              <a:rPr sz="2800" spc="-12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is</a:t>
            </a:r>
            <a:r>
              <a:rPr sz="2800" spc="-14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usually apparent</a:t>
            </a:r>
            <a:r>
              <a:rPr sz="2800" spc="-1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in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early</a:t>
            </a:r>
            <a:r>
              <a:rPr sz="28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infant</a:t>
            </a:r>
            <a:r>
              <a:rPr sz="28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but</a:t>
            </a:r>
            <a:r>
              <a:rPr sz="2800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may</a:t>
            </a:r>
            <a:r>
              <a:rPr sz="28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become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evident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at</a:t>
            </a:r>
            <a:r>
              <a:rPr sz="2800" spc="-17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any</a:t>
            </a:r>
            <a:r>
              <a:rPr sz="2800" spc="-16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time</a:t>
            </a:r>
            <a:r>
              <a:rPr sz="2800" spc="-14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from</a:t>
            </a:r>
            <a:r>
              <a:rPr sz="2800" spc="-1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prenatal</a:t>
            </a:r>
            <a:r>
              <a:rPr sz="28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period</a:t>
            </a:r>
            <a:r>
              <a:rPr sz="28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to</a:t>
            </a:r>
            <a:r>
              <a:rPr sz="28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late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childhood,</a:t>
            </a:r>
            <a:r>
              <a:rPr sz="2800" spc="-13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or</a:t>
            </a:r>
            <a:r>
              <a:rPr sz="2800" spc="-1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early</a:t>
            </a:r>
            <a:r>
              <a:rPr sz="2800" spc="-15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adult</a:t>
            </a:r>
            <a:r>
              <a:rPr sz="2800" spc="-8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hood.</a:t>
            </a:r>
            <a:endParaRPr sz="2800" dirty="0">
              <a:latin typeface="Constantia" panose="02030602050306030303"/>
              <a:cs typeface="Constantia" panose="02030602050306030303"/>
            </a:endParaRPr>
          </a:p>
          <a:p>
            <a:pPr marL="508000" marR="410845" indent="-495935">
              <a:lnSpc>
                <a:spcPts val="2690"/>
              </a:lnSpc>
              <a:spcBef>
                <a:spcPts val="650"/>
              </a:spcBef>
              <a:buClr>
                <a:srgbClr val="0AD0D9"/>
              </a:buClr>
              <a:buSzPct val="95000"/>
              <a:buAutoNum type="arabicPeriod"/>
              <a:tabLst>
                <a:tab pos="508000" algn="l"/>
              </a:tabLst>
            </a:pPr>
            <a:r>
              <a:rPr sz="2800" spc="-20" dirty="0">
                <a:latin typeface="Constantia" panose="02030602050306030303"/>
                <a:cs typeface="Constantia" panose="02030602050306030303"/>
              </a:rPr>
              <a:t>Other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causes</a:t>
            </a:r>
            <a:r>
              <a:rPr sz="2800" spc="-16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could</a:t>
            </a:r>
            <a:r>
              <a:rPr sz="2800" spc="-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be</a:t>
            </a:r>
            <a:r>
              <a:rPr sz="28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neoplasm,</a:t>
            </a:r>
            <a:r>
              <a:rPr sz="2800" spc="-3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infection,</a:t>
            </a:r>
            <a:r>
              <a:rPr sz="28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or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trauma</a:t>
            </a:r>
            <a:endParaRPr sz="2800" dirty="0">
              <a:latin typeface="Constantia" panose="02030602050306030303"/>
              <a:cs typeface="Constantia" panose="02030602050306030303"/>
            </a:endParaRPr>
          </a:p>
          <a:p>
            <a:pPr marL="508000" marR="451485" indent="-495935">
              <a:lnSpc>
                <a:spcPts val="2690"/>
              </a:lnSpc>
              <a:spcBef>
                <a:spcPts val="670"/>
              </a:spcBef>
              <a:buClr>
                <a:srgbClr val="0AD0D9"/>
              </a:buClr>
              <a:buSzPct val="95000"/>
              <a:buAutoNum type="arabicPeriod"/>
              <a:tabLst>
                <a:tab pos="508000" algn="l"/>
              </a:tabLst>
            </a:pPr>
            <a:r>
              <a:rPr sz="2800" spc="-10" dirty="0">
                <a:latin typeface="Constantia" panose="02030602050306030303"/>
                <a:cs typeface="Constantia" panose="02030602050306030303"/>
              </a:rPr>
              <a:t>Obstruction</a:t>
            </a:r>
            <a:r>
              <a:rPr sz="2800" spc="-11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can</a:t>
            </a:r>
            <a:r>
              <a:rPr sz="2800" spc="-12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30" dirty="0">
                <a:latin typeface="Constantia" panose="02030602050306030303"/>
                <a:cs typeface="Constantia" panose="02030602050306030303"/>
              </a:rPr>
              <a:t>occur</a:t>
            </a:r>
            <a:r>
              <a:rPr sz="2800" spc="-17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at</a:t>
            </a:r>
            <a:r>
              <a:rPr sz="2800" spc="-15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10" dirty="0">
                <a:latin typeface="Constantia" panose="02030602050306030303"/>
                <a:cs typeface="Constantia" panose="02030602050306030303"/>
              </a:rPr>
              <a:t>any</a:t>
            </a:r>
            <a:r>
              <a:rPr sz="2800" spc="-114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point</a:t>
            </a:r>
            <a:r>
              <a:rPr sz="2800" spc="-8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in</a:t>
            </a:r>
            <a:r>
              <a:rPr sz="2800" spc="-105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dirty="0">
                <a:latin typeface="Constantia" panose="02030602050306030303"/>
                <a:cs typeface="Constantia" panose="02030602050306030303"/>
              </a:rPr>
              <a:t>the</a:t>
            </a:r>
            <a:r>
              <a:rPr sz="2800" spc="-90" dirty="0">
                <a:latin typeface="Constantia" panose="02030602050306030303"/>
                <a:cs typeface="Constantia" panose="02030602050306030303"/>
              </a:rPr>
              <a:t> </a:t>
            </a:r>
            <a:r>
              <a:rPr sz="2800" spc="-25" dirty="0">
                <a:latin typeface="Constantia" panose="02030602050306030303"/>
                <a:cs typeface="Constantia" panose="02030602050306030303"/>
              </a:rPr>
              <a:t>CSF </a:t>
            </a:r>
            <a:r>
              <a:rPr sz="2800" spc="-20" dirty="0">
                <a:latin typeface="Constantia" panose="02030602050306030303"/>
                <a:cs typeface="Constantia" panose="02030602050306030303"/>
              </a:rPr>
              <a:t>path</a:t>
            </a:r>
            <a:endParaRPr sz="2800" dirty="0">
              <a:latin typeface="Constantia" panose="02030602050306030303"/>
              <a:cs typeface="Constantia" panose="02030602050306030303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pc="-10" dirty="0"/>
              <a:t>20/05/2023</a:t>
            </a:r>
            <a:endParaRPr spc="-1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3345">
              <a:lnSpc>
                <a:spcPts val="1425"/>
              </a:lnSpc>
            </a:pPr>
            <a:fld id="{81D60167-4931-47E6-BA6A-407CBD079E47}" type="slidenum">
              <a:rPr spc="-50" dirty="0"/>
            </a:fld>
            <a:endParaRPr spc="-5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7211</Words>
  <Application>WPS Presentation</Application>
  <PresentationFormat>On-screen Show (4:3)</PresentationFormat>
  <Paragraphs>281</Paragraphs>
  <Slides>26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9" baseType="lpstr">
      <vt:lpstr>Arial</vt:lpstr>
      <vt:lpstr>SimSun</vt:lpstr>
      <vt:lpstr>Wingdings</vt:lpstr>
      <vt:lpstr>Calibri</vt:lpstr>
      <vt:lpstr>Constantia</vt:lpstr>
      <vt:lpstr>Arial Black</vt:lpstr>
      <vt:lpstr>Arial MT</vt:lpstr>
      <vt:lpstr>Comic Sans MS</vt:lpstr>
      <vt:lpstr>Comic Sans MS</vt:lpstr>
      <vt:lpstr>Segoe UI Symbol</vt:lpstr>
      <vt:lpstr>Microsoft YaHei</vt:lpstr>
      <vt:lpstr>Arial Unicode MS</vt:lpstr>
      <vt:lpstr>Office Theme</vt:lpstr>
      <vt:lpstr>PowerPoint 演示文稿</vt:lpstr>
      <vt:lpstr>PowerPoint 演示文稿</vt:lpstr>
      <vt:lpstr>DEFINITION </vt:lpstr>
      <vt:lpstr>PowerPoint 演示文稿</vt:lpstr>
      <vt:lpstr>THE CHILD WITH NEUROLOGICAL PROBLEMS</vt:lpstr>
      <vt:lpstr>PowerPoint 演示文稿</vt:lpstr>
      <vt:lpstr>Mechanism of SCF imbalance</vt:lpstr>
      <vt:lpstr>Effect of CSF imbalance:</vt:lpstr>
      <vt:lpstr>PowerPoint 演示文稿</vt:lpstr>
      <vt:lpstr>Other causes:</vt:lpstr>
      <vt:lpstr>Diagnostic Evaluation:</vt:lpstr>
      <vt:lpstr>Clinical manifestations of hydrocephalus:</vt:lpstr>
      <vt:lpstr>PowerPoint 演示文稿</vt:lpstr>
      <vt:lpstr>PowerPoint 演示文稿</vt:lpstr>
      <vt:lpstr>Childhood manifestations:</vt:lpstr>
      <vt:lpstr>PowerPoint 演示文稿</vt:lpstr>
      <vt:lpstr>Treatment is usually surgical:</vt:lpstr>
      <vt:lpstr>PowerPoint 演示文稿</vt:lpstr>
      <vt:lpstr>Complications of Ventriculo-peritoneal shunt:</vt:lpstr>
      <vt:lpstr>Prognosis:</vt:lpstr>
      <vt:lpstr>Nursing considerations for V.P shunt:</vt:lpstr>
      <vt:lpstr>PowerPoint 演示文稿</vt:lpstr>
      <vt:lpstr>Post operative care:</vt:lpstr>
      <vt:lpstr>PowerPoint 演示文稿</vt:lpstr>
      <vt:lpstr>PowerPoint 演示文稿</vt:lpstr>
      <vt:lpstr>Thank 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 OF THE CHILD WITH NEUROLOGICAL PROBLEMS</dc:title>
  <dc:creator>ILash</dc:creator>
  <cp:lastModifiedBy>reda elfeshawy</cp:lastModifiedBy>
  <cp:revision>6</cp:revision>
  <dcterms:created xsi:type="dcterms:W3CDTF">2024-02-26T18:14:00Z</dcterms:created>
  <dcterms:modified xsi:type="dcterms:W3CDTF">2024-04-03T09:25:03Z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2023-05-20T06:00:00Z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2024-02-26T06:00:00Z</vt:filetime>
  </property>
  <property fmtid="{D5CDD505-2E9C-101B-9397-08002B2CF9AE}" pid="5" name="Producer">
    <vt:lpwstr>Microsoft® PowerPoint® 2010</vt:lpwstr>
  </property>
  <property fmtid="{D5CDD505-2E9C-101B-9397-08002B2CF9AE}" pid="6" name="ICV">
    <vt:lpwstr>8734554809FE46EE80F090A6227E211C_13</vt:lpwstr>
  </property>
  <property fmtid="{D5CDD505-2E9C-101B-9397-08002B2CF9AE}" pid="7" name="KSOProductBuildVer">
    <vt:lpwstr>1033-12.2.0.13489</vt:lpwstr>
  </property>
</Properties>
</file>