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374F905-346C-454E-B794-3C514721F637}" type="datetimeFigureOut">
              <a:rPr lang="ar-IQ" smtClean="0"/>
              <a:t>28/05/1445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267744" y="260648"/>
            <a:ext cx="4320480" cy="1065361"/>
          </a:xfrm>
        </p:spPr>
        <p:txBody>
          <a:bodyPr>
            <a:noAutofit/>
          </a:bodyPr>
          <a:lstStyle/>
          <a:p>
            <a:pPr marR="5715" algn="ctr">
              <a:spcBef>
                <a:spcPts val="100"/>
              </a:spcBef>
            </a:pP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Department</a:t>
            </a:r>
            <a:r>
              <a:rPr lang="en-US" sz="2000" b="1" spc="25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of</a:t>
            </a:r>
            <a:r>
              <a:rPr lang="en-US" sz="2000" b="1" spc="-10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Anesthesia</a:t>
            </a:r>
            <a:r>
              <a:rPr lang="en-US" sz="2000" b="1" spc="-20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Techniques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483768" y="1905490"/>
            <a:ext cx="3888432" cy="86409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6600" spc="-100" dirty="0">
                <a:solidFill>
                  <a:prstClr val="black"/>
                </a:solidFill>
                <a:latin typeface="Cambria"/>
                <a:ea typeface="+mj-ea"/>
                <a:cs typeface="+mj-cs"/>
              </a:rPr>
              <a:t>Blood Physiology</a:t>
            </a:r>
            <a:endParaRPr lang="ar-IQ" sz="48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60232" y="332655"/>
            <a:ext cx="1728192" cy="1352707"/>
          </a:xfrm>
          <a:prstGeom prst="rect">
            <a:avLst/>
          </a:prstGeom>
        </p:spPr>
      </p:pic>
      <p:pic>
        <p:nvPicPr>
          <p:cNvPr id="5" name="image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0033" y="332656"/>
            <a:ext cx="1656184" cy="1352707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789916" y="4594758"/>
            <a:ext cx="27126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b="1" dirty="0" err="1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Zahraa</a:t>
            </a:r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Tariq </a:t>
            </a:r>
            <a:endParaRPr lang="ar-IQ" sz="2800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748962" y="4594758"/>
            <a:ext cx="243207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b="1" dirty="0" err="1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Rwaa</a:t>
            </a:r>
            <a:r>
              <a:rPr lang="en-US" sz="28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Awad</a:t>
            </a:r>
            <a:endParaRPr lang="ar-IQ" sz="2800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105447" y="3212976"/>
            <a:ext cx="103586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Lec.1</a:t>
            </a:r>
            <a:endParaRPr lang="ar-IQ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707904" y="5517231"/>
            <a:ext cx="183094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sz="32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المرحلة الاولى</a:t>
            </a:r>
          </a:p>
        </p:txBody>
      </p:sp>
    </p:spTree>
    <p:extLst>
      <p:ext uri="{BB962C8B-B14F-4D97-AF65-F5344CB8AC3E}">
        <p14:creationId xmlns:p14="http://schemas.microsoft.com/office/powerpoint/2010/main" val="388359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212160"/>
          </a:xfrm>
        </p:spPr>
        <p:txBody>
          <a:bodyPr/>
          <a:lstStyle/>
          <a:p>
            <a:pPr lvl="0" algn="l" rtl="0">
              <a:lnSpc>
                <a:spcPct val="150000"/>
              </a:lnSpc>
              <a:buClr>
                <a:srgbClr val="FF388C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Effect of Anemia on Circulation: 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Decrease the viscosity of blood. 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Increase the amount of work needed by the heart. 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During exercise, the oxygenation of the tissues will be reduced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2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Blood is a special type of fluid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connective tissue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is composed of 8%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body mass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properties are: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bright red in artery &amp; dark red in veins.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slightly alkaline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(7.35-7.45).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Viscosity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3-4 times 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viscos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than water.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about 5-6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445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Blood Consist of:</a:t>
            </a:r>
          </a:p>
          <a:p>
            <a:pPr marL="628650" indent="-514350" algn="l" rtl="0">
              <a:lnSpc>
                <a:spcPct val="150000"/>
              </a:lnSpc>
              <a:buFont typeface="+mj-lt"/>
              <a:buAutoNum type="alphaU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Cellular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Elements (45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%) that includes: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Red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Blood Cells (Erythrocyte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arenR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White Blood Cells (Leukocyte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Platelets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(Thrombocyte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lphaUcPeriod" startAt="2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Non-cellular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elements that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include:</a:t>
            </a:r>
          </a:p>
          <a:p>
            <a:pPr lvl="0" algn="l" rtl="0">
              <a:lnSpc>
                <a:spcPct val="150000"/>
              </a:lnSpc>
              <a:buClr>
                <a:srgbClr val="FF388C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Plasma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(55%)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5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rtl="0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Functions 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Blood</a:t>
            </a:r>
            <a:endParaRPr lang="ar-IQ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25352"/>
            <a:ext cx="8460432" cy="5832648"/>
          </a:xfrm>
        </p:spPr>
        <p:txBody>
          <a:bodyPr>
            <a:normAutofit/>
          </a:bodyPr>
          <a:lstStyle/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O2 from lungs to body cells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CO2 from body cells to lungs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Transport Nutrients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from GIT to body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cells.</a:t>
            </a:r>
          </a:p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Regulate body temperature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Ph.</a:t>
            </a:r>
          </a:p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Platelets and proteins help to repair damaged blood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vessels.</a:t>
            </a:r>
          </a:p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WBC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protect against disease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phagocytosis.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3960440" cy="792088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Plasma &amp; Serum</a:t>
            </a:r>
            <a:endParaRPr lang="ar-IQ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52736"/>
            <a:ext cx="8460432" cy="5805264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Plasma is the liquid part of blood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made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up of 93% water, 7% proteins, and other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solutes like glucose , fatty acid…</a:t>
            </a: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Plasma is all the components of blood, minus the cells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plasma proteins are albumin, globulins, clotting proteins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&amp; fibrinogen)and other proteins (enzymes and hormones).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serum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plasma without clotting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proteins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fibrinogen).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9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20000" cy="504056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Cellular Elements of Blood</a:t>
            </a:r>
            <a:endParaRPr lang="ar-IQ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620688"/>
            <a:ext cx="8352928" cy="6237312"/>
          </a:xfrm>
        </p:spPr>
        <p:txBody>
          <a:bodyPr>
            <a:normAutofit fontScale="92500" lnSpcReduction="20000"/>
          </a:bodyPr>
          <a:lstStyle/>
          <a:p>
            <a:pPr algn="just" rtl="0">
              <a:lnSpc>
                <a:spcPct val="150000"/>
              </a:lnSpc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Erythrocytes (RBCs) 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most common type of blood cell ,which are small biconcave disc-shaped cells that arise from the bone marrow and they do not have a nucleus or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mitochondria.</a:t>
            </a:r>
          </a:p>
          <a:p>
            <a:pPr algn="just" rtl="0"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containing hemoglobin(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 molecules which is iron containing biomolecule that can bind oxygen and it responsible for the red color of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blood.</a:t>
            </a:r>
          </a:p>
          <a:p>
            <a:pPr algn="just" rtl="0"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whole blood of men contains about 15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/dl of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, whereas , for women about 14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/dl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IQ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260648"/>
            <a:ext cx="8052048" cy="2088232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Function of RBCs :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hemoglobin within the RBCs transport O2 from lung to the tissues and CO2 from tissues to the lung.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40968"/>
            <a:ext cx="7416824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2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4624"/>
            <a:ext cx="8460432" cy="6813376"/>
          </a:xfrm>
        </p:spPr>
        <p:txBody>
          <a:bodyPr>
            <a:normAutofit fontScale="62500" lnSpcReduction="20000"/>
          </a:bodyPr>
          <a:lstStyle/>
          <a:p>
            <a:pPr marL="114300" indent="0" algn="ctr" rtl="0">
              <a:lnSpc>
                <a:spcPct val="150000"/>
              </a:lnSpc>
              <a:buNone/>
            </a:pP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Anemia</a:t>
            </a:r>
          </a:p>
          <a:p>
            <a:pPr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Anemia means deficiency of hemoglobin in the blood, which can be caused by either few red blood cells or little hemoglobin in the cells.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Anemia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indent="-514350" algn="just" rtl="0">
              <a:lnSpc>
                <a:spcPct val="150000"/>
              </a:lnSpc>
              <a:buAutoNum type="alphaLcParenR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Iron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deficiency anemia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8650" indent="-514350" algn="just" rtl="0">
              <a:lnSpc>
                <a:spcPct val="150000"/>
              </a:lnSpc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Megaloblastic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Anemia that includes: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Folic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Acid Deficiency Anemia(low intake of folic acid which is necessary for DNA formation and maturation of RBCs.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B12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Deficiency Anemia (B12 is necessary for DNA formation of RBCs)</a:t>
            </a:r>
            <a:endParaRPr lang="ar-IQ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41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5258"/>
            <a:ext cx="8460432" cy="6597352"/>
          </a:xfrm>
        </p:spPr>
        <p:txBody>
          <a:bodyPr>
            <a:noAutofit/>
          </a:bodyPr>
          <a:lstStyle/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Membrane Defects anemia as in hereditary spherocytosis.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Hemolytic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anemia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:autoimmune Hemolytic anemia,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Hemoglobinopathies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Thalassemia and sickle cell anemia. </a:t>
            </a:r>
          </a:p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Aplastic Anemia (bone marrow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failure).</a:t>
            </a:r>
          </a:p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Loss Anemia after rapid hemorrhage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95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490</Words>
  <Application>Microsoft Office PowerPoint</Application>
  <PresentationFormat>عرض على الشاشة (3:4)‏</PresentationFormat>
  <Paragraphs>53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تجاور</vt:lpstr>
      <vt:lpstr>Department of Anesthesia Techniques</vt:lpstr>
      <vt:lpstr>عرض تقديمي في PowerPoint</vt:lpstr>
      <vt:lpstr>عرض تقديمي في PowerPoint</vt:lpstr>
      <vt:lpstr>Functions of Blood</vt:lpstr>
      <vt:lpstr>Plasma &amp; Serum</vt:lpstr>
      <vt:lpstr>Cellular Elements of Blood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Anesthesia Techniques</dc:title>
  <dc:creator>Maher</dc:creator>
  <cp:lastModifiedBy>Maher</cp:lastModifiedBy>
  <cp:revision>19</cp:revision>
  <dcterms:created xsi:type="dcterms:W3CDTF">2022-12-17T13:31:54Z</dcterms:created>
  <dcterms:modified xsi:type="dcterms:W3CDTF">2023-12-10T06:11:15Z</dcterms:modified>
</cp:coreProperties>
</file>