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2" d="100"/>
          <a:sy n="82" d="100"/>
        </p:scale>
        <p:origin x="72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28395326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47117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1480451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3713021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9492909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115887814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13564855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416592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20389926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4D3A522-1FFC-462C-BE71-6E0D1ECE49DE}" type="datetimeFigureOut">
              <a:rPr lang="en-US" smtClean="0"/>
              <a:t>4/3/2024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7845052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D3A522-1FFC-462C-BE71-6E0D1ECE49DE}"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31960324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4D3A522-1FFC-462C-BE71-6E0D1ECE49DE}" type="datetimeFigureOut">
              <a:rPr lang="en-US" smtClean="0"/>
              <a:t>4/3/2024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2448362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4D3A522-1FFC-462C-BE71-6E0D1ECE49DE}" type="datetimeFigureOut">
              <a:rPr lang="en-US" smtClean="0"/>
              <a:t>4/3/2024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15208742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4D3A522-1FFC-462C-BE71-6E0D1ECE49DE}" type="datetimeFigureOut">
              <a:rPr lang="en-US" smtClean="0"/>
              <a:t>4/3/2024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2440895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4D3A522-1FFC-462C-BE71-6E0D1ECE49DE}"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3734423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4D3A522-1FFC-462C-BE71-6E0D1ECE49DE}" type="datetimeFigureOut">
              <a:rPr lang="en-US" smtClean="0"/>
              <a:t>4/3/2024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3814F9-999F-4EAC-9B4A-41C11668D229}" type="slidenum">
              <a:rPr lang="en-US" smtClean="0"/>
              <a:t>‹#›</a:t>
            </a:fld>
            <a:endParaRPr lang="en-US"/>
          </a:p>
        </p:txBody>
      </p:sp>
    </p:spTree>
    <p:extLst>
      <p:ext uri="{BB962C8B-B14F-4D97-AF65-F5344CB8AC3E}">
        <p14:creationId xmlns:p14="http://schemas.microsoft.com/office/powerpoint/2010/main" val="407728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4D3A522-1FFC-462C-BE71-6E0D1ECE49DE}" type="datetimeFigureOut">
              <a:rPr lang="en-US" smtClean="0"/>
              <a:t>4/3/2024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E3814F9-999F-4EAC-9B4A-41C11668D229}" type="slidenum">
              <a:rPr lang="en-US" smtClean="0"/>
              <a:t>‹#›</a:t>
            </a:fld>
            <a:endParaRPr lang="en-US"/>
          </a:p>
        </p:txBody>
      </p:sp>
    </p:spTree>
    <p:extLst>
      <p:ext uri="{BB962C8B-B14F-4D97-AF65-F5344CB8AC3E}">
        <p14:creationId xmlns:p14="http://schemas.microsoft.com/office/powerpoint/2010/main" val="20063914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8A2917C-4A74-5942-B961-092A824F62B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32294" y="156206"/>
            <a:ext cx="1927412" cy="1773891"/>
          </a:xfrm>
          <a:prstGeom prst="rect">
            <a:avLst/>
          </a:prstGeom>
        </p:spPr>
      </p:pic>
      <p:sp>
        <p:nvSpPr>
          <p:cNvPr id="5" name="TextBox 4">
            <a:extLst>
              <a:ext uri="{FF2B5EF4-FFF2-40B4-BE49-F238E27FC236}">
                <a16:creationId xmlns:a16="http://schemas.microsoft.com/office/drawing/2014/main" id="{1ECE86E6-ACBE-7486-D30D-D90656CAAB6C}"/>
              </a:ext>
            </a:extLst>
          </p:cNvPr>
          <p:cNvSpPr txBox="1"/>
          <p:nvPr/>
        </p:nvSpPr>
        <p:spPr>
          <a:xfrm>
            <a:off x="8236477" y="453161"/>
            <a:ext cx="2967318" cy="923330"/>
          </a:xfrm>
          <a:prstGeom prst="rect">
            <a:avLst/>
          </a:prstGeom>
          <a:noFill/>
        </p:spPr>
        <p:txBody>
          <a:bodyPr wrap="square" rtlCol="0">
            <a:spAutoFit/>
          </a:bodyPr>
          <a:lstStyle/>
          <a:p>
            <a:pPr algn="r"/>
            <a:r>
              <a:rPr lang="ar-IQ" dirty="0"/>
              <a:t>جامعة المستقبل </a:t>
            </a:r>
          </a:p>
          <a:p>
            <a:pPr algn="r"/>
            <a:r>
              <a:rPr lang="ar-IQ" dirty="0"/>
              <a:t>كلية التقنيات الصحية والطبية </a:t>
            </a:r>
          </a:p>
          <a:p>
            <a:pPr algn="r"/>
            <a:r>
              <a:rPr lang="ar-IQ" dirty="0"/>
              <a:t>قسم التقنيات البصرية </a:t>
            </a:r>
            <a:endParaRPr lang="en-US" dirty="0"/>
          </a:p>
        </p:txBody>
      </p:sp>
      <p:sp>
        <p:nvSpPr>
          <p:cNvPr id="6" name="TextBox 5">
            <a:extLst>
              <a:ext uri="{FF2B5EF4-FFF2-40B4-BE49-F238E27FC236}">
                <a16:creationId xmlns:a16="http://schemas.microsoft.com/office/drawing/2014/main" id="{6B4AE453-E736-388E-046C-C1CD6666C858}"/>
              </a:ext>
            </a:extLst>
          </p:cNvPr>
          <p:cNvSpPr txBox="1"/>
          <p:nvPr/>
        </p:nvSpPr>
        <p:spPr>
          <a:xfrm>
            <a:off x="988205" y="453161"/>
            <a:ext cx="2034988" cy="923330"/>
          </a:xfrm>
          <a:prstGeom prst="rect">
            <a:avLst/>
          </a:prstGeom>
          <a:noFill/>
        </p:spPr>
        <p:txBody>
          <a:bodyPr wrap="square" rtlCol="0">
            <a:spAutoFit/>
          </a:bodyPr>
          <a:lstStyle/>
          <a:p>
            <a:r>
              <a:rPr lang="en-US" dirty="0"/>
              <a:t>Prepared by </a:t>
            </a:r>
          </a:p>
          <a:p>
            <a:r>
              <a:rPr lang="en-US" dirty="0"/>
              <a:t>Alaa Mohammad</a:t>
            </a:r>
          </a:p>
          <a:p>
            <a:r>
              <a:rPr lang="en-US" dirty="0"/>
              <a:t>MSc optometry</a:t>
            </a:r>
          </a:p>
        </p:txBody>
      </p:sp>
      <p:sp>
        <p:nvSpPr>
          <p:cNvPr id="7" name="TextBox 6">
            <a:extLst>
              <a:ext uri="{FF2B5EF4-FFF2-40B4-BE49-F238E27FC236}">
                <a16:creationId xmlns:a16="http://schemas.microsoft.com/office/drawing/2014/main" id="{15EC70E4-E1A3-F331-846E-1317812EC7C5}"/>
              </a:ext>
            </a:extLst>
          </p:cNvPr>
          <p:cNvSpPr txBox="1"/>
          <p:nvPr/>
        </p:nvSpPr>
        <p:spPr>
          <a:xfrm>
            <a:off x="605161" y="3059668"/>
            <a:ext cx="10981678" cy="3416320"/>
          </a:xfrm>
          <a:prstGeom prst="rect">
            <a:avLst/>
          </a:prstGeom>
          <a:noFill/>
        </p:spPr>
        <p:txBody>
          <a:bodyPr wrap="square" rtlCol="0">
            <a:spAutoFit/>
          </a:bodyPr>
          <a:lstStyle/>
          <a:p>
            <a:pPr algn="ctr"/>
            <a:r>
              <a:rPr lang="en-US" sz="2000" dirty="0">
                <a:solidFill>
                  <a:srgbClr val="00B0F0"/>
                </a:solidFill>
              </a:rPr>
              <a:t>Issues in the design &amp; conduct of cohort studies </a:t>
            </a:r>
            <a:r>
              <a:rPr lang="en-US" dirty="0"/>
              <a:t>:</a:t>
            </a:r>
          </a:p>
          <a:p>
            <a:endParaRPr lang="en-US" dirty="0"/>
          </a:p>
          <a:p>
            <a:r>
              <a:rPr lang="en-US" dirty="0"/>
              <a:t>There are several issues that researchers need to consider in the design and conduct of these studies .</a:t>
            </a:r>
          </a:p>
          <a:p>
            <a:endParaRPr lang="en-US" dirty="0"/>
          </a:p>
          <a:p>
            <a:pPr marL="342900" indent="-342900">
              <a:buAutoNum type="arabicPeriod"/>
            </a:pPr>
            <a:r>
              <a:rPr lang="en-US" dirty="0"/>
              <a:t>Selection bias: Cohort studies can be prone to selection bias if the participants chosen for the study are not representative of the target population. This can lead to inaccurate results and conclusions.</a:t>
            </a:r>
          </a:p>
          <a:p>
            <a:pPr marL="342900" indent="-342900">
              <a:buAutoNum type="arabicPeriod"/>
            </a:pPr>
            <a:endParaRPr lang="en-US" dirty="0"/>
          </a:p>
          <a:p>
            <a:r>
              <a:rPr lang="en-US" dirty="0"/>
              <a:t>2. Loss to follow-up: Cohort studies require long-term follow-up of participants, which can lead to high rates of loss to follow-up. This can introduce bias if the participants who drop out of the study are different from those who remain, leading to inaccurate results.</a:t>
            </a:r>
          </a:p>
          <a:p>
            <a:endParaRPr lang="en-US" dirty="0"/>
          </a:p>
          <a:p>
            <a:endParaRPr lang="en-US" dirty="0"/>
          </a:p>
        </p:txBody>
      </p:sp>
      <p:sp>
        <p:nvSpPr>
          <p:cNvPr id="8" name="TextBox 7">
            <a:extLst>
              <a:ext uri="{FF2B5EF4-FFF2-40B4-BE49-F238E27FC236}">
                <a16:creationId xmlns:a16="http://schemas.microsoft.com/office/drawing/2014/main" id="{54FF0B18-7443-B86D-5348-18C84DDB2DF3}"/>
              </a:ext>
            </a:extLst>
          </p:cNvPr>
          <p:cNvSpPr txBox="1"/>
          <p:nvPr/>
        </p:nvSpPr>
        <p:spPr>
          <a:xfrm>
            <a:off x="4320987" y="2205318"/>
            <a:ext cx="3550025" cy="830997"/>
          </a:xfrm>
          <a:prstGeom prst="rect">
            <a:avLst/>
          </a:prstGeom>
          <a:noFill/>
        </p:spPr>
        <p:txBody>
          <a:bodyPr wrap="square" rtlCol="0">
            <a:spAutoFit/>
          </a:bodyPr>
          <a:lstStyle/>
          <a:p>
            <a:r>
              <a:rPr lang="en-US" dirty="0"/>
              <a:t>    </a:t>
            </a:r>
            <a:r>
              <a:rPr lang="en-US" sz="2400" i="1" dirty="0">
                <a:solidFill>
                  <a:srgbClr val="FF0000"/>
                </a:solidFill>
              </a:rPr>
              <a:t>Research Methodology</a:t>
            </a:r>
          </a:p>
          <a:p>
            <a:pPr algn="ctr"/>
            <a:r>
              <a:rPr lang="en-US" sz="2400" i="1" dirty="0">
                <a:solidFill>
                  <a:srgbClr val="FF0000"/>
                </a:solidFill>
              </a:rPr>
              <a:t>Lectures 3 &amp; 4 </a:t>
            </a:r>
          </a:p>
        </p:txBody>
      </p:sp>
    </p:spTree>
    <p:extLst>
      <p:ext uri="{BB962C8B-B14F-4D97-AF65-F5344CB8AC3E}">
        <p14:creationId xmlns:p14="http://schemas.microsoft.com/office/powerpoint/2010/main" val="559190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B717065-4380-9448-5604-800EC9DCDB16}"/>
              </a:ext>
            </a:extLst>
          </p:cNvPr>
          <p:cNvSpPr txBox="1"/>
          <p:nvPr/>
        </p:nvSpPr>
        <p:spPr>
          <a:xfrm>
            <a:off x="798991" y="514905"/>
            <a:ext cx="10635448" cy="5355312"/>
          </a:xfrm>
          <a:prstGeom prst="rect">
            <a:avLst/>
          </a:prstGeom>
          <a:noFill/>
        </p:spPr>
        <p:txBody>
          <a:bodyPr wrap="square" rtlCol="0">
            <a:spAutoFit/>
          </a:bodyPr>
          <a:lstStyle/>
          <a:p>
            <a:r>
              <a:rPr lang="en-US" dirty="0"/>
              <a:t>3. Confounding variables: Cohort studies can be affected by confounding variables, which are factors that are associated with both the exposure and the outcome of interest. Failure to account for confounding variables can lead to inaccurate results and conclusions.</a:t>
            </a:r>
          </a:p>
          <a:p>
            <a:endParaRPr lang="en-US" dirty="0"/>
          </a:p>
          <a:p>
            <a:r>
              <a:rPr lang="en-US" dirty="0"/>
              <a:t>4. Measurement bias: Cohort studies rely on accurate measurement of exposure and outcome variables. Measurement bias can occur if the methods used to measure these variables are not reliable or valid, leading to inaccurate results.</a:t>
            </a:r>
          </a:p>
          <a:p>
            <a:endParaRPr lang="en-US" dirty="0"/>
          </a:p>
          <a:p>
            <a:r>
              <a:rPr lang="en-US" dirty="0"/>
              <a:t>5. Ethical considerations: Cohort studies involve following participants over time and collecting sensitive information about their health and lifestyle. Researchers must ensure that participants' privacy and confidentiality are protected, and that informed consent is obtained.</a:t>
            </a:r>
          </a:p>
          <a:p>
            <a:endParaRPr lang="en-US" dirty="0"/>
          </a:p>
          <a:p>
            <a:r>
              <a:rPr lang="en-US" dirty="0"/>
              <a:t>6. Generalizability: Cohort studies may not always be generalizable to the broader population, as participants are often selected based on specific criteria. Researchers must carefully consider the external validity of their findings and the extent to which they can be applied to other populations.</a:t>
            </a:r>
          </a:p>
          <a:p>
            <a:endParaRPr lang="en-US" dirty="0"/>
          </a:p>
          <a:p>
            <a:r>
              <a:rPr lang="en-US" dirty="0"/>
              <a:t>7. Resource-intensive: Cohort studies can be time-consuming and expensive to conduct, as they require long-term follow-up of participants and collection of data over time. Researchers must carefully plan and budget for the resources needed to conduct a cohort study effectively.</a:t>
            </a:r>
          </a:p>
        </p:txBody>
      </p:sp>
    </p:spTree>
    <p:extLst>
      <p:ext uri="{BB962C8B-B14F-4D97-AF65-F5344CB8AC3E}">
        <p14:creationId xmlns:p14="http://schemas.microsoft.com/office/powerpoint/2010/main" val="1173270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94A0CAF-6C33-17D4-F1C7-B43FBBF3B062}"/>
              </a:ext>
            </a:extLst>
          </p:cNvPr>
          <p:cNvSpPr txBox="1"/>
          <p:nvPr/>
        </p:nvSpPr>
        <p:spPr>
          <a:xfrm>
            <a:off x="851647" y="833718"/>
            <a:ext cx="10488705" cy="4524315"/>
          </a:xfrm>
          <a:prstGeom prst="rect">
            <a:avLst/>
          </a:prstGeom>
          <a:noFill/>
        </p:spPr>
        <p:txBody>
          <a:bodyPr wrap="square" rtlCol="0">
            <a:spAutoFit/>
          </a:bodyPr>
          <a:lstStyle/>
          <a:p>
            <a:pPr algn="ctr"/>
            <a:r>
              <a:rPr lang="en-US" sz="2000" dirty="0">
                <a:solidFill>
                  <a:srgbClr val="00B0F0"/>
                </a:solidFill>
              </a:rPr>
              <a:t>Issues in analysis </a:t>
            </a:r>
            <a:r>
              <a:rPr lang="en-US" dirty="0"/>
              <a:t>:</a:t>
            </a:r>
          </a:p>
          <a:p>
            <a:endParaRPr lang="en-US" dirty="0"/>
          </a:p>
          <a:p>
            <a:pPr marL="342900" indent="-342900">
              <a:buAutoNum type="arabicPeriod"/>
            </a:pPr>
            <a:r>
              <a:rPr lang="en-US" dirty="0"/>
              <a:t>Selection bias: Cohort studies may be prone to selection bias if the participants chosen for the study are not representative of the target population. This can lead to inaccurate results and conclusions.</a:t>
            </a:r>
          </a:p>
          <a:p>
            <a:pPr marL="342900" indent="-342900">
              <a:buAutoNum type="arabicPeriod"/>
            </a:pPr>
            <a:endParaRPr lang="en-US" dirty="0"/>
          </a:p>
          <a:p>
            <a:r>
              <a:rPr lang="en-US" dirty="0"/>
              <a:t>2. Loss to follow-up: Cohort studies require long-term follow-up of participants, which can result in loss to follow-up. This can lead to missing data and bias in the results if the participants who drop out of the study are systematically different from those who remain.</a:t>
            </a:r>
          </a:p>
          <a:p>
            <a:endParaRPr lang="en-US" dirty="0"/>
          </a:p>
          <a:p>
            <a:r>
              <a:rPr lang="en-US" dirty="0"/>
              <a:t>3. Confounding variables: Cohort studies may be affected by confounding variables, which are factors that are associated with both the exposure and the outcome of interest. Failure to account for confounding variables can lead to biased results.</a:t>
            </a:r>
          </a:p>
          <a:p>
            <a:endParaRPr lang="en-US" dirty="0"/>
          </a:p>
          <a:p>
            <a:r>
              <a:rPr lang="en-US" dirty="0"/>
              <a:t>4. Measurement bias: Cohort studies rely on accurate measurement of exposure and outcome variables. Measurement bias can occur if there are errors in the measurement of these variables, leading to inaccurate results.</a:t>
            </a:r>
          </a:p>
        </p:txBody>
      </p:sp>
    </p:spTree>
    <p:extLst>
      <p:ext uri="{BB962C8B-B14F-4D97-AF65-F5344CB8AC3E}">
        <p14:creationId xmlns:p14="http://schemas.microsoft.com/office/powerpoint/2010/main" val="348265053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ABE7DB7-EDA7-ACF1-0B49-672855B9A5FA}"/>
              </a:ext>
            </a:extLst>
          </p:cNvPr>
          <p:cNvSpPr txBox="1"/>
          <p:nvPr/>
        </p:nvSpPr>
        <p:spPr>
          <a:xfrm>
            <a:off x="5638800" y="2971800"/>
            <a:ext cx="914400" cy="914400"/>
          </a:xfrm>
          <a:prstGeom prst="rect">
            <a:avLst/>
          </a:prstGeom>
          <a:noFill/>
        </p:spPr>
        <p:txBody>
          <a:bodyPr wrap="square" rtlCol="0">
            <a:spAutoFit/>
          </a:bodyPr>
          <a:lstStyle/>
          <a:p>
            <a:endParaRPr lang="en-US" dirty="0"/>
          </a:p>
        </p:txBody>
      </p:sp>
      <p:sp>
        <p:nvSpPr>
          <p:cNvPr id="3" name="TextBox 2">
            <a:extLst>
              <a:ext uri="{FF2B5EF4-FFF2-40B4-BE49-F238E27FC236}">
                <a16:creationId xmlns:a16="http://schemas.microsoft.com/office/drawing/2014/main" id="{41CE353F-03B9-DF01-7658-1DC4F9247734}"/>
              </a:ext>
            </a:extLst>
          </p:cNvPr>
          <p:cNvSpPr txBox="1"/>
          <p:nvPr/>
        </p:nvSpPr>
        <p:spPr>
          <a:xfrm>
            <a:off x="815789" y="797859"/>
            <a:ext cx="10560422" cy="4801314"/>
          </a:xfrm>
          <a:prstGeom prst="rect">
            <a:avLst/>
          </a:prstGeom>
          <a:noFill/>
        </p:spPr>
        <p:txBody>
          <a:bodyPr wrap="square" rtlCol="0">
            <a:spAutoFit/>
          </a:bodyPr>
          <a:lstStyle/>
          <a:p>
            <a:r>
              <a:rPr lang="en-US" dirty="0"/>
              <a:t>5. Generalizability: Cohort studies may have limited generalizability if the study population is not representative of the broader population. This can limit the applicability of the study findings to other populations.</a:t>
            </a:r>
          </a:p>
          <a:p>
            <a:endParaRPr lang="en-US" dirty="0"/>
          </a:p>
          <a:p>
            <a:r>
              <a:rPr lang="en-US" dirty="0"/>
              <a:t>6. Ethical considerations: Cohort studies involve the collection of data from human participants, which raises ethical considerations. Researchers must ensure that participants' rights and confidentiality are protected throughout the study.</a:t>
            </a:r>
          </a:p>
          <a:p>
            <a:endParaRPr lang="en-US" dirty="0"/>
          </a:p>
          <a:p>
            <a:endParaRPr lang="en-US" dirty="0"/>
          </a:p>
          <a:p>
            <a:pPr algn="ctr"/>
            <a:r>
              <a:rPr lang="en-US" sz="2000" dirty="0">
                <a:solidFill>
                  <a:srgbClr val="00B0F0"/>
                </a:solidFill>
              </a:rPr>
              <a:t>Issues in the interpretation </a:t>
            </a:r>
            <a:r>
              <a:rPr lang="en-US" dirty="0"/>
              <a:t>:</a:t>
            </a:r>
          </a:p>
          <a:p>
            <a:endParaRPr lang="en-US" dirty="0"/>
          </a:p>
          <a:p>
            <a:pPr marL="342900" indent="-342900">
              <a:buAutoNum type="arabicPeriod"/>
            </a:pPr>
            <a:r>
              <a:rPr lang="en-US" dirty="0"/>
              <a:t>Confounding variables: Cohort studies may be susceptible to confounding variables, which can distort the relationship between the exposure and the outcome. Confounding variables are factors that are associated with both the exposure and the outcome, making it difficult to determine if the exposure is truly causing the outcome.</a:t>
            </a:r>
          </a:p>
          <a:p>
            <a:pPr marL="342900" indent="-342900">
              <a:buAutoNum type="arabicPeriod"/>
            </a:pPr>
            <a:endParaRPr lang="en-US" dirty="0"/>
          </a:p>
          <a:p>
            <a:r>
              <a:rPr lang="en-US" dirty="0"/>
              <a:t>2. Selection bias: Cohort studies may be prone to selection bias, as participants may self-select into the study based on certain characteristics. This can lead to a non-representative sample and potentially biased results.</a:t>
            </a:r>
          </a:p>
        </p:txBody>
      </p:sp>
    </p:spTree>
    <p:extLst>
      <p:ext uri="{BB962C8B-B14F-4D97-AF65-F5344CB8AC3E}">
        <p14:creationId xmlns:p14="http://schemas.microsoft.com/office/powerpoint/2010/main" val="1817151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5ABC129-552F-F06C-8337-4E2A64FC47AC}"/>
              </a:ext>
            </a:extLst>
          </p:cNvPr>
          <p:cNvSpPr txBox="1"/>
          <p:nvPr/>
        </p:nvSpPr>
        <p:spPr>
          <a:xfrm>
            <a:off x="878541" y="788894"/>
            <a:ext cx="10578353" cy="5078313"/>
          </a:xfrm>
          <a:prstGeom prst="rect">
            <a:avLst/>
          </a:prstGeom>
          <a:noFill/>
        </p:spPr>
        <p:txBody>
          <a:bodyPr wrap="square" rtlCol="0">
            <a:spAutoFit/>
          </a:bodyPr>
          <a:lstStyle/>
          <a:p>
            <a:r>
              <a:rPr lang="en-US" dirty="0"/>
              <a:t>3. Loss to follow-up: Cohort studies often require long-term follow-up of participants, which can lead to loss to follow-up. If participants drop out of the study for reasons related to the outcome being studied, this can bias the results.</a:t>
            </a:r>
          </a:p>
          <a:p>
            <a:endParaRPr lang="en-US" dirty="0"/>
          </a:p>
          <a:p>
            <a:r>
              <a:rPr lang="en-US" dirty="0"/>
              <a:t>4. Measurement bias: Errors in the measurement of exposure or outcome variables can introduce bias into cohort studies. For example, self-reported data may be subject to recall bias, where participants may inaccurately report their exposure or outcome.</a:t>
            </a:r>
          </a:p>
          <a:p>
            <a:endParaRPr lang="en-US" dirty="0"/>
          </a:p>
          <a:p>
            <a:r>
              <a:rPr lang="en-US" dirty="0"/>
              <a:t>5. Generalizability: Cohort studies may have limited generalizability, as they often involve specific populations or settings. This can make it difficult to apply the findings of a cohort study to other populations or settings.</a:t>
            </a:r>
          </a:p>
          <a:p>
            <a:endParaRPr lang="en-US" dirty="0"/>
          </a:p>
          <a:p>
            <a:r>
              <a:rPr lang="en-US" dirty="0"/>
              <a:t>6. Confounding by indication: In cohort studies of treatments or interventions, confounding by indication may occur if the decision to prescribe a treatment is based on the severity of the condition being treated. This can lead to biased results if the severity of the condition also influences the outcome.</a:t>
            </a:r>
          </a:p>
          <a:p>
            <a:endParaRPr lang="en-US" dirty="0"/>
          </a:p>
          <a:p>
            <a:r>
              <a:rPr lang="en-US" dirty="0"/>
              <a:t>7. Reverse causation: In cohort studies, reverse causation may occur if the outcome influences the exposure, rather than the other way around. This can lead to incorrect conclusions about the relationship between the exposure and outcome.</a:t>
            </a:r>
          </a:p>
        </p:txBody>
      </p:sp>
    </p:spTree>
    <p:extLst>
      <p:ext uri="{BB962C8B-B14F-4D97-AF65-F5344CB8AC3E}">
        <p14:creationId xmlns:p14="http://schemas.microsoft.com/office/powerpoint/2010/main" val="26842355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62F3CA5-8083-B9F2-D710-19C7B0A09831}"/>
              </a:ext>
            </a:extLst>
          </p:cNvPr>
          <p:cNvSpPr txBox="1"/>
          <p:nvPr/>
        </p:nvSpPr>
        <p:spPr>
          <a:xfrm>
            <a:off x="770965" y="582706"/>
            <a:ext cx="10650070" cy="4524315"/>
          </a:xfrm>
          <a:prstGeom prst="rect">
            <a:avLst/>
          </a:prstGeom>
          <a:noFill/>
        </p:spPr>
        <p:txBody>
          <a:bodyPr wrap="square" rtlCol="0">
            <a:spAutoFit/>
          </a:bodyPr>
          <a:lstStyle/>
          <a:p>
            <a:pPr algn="ctr"/>
            <a:r>
              <a:rPr lang="en-US" sz="2000" dirty="0">
                <a:solidFill>
                  <a:srgbClr val="00B0F0"/>
                </a:solidFill>
              </a:rPr>
              <a:t>Limitations</a:t>
            </a:r>
            <a:r>
              <a:rPr lang="en-US" dirty="0"/>
              <a:t> :</a:t>
            </a:r>
          </a:p>
          <a:p>
            <a:endParaRPr lang="en-US" dirty="0"/>
          </a:p>
          <a:p>
            <a:pPr marL="342900" indent="-342900">
              <a:buAutoNum type="arabicPeriod"/>
            </a:pPr>
            <a:r>
              <a:rPr lang="en-US" dirty="0"/>
              <a:t>Selection bias: Cohort studies may be subject to selection bias if the participants included in the study are not representative of the target population. This can lead to results that are not generalizable to the broader population.</a:t>
            </a:r>
          </a:p>
          <a:p>
            <a:pPr marL="342900" indent="-342900">
              <a:buAutoNum type="arabicPeriod"/>
            </a:pPr>
            <a:endParaRPr lang="en-US" dirty="0"/>
          </a:p>
          <a:p>
            <a:r>
              <a:rPr lang="en-US" dirty="0"/>
              <a:t>2. Loss to follow-up: Cohort studies require long-term follow-up of participants, which can be challenging to maintain over time. High rates of loss to follow-up can introduce bias and affect the validity of the study results.</a:t>
            </a:r>
          </a:p>
          <a:p>
            <a:endParaRPr lang="en-US" dirty="0"/>
          </a:p>
          <a:p>
            <a:r>
              <a:rPr lang="en-US" dirty="0"/>
              <a:t>3. Confounding variables: Cohort studies may be subject to confounding variables, which are factors that are associated with both the exposure and the outcome of interest. Failure to account for these variables can lead to biased results.</a:t>
            </a:r>
          </a:p>
          <a:p>
            <a:endParaRPr lang="en-US" dirty="0"/>
          </a:p>
          <a:p>
            <a:r>
              <a:rPr lang="en-US" dirty="0"/>
              <a:t>4. Measurement bias: Cohort studies rely on accurate and reliable measurement of both the exposure and outcome variables. Measurement bias can occur if the methods used to assess these variables are not standardized or if there is misclassification of the exposure or outcome.</a:t>
            </a:r>
          </a:p>
        </p:txBody>
      </p:sp>
    </p:spTree>
    <p:extLst>
      <p:ext uri="{BB962C8B-B14F-4D97-AF65-F5344CB8AC3E}">
        <p14:creationId xmlns:p14="http://schemas.microsoft.com/office/powerpoint/2010/main" val="39950016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0DECFD-8738-E8FE-F708-FE35A92E5BCF}"/>
              </a:ext>
            </a:extLst>
          </p:cNvPr>
          <p:cNvSpPr txBox="1"/>
          <p:nvPr/>
        </p:nvSpPr>
        <p:spPr>
          <a:xfrm>
            <a:off x="779930" y="717176"/>
            <a:ext cx="10399058" cy="2862322"/>
          </a:xfrm>
          <a:prstGeom prst="rect">
            <a:avLst/>
          </a:prstGeom>
          <a:noFill/>
        </p:spPr>
        <p:txBody>
          <a:bodyPr wrap="square" rtlCol="0">
            <a:spAutoFit/>
          </a:bodyPr>
          <a:lstStyle/>
          <a:p>
            <a:r>
              <a:rPr lang="en-US" dirty="0"/>
              <a:t>5. Ethical concerns: Cohort studies may raise ethical concerns, particularly if participants are exposed to potential harm as a result of their participation in the study. Researchers must ensure that the benefits of the study outweigh any potential risks to participants.</a:t>
            </a:r>
          </a:p>
          <a:p>
            <a:endParaRPr lang="en-US" dirty="0"/>
          </a:p>
          <a:p>
            <a:r>
              <a:rPr lang="en-US" dirty="0"/>
              <a:t>6. Resource-intensive: Cohort studies can be resource-intensive and time-consuming to conduct, particularly if they require long-term follow-up of participants. This can limit the feasibility of conducting large-scale cohort studies.</a:t>
            </a:r>
          </a:p>
          <a:p>
            <a:endParaRPr lang="en-US" dirty="0"/>
          </a:p>
          <a:p>
            <a:r>
              <a:rPr lang="en-US" dirty="0"/>
              <a:t>7. Limited generalizability: Cohort studies may have limited generalizability if the study population is not representative of the broader population. This can limit the external validity of the study results.</a:t>
            </a:r>
          </a:p>
        </p:txBody>
      </p:sp>
    </p:spTree>
    <p:extLst>
      <p:ext uri="{BB962C8B-B14F-4D97-AF65-F5344CB8AC3E}">
        <p14:creationId xmlns:p14="http://schemas.microsoft.com/office/powerpoint/2010/main" val="208672944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114</TotalTime>
  <Words>1198</Words>
  <Application>Microsoft Office PowerPoint</Application>
  <PresentationFormat>Widescreen</PresentationFormat>
  <Paragraphs>66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Trebuchet MS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SACC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Maher</dc:creator>
  <cp:lastModifiedBy>Maher</cp:lastModifiedBy>
  <cp:revision>4</cp:revision>
  <dcterms:created xsi:type="dcterms:W3CDTF">2024-02-16T14:32:17Z</dcterms:created>
  <dcterms:modified xsi:type="dcterms:W3CDTF">2024-04-03T18:40:34Z</dcterms:modified>
</cp:coreProperties>
</file>