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E0EB8C2-76B4-484A-AC74-BE28FFA3097D}" type="datetimeFigureOut">
              <a:rPr lang="ar-IQ" smtClean="0"/>
              <a:t>28/05/1445</a:t>
            </a:fld>
            <a:endParaRPr lang="ar-IQ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IQ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71226DD-B1AB-44C1-B5AF-C8563A03D8BA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B8C2-76B4-484A-AC74-BE28FFA3097D}" type="datetimeFigureOut">
              <a:rPr lang="ar-IQ" smtClean="0"/>
              <a:t>28/05/1445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26DD-B1AB-44C1-B5AF-C8563A03D8B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B8C2-76B4-484A-AC74-BE28FFA3097D}" type="datetimeFigureOut">
              <a:rPr lang="ar-IQ" smtClean="0"/>
              <a:t>28/05/1445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26DD-B1AB-44C1-B5AF-C8563A03D8B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0EB8C2-76B4-484A-AC74-BE28FFA3097D}" type="datetimeFigureOut">
              <a:rPr lang="ar-IQ" smtClean="0"/>
              <a:t>28/05/1445</a:t>
            </a:fld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71226DD-B1AB-44C1-B5AF-C8563A03D8BA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E0EB8C2-76B4-484A-AC74-BE28FFA3097D}" type="datetimeFigureOut">
              <a:rPr lang="ar-IQ" smtClean="0"/>
              <a:t>28/05/1445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IQ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71226DD-B1AB-44C1-B5AF-C8563A03D8BA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B8C2-76B4-484A-AC74-BE28FFA3097D}" type="datetimeFigureOut">
              <a:rPr lang="ar-IQ" smtClean="0"/>
              <a:t>28/05/1445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26DD-B1AB-44C1-B5AF-C8563A03D8BA}" type="slidenum">
              <a:rPr lang="ar-IQ" smtClean="0"/>
              <a:t>‹#›</a:t>
            </a:fld>
            <a:endParaRPr lang="ar-IQ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B8C2-76B4-484A-AC74-BE28FFA3097D}" type="datetimeFigureOut">
              <a:rPr lang="ar-IQ" smtClean="0"/>
              <a:t>28/05/1445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26DD-B1AB-44C1-B5AF-C8563A03D8BA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0EB8C2-76B4-484A-AC74-BE28FFA3097D}" type="datetimeFigureOut">
              <a:rPr lang="ar-IQ" smtClean="0"/>
              <a:t>28/05/1445</a:t>
            </a:fld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1226DD-B1AB-44C1-B5AF-C8563A03D8BA}" type="slidenum">
              <a:rPr lang="ar-IQ" smtClean="0"/>
              <a:t>‹#›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B8C2-76B4-484A-AC74-BE28FFA3097D}" type="datetimeFigureOut">
              <a:rPr lang="ar-IQ" smtClean="0"/>
              <a:t>28/05/1445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26DD-B1AB-44C1-B5AF-C8563A03D8B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0EB8C2-76B4-484A-AC74-BE28FFA3097D}" type="datetimeFigureOut">
              <a:rPr lang="ar-IQ" smtClean="0"/>
              <a:t>28/05/1445</a:t>
            </a:fld>
            <a:endParaRPr lang="ar-IQ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71226DD-B1AB-44C1-B5AF-C8563A03D8BA}" type="slidenum">
              <a:rPr lang="ar-IQ" smtClean="0"/>
              <a:t>‹#›</a:t>
            </a:fld>
            <a:endParaRPr lang="ar-IQ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0EB8C2-76B4-484A-AC74-BE28FFA3097D}" type="datetimeFigureOut">
              <a:rPr lang="ar-IQ" smtClean="0"/>
              <a:t>28/05/1445</a:t>
            </a:fld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1226DD-B1AB-44C1-B5AF-C8563A03D8BA}" type="slidenum">
              <a:rPr lang="ar-IQ" smtClean="0"/>
              <a:t>‹#›</a:t>
            </a:fld>
            <a:endParaRPr lang="ar-IQ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0EB8C2-76B4-484A-AC74-BE28FFA3097D}" type="datetimeFigureOut">
              <a:rPr lang="ar-IQ" smtClean="0"/>
              <a:t>28/05/1445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71226DD-B1AB-44C1-B5AF-C8563A03D8BA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4320480" cy="1065361"/>
          </a:xfrm>
        </p:spPr>
        <p:txBody>
          <a:bodyPr>
            <a:noAutofit/>
          </a:bodyPr>
          <a:lstStyle/>
          <a:p>
            <a:pPr marR="5715" algn="ctr">
              <a:spcBef>
                <a:spcPts val="100"/>
              </a:spcBef>
            </a:pPr>
            <a:r>
              <a:rPr lang="en-US" sz="2000" b="1" dirty="0" smtClean="0">
                <a:solidFill>
                  <a:schemeClr val="tx1"/>
                </a:solidFill>
                <a:effectLst/>
                <a:latin typeface="Century Schoolbook" pitchFamily="18" charset="0"/>
                <a:ea typeface="Times New Roman"/>
              </a:rPr>
              <a:t>Department</a:t>
            </a:r>
            <a:r>
              <a:rPr lang="en-US" sz="2000" b="1" spc="25" dirty="0" smtClean="0">
                <a:solidFill>
                  <a:schemeClr val="tx1"/>
                </a:solidFill>
                <a:effectLst/>
                <a:latin typeface="Century Schoolbook" pitchFamily="18" charset="0"/>
                <a:ea typeface="Times New Roman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Century Schoolbook" pitchFamily="18" charset="0"/>
                <a:ea typeface="Times New Roman"/>
              </a:rPr>
              <a:t>of</a:t>
            </a:r>
            <a:r>
              <a:rPr lang="en-US" sz="2000" b="1" spc="-10" dirty="0" smtClean="0">
                <a:solidFill>
                  <a:schemeClr val="tx1"/>
                </a:solidFill>
                <a:effectLst/>
                <a:latin typeface="Century Schoolbook" pitchFamily="18" charset="0"/>
                <a:ea typeface="Times New Roman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Century Schoolbook" pitchFamily="18" charset="0"/>
                <a:ea typeface="Times New Roman"/>
              </a:rPr>
              <a:t>Anesthesia</a:t>
            </a:r>
            <a:r>
              <a:rPr lang="en-US" sz="2000" b="1" spc="-20" dirty="0" smtClean="0">
                <a:solidFill>
                  <a:schemeClr val="tx1"/>
                </a:solidFill>
                <a:effectLst/>
                <a:latin typeface="Century Schoolbook" pitchFamily="18" charset="0"/>
                <a:ea typeface="Times New Roman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Century Schoolbook" pitchFamily="18" charset="0"/>
                <a:ea typeface="Times New Roman"/>
              </a:rPr>
              <a:t>Techniques</a:t>
            </a:r>
            <a:endParaRPr lang="ar-IQ" sz="20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19672" y="1988840"/>
            <a:ext cx="5616624" cy="216024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70000"/>
              </a:lnSpc>
            </a:pPr>
            <a:r>
              <a:rPr lang="en-US" sz="4000" b="1" dirty="0">
                <a:solidFill>
                  <a:prstClr val="black"/>
                </a:solidFill>
                <a:latin typeface="Century Schoolbook" pitchFamily="18" charset="0"/>
                <a:ea typeface="+mj-ea"/>
                <a:cs typeface="Times New Roman" pitchFamily="18" charset="0"/>
              </a:rPr>
              <a:t>Heart Sounds</a:t>
            </a:r>
            <a:br>
              <a:rPr lang="en-US" sz="4000" b="1" dirty="0">
                <a:solidFill>
                  <a:prstClr val="black"/>
                </a:solidFill>
                <a:latin typeface="Century Schoolbook" pitchFamily="18" charset="0"/>
                <a:ea typeface="+mj-ea"/>
                <a:cs typeface="Times New Roman" pitchFamily="18" charset="0"/>
              </a:rPr>
            </a:br>
            <a:r>
              <a:rPr lang="en-US" sz="4000" b="1" dirty="0">
                <a:solidFill>
                  <a:prstClr val="black"/>
                </a:solidFill>
                <a:latin typeface="Century Schoolbook" pitchFamily="18" charset="0"/>
                <a:ea typeface="+mj-ea"/>
                <a:cs typeface="Times New Roman" pitchFamily="18" charset="0"/>
              </a:rPr>
              <a:t> Electrocardiogram (ECG)</a:t>
            </a:r>
            <a:br>
              <a:rPr lang="en-US" sz="4000" b="1" dirty="0">
                <a:solidFill>
                  <a:prstClr val="black"/>
                </a:solidFill>
                <a:latin typeface="Century Schoolbook" pitchFamily="18" charset="0"/>
                <a:ea typeface="+mj-ea"/>
                <a:cs typeface="Times New Roman" pitchFamily="18" charset="0"/>
              </a:rPr>
            </a:br>
            <a:r>
              <a:rPr lang="en-US" sz="4000" b="1" dirty="0">
                <a:solidFill>
                  <a:prstClr val="black"/>
                </a:solidFill>
                <a:latin typeface="Century Schoolbook" pitchFamily="18" charset="0"/>
                <a:ea typeface="+mj-ea"/>
                <a:cs typeface="Times New Roman" pitchFamily="18" charset="0"/>
              </a:rPr>
              <a:t>&amp; Blood Pressure</a:t>
            </a:r>
            <a:r>
              <a:rPr lang="ar-IQ" sz="4000" b="1" dirty="0">
                <a:solidFill>
                  <a:prstClr val="black"/>
                </a:solidFill>
                <a:latin typeface="Century Schoolbook" pitchFamily="18" charset="0"/>
                <a:ea typeface="+mj-ea"/>
                <a:cs typeface="Times New Roman" pitchFamily="18" charset="0"/>
              </a:rPr>
              <a:t> </a:t>
            </a:r>
            <a:endParaRPr lang="ar-IQ" sz="4800" b="1" dirty="0">
              <a:solidFill>
                <a:schemeClr val="tx1"/>
              </a:solidFill>
              <a:latin typeface="Century Schoolbook" pitchFamily="18" charset="0"/>
              <a:cs typeface="Andalus" pitchFamily="18" charset="-78"/>
            </a:endParaRPr>
          </a:p>
        </p:txBody>
      </p:sp>
      <p:pic>
        <p:nvPicPr>
          <p:cNvPr id="4" name="image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0232" y="332655"/>
            <a:ext cx="1728192" cy="1352707"/>
          </a:xfrm>
          <a:prstGeom prst="rect">
            <a:avLst/>
          </a:prstGeom>
        </p:spPr>
      </p:pic>
      <p:pic>
        <p:nvPicPr>
          <p:cNvPr id="5" name="image1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0033" y="332656"/>
            <a:ext cx="1656184" cy="1352707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270745" y="4594758"/>
            <a:ext cx="343715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entury Schoolbook" pitchFamily="18" charset="0"/>
                <a:cs typeface="Andalus" pitchFamily="18" charset="-78"/>
              </a:rPr>
              <a:t>Dr. </a:t>
            </a:r>
            <a:r>
              <a:rPr lang="en-US" sz="2800" b="1" dirty="0" err="1">
                <a:solidFill>
                  <a:prstClr val="black"/>
                </a:solidFill>
                <a:latin typeface="Century Schoolbook" pitchFamily="18" charset="0"/>
                <a:cs typeface="Andalus" pitchFamily="18" charset="-78"/>
              </a:rPr>
              <a:t>Zahraa</a:t>
            </a:r>
            <a:r>
              <a:rPr lang="en-US" sz="2800" b="1" dirty="0">
                <a:solidFill>
                  <a:prstClr val="black"/>
                </a:solidFill>
                <a:latin typeface="Century Schoolbook" pitchFamily="18" charset="0"/>
                <a:cs typeface="Andalus" pitchFamily="18" charset="-78"/>
              </a:rPr>
              <a:t> Tariq </a:t>
            </a:r>
            <a:endParaRPr lang="ar-IQ" sz="2800" b="1" dirty="0">
              <a:solidFill>
                <a:prstClr val="black"/>
              </a:solidFill>
              <a:latin typeface="Century Schoolbook" pitchFamily="18" charset="0"/>
              <a:cs typeface="Andalus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104555" y="4594758"/>
            <a:ext cx="307648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entury Schoolbook" pitchFamily="18" charset="0"/>
                <a:cs typeface="Andalus" pitchFamily="18" charset="-78"/>
              </a:rPr>
              <a:t>Dr. </a:t>
            </a:r>
            <a:r>
              <a:rPr lang="en-US" sz="2800" b="1" dirty="0" err="1" smtClean="0">
                <a:solidFill>
                  <a:prstClr val="black"/>
                </a:solidFill>
                <a:latin typeface="Century Schoolbook" pitchFamily="18" charset="0"/>
                <a:cs typeface="Andalus" pitchFamily="18" charset="-78"/>
              </a:rPr>
              <a:t>Rwaa</a:t>
            </a:r>
            <a:r>
              <a:rPr lang="en-US" sz="2800" b="1" dirty="0" smtClean="0">
                <a:solidFill>
                  <a:prstClr val="black"/>
                </a:solidFill>
                <a:latin typeface="Century Schoolbook" pitchFamily="18" charset="0"/>
                <a:cs typeface="Andalus" pitchFamily="18" charset="-78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Century Schoolbook" pitchFamily="18" charset="0"/>
                <a:cs typeface="Andalus" pitchFamily="18" charset="-78"/>
              </a:rPr>
              <a:t>Awad</a:t>
            </a:r>
            <a:endParaRPr lang="ar-IQ" sz="2800" b="1" dirty="0">
              <a:solidFill>
                <a:prstClr val="black"/>
              </a:solidFill>
              <a:latin typeface="Century Schoolbook" pitchFamily="18" charset="0"/>
              <a:cs typeface="Andalus" pitchFamily="18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63688" y="5517229"/>
            <a:ext cx="103586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Lec.5</a:t>
            </a:r>
            <a:endParaRPr lang="ar-IQ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538853" y="5517230"/>
            <a:ext cx="183094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3200" b="1" dirty="0">
                <a:latin typeface="Andalus" pitchFamily="18" charset="-78"/>
                <a:cs typeface="Andalus" pitchFamily="18" charset="-78"/>
              </a:rPr>
              <a:t>المرحلة الاولى</a:t>
            </a:r>
          </a:p>
        </p:txBody>
      </p:sp>
    </p:spTree>
    <p:extLst>
      <p:ext uri="{BB962C8B-B14F-4D97-AF65-F5344CB8AC3E}">
        <p14:creationId xmlns:p14="http://schemas.microsoft.com/office/powerpoint/2010/main" val="42516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71264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915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640960" cy="6357320"/>
          </a:xfrm>
        </p:spPr>
        <p:txBody>
          <a:bodyPr>
            <a:normAutofit/>
          </a:bodyPr>
          <a:lstStyle/>
          <a:p>
            <a:pPr marL="0" indent="0" algn="just" rtl="0">
              <a:lnSpc>
                <a:spcPct val="150000"/>
              </a:lnSpc>
              <a:buNone/>
            </a:pPr>
            <a:r>
              <a:rPr lang="en-US" sz="2800" b="1" dirty="0">
                <a:latin typeface="Century Schoolbook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Century Schoolbook" pitchFamily="18" charset="0"/>
                <a:cs typeface="Times New Roman" pitchFamily="18" charset="0"/>
              </a:rPr>
              <a:t>Palpitary</a:t>
            </a:r>
            <a:r>
              <a:rPr lang="en-US" sz="2800" b="1" dirty="0">
                <a:latin typeface="Century Schoolbook" pitchFamily="18" charset="0"/>
                <a:cs typeface="Times New Roman" pitchFamily="18" charset="0"/>
              </a:rPr>
              <a:t> Method: </a:t>
            </a:r>
            <a:endParaRPr lang="en-US" sz="2800" b="1" dirty="0" smtClean="0">
              <a:latin typeface="Century Schoolbook" pitchFamily="18" charset="0"/>
              <a:cs typeface="Times New Roman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800" dirty="0" smtClean="0">
                <a:latin typeface="Century Schoolbook" pitchFamily="18" charset="0"/>
                <a:cs typeface="Times New Roman" pitchFamily="18" charset="0"/>
              </a:rPr>
              <a:t>It </a:t>
            </a:r>
            <a:r>
              <a:rPr lang="en-US" sz="2800" dirty="0">
                <a:latin typeface="Century Schoolbook" pitchFamily="18" charset="0"/>
                <a:cs typeface="Times New Roman" pitchFamily="18" charset="0"/>
              </a:rPr>
              <a:t>involves the measuring of blood pressure with a sphygmomanometer and palpating the radial pulse. It can only determine systolic blood pressure; diastolic blood pressure cannot be estimated. </a:t>
            </a:r>
            <a:endParaRPr lang="ar-IQ" sz="2800" dirty="0"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8280920" cy="310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062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07504" y="260648"/>
            <a:ext cx="8640960" cy="6213304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/>
              <a:t>Physiological Factors Affecting Blood </a:t>
            </a:r>
            <a:r>
              <a:rPr lang="en-US" sz="2800" b="1" dirty="0" smtClean="0"/>
              <a:t>Pressure: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800" dirty="0" smtClean="0"/>
              <a:t> </a:t>
            </a:r>
            <a:r>
              <a:rPr lang="en-US" sz="2800" dirty="0"/>
              <a:t>1. Body position </a:t>
            </a:r>
            <a:endParaRPr lang="en-US" sz="2800" dirty="0" smtClean="0"/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800" dirty="0" smtClean="0"/>
              <a:t>2</a:t>
            </a:r>
            <a:r>
              <a:rPr lang="en-US" sz="2800" dirty="0"/>
              <a:t>. Emotional state. </a:t>
            </a:r>
            <a:endParaRPr lang="en-US" sz="2800" dirty="0" smtClean="0"/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800" dirty="0" smtClean="0"/>
              <a:t>3</a:t>
            </a:r>
            <a:r>
              <a:rPr lang="en-US" sz="2800" dirty="0"/>
              <a:t>. </a:t>
            </a:r>
            <a:r>
              <a:rPr lang="en-US" sz="2800" dirty="0" smtClean="0"/>
              <a:t>Exercise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800" dirty="0" smtClean="0"/>
              <a:t> </a:t>
            </a:r>
            <a:r>
              <a:rPr lang="en-US" sz="2800" dirty="0"/>
              <a:t>4. </a:t>
            </a:r>
            <a:r>
              <a:rPr lang="en-US" sz="2800" dirty="0" smtClean="0"/>
              <a:t>Sleep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800" dirty="0" smtClean="0"/>
              <a:t> </a:t>
            </a:r>
            <a:r>
              <a:rPr lang="en-US" sz="2800" dirty="0"/>
              <a:t>5. Breathing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49363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188640"/>
            <a:ext cx="903649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b="1" dirty="0" smtClean="0">
                <a:latin typeface="Century Schoolbook" pitchFamily="18" charset="0"/>
                <a:cs typeface="Times New Roman" pitchFamily="18" charset="0"/>
              </a:rPr>
              <a:t>Heart Sounds </a:t>
            </a:r>
          </a:p>
          <a:p>
            <a:pPr marL="457200" indent="-457200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Century Schoolbook" pitchFamily="18" charset="0"/>
                <a:cs typeface="Times New Roman" pitchFamily="18" charset="0"/>
              </a:rPr>
              <a:t> Heart sounds are an audible sounds that occurs when the valves close.</a:t>
            </a:r>
          </a:p>
          <a:p>
            <a:pPr marL="457200" indent="-457200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Century Schoolbook" pitchFamily="18" charset="0"/>
                <a:cs typeface="Times New Roman" pitchFamily="18" charset="0"/>
              </a:rPr>
              <a:t>When the stethoscope is placed on the chest wall over the heart, two sounds are normally heard: </a:t>
            </a:r>
          </a:p>
          <a:p>
            <a:pPr marL="514350" indent="-514350" algn="l" rtl="0">
              <a:lnSpc>
                <a:spcPct val="150000"/>
              </a:lnSpc>
              <a:buAutoNum type="alphaLcParenR"/>
            </a:pPr>
            <a:r>
              <a:rPr lang="en-US" sz="2800" b="1" dirty="0" smtClean="0">
                <a:latin typeface="Century Schoolbook" pitchFamily="18" charset="0"/>
                <a:cs typeface="Times New Roman" pitchFamily="18" charset="0"/>
              </a:rPr>
              <a:t>First heart sounds (S1): </a:t>
            </a:r>
            <a:r>
              <a:rPr lang="en-US" sz="2800" dirty="0" smtClean="0">
                <a:latin typeface="Century Schoolbook" pitchFamily="18" charset="0"/>
                <a:cs typeface="Times New Roman" pitchFamily="18" charset="0"/>
              </a:rPr>
              <a:t>is caused by closure of the AV valves when ventricles contract at systole.</a:t>
            </a:r>
          </a:p>
          <a:p>
            <a:pPr marL="514350" indent="-514350" algn="l" rtl="0">
              <a:lnSpc>
                <a:spcPct val="150000"/>
              </a:lnSpc>
              <a:buAutoNum type="alphaLcParenR"/>
            </a:pPr>
            <a:r>
              <a:rPr lang="en-US" sz="2800" b="1" dirty="0" smtClean="0">
                <a:latin typeface="Century Schoolbook" pitchFamily="18" charset="0"/>
                <a:cs typeface="Times New Roman" pitchFamily="18" charset="0"/>
              </a:rPr>
              <a:t>Second heart sound (S2): </a:t>
            </a:r>
            <a:r>
              <a:rPr lang="en-US" sz="2800" dirty="0" smtClean="0">
                <a:latin typeface="Century Schoolbook" pitchFamily="18" charset="0"/>
                <a:cs typeface="Times New Roman" pitchFamily="18" charset="0"/>
              </a:rPr>
              <a:t>is caused by closure of the aortic and pulmonary valves in diastole( ventricular relaxation). </a:t>
            </a:r>
            <a:endParaRPr lang="ar-IQ" sz="2800" dirty="0">
              <a:latin typeface="Century Schoolboo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0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856984" cy="6624736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2800" b="1" dirty="0" smtClean="0">
                <a:latin typeface="Century Schoolbook" pitchFamily="18" charset="0"/>
                <a:cs typeface="Times New Roman" pitchFamily="18" charset="0"/>
              </a:rPr>
              <a:t>Electrocardiogram (ECG)</a:t>
            </a:r>
          </a:p>
          <a:p>
            <a:pPr algn="l" rtl="0"/>
            <a:r>
              <a:rPr lang="en-US" sz="2800" dirty="0" smtClean="0">
                <a:latin typeface="Century Schoolbook" pitchFamily="18" charset="0"/>
                <a:cs typeface="Times New Roman" pitchFamily="18" charset="0"/>
              </a:rPr>
              <a:t>ECG :a recording of the heart's electrical activity from the surface of the body using electrodes placed on the skin. </a:t>
            </a:r>
            <a:endParaRPr lang="ar-IQ" sz="2800" dirty="0"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496855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124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8229600" cy="6813376"/>
          </a:xfrm>
        </p:spPr>
        <p:txBody>
          <a:bodyPr>
            <a:normAutofit fontScale="92500"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000" b="1" dirty="0" smtClean="0">
                <a:latin typeface="Century Schoolbook" pitchFamily="18" charset="0"/>
                <a:cs typeface="Times New Roman" pitchFamily="18" charset="0"/>
              </a:rPr>
              <a:t>There are three main components to an ECG: 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latin typeface="Century Schoolbook" pitchFamily="18" charset="0"/>
                <a:cs typeface="Times New Roman" pitchFamily="18" charset="0"/>
              </a:rPr>
              <a:t>The P wave</a:t>
            </a:r>
            <a:r>
              <a:rPr lang="en-US" sz="2800" dirty="0">
                <a:latin typeface="Century Schoolbook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Century Schoolbook" pitchFamily="18" charset="0"/>
                <a:cs typeface="Times New Roman" pitchFamily="18" charset="0"/>
              </a:rPr>
              <a:t> which represents depolarization of the atria which initiate atrial contraction. 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 startAt="2"/>
            </a:pPr>
            <a:r>
              <a:rPr lang="en-US" sz="2800" b="1" dirty="0" smtClean="0">
                <a:latin typeface="Century Schoolbook" pitchFamily="18" charset="0"/>
                <a:cs typeface="Times New Roman" pitchFamily="18" charset="0"/>
              </a:rPr>
              <a:t>The QRS complex</a:t>
            </a:r>
            <a:r>
              <a:rPr lang="en-US" sz="2800" dirty="0">
                <a:latin typeface="Century Schoolbook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Century Schoolbook" pitchFamily="18" charset="0"/>
                <a:cs typeface="Times New Roman" pitchFamily="18" charset="0"/>
              </a:rPr>
              <a:t> which represents depolarization of the ventricles, which initiates ventricular contraction. 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 startAt="2"/>
            </a:pPr>
            <a:r>
              <a:rPr lang="en-US" sz="2800" b="1" dirty="0" smtClean="0">
                <a:latin typeface="Century Schoolbook" pitchFamily="18" charset="0"/>
                <a:cs typeface="Times New Roman" pitchFamily="18" charset="0"/>
              </a:rPr>
              <a:t>The T wave: </a:t>
            </a:r>
            <a:r>
              <a:rPr lang="en-US" sz="2800" dirty="0" smtClean="0">
                <a:latin typeface="Century Schoolbook" pitchFamily="18" charset="0"/>
                <a:cs typeface="Times New Roman" pitchFamily="18" charset="0"/>
              </a:rPr>
              <a:t>which represents repolarization of the ventricles at which the ventricles begin to relax. </a:t>
            </a:r>
            <a:endParaRPr lang="ar-IQ" sz="2800" dirty="0">
              <a:latin typeface="Century Schoolboo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4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2"/>
          <a:stretch/>
        </p:blipFill>
        <p:spPr bwMode="auto">
          <a:xfrm>
            <a:off x="0" y="-18932"/>
            <a:ext cx="9144000" cy="661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59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918051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844408" y="6381328"/>
            <a:ext cx="37438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/>
              <a:t>Normal ECG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08817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pPr marL="0" indent="0" algn="ctr" rtl="0">
                  <a:buNone/>
                </a:pPr>
                <a:r>
                  <a:rPr lang="en-US" sz="3200" b="1" dirty="0" smtClean="0">
                    <a:latin typeface="Century Schoolbook" pitchFamily="18" charset="0"/>
                    <a:cs typeface="Times New Roman" pitchFamily="18" charset="0"/>
                  </a:rPr>
                  <a:t>Blood Pressure </a:t>
                </a:r>
              </a:p>
              <a:p>
                <a:pPr algn="l" rtl="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800" b="1" dirty="0" smtClean="0">
                    <a:latin typeface="Century Schoolbook" pitchFamily="18" charset="0"/>
                    <a:cs typeface="Times New Roman" pitchFamily="18" charset="0"/>
                  </a:rPr>
                  <a:t>Blood Pressure: </a:t>
                </a:r>
                <a:r>
                  <a:rPr lang="en-US" sz="2800" dirty="0" smtClean="0">
                    <a:latin typeface="Century Schoolbook" pitchFamily="18" charset="0"/>
                    <a:cs typeface="Times New Roman" pitchFamily="18" charset="0"/>
                  </a:rPr>
                  <a:t>means the pressure exerted by the circulating blood upon the walls of blood vessels. </a:t>
                </a:r>
              </a:p>
              <a:p>
                <a:pPr algn="l" rtl="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800" dirty="0" smtClean="0">
                    <a:latin typeface="Century Schoolbook" pitchFamily="18" charset="0"/>
                    <a:cs typeface="Times New Roman" pitchFamily="18" charset="0"/>
                  </a:rPr>
                  <a:t>Blood pressure doesn’t stay the same all the time ,it change to meet your body needs. </a:t>
                </a:r>
              </a:p>
              <a:p>
                <a:pPr algn="l" rtl="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800" dirty="0" smtClean="0">
                    <a:latin typeface="Century Schoolbook" pitchFamily="18" charset="0"/>
                    <a:cs typeface="Times New Roman" pitchFamily="18" charset="0"/>
                  </a:rPr>
                  <a:t>Blood pressure is usually expressed in terms of the systolic pressure over diastolic pressure. </a:t>
                </a:r>
              </a:p>
              <a:p>
                <a:pPr algn="l" rtl="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800" dirty="0" err="1" smtClean="0">
                    <a:latin typeface="Century Schoolbook" pitchFamily="18" charset="0"/>
                    <a:cs typeface="Times New Roman" pitchFamily="18" charset="0"/>
                  </a:rPr>
                  <a:t>Bp</a:t>
                </a:r>
                <a:r>
                  <a:rPr lang="en-US" sz="2800" dirty="0" smtClean="0">
                    <a:latin typeface="Century Schoolbook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prstClr val="black"/>
                            </a:solidFill>
                            <a:latin typeface="Century Schoolbook" pitchFamily="18" charset="0"/>
                            <a:cs typeface="Times New Roman" pitchFamily="18" charset="0"/>
                          </a:rPr>
                          <m:t>𝒔𝒚𝒔𝒕𝒐𝒍𝒊𝒄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prstClr val="black"/>
                            </a:solidFill>
                            <a:latin typeface="Century Schoolbook" pitchFamily="18" charset="0"/>
                            <a:cs typeface="Times New Roman" pitchFamily="18" charset="0"/>
                          </a:rPr>
                          <m:t>𝒅𝒊𝒂𝒔𝒕𝒐𝒍𝒊𝒄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Century Schoolbook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 algn="l" rtl="0">
                  <a:buNone/>
                </a:pPr>
                <a:endParaRPr lang="ar-IQ" sz="2800" dirty="0">
                  <a:latin typeface="Century Schoolbook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533" t="-1244" r="-14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643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79512" y="44624"/>
            <a:ext cx="8507288" cy="6696744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800" b="1" dirty="0" smtClean="0">
                <a:latin typeface="Century Schoolbook" pitchFamily="18" charset="0"/>
                <a:cs typeface="Times New Roman" pitchFamily="18" charset="0"/>
              </a:rPr>
              <a:t>Types of Blood Pressure:</a:t>
            </a:r>
          </a:p>
          <a:p>
            <a:pPr marL="514350" indent="-514350" algn="just" rtl="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Century Schoolbook" pitchFamily="18" charset="0"/>
                <a:cs typeface="Times New Roman" pitchFamily="18" charset="0"/>
              </a:rPr>
              <a:t>Systolic blood pressure: </a:t>
            </a:r>
            <a:r>
              <a:rPr lang="en-US" sz="2800" dirty="0" smtClean="0">
                <a:latin typeface="Century Schoolbook" pitchFamily="18" charset="0"/>
                <a:cs typeface="Times New Roman" pitchFamily="18" charset="0"/>
              </a:rPr>
              <a:t>is the maximum arterial blood pressure during contraction of the heart.</a:t>
            </a:r>
          </a:p>
          <a:p>
            <a:pPr algn="just" rtl="0">
              <a:lnSpc>
                <a:spcPct val="150000"/>
              </a:lnSpc>
            </a:pPr>
            <a:r>
              <a:rPr lang="en-US" sz="2800" dirty="0" smtClean="0">
                <a:latin typeface="Century Schoolbook" pitchFamily="18" charset="0"/>
                <a:cs typeface="Times New Roman" pitchFamily="18" charset="0"/>
              </a:rPr>
              <a:t>Normal range </a:t>
            </a:r>
            <a:r>
              <a:rPr lang="en-US" sz="2800" b="1" dirty="0" smtClean="0">
                <a:latin typeface="Century Schoolbook" pitchFamily="18" charset="0"/>
                <a:cs typeface="Times New Roman" pitchFamily="18" charset="0"/>
              </a:rPr>
              <a:t>110-130</a:t>
            </a:r>
            <a:r>
              <a:rPr lang="en-US" sz="2800" dirty="0" smtClean="0">
                <a:latin typeface="Century Schoolbook" pitchFamily="18" charset="0"/>
                <a:cs typeface="Times New Roman" pitchFamily="18" charset="0"/>
              </a:rPr>
              <a:t>mmHg</a:t>
            </a:r>
          </a:p>
          <a:p>
            <a:pPr marL="514350" indent="-514350" algn="just" rtl="0">
              <a:lnSpc>
                <a:spcPct val="150000"/>
              </a:lnSpc>
              <a:buFont typeface="+mj-lt"/>
              <a:buAutoNum type="alphaUcPeriod" startAt="2"/>
            </a:pPr>
            <a:r>
              <a:rPr lang="en-US" sz="2800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Century Schoolbook" pitchFamily="18" charset="0"/>
                <a:cs typeface="Times New Roman" pitchFamily="18" charset="0"/>
              </a:rPr>
              <a:t>Diastolic blood pressure : </a:t>
            </a:r>
            <a:r>
              <a:rPr lang="en-US" sz="2800" dirty="0" smtClean="0">
                <a:latin typeface="Century Schoolbook" pitchFamily="18" charset="0"/>
                <a:cs typeface="Times New Roman" pitchFamily="18" charset="0"/>
              </a:rPr>
              <a:t>the lowest pressure within the arterial blood due to relaxation of the heart.</a:t>
            </a:r>
          </a:p>
          <a:p>
            <a:pPr algn="just" rtl="0">
              <a:lnSpc>
                <a:spcPct val="150000"/>
              </a:lnSpc>
            </a:pPr>
            <a:r>
              <a:rPr lang="en-US" sz="2800" dirty="0" smtClean="0">
                <a:latin typeface="Century Schoolbook" pitchFamily="18" charset="0"/>
                <a:cs typeface="Times New Roman" pitchFamily="18" charset="0"/>
              </a:rPr>
              <a:t>Normal range </a:t>
            </a:r>
            <a:r>
              <a:rPr lang="en-US" sz="2800" b="1" dirty="0" smtClean="0">
                <a:latin typeface="Century Schoolbook" pitchFamily="18" charset="0"/>
                <a:cs typeface="Times New Roman" pitchFamily="18" charset="0"/>
              </a:rPr>
              <a:t>60-80</a:t>
            </a:r>
            <a:r>
              <a:rPr lang="en-US" sz="2800" dirty="0" smtClean="0">
                <a:latin typeface="Century Schoolbook" pitchFamily="18" charset="0"/>
                <a:cs typeface="Times New Roman" pitchFamily="18" charset="0"/>
              </a:rPr>
              <a:t>mmHg</a:t>
            </a:r>
            <a:endParaRPr lang="ar-IQ" sz="2800" dirty="0">
              <a:latin typeface="Century Schoolboo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83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712968" cy="6552728"/>
          </a:xfrm>
        </p:spPr>
        <p:txBody>
          <a:bodyPr/>
          <a:lstStyle/>
          <a:p>
            <a:pPr algn="ctr" rtl="0">
              <a:lnSpc>
                <a:spcPct val="150000"/>
              </a:lnSpc>
            </a:pPr>
            <a:r>
              <a:rPr lang="en-US" sz="2800" b="1" dirty="0">
                <a:latin typeface="Century Schoolbook" pitchFamily="18" charset="0"/>
                <a:cs typeface="Times New Roman" pitchFamily="18" charset="0"/>
              </a:rPr>
              <a:t>Blood Pressure Measurement Methods </a:t>
            </a:r>
            <a:endParaRPr lang="en-US" sz="2800" b="1" dirty="0" smtClean="0">
              <a:latin typeface="Century Schoolbook" pitchFamily="18" charset="0"/>
              <a:cs typeface="Times New Roman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800" dirty="0" smtClean="0">
                <a:latin typeface="Century Schoolbook" pitchFamily="18" charset="0"/>
                <a:cs typeface="Times New Roman" pitchFamily="18" charset="0"/>
              </a:rPr>
              <a:t>Arterial </a:t>
            </a:r>
            <a:r>
              <a:rPr lang="en-US" sz="2800" dirty="0">
                <a:latin typeface="Century Schoolbook" pitchFamily="18" charset="0"/>
                <a:cs typeface="Times New Roman" pitchFamily="18" charset="0"/>
              </a:rPr>
              <a:t>blood pressure is most commonly measured via a sphygmomanometer, which used the height of a column of mercury to reflect the blood pressure. </a:t>
            </a:r>
          </a:p>
          <a:p>
            <a:pPr algn="just" rtl="0">
              <a:lnSpc>
                <a:spcPct val="150000"/>
              </a:lnSpc>
            </a:pPr>
            <a:r>
              <a:rPr lang="en-US" sz="2800" dirty="0" smtClean="0">
                <a:latin typeface="Century Schoolbook" pitchFamily="18" charset="0"/>
                <a:cs typeface="Times New Roman" pitchFamily="18" charset="0"/>
              </a:rPr>
              <a:t>Blood </a:t>
            </a:r>
            <a:r>
              <a:rPr lang="en-US" sz="2800" dirty="0">
                <a:latin typeface="Century Schoolbook" pitchFamily="18" charset="0"/>
                <a:cs typeface="Times New Roman" pitchFamily="18" charset="0"/>
              </a:rPr>
              <a:t>Pressure can be Measured in Two methods: </a:t>
            </a:r>
            <a:endParaRPr lang="en-US" sz="2800" dirty="0" smtClean="0">
              <a:latin typeface="Century Schoolbook" pitchFamily="18" charset="0"/>
              <a:cs typeface="Times New Roman" pitchFamily="18" charset="0"/>
            </a:endParaRPr>
          </a:p>
          <a:p>
            <a:pPr marL="457200" indent="-457200" algn="just" rtl="0">
              <a:lnSpc>
                <a:spcPct val="150000"/>
              </a:lnSpc>
              <a:buAutoNum type="arabicPeriod"/>
            </a:pPr>
            <a:r>
              <a:rPr lang="en-US" sz="2800" b="1" dirty="0" err="1" smtClean="0">
                <a:latin typeface="Century Schoolbook" pitchFamily="18" charset="0"/>
                <a:cs typeface="Times New Roman" pitchFamily="18" charset="0"/>
              </a:rPr>
              <a:t>Auscultatory</a:t>
            </a:r>
            <a:r>
              <a:rPr lang="en-US" sz="2800" b="1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entury Schoolbook" pitchFamily="18" charset="0"/>
                <a:cs typeface="Times New Roman" pitchFamily="18" charset="0"/>
              </a:rPr>
              <a:t>Method: </a:t>
            </a:r>
            <a:r>
              <a:rPr lang="en-US" sz="2800" dirty="0">
                <a:latin typeface="Century Schoolbook" pitchFamily="18" charset="0"/>
                <a:cs typeface="Times New Roman" pitchFamily="18" charset="0"/>
              </a:rPr>
              <a:t>by using stethoscope and </a:t>
            </a:r>
            <a:r>
              <a:rPr lang="en-US" sz="2800" dirty="0" smtClean="0">
                <a:latin typeface="Century Schoolbook" pitchFamily="18" charset="0"/>
                <a:cs typeface="Times New Roman" pitchFamily="18" charset="0"/>
              </a:rPr>
              <a:t>sphygmomanometer </a:t>
            </a:r>
            <a:r>
              <a:rPr lang="en-US" sz="2800" dirty="0">
                <a:latin typeface="Century Schoolbook" pitchFamily="18" charset="0"/>
                <a:cs typeface="Times New Roman" pitchFamily="18" charset="0"/>
              </a:rPr>
              <a:t>. </a:t>
            </a:r>
            <a:endParaRPr lang="ar-IQ" sz="2800" dirty="0">
              <a:latin typeface="Century Schoolboo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62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مخصص 1">
    <a:dk1>
      <a:sysClr val="windowText" lastClr="000000"/>
    </a:dk1>
    <a:lt1>
      <a:sysClr val="window" lastClr="FFFFFF"/>
    </a:lt1>
    <a:dk2>
      <a:srgbClr val="D7DDED"/>
    </a:dk2>
    <a:lt2>
      <a:srgbClr val="CCDDEA"/>
    </a:lt2>
    <a:accent1>
      <a:srgbClr val="EFB1AA"/>
    </a:accent1>
    <a:accent2>
      <a:srgbClr val="FED9A7"/>
    </a:accent2>
    <a:accent3>
      <a:srgbClr val="71685C"/>
    </a:accent3>
    <a:accent4>
      <a:srgbClr val="F7D8D4"/>
    </a:accent4>
    <a:accent5>
      <a:srgbClr val="FFFF00"/>
    </a:accent5>
    <a:accent6>
      <a:srgbClr val="FFFFFF"/>
    </a:accent6>
    <a:hlink>
      <a:srgbClr val="FED9A7"/>
    </a:hlink>
    <a:folHlink>
      <a:srgbClr val="FBE5D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398</Words>
  <Application>Microsoft Office PowerPoint</Application>
  <PresentationFormat>عرض على الشاشة (3:4)‏</PresentationFormat>
  <Paragraphs>40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مشربية</vt:lpstr>
      <vt:lpstr>Department of Anesthesia Techniques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18</cp:revision>
  <dcterms:created xsi:type="dcterms:W3CDTF">2023-01-14T10:26:18Z</dcterms:created>
  <dcterms:modified xsi:type="dcterms:W3CDTF">2023-12-10T06:24:17Z</dcterms:modified>
</cp:coreProperties>
</file>