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notesMasterIdLst>
    <p:notesMasterId r:id="rId51"/>
  </p:notesMasterIdLst>
  <p:sldIdLst>
    <p:sldId id="256" r:id="rId2"/>
    <p:sldId id="257" r:id="rId3"/>
    <p:sldId id="259" r:id="rId4"/>
    <p:sldId id="333" r:id="rId5"/>
    <p:sldId id="328" r:id="rId6"/>
    <p:sldId id="303" r:id="rId7"/>
    <p:sldId id="332" r:id="rId8"/>
    <p:sldId id="315" r:id="rId9"/>
    <p:sldId id="261" r:id="rId10"/>
    <p:sldId id="302" r:id="rId11"/>
    <p:sldId id="343" r:id="rId12"/>
    <p:sldId id="344" r:id="rId13"/>
    <p:sldId id="345" r:id="rId14"/>
    <p:sldId id="346" r:id="rId15"/>
    <p:sldId id="347" r:id="rId16"/>
    <p:sldId id="342" r:id="rId17"/>
    <p:sldId id="348" r:id="rId18"/>
    <p:sldId id="338" r:id="rId19"/>
    <p:sldId id="264" r:id="rId20"/>
    <p:sldId id="349" r:id="rId21"/>
    <p:sldId id="350" r:id="rId22"/>
    <p:sldId id="265" r:id="rId23"/>
    <p:sldId id="318" r:id="rId24"/>
    <p:sldId id="272" r:id="rId25"/>
    <p:sldId id="339" r:id="rId26"/>
    <p:sldId id="274" r:id="rId27"/>
    <p:sldId id="288" r:id="rId28"/>
    <p:sldId id="291" r:id="rId29"/>
    <p:sldId id="289" r:id="rId30"/>
    <p:sldId id="293" r:id="rId31"/>
    <p:sldId id="276" r:id="rId32"/>
    <p:sldId id="277" r:id="rId33"/>
    <p:sldId id="286" r:id="rId34"/>
    <p:sldId id="287" r:id="rId35"/>
    <p:sldId id="278" r:id="rId36"/>
    <p:sldId id="279" r:id="rId37"/>
    <p:sldId id="319" r:id="rId38"/>
    <p:sldId id="316" r:id="rId39"/>
    <p:sldId id="317" r:id="rId40"/>
    <p:sldId id="281" r:id="rId41"/>
    <p:sldId id="306" r:id="rId42"/>
    <p:sldId id="326" r:id="rId43"/>
    <p:sldId id="336" r:id="rId44"/>
    <p:sldId id="324" r:id="rId45"/>
    <p:sldId id="337" r:id="rId46"/>
    <p:sldId id="292" r:id="rId47"/>
    <p:sldId id="282" r:id="rId48"/>
    <p:sldId id="327" r:id="rId49"/>
    <p:sldId id="305" r:id="rId5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4" d="100"/>
          <a:sy n="64" d="100"/>
        </p:scale>
        <p:origin x="-14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840146-B958-480D-94B6-AE11CA82EDA1}" type="datetimeFigureOut">
              <a:rPr lang="ar-IQ" smtClean="0"/>
              <a:pPr/>
              <a:t>20/05/1444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E6EE36-BF71-47B3-85EB-773C77E1E5C8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0833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6EE36-BF71-47B3-85EB-773C77E1E5C8}" type="slidenum">
              <a:rPr lang="ar-IQ" smtClean="0"/>
              <a:pPr/>
              <a:t>31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6EE36-BF71-47B3-85EB-773C77E1E5C8}" type="slidenum">
              <a:rPr lang="ar-IQ" smtClean="0"/>
              <a:pPr/>
              <a:t>33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22E5-79A0-4599-A71E-813A12806316}" type="datetimeFigureOut">
              <a:rPr lang="ar-IQ" smtClean="0"/>
              <a:pPr/>
              <a:t>20/05/1444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F2BA-EA3C-4F1F-8744-6518568B19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22E5-79A0-4599-A71E-813A12806316}" type="datetimeFigureOut">
              <a:rPr lang="ar-IQ" smtClean="0"/>
              <a:pPr/>
              <a:t>20/05/1444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F2BA-EA3C-4F1F-8744-6518568B19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22E5-79A0-4599-A71E-813A12806316}" type="datetimeFigureOut">
              <a:rPr lang="ar-IQ" smtClean="0"/>
              <a:pPr/>
              <a:t>20/05/1444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F2BA-EA3C-4F1F-8744-6518568B19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22E5-79A0-4599-A71E-813A12806316}" type="datetimeFigureOut">
              <a:rPr lang="ar-IQ" smtClean="0"/>
              <a:pPr/>
              <a:t>20/05/1444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F2BA-EA3C-4F1F-8744-6518568B19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22E5-79A0-4599-A71E-813A12806316}" type="datetimeFigureOut">
              <a:rPr lang="ar-IQ" smtClean="0"/>
              <a:pPr/>
              <a:t>20/05/1444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F2BA-EA3C-4F1F-8744-6518568B19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22E5-79A0-4599-A71E-813A12806316}" type="datetimeFigureOut">
              <a:rPr lang="ar-IQ" smtClean="0"/>
              <a:pPr/>
              <a:t>20/05/1444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F2BA-EA3C-4F1F-8744-6518568B19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22E5-79A0-4599-A71E-813A12806316}" type="datetimeFigureOut">
              <a:rPr lang="ar-IQ" smtClean="0"/>
              <a:pPr/>
              <a:t>20/05/1444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F2BA-EA3C-4F1F-8744-6518568B19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22E5-79A0-4599-A71E-813A12806316}" type="datetimeFigureOut">
              <a:rPr lang="ar-IQ" smtClean="0"/>
              <a:pPr/>
              <a:t>20/05/1444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F2BA-EA3C-4F1F-8744-6518568B19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22E5-79A0-4599-A71E-813A12806316}" type="datetimeFigureOut">
              <a:rPr lang="ar-IQ" smtClean="0"/>
              <a:pPr/>
              <a:t>20/05/1444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F2BA-EA3C-4F1F-8744-6518568B19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22E5-79A0-4599-A71E-813A12806316}" type="datetimeFigureOut">
              <a:rPr lang="ar-IQ" smtClean="0"/>
              <a:pPr/>
              <a:t>20/05/1444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F2BA-EA3C-4F1F-8744-6518568B19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22E5-79A0-4599-A71E-813A12806316}" type="datetimeFigureOut">
              <a:rPr lang="ar-IQ" smtClean="0"/>
              <a:pPr/>
              <a:t>20/05/1444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E8F2BA-EA3C-4F1F-8744-6518568B19C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A522E5-79A0-4599-A71E-813A12806316}" type="datetimeFigureOut">
              <a:rPr lang="ar-IQ" smtClean="0"/>
              <a:pPr/>
              <a:t>20/05/1444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E8F2BA-EA3C-4F1F-8744-6518568B19C2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Pharmaceutical Chemistry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720744"/>
          </a:xfrm>
        </p:spPr>
        <p:txBody>
          <a:bodyPr>
            <a:normAutofit/>
          </a:bodyPr>
          <a:lstStyle/>
          <a:p>
            <a:pPr algn="ctr"/>
            <a:r>
              <a:rPr lang="en-US" sz="4400" smtClean="0"/>
              <a:t>Antipsychotic </a:t>
            </a:r>
            <a:r>
              <a:rPr lang="en-US" sz="4400" dirty="0" smtClean="0"/>
              <a:t>Drugs</a:t>
            </a:r>
          </a:p>
          <a:p>
            <a:pPr algn="l"/>
            <a:r>
              <a:rPr lang="en-US" dirty="0" smtClean="0"/>
              <a:t>                                           By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Assist. Prof. Karima Fadhil Ali</a:t>
            </a:r>
          </a:p>
          <a:p>
            <a:pPr algn="ctr"/>
            <a:r>
              <a:rPr lang="en-US" dirty="0" smtClean="0"/>
              <a:t>Al mustansiriya university</a:t>
            </a:r>
          </a:p>
          <a:p>
            <a:pPr algn="ctr"/>
            <a:r>
              <a:rPr lang="en-US" dirty="0" smtClean="0"/>
              <a:t>College of pharmacy   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704088"/>
            <a:ext cx="7715200" cy="42065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activity relationships</a:t>
            </a: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328592"/>
          </a:xfrm>
        </p:spPr>
        <p:txBody>
          <a:bodyPr>
            <a:normAutofit/>
          </a:bodyPr>
          <a:lstStyle/>
          <a:p>
            <a:pPr marL="273050" indent="-3175" algn="l" rtl="0">
              <a:buNone/>
            </a:pPr>
            <a:r>
              <a:rPr lang="en-US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Another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possibly important structural feature in the more potent compounds is the presence of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 unshared electron pair on an atom or atoms of the 2-substituent.  </a:t>
            </a:r>
          </a:p>
          <a:p>
            <a:pPr marL="273050" indent="-3175" algn="l" rtl="0">
              <a:buNone/>
            </a:pPr>
            <a:r>
              <a:rPr lang="en-US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Substitution at the 3-position can improve activity over non substituted compounds but not as significantly as substitution at the 2-position. </a:t>
            </a:r>
          </a:p>
          <a:p>
            <a:pPr marL="273050" indent="-3175" algn="l" rtl="0">
              <a:buNone/>
            </a:pPr>
            <a:r>
              <a:rPr lang="en-US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Substitution at position 1 has a deleterious effect on antipsychotic activity, as does (to a lesser extent) substitution at the 4-position. </a:t>
            </a:r>
          </a:p>
          <a:p>
            <a:pPr marL="273050" indent="-3175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73050" indent="-3175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73050" indent="-3175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73050" indent="-3175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73050" indent="-3175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73050" indent="-3175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73050" indent="-3175" algn="l" rtl="0">
              <a:buNone/>
            </a:pPr>
            <a:endParaRPr lang="ar-IQ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sz="2400" dirty="0"/>
          </a:p>
        </p:txBody>
      </p:sp>
      <p:pic>
        <p:nvPicPr>
          <p:cNvPr id="4" name="Picture 2" descr="C:\Users\krema\Pictures\2014-04-15 karima\Screenshot167.jpg"/>
          <p:cNvPicPr>
            <a:picLocks noChangeAspect="1" noChangeArrowheads="1"/>
          </p:cNvPicPr>
          <p:nvPr/>
        </p:nvPicPr>
        <p:blipFill rotWithShape="1">
          <a:blip r:embed="rId2" cstate="print"/>
          <a:srcRect t="11024" r="17303" b="19151"/>
          <a:stretch/>
        </p:blipFill>
        <p:spPr bwMode="auto">
          <a:xfrm>
            <a:off x="2555776" y="4797152"/>
            <a:ext cx="3672408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1"/>
            <a:ext cx="8352928" cy="41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03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8280920" cy="41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094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424936" cy="4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505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8208912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924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7"/>
            <a:ext cx="8496944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753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24935" cy="4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560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148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9"/>
            <a:ext cx="7128792" cy="534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950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Autofit/>
          </a:bodyPr>
          <a:lstStyle/>
          <a:p>
            <a:pPr marL="615950" indent="-342900" algn="just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SAR of phenothiazines is relatively simple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because only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position 2 (ring A) and the side chain afford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active antipsychotic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molecules</a:t>
            </a:r>
          </a:p>
          <a:p>
            <a:pPr marL="615950" indent="-342900" algn="just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significance of these substituent effects could be that the hydrogen atom of the protonated amino group of the side chain H-bonds with an electron pair of an atom of the 2-substituent to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develop a DA-like arrangement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15950" indent="-342900" algn="just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Conformational studies on chlorpromazine reveal that tilting of the side chain toward ring A allows favorable van der Waals interactions of the side chain with the chlorine substituent. </a:t>
            </a:r>
          </a:p>
          <a:p>
            <a:pPr marL="615950" indent="-342900" algn="just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resulting conformation permits the superimposition of DA.   </a:t>
            </a:r>
          </a:p>
          <a:p>
            <a:pPr marL="615950" indent="-342900" algn="just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Substitution at the 1-position sterically hinders the ability of the side chain to approach ring A. 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Antipsychotics Drugs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11824"/>
          </a:xfrm>
        </p:spPr>
        <p:txBody>
          <a:bodyPr>
            <a:normAutofit/>
          </a:bodyPr>
          <a:lstStyle/>
          <a:p>
            <a:pPr marL="182563" indent="442913" algn="just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Psychotic illness is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complication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multiple disorders, including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schizophrenia,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manic phase of bipolar syndrome, acute idiopathic psychosis, and other conditions marked by severe agitation , yet the term “psychosis” is most often associated with schizophrenia. </a:t>
            </a:r>
          </a:p>
          <a:p>
            <a:pPr marL="273050" indent="168275" algn="just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Although the etiology of schizophrenia is unknown, the principal neurochemical theories focus on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 and, more recently, on glutamate and serotonin.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3050" indent="442913" algn="l" rtl="0">
              <a:buNone/>
            </a:pP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6895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679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488831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418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003232" cy="5487888"/>
          </a:xfrm>
        </p:spPr>
        <p:txBody>
          <a:bodyPr>
            <a:normAutofit/>
          </a:bodyPr>
          <a:lstStyle/>
          <a:p>
            <a:pPr marL="730250" indent="-457200" algn="just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the other hand, a substituent at the 3- position will be too far from the side chain to provide van der Waals attraction.</a:t>
            </a:r>
          </a:p>
          <a:p>
            <a:pPr marL="730250" indent="-457200" algn="just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trifluoromethyl group will give more van der Waals contacts with the side chain than a chloro substituent and, in fact, triflupromazine is more potent than chlorpromazine .</a:t>
            </a:r>
          </a:p>
          <a:p>
            <a:pPr marL="273050" indent="442913" algn="l" rtl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442913" algn="l" rtl="0">
              <a:buNone/>
            </a:pPr>
            <a:endParaRPr lang="ar-IQ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3"/>
          <a:stretch/>
        </p:blipFill>
        <p:spPr bwMode="auto">
          <a:xfrm>
            <a:off x="2219324" y="3429000"/>
            <a:ext cx="660114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311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rema\Pictures\2014-04-15 karima\Screenshot14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5470" t="14121" r="7325" b="16161"/>
          <a:stretch/>
        </p:blipFill>
        <p:spPr bwMode="auto">
          <a:xfrm>
            <a:off x="323528" y="836712"/>
            <a:ext cx="856895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64896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419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rema\Pictures\2014-04-15 karima\Screenshot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20" t="4901" r="5334" b="14236"/>
          <a:stretch>
            <a:fillRect/>
          </a:stretch>
        </p:blipFill>
        <p:spPr bwMode="auto">
          <a:xfrm>
            <a:off x="395536" y="836712"/>
            <a:ext cx="8496944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2.Thioxanthenes:</a:t>
            </a: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pPr marL="273050" indent="442913" algn="just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structural difference between thioxanthene and phenothiazines is 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 isosteric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replacement of the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at the 10-position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a carbon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atom in the thioxanthenes. </a:t>
            </a:r>
          </a:p>
          <a:p>
            <a:pPr marL="273050" indent="442913" algn="just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side chain (R10) in the thioxanthenes is attached by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double bond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the tricyclic system.</a:t>
            </a:r>
          </a:p>
          <a:p>
            <a:pPr marL="273050" indent="442913" algn="just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This portion of the molecule is not involved in the interaction with the receptor, but it serves to position correctly the other elements of the molecule.   Thioxanthenes that have a double bond in the side chain can be either cis- or trans-isomers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ema\Pictures\2014-04-15 karima\Screenshot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647" t="25974" r="12605" b="29870"/>
          <a:stretch>
            <a:fillRect/>
          </a:stretch>
        </p:blipFill>
        <p:spPr bwMode="auto">
          <a:xfrm>
            <a:off x="539552" y="1124744"/>
            <a:ext cx="7848872" cy="38164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339752" y="5473100"/>
            <a:ext cx="4752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Cis and Trans conformation 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6048672"/>
          </a:xfrm>
        </p:spPr>
        <p:txBody>
          <a:bodyPr>
            <a:normAutofit/>
          </a:bodyPr>
          <a:lstStyle/>
          <a:p>
            <a:pPr marL="273050" indent="446088" algn="l" rtl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active form is the cis-isomer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which can be perfectly superimposed with the phenothiazine and the DA molecules, meaning that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Z-configuration is the preferred one for optimal receptor affinity.</a:t>
            </a:r>
          </a:p>
          <a:p>
            <a:pPr marL="273050" indent="446088" algn="l" rtl="0"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general, thioxanthenes are more potent than the structurally related phenothiazines. </a:t>
            </a:r>
          </a:p>
          <a:p>
            <a:pPr marL="273050" indent="446088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thioxanthenes, the substituent at the 2-position does not govern the side chain in the same way as with the phenothiazines to assume a DA-like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conformation. The cis or trans conformation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 substituted thioxanthenes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does not show any differential potency. </a:t>
            </a:r>
          </a:p>
          <a:p>
            <a:pPr marL="273050" indent="446088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 thioxanthenes,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2-substituent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cis form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provides a closer approximation of the side chain toward ring A, enabling the substituent to enter into the van der Waals attractive forces with the side chain.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r>
              <a:rPr lang="en-US" sz="3600" dirty="0" smtClean="0"/>
              <a:t>Schizophrenia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273050" indent="442913" algn="just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mental disorder where person shows behavioral and cognitive dysfunction </a:t>
            </a:r>
          </a:p>
          <a:p>
            <a:pPr marL="273050" indent="442913" algn="just" rtl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Positive symptoms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abnormality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normal function leading to presence of inappropriate behaviors – Delusions (false belief)and hallucination (false perception), speech disturbances</a:t>
            </a:r>
          </a:p>
          <a:p>
            <a:pPr marL="273050" indent="442913" algn="just" rtl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Negative symptoms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loss of normal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function leading to absence of appropriate behaviors – lack of motivation, social withdrawal, lack of interest in fun activity, doesn’t respond to questions</a:t>
            </a:r>
          </a:p>
          <a:p>
            <a:pPr marL="273050" indent="442913" algn="just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basis of the DA hypothesis of schizophrenia (DHS) lies in the capacity of antipsychotic drugs to block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 receptors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(D2 receptor subtype) positively correlated to their clinical potency in alleviating the symptoms of schizophrenia. </a:t>
            </a:r>
          </a:p>
          <a:p>
            <a:pPr marL="273050" indent="442913" algn="just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 don’t know the exact cause but it is believed that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excess of dopamine activity is the reason for the disease. </a:t>
            </a:r>
          </a:p>
          <a:p>
            <a:pPr marL="273050" indent="442913" algn="just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Individuals with schizophrenia may have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decreased densities of D1 receptors in the prefrontal cortex. </a:t>
            </a:r>
          </a:p>
          <a:p>
            <a:pPr marL="273050" indent="442913" algn="just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73050" indent="442913" algn="just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73050" indent="442913" algn="just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ema\Pictures\2014-04-15 karima\Screenshot1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639" t="6052" r="7625" b="15274"/>
          <a:stretch>
            <a:fillRect/>
          </a:stretch>
        </p:blipFill>
        <p:spPr bwMode="auto">
          <a:xfrm>
            <a:off x="251520" y="908720"/>
            <a:ext cx="864096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rema\Pictures\2014-04-15 karima\Screenshot151.jpg"/>
          <p:cNvPicPr>
            <a:picLocks noChangeAspect="1" noChangeArrowheads="1"/>
          </p:cNvPicPr>
          <p:nvPr/>
        </p:nvPicPr>
        <p:blipFill>
          <a:blip r:embed="rId3" cstate="print"/>
          <a:srcRect t="9092" r="10435" b="6054"/>
          <a:stretch>
            <a:fillRect/>
          </a:stretch>
        </p:blipFill>
        <p:spPr bwMode="auto">
          <a:xfrm>
            <a:off x="395536" y="2996952"/>
            <a:ext cx="7560840" cy="3528392"/>
          </a:xfrm>
          <a:prstGeom prst="rect">
            <a:avLst/>
          </a:prstGeom>
          <a:noFill/>
        </p:spPr>
      </p:pic>
      <p:pic>
        <p:nvPicPr>
          <p:cNvPr id="4" name="Picture 2" descr="C:\Users\krema\Pictures\2014-04-15 karima\Screenshot16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/>
          <a:srcRect l="26285" t="27452" r="28967" b="36207"/>
          <a:stretch/>
        </p:blipFill>
        <p:spPr bwMode="auto">
          <a:xfrm>
            <a:off x="2555776" y="1556792"/>
            <a:ext cx="4097272" cy="151216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39552" y="858101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Butyrophenones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Related Structures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rema\Pictures\2014-04-15 karima\Screenshot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723" t="9211" r="5882" b="9210"/>
          <a:stretch>
            <a:fillRect/>
          </a:stretch>
        </p:blipFill>
        <p:spPr bwMode="auto">
          <a:xfrm>
            <a:off x="467544" y="980728"/>
            <a:ext cx="835292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rema\Pictures\2014-04-15 karima\Screenshot1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167" t="7977" r="7500" b="10919"/>
          <a:stretch>
            <a:fillRect/>
          </a:stretch>
        </p:blipFill>
        <p:spPr bwMode="auto">
          <a:xfrm>
            <a:off x="539552" y="908720"/>
            <a:ext cx="820891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rema\Pictures\2014-04-15 karima\Screenshot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766" t="12033" r="10926" b="8131"/>
          <a:stretch>
            <a:fillRect/>
          </a:stretch>
        </p:blipFill>
        <p:spPr bwMode="auto">
          <a:xfrm>
            <a:off x="395536" y="692696"/>
            <a:ext cx="849694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rema\Pictures\2014-04-15 karima\Screenshot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44" t="7091" r="8403" b="7823"/>
          <a:stretch>
            <a:fillRect/>
          </a:stretch>
        </p:blipFill>
        <p:spPr bwMode="auto">
          <a:xfrm>
            <a:off x="395536" y="836712"/>
            <a:ext cx="813690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rema\Pictures\2014-04-15 karima\Screenshot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687" t="12658" r="7288" b="15190"/>
          <a:stretch>
            <a:fillRect/>
          </a:stretch>
        </p:blipFill>
        <p:spPr bwMode="auto">
          <a:xfrm>
            <a:off x="683568" y="1052736"/>
            <a:ext cx="727280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8092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4425424"/>
            <a:ext cx="7344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l" rtl="0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General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and SAR of fluorobutyrophenones.</a:t>
            </a:r>
          </a:p>
        </p:txBody>
      </p:sp>
    </p:spTree>
    <p:extLst>
      <p:ext uri="{BB962C8B-B14F-4D97-AF65-F5344CB8AC3E}">
        <p14:creationId xmlns:p14="http://schemas.microsoft.com/office/powerpoint/2010/main" val="12264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4"/>
          <a:stretch/>
        </p:blipFill>
        <p:spPr bwMode="auto">
          <a:xfrm>
            <a:off x="251520" y="980728"/>
            <a:ext cx="871296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2"/>
          <a:stretch/>
        </p:blipFill>
        <p:spPr bwMode="auto">
          <a:xfrm>
            <a:off x="1979712" y="4509120"/>
            <a:ext cx="540059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3"/>
            <a:ext cx="8568951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7272808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5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6895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132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ar-IQ" b="1" dirty="0" smtClean="0"/>
              <a:t/>
            </a:r>
            <a:br>
              <a:rPr lang="ar-IQ" b="1" dirty="0" smtClean="0"/>
            </a:br>
            <a:r>
              <a:rPr lang="ar-IQ" b="1" dirty="0" smtClean="0"/>
              <a:t/>
            </a:r>
            <a:br>
              <a:rPr lang="ar-IQ" b="1" dirty="0" smtClean="0"/>
            </a:br>
            <a:r>
              <a:rPr lang="en-US" b="1" dirty="0" smtClean="0"/>
              <a:t>Atypical Antipsychotic Agents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892480" cy="5472608"/>
          </a:xfrm>
        </p:spPr>
        <p:txBody>
          <a:bodyPr>
            <a:normAutofit fontScale="92500" lnSpcReduction="20000"/>
          </a:bodyPr>
          <a:lstStyle/>
          <a:p>
            <a:pPr marL="273050" indent="446088" algn="just" rtl="0">
              <a:buNone/>
            </a:pPr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(second-generations)</a:t>
            </a:r>
          </a:p>
          <a:p>
            <a:pPr marL="273050" indent="18415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Ring Analogs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Phenothiazines: Benzazepines, Dibenzoxazepines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Dibenzodiazepines:</a:t>
            </a:r>
          </a:p>
          <a:p>
            <a:pPr marL="730250" indent="-457200" algn="just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Additional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tricyclic antipsychotic agents are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benzazepines, containing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seven-membered central ring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6-7-6 system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30250" indent="-457200" algn="just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newer atypical antipsychotics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include:</a:t>
            </a:r>
          </a:p>
          <a:p>
            <a:pPr marL="273050" indent="474663" algn="just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Dibenzodiazepines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clozapine with 2-Cl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73050" indent="474663" algn="just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Dibenz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oxa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zepines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(loxapine with 2-Cl), </a:t>
            </a:r>
          </a:p>
          <a:p>
            <a:pPr marL="273050" indent="474663" algn="just" rtl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Thieno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benzodiazepines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olanzapine without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2-substituent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73050" indent="474663" algn="just" rtl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Dibenzodiazepines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quetiapine without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2-substituent).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30250" indent="-457200" algn="just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ring analogs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phenothiazines are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structural relatives of the phenothiazine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antipsychotics; therefore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most of them share many clinical properties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phenothiazines.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30250" indent="-457200" algn="just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have some important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differences, notably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low production of EPS and reduction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negative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472608"/>
          </a:xfrm>
        </p:spPr>
        <p:txBody>
          <a:bodyPr>
            <a:noAutofit/>
          </a:bodyPr>
          <a:lstStyle/>
          <a:p>
            <a:pPr marL="615950" indent="-342900" algn="just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Atypical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antipsychotics have generally shown to provide a greater reduction in both the positive and negative symptoms of schizophrenia, as well as an improvement in cognitive function.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15950" indent="-342900" algn="just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benzazepines and other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atypical antipsychotics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including risperidone, ziprasidone,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aripiprazole block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both D2 and 5-HT2A receptor, other DA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serotonin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receptor subtypes, adrenergic, histamine,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muscarinic receptors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15950" indent="-342900" algn="just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low D2 receptor affinity and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5-HT2A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receptor affinity of atypical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antipsychotics including clozapine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olanzapine led to the proposal that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5-HT2A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antagonism accounts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their lower EPS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15950" indent="-342900" algn="just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Thus, atypical antipsychotics are currently considered to be the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first line of treatment for individuals with  schizophrenia.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0" r="10011"/>
          <a:stretch/>
        </p:blipFill>
        <p:spPr bwMode="auto">
          <a:xfrm>
            <a:off x="3779913" y="3212976"/>
            <a:ext cx="4464496" cy="338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r="11209"/>
          <a:stretch/>
        </p:blipFill>
        <p:spPr bwMode="auto">
          <a:xfrm>
            <a:off x="827584" y="3645024"/>
            <a:ext cx="2376264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98072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/>
              <a:t>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Clozapine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olanzapine (Zyprexa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quetiapine (Seroquel) possess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tricyclic systems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greater electron density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chlorpromazine. Olanzapine is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potent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antagonist at D2 and 5-HT2A receptors than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clozapine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well absorbed, but about 40% of an oral dose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metabolized before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reaching the systemic circulation.</a:t>
            </a:r>
          </a:p>
        </p:txBody>
      </p:sp>
      <p:sp>
        <p:nvSpPr>
          <p:cNvPr id="7" name="Oval 6"/>
          <p:cNvSpPr/>
          <p:nvPr/>
        </p:nvSpPr>
        <p:spPr>
          <a:xfrm>
            <a:off x="827584" y="3861048"/>
            <a:ext cx="57606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96943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998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Affinity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5-HT2A receptors is a feature of several of the recently developed atypical antipsychotics. </a:t>
            </a:r>
          </a:p>
          <a:p>
            <a:pPr marL="0" indent="0" algn="just" rtl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Many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researchers believe that D2 receptor antagonism, coupled with 5-HT2A receptor antagonism, is responsible for the differentiation of effects observed with atypical anti psychotics.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669602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203848" y="4509120"/>
            <a:ext cx="64807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779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352927" cy="474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0532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rema\Pictures\2014-04-15 karima\Screenshot15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7377" t="8450" r="4098" b="20222"/>
          <a:stretch/>
        </p:blipFill>
        <p:spPr bwMode="auto">
          <a:xfrm>
            <a:off x="107504" y="764704"/>
            <a:ext cx="8856984" cy="489654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79512" y="55892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inverse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agonist is a drug that binds to the same receptor as an agonist but induces a pharmacological response opposite to that of the agonist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rema\Pictures\2014-04-15 karima\Screenshot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838" t="9307" r="8836" b="12248"/>
          <a:stretch>
            <a:fillRect/>
          </a:stretch>
        </p:blipFill>
        <p:spPr bwMode="auto">
          <a:xfrm>
            <a:off x="179512" y="692696"/>
            <a:ext cx="878497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    Aripiprazole</a:t>
            </a:r>
            <a:endParaRPr lang="en-US" dirty="0"/>
          </a:p>
        </p:txBody>
      </p:sp>
      <p:pic>
        <p:nvPicPr>
          <p:cNvPr id="4" name="Picture 2" descr="C:\Users\krema\Pictures\2014-04-15 karima\Screenshot15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9717" t="26351" r="7687" b="15274"/>
          <a:stretch/>
        </p:blipFill>
        <p:spPr bwMode="auto">
          <a:xfrm>
            <a:off x="467544" y="1268760"/>
            <a:ext cx="7632848" cy="40678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229200"/>
            <a:ext cx="61722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9419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ema\Pictures\2014-04-15 karima\Screenshot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497" t="10127" r="9717" b="10127"/>
          <a:stretch>
            <a:fillRect/>
          </a:stretch>
        </p:blipFill>
        <p:spPr bwMode="auto">
          <a:xfrm>
            <a:off x="0" y="980728"/>
            <a:ext cx="874846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80728"/>
            <a:ext cx="7560840" cy="5343872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Typical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antipsychotics 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first-generation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conventional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antipsychotics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 neuroleptics, or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tranquilizers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 class of antipsychotic drugs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developed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1950s and used to treat psychosis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particular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schizophrenia).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Typical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antipsychotics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phenothiazines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thioxanthenes, butyrophenones,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diphenylbutylpiperidines,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dihydroindolones.</a:t>
            </a:r>
          </a:p>
          <a:p>
            <a:pPr marL="0" indent="0" algn="just" rtl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first-generation antipsychotics are D2 antagonists. As a result, they reduce dopaminergic neurotransmission in the four dopamine pathways.</a:t>
            </a:r>
          </a:p>
          <a:p>
            <a:pPr marL="0" indent="0" algn="just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018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ema\Pictures\2014-04-15 karima\Screenshot0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7119" t="14100" r="11047" b="9489"/>
          <a:stretch/>
        </p:blipFill>
        <p:spPr bwMode="auto">
          <a:xfrm>
            <a:off x="467544" y="836712"/>
            <a:ext cx="8064896" cy="5832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568952" cy="609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6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" r="5767" b="7779"/>
          <a:stretch/>
        </p:blipFill>
        <p:spPr bwMode="auto">
          <a:xfrm>
            <a:off x="323528" y="836713"/>
            <a:ext cx="8820472" cy="55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1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75240" cy="15841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Antipsychotic Agents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 fontScale="47500" lnSpcReduction="20000"/>
          </a:bodyPr>
          <a:lstStyle/>
          <a:p>
            <a:pPr marL="273050" indent="442913" algn="l" rtl="0">
              <a:buNone/>
            </a:pPr>
            <a:r>
              <a:rPr lang="en-US" sz="5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(First generation):1.Phenothiazines.</a:t>
            </a:r>
          </a:p>
          <a:p>
            <a:pPr marL="273050" indent="260350" algn="l" rtl="0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Phenothiazines have a tricyclic structure (6-6-6 system) in which two benzene rings are linked by a sulfur and a nitrogen atom.</a:t>
            </a:r>
          </a:p>
          <a:p>
            <a:pPr marL="273050" indent="260350" algn="l" rtl="0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260350" algn="l" rtl="0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260350" algn="l" rtl="0">
              <a:buNone/>
            </a:pPr>
            <a:endParaRPr lang="en-US" sz="4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260350" algn="l" rtl="0">
              <a:buNone/>
            </a:pPr>
            <a:endParaRPr lang="en-US" sz="4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260350" algn="l" rtl="0">
              <a:buNone/>
            </a:pPr>
            <a:r>
              <a:rPr lang="en-US" sz="4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Structure </a:t>
            </a:r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 relationships</a:t>
            </a:r>
            <a:endParaRPr lang="en-US" sz="4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0" indent="469900" algn="just" rtl="0">
              <a:buFont typeface="+mj-lt"/>
              <a:buAutoNum type="arabicPeriod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Un substituted phenothiazines has no activity but has enough lipophilicity for good brain penetration.</a:t>
            </a:r>
          </a:p>
          <a:p>
            <a:pPr marL="63500" indent="469900" algn="just" rtl="0">
              <a:buFont typeface="+mj-lt"/>
              <a:buAutoNum type="arabicPeriod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Substititution at C2 and N10 is required for activity. </a:t>
            </a:r>
          </a:p>
          <a:p>
            <a:pPr marL="63500" indent="469900" algn="just" rtl="0">
              <a:buFont typeface="+mj-lt"/>
              <a:buAutoNum type="arabicPeriod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Activity  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increases (with some exceptions) as with electron-withdrawing ability of the 2-substituent increases (e.g., chlorpromazine vs. promazine). </a:t>
            </a:r>
          </a:p>
          <a:p>
            <a:pPr marL="63500" indent="469900" algn="just" rtl="0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63500" indent="469900" algn="l" rtl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3500" indent="469900" algn="l" rtl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dirty="0" smtClean="0">
              <a:solidFill>
                <a:schemeClr val="accent2"/>
              </a:solidFill>
            </a:endParaRPr>
          </a:p>
        </p:txBody>
      </p:sp>
      <p:pic>
        <p:nvPicPr>
          <p:cNvPr id="1030" name="Picture 6" descr="C:\Users\krema\Pictures\2014-04-15 karima\Screenshot003.jpg"/>
          <p:cNvPicPr>
            <a:picLocks noChangeAspect="1" noChangeArrowheads="1"/>
          </p:cNvPicPr>
          <p:nvPr/>
        </p:nvPicPr>
        <p:blipFill rotWithShape="1">
          <a:blip r:embed="rId2" cstate="print"/>
          <a:srcRect t="25096" b="24482"/>
          <a:stretch/>
        </p:blipFill>
        <p:spPr bwMode="auto">
          <a:xfrm>
            <a:off x="4067944" y="2487009"/>
            <a:ext cx="2736304" cy="1086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2953</TotalTime>
  <Words>1244</Words>
  <Application>Microsoft Office PowerPoint</Application>
  <PresentationFormat>On-screen Show (4:3)</PresentationFormat>
  <Paragraphs>89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Flow</vt:lpstr>
      <vt:lpstr>Pharmaceutical Chemistry</vt:lpstr>
      <vt:lpstr>Antipsychotics Drugs</vt:lpstr>
      <vt:lpstr>Schizophrenia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Typical Antipsychotic Agents </vt:lpstr>
      <vt:lpstr>Structure activity relationships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2.Thioxanthenes: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Atypical Antipsychotic Agents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Aripiprazole</vt:lpstr>
      <vt:lpstr>PowerPoint Presentation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Pharmaceutical Chemistry</dc:title>
  <dc:creator>krema</dc:creator>
  <cp:lastModifiedBy>Windows User</cp:lastModifiedBy>
  <cp:revision>120</cp:revision>
  <dcterms:created xsi:type="dcterms:W3CDTF">2014-11-27T19:35:36Z</dcterms:created>
  <dcterms:modified xsi:type="dcterms:W3CDTF">2022-12-13T21:44:06Z</dcterms:modified>
</cp:coreProperties>
</file>