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61" r:id="rId3"/>
    <p:sldId id="257" r:id="rId4"/>
    <p:sldId id="258" r:id="rId5"/>
    <p:sldId id="259"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5" autoAdjust="0"/>
    <p:restoredTop sz="94660"/>
  </p:normalViewPr>
  <p:slideViewPr>
    <p:cSldViewPr snapToGrid="0">
      <p:cViewPr varScale="1">
        <p:scale>
          <a:sx n="82" d="100"/>
          <a:sy n="82" d="100"/>
        </p:scale>
        <p:origin x="72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472FF2-E5E8-485F-9FD7-392F46F3C7B6}" type="datetimeFigureOut">
              <a:rPr lang="en-US" smtClean="0"/>
              <a:t>4/3/2024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2EE2EB-6685-47E3-ADAB-FD1C3754026E}" type="slidenum">
              <a:rPr lang="en-US" smtClean="0"/>
              <a:t>‹#›</a:t>
            </a:fld>
            <a:endParaRPr lang="en-US"/>
          </a:p>
        </p:txBody>
      </p:sp>
    </p:spTree>
    <p:extLst>
      <p:ext uri="{BB962C8B-B14F-4D97-AF65-F5344CB8AC3E}">
        <p14:creationId xmlns:p14="http://schemas.microsoft.com/office/powerpoint/2010/main" val="2418871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E19AE-4ADF-4F45-A3DD-9A874D519572}" type="datetime1">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42B397-6CDF-4DFA-9D01-48D3D70A708F}" type="slidenum">
              <a:rPr lang="en-US" smtClean="0"/>
              <a:t>‹#›</a:t>
            </a:fld>
            <a:endParaRPr lang="en-US"/>
          </a:p>
        </p:txBody>
      </p:sp>
    </p:spTree>
    <p:extLst>
      <p:ext uri="{BB962C8B-B14F-4D97-AF65-F5344CB8AC3E}">
        <p14:creationId xmlns:p14="http://schemas.microsoft.com/office/powerpoint/2010/main" val="4235606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302D6D-8D6C-4D43-AB7D-178B37094A22}" type="datetime1">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42B397-6CDF-4DFA-9D01-48D3D70A708F}" type="slidenum">
              <a:rPr lang="en-US" smtClean="0"/>
              <a:t>‹#›</a:t>
            </a:fld>
            <a:endParaRPr lang="en-US"/>
          </a:p>
        </p:txBody>
      </p:sp>
    </p:spTree>
    <p:extLst>
      <p:ext uri="{BB962C8B-B14F-4D97-AF65-F5344CB8AC3E}">
        <p14:creationId xmlns:p14="http://schemas.microsoft.com/office/powerpoint/2010/main" val="3122720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8B91C1-CE8D-4ED4-B7C7-9566E4804149}" type="datetime1">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42B397-6CDF-4DFA-9D01-48D3D70A708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8463906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F6C41F-044F-482A-911C-54C2E79E2736}" type="datetime1">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42B397-6CDF-4DFA-9D01-48D3D70A708F}" type="slidenum">
              <a:rPr lang="en-US" smtClean="0"/>
              <a:t>‹#›</a:t>
            </a:fld>
            <a:endParaRPr lang="en-US"/>
          </a:p>
        </p:txBody>
      </p:sp>
    </p:spTree>
    <p:extLst>
      <p:ext uri="{BB962C8B-B14F-4D97-AF65-F5344CB8AC3E}">
        <p14:creationId xmlns:p14="http://schemas.microsoft.com/office/powerpoint/2010/main" val="41382707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EB3AA0-A8C0-4F5C-A2EF-42719C64DB8F}" type="datetime1">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42B397-6CDF-4DFA-9D01-48D3D70A708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079695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0A33A4-B462-470A-A0FC-81F8CF36A066}" type="datetime1">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42B397-6CDF-4DFA-9D01-48D3D70A708F}" type="slidenum">
              <a:rPr lang="en-US" smtClean="0"/>
              <a:t>‹#›</a:t>
            </a:fld>
            <a:endParaRPr lang="en-US"/>
          </a:p>
        </p:txBody>
      </p:sp>
    </p:spTree>
    <p:extLst>
      <p:ext uri="{BB962C8B-B14F-4D97-AF65-F5344CB8AC3E}">
        <p14:creationId xmlns:p14="http://schemas.microsoft.com/office/powerpoint/2010/main" val="8817827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5DEF17-88DD-4A31-BB84-8D9614F13482}" type="datetime1">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42B397-6CDF-4DFA-9D01-48D3D70A708F}" type="slidenum">
              <a:rPr lang="en-US" smtClean="0"/>
              <a:t>‹#›</a:t>
            </a:fld>
            <a:endParaRPr lang="en-US"/>
          </a:p>
        </p:txBody>
      </p:sp>
    </p:spTree>
    <p:extLst>
      <p:ext uri="{BB962C8B-B14F-4D97-AF65-F5344CB8AC3E}">
        <p14:creationId xmlns:p14="http://schemas.microsoft.com/office/powerpoint/2010/main" val="11820142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E9F228-ADEC-4E24-98C1-20F99B81B751}" type="datetime1">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42B397-6CDF-4DFA-9D01-48D3D70A708F}" type="slidenum">
              <a:rPr lang="en-US" smtClean="0"/>
              <a:t>‹#›</a:t>
            </a:fld>
            <a:endParaRPr lang="en-US"/>
          </a:p>
        </p:txBody>
      </p:sp>
    </p:spTree>
    <p:extLst>
      <p:ext uri="{BB962C8B-B14F-4D97-AF65-F5344CB8AC3E}">
        <p14:creationId xmlns:p14="http://schemas.microsoft.com/office/powerpoint/2010/main" val="935642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BB3B43-1ED9-41EB-9348-845ACF1D6912}" type="datetime1">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42B397-6CDF-4DFA-9D01-48D3D70A708F}" type="slidenum">
              <a:rPr lang="en-US" smtClean="0"/>
              <a:t>‹#›</a:t>
            </a:fld>
            <a:endParaRPr lang="en-US"/>
          </a:p>
        </p:txBody>
      </p:sp>
    </p:spTree>
    <p:extLst>
      <p:ext uri="{BB962C8B-B14F-4D97-AF65-F5344CB8AC3E}">
        <p14:creationId xmlns:p14="http://schemas.microsoft.com/office/powerpoint/2010/main" val="548824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A4780C-C0D5-42D6-AFFF-251A74ACF66B}" type="datetime1">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42B397-6CDF-4DFA-9D01-48D3D70A708F}" type="slidenum">
              <a:rPr lang="en-US" smtClean="0"/>
              <a:t>‹#›</a:t>
            </a:fld>
            <a:endParaRPr lang="en-US"/>
          </a:p>
        </p:txBody>
      </p:sp>
    </p:spTree>
    <p:extLst>
      <p:ext uri="{BB962C8B-B14F-4D97-AF65-F5344CB8AC3E}">
        <p14:creationId xmlns:p14="http://schemas.microsoft.com/office/powerpoint/2010/main" val="3235861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43AEF9-F8B8-4B3D-AD23-210A28322426}" type="datetime1">
              <a:rPr lang="en-US" smtClean="0"/>
              <a:t>4/3/2024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42B397-6CDF-4DFA-9D01-48D3D70A708F}" type="slidenum">
              <a:rPr lang="en-US" smtClean="0"/>
              <a:t>‹#›</a:t>
            </a:fld>
            <a:endParaRPr lang="en-US"/>
          </a:p>
        </p:txBody>
      </p:sp>
    </p:spTree>
    <p:extLst>
      <p:ext uri="{BB962C8B-B14F-4D97-AF65-F5344CB8AC3E}">
        <p14:creationId xmlns:p14="http://schemas.microsoft.com/office/powerpoint/2010/main" val="1718150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F086E6-136D-47C3-A2AA-34FEB31B9A1B}" type="datetime1">
              <a:rPr lang="en-US" smtClean="0"/>
              <a:t>4/3/2024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42B397-6CDF-4DFA-9D01-48D3D70A708F}" type="slidenum">
              <a:rPr lang="en-US" smtClean="0"/>
              <a:t>‹#›</a:t>
            </a:fld>
            <a:endParaRPr lang="en-US"/>
          </a:p>
        </p:txBody>
      </p:sp>
    </p:spTree>
    <p:extLst>
      <p:ext uri="{BB962C8B-B14F-4D97-AF65-F5344CB8AC3E}">
        <p14:creationId xmlns:p14="http://schemas.microsoft.com/office/powerpoint/2010/main" val="1252910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6AF3951-DE68-4FE8-8725-9341EBED3C27}" type="datetime1">
              <a:rPr lang="en-US" smtClean="0"/>
              <a:t>4/3/2024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42B397-6CDF-4DFA-9D01-48D3D70A708F}" type="slidenum">
              <a:rPr lang="en-US" smtClean="0"/>
              <a:t>‹#›</a:t>
            </a:fld>
            <a:endParaRPr lang="en-US"/>
          </a:p>
        </p:txBody>
      </p:sp>
    </p:spTree>
    <p:extLst>
      <p:ext uri="{BB962C8B-B14F-4D97-AF65-F5344CB8AC3E}">
        <p14:creationId xmlns:p14="http://schemas.microsoft.com/office/powerpoint/2010/main" val="363100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CDFD8-3444-4A69-93FF-CFE5A09AC59C}" type="datetime1">
              <a:rPr lang="en-US" smtClean="0"/>
              <a:t>4/3/2024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42B397-6CDF-4DFA-9D01-48D3D70A708F}" type="slidenum">
              <a:rPr lang="en-US" smtClean="0"/>
              <a:t>‹#›</a:t>
            </a:fld>
            <a:endParaRPr lang="en-US"/>
          </a:p>
        </p:txBody>
      </p:sp>
    </p:spTree>
    <p:extLst>
      <p:ext uri="{BB962C8B-B14F-4D97-AF65-F5344CB8AC3E}">
        <p14:creationId xmlns:p14="http://schemas.microsoft.com/office/powerpoint/2010/main" val="638974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702460-C720-4D25-8BBD-0766CAC17490}" type="datetime1">
              <a:rPr lang="en-US" smtClean="0"/>
              <a:t>4/3/2024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42B397-6CDF-4DFA-9D01-48D3D70A708F}" type="slidenum">
              <a:rPr lang="en-US" smtClean="0"/>
              <a:t>‹#›</a:t>
            </a:fld>
            <a:endParaRPr lang="en-US"/>
          </a:p>
        </p:txBody>
      </p:sp>
    </p:spTree>
    <p:extLst>
      <p:ext uri="{BB962C8B-B14F-4D97-AF65-F5344CB8AC3E}">
        <p14:creationId xmlns:p14="http://schemas.microsoft.com/office/powerpoint/2010/main" val="1883415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539EBE-C4C9-4F47-B460-8B02608DC8A8}" type="datetime1">
              <a:rPr lang="en-US" smtClean="0"/>
              <a:t>4/3/2024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42B397-6CDF-4DFA-9D01-48D3D70A708F}" type="slidenum">
              <a:rPr lang="en-US" smtClean="0"/>
              <a:t>‹#›</a:t>
            </a:fld>
            <a:endParaRPr lang="en-US"/>
          </a:p>
        </p:txBody>
      </p:sp>
    </p:spTree>
    <p:extLst>
      <p:ext uri="{BB962C8B-B14F-4D97-AF65-F5344CB8AC3E}">
        <p14:creationId xmlns:p14="http://schemas.microsoft.com/office/powerpoint/2010/main" val="3942012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489F11F-620B-428D-8BDD-75DA5726DDB2}" type="datetime1">
              <a:rPr lang="en-US" smtClean="0"/>
              <a:t>4/3/2024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042B397-6CDF-4DFA-9D01-48D3D70A708F}" type="slidenum">
              <a:rPr lang="en-US" smtClean="0"/>
              <a:t>‹#›</a:t>
            </a:fld>
            <a:endParaRPr lang="en-US"/>
          </a:p>
        </p:txBody>
      </p:sp>
    </p:spTree>
    <p:extLst>
      <p:ext uri="{BB962C8B-B14F-4D97-AF65-F5344CB8AC3E}">
        <p14:creationId xmlns:p14="http://schemas.microsoft.com/office/powerpoint/2010/main" val="33365600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21F50FC-3AFB-FACB-CF16-3EB8A639DF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90730" y="0"/>
            <a:ext cx="2210540" cy="1879292"/>
          </a:xfrm>
          <a:prstGeom prst="rect">
            <a:avLst/>
          </a:prstGeom>
        </p:spPr>
      </p:pic>
      <p:sp>
        <p:nvSpPr>
          <p:cNvPr id="6" name="TextBox 5">
            <a:extLst>
              <a:ext uri="{FF2B5EF4-FFF2-40B4-BE49-F238E27FC236}">
                <a16:creationId xmlns:a16="http://schemas.microsoft.com/office/drawing/2014/main" id="{10EE0645-66A1-0E57-4877-2009D47550A9}"/>
              </a:ext>
            </a:extLst>
          </p:cNvPr>
          <p:cNvSpPr txBox="1"/>
          <p:nvPr/>
        </p:nvSpPr>
        <p:spPr>
          <a:xfrm>
            <a:off x="9241654" y="488271"/>
            <a:ext cx="2743200" cy="923330"/>
          </a:xfrm>
          <a:prstGeom prst="rect">
            <a:avLst/>
          </a:prstGeom>
          <a:noFill/>
        </p:spPr>
        <p:txBody>
          <a:bodyPr wrap="square" rtlCol="0">
            <a:spAutoFit/>
          </a:bodyPr>
          <a:lstStyle/>
          <a:p>
            <a:pPr algn="r"/>
            <a:r>
              <a:rPr lang="ar-IQ" dirty="0"/>
              <a:t>جامعة المستقبل </a:t>
            </a:r>
          </a:p>
          <a:p>
            <a:pPr algn="r"/>
            <a:r>
              <a:rPr lang="ar-IQ" dirty="0"/>
              <a:t>كلية التقنيات الصحية والطلبة </a:t>
            </a:r>
          </a:p>
          <a:p>
            <a:pPr algn="r"/>
            <a:r>
              <a:rPr lang="ar-IQ" dirty="0"/>
              <a:t>قسم تقنيات البصرية</a:t>
            </a:r>
            <a:endParaRPr lang="en-US" dirty="0"/>
          </a:p>
        </p:txBody>
      </p:sp>
      <p:sp>
        <p:nvSpPr>
          <p:cNvPr id="7" name="TextBox 6">
            <a:extLst>
              <a:ext uri="{FF2B5EF4-FFF2-40B4-BE49-F238E27FC236}">
                <a16:creationId xmlns:a16="http://schemas.microsoft.com/office/drawing/2014/main" id="{6EDE8E87-2CC9-4057-DA79-A64D73C10027}"/>
              </a:ext>
            </a:extLst>
          </p:cNvPr>
          <p:cNvSpPr txBox="1"/>
          <p:nvPr/>
        </p:nvSpPr>
        <p:spPr>
          <a:xfrm>
            <a:off x="207146" y="488271"/>
            <a:ext cx="1901152" cy="923330"/>
          </a:xfrm>
          <a:prstGeom prst="rect">
            <a:avLst/>
          </a:prstGeom>
          <a:noFill/>
        </p:spPr>
        <p:txBody>
          <a:bodyPr wrap="square" rtlCol="0">
            <a:spAutoFit/>
          </a:bodyPr>
          <a:lstStyle/>
          <a:p>
            <a:r>
              <a:rPr lang="en-US" dirty="0"/>
              <a:t>Prepared by </a:t>
            </a:r>
          </a:p>
          <a:p>
            <a:r>
              <a:rPr lang="en-US" dirty="0"/>
              <a:t>Alaa Mohammad </a:t>
            </a:r>
          </a:p>
          <a:p>
            <a:r>
              <a:rPr lang="en-US" dirty="0"/>
              <a:t>MSc optometry</a:t>
            </a:r>
          </a:p>
        </p:txBody>
      </p:sp>
      <p:sp>
        <p:nvSpPr>
          <p:cNvPr id="8" name="TextBox 7">
            <a:extLst>
              <a:ext uri="{FF2B5EF4-FFF2-40B4-BE49-F238E27FC236}">
                <a16:creationId xmlns:a16="http://schemas.microsoft.com/office/drawing/2014/main" id="{DDA257FA-2C16-F052-88E5-8D9758017153}"/>
              </a:ext>
            </a:extLst>
          </p:cNvPr>
          <p:cNvSpPr txBox="1"/>
          <p:nvPr/>
        </p:nvSpPr>
        <p:spPr>
          <a:xfrm>
            <a:off x="4928586" y="2254929"/>
            <a:ext cx="2493146" cy="369332"/>
          </a:xfrm>
          <a:prstGeom prst="rect">
            <a:avLst/>
          </a:prstGeom>
          <a:noFill/>
        </p:spPr>
        <p:txBody>
          <a:bodyPr wrap="square" rtlCol="0">
            <a:spAutoFit/>
          </a:bodyPr>
          <a:lstStyle/>
          <a:p>
            <a:r>
              <a:rPr lang="en-US" dirty="0"/>
              <a:t>Research Methodology</a:t>
            </a:r>
          </a:p>
        </p:txBody>
      </p:sp>
      <p:sp>
        <p:nvSpPr>
          <p:cNvPr id="9" name="TextBox 8">
            <a:extLst>
              <a:ext uri="{FF2B5EF4-FFF2-40B4-BE49-F238E27FC236}">
                <a16:creationId xmlns:a16="http://schemas.microsoft.com/office/drawing/2014/main" id="{557842F2-32EF-D5F6-0CC9-10C9EB629560}"/>
              </a:ext>
            </a:extLst>
          </p:cNvPr>
          <p:cNvSpPr txBox="1"/>
          <p:nvPr/>
        </p:nvSpPr>
        <p:spPr>
          <a:xfrm>
            <a:off x="896644" y="3059668"/>
            <a:ext cx="10271465" cy="923330"/>
          </a:xfrm>
          <a:prstGeom prst="rect">
            <a:avLst/>
          </a:prstGeom>
          <a:noFill/>
        </p:spPr>
        <p:txBody>
          <a:bodyPr wrap="square" rtlCol="0">
            <a:spAutoFit/>
          </a:bodyPr>
          <a:lstStyle/>
          <a:p>
            <a:pPr algn="ctr"/>
            <a:r>
              <a:rPr lang="en-US" dirty="0"/>
              <a:t>Intervention Study</a:t>
            </a:r>
          </a:p>
          <a:p>
            <a:pPr algn="ctr"/>
            <a:r>
              <a:rPr lang="en-US"/>
              <a:t>Lectures 5 &amp; 6 </a:t>
            </a:r>
            <a:endParaRPr lang="en-US" dirty="0"/>
          </a:p>
          <a:p>
            <a:pPr algn="ctr"/>
            <a:endParaRPr lang="en-US" dirty="0"/>
          </a:p>
        </p:txBody>
      </p:sp>
      <p:sp>
        <p:nvSpPr>
          <p:cNvPr id="2" name="TextBox 1">
            <a:extLst>
              <a:ext uri="{FF2B5EF4-FFF2-40B4-BE49-F238E27FC236}">
                <a16:creationId xmlns:a16="http://schemas.microsoft.com/office/drawing/2014/main" id="{8F2C111B-4899-F5C0-5910-6857A25EB5CB}"/>
              </a:ext>
            </a:extLst>
          </p:cNvPr>
          <p:cNvSpPr txBox="1"/>
          <p:nvPr/>
        </p:nvSpPr>
        <p:spPr>
          <a:xfrm>
            <a:off x="896645" y="4119239"/>
            <a:ext cx="9951868" cy="1754326"/>
          </a:xfrm>
          <a:prstGeom prst="rect">
            <a:avLst/>
          </a:prstGeom>
          <a:noFill/>
        </p:spPr>
        <p:txBody>
          <a:bodyPr wrap="square" rtlCol="0">
            <a:spAutoFit/>
          </a:bodyPr>
          <a:lstStyle/>
          <a:p>
            <a:r>
              <a:rPr lang="en-US" b="0" i="0" dirty="0">
                <a:solidFill>
                  <a:srgbClr val="040C28"/>
                </a:solidFill>
                <a:effectLst/>
                <a:latin typeface="Google Sans"/>
              </a:rPr>
              <a:t>Interventional studies, also called experimental studies</a:t>
            </a:r>
            <a:r>
              <a:rPr lang="en-US" b="0" i="0" dirty="0">
                <a:solidFill>
                  <a:srgbClr val="202124"/>
                </a:solidFill>
                <a:effectLst/>
                <a:latin typeface="Google Sans"/>
              </a:rPr>
              <a:t>, study designs may be classified by the role that time plays in the data collection.</a:t>
            </a:r>
          </a:p>
          <a:p>
            <a:endParaRPr lang="en-US" b="0" i="0" dirty="0">
              <a:solidFill>
                <a:srgbClr val="202124"/>
              </a:solidFill>
              <a:effectLst/>
              <a:latin typeface="Google Sans"/>
            </a:endParaRPr>
          </a:p>
          <a:p>
            <a:r>
              <a:rPr lang="en-US" dirty="0"/>
              <a:t>Interventional studies are clinical studies in which participants are prospectively assigned to groups (e.g., experimental and control arms) to receive an intervention(s)  so that researchers can evaluate the effects of the interventions on biomedical or health-related outcome</a:t>
            </a:r>
          </a:p>
        </p:txBody>
      </p:sp>
      <p:sp>
        <p:nvSpPr>
          <p:cNvPr id="3" name="Date Placeholder 2">
            <a:extLst>
              <a:ext uri="{FF2B5EF4-FFF2-40B4-BE49-F238E27FC236}">
                <a16:creationId xmlns:a16="http://schemas.microsoft.com/office/drawing/2014/main" id="{7662BB2E-D66B-3B13-A668-88A3A5020657}"/>
              </a:ext>
            </a:extLst>
          </p:cNvPr>
          <p:cNvSpPr>
            <a:spLocks noGrp="1"/>
          </p:cNvSpPr>
          <p:nvPr>
            <p:ph type="dt" sz="half" idx="10"/>
          </p:nvPr>
        </p:nvSpPr>
        <p:spPr/>
        <p:txBody>
          <a:bodyPr/>
          <a:lstStyle/>
          <a:p>
            <a:fld id="{A18618FB-0576-4093-A396-99B6E99C47B3}" type="datetime1">
              <a:rPr lang="en-US" smtClean="0"/>
              <a:t>4/3/2024</a:t>
            </a:fld>
            <a:endParaRPr lang="en-US"/>
          </a:p>
        </p:txBody>
      </p:sp>
      <p:sp>
        <p:nvSpPr>
          <p:cNvPr id="4" name="Slide Number Placeholder 3">
            <a:extLst>
              <a:ext uri="{FF2B5EF4-FFF2-40B4-BE49-F238E27FC236}">
                <a16:creationId xmlns:a16="http://schemas.microsoft.com/office/drawing/2014/main" id="{0043D506-A2BA-4F11-C8C6-81C66EE85F91}"/>
              </a:ext>
            </a:extLst>
          </p:cNvPr>
          <p:cNvSpPr>
            <a:spLocks noGrp="1"/>
          </p:cNvSpPr>
          <p:nvPr>
            <p:ph type="sldNum" sz="quarter" idx="12"/>
          </p:nvPr>
        </p:nvSpPr>
        <p:spPr/>
        <p:txBody>
          <a:bodyPr/>
          <a:lstStyle/>
          <a:p>
            <a:fld id="{A042B397-6CDF-4DFA-9D01-48D3D70A708F}" type="slidenum">
              <a:rPr lang="en-US" smtClean="0"/>
              <a:t>1</a:t>
            </a:fld>
            <a:endParaRPr lang="en-US"/>
          </a:p>
        </p:txBody>
      </p:sp>
    </p:spTree>
    <p:extLst>
      <p:ext uri="{BB962C8B-B14F-4D97-AF65-F5344CB8AC3E}">
        <p14:creationId xmlns:p14="http://schemas.microsoft.com/office/powerpoint/2010/main" val="1904623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CAD451D-0981-2A49-7269-5688E3D5B950}"/>
              </a:ext>
            </a:extLst>
          </p:cNvPr>
          <p:cNvSpPr txBox="1"/>
          <p:nvPr/>
        </p:nvSpPr>
        <p:spPr>
          <a:xfrm>
            <a:off x="719092" y="469556"/>
            <a:ext cx="10262586" cy="6463308"/>
          </a:xfrm>
          <a:prstGeom prst="rect">
            <a:avLst/>
          </a:prstGeom>
          <a:noFill/>
        </p:spPr>
        <p:txBody>
          <a:bodyPr wrap="square">
            <a:spAutoFit/>
          </a:bodyPr>
          <a:lstStyle/>
          <a:p>
            <a:r>
              <a:rPr lang="en-US" dirty="0"/>
              <a:t>What is intervention type?</a:t>
            </a:r>
          </a:p>
          <a:p>
            <a:endParaRPr lang="en-US" dirty="0"/>
          </a:p>
          <a:p>
            <a:r>
              <a:rPr lang="en-US" dirty="0"/>
              <a:t>Interventions can be classified into two broad categories:</a:t>
            </a:r>
          </a:p>
          <a:p>
            <a:r>
              <a:rPr lang="en-US" dirty="0"/>
              <a:t> (1) preventive interventions are those that prevent disease from occurring and thus reduce the incidence (new cases) of disease, and </a:t>
            </a:r>
          </a:p>
          <a:p>
            <a:r>
              <a:rPr lang="en-US" dirty="0"/>
              <a:t>(2) therapeutic interventions are those that treat, mitigate, or postpone the effects of disease, once it is under way.</a:t>
            </a:r>
          </a:p>
          <a:p>
            <a:endParaRPr lang="en-US" dirty="0"/>
          </a:p>
          <a:p>
            <a:pPr algn="l"/>
            <a:r>
              <a:rPr lang="en-US" b="0" i="0" dirty="0">
                <a:solidFill>
                  <a:srgbClr val="202124"/>
                </a:solidFill>
                <a:effectLst/>
                <a:latin typeface="Google Sans"/>
              </a:rPr>
              <a:t>What is an example of an intervention study?</a:t>
            </a:r>
          </a:p>
          <a:p>
            <a:pPr algn="l"/>
            <a:endParaRPr lang="en-US" b="0" i="0" dirty="0">
              <a:solidFill>
                <a:srgbClr val="202124"/>
              </a:solidFill>
              <a:effectLst/>
              <a:latin typeface="Google Sans"/>
            </a:endParaRPr>
          </a:p>
          <a:p>
            <a:pPr algn="l"/>
            <a:endParaRPr lang="en-US" b="0" i="0" dirty="0">
              <a:solidFill>
                <a:srgbClr val="202124"/>
              </a:solidFill>
              <a:effectLst/>
              <a:latin typeface="arial" panose="020B0604020202020204" pitchFamily="34" charset="0"/>
            </a:endParaRPr>
          </a:p>
          <a:p>
            <a:pPr algn="l"/>
            <a:r>
              <a:rPr lang="en-US" b="0" i="0" dirty="0">
                <a:solidFill>
                  <a:srgbClr val="4D5156"/>
                </a:solidFill>
                <a:effectLst/>
                <a:latin typeface="Google Sans"/>
              </a:rPr>
              <a:t>An example would be a study in which the investigator randomly assigns the participants to receive either aspirin or a placebo for a specific duration to determine whether the drug has an effect on the future risk of developing cerebrovascular events.</a:t>
            </a:r>
          </a:p>
          <a:p>
            <a:pPr algn="l"/>
            <a:endParaRPr lang="en-US" dirty="0">
              <a:solidFill>
                <a:srgbClr val="4D5156"/>
              </a:solidFill>
              <a:latin typeface="Google Sans"/>
            </a:endParaRPr>
          </a:p>
          <a:p>
            <a:r>
              <a:rPr lang="en-US" dirty="0"/>
              <a:t>What is an example of interventional research?</a:t>
            </a:r>
          </a:p>
          <a:p>
            <a:endParaRPr lang="en-US" dirty="0"/>
          </a:p>
          <a:p>
            <a:r>
              <a:rPr lang="en-US" dirty="0">
                <a:effectLst/>
              </a:rPr>
              <a:t>The interventions can be quite varied; examples include </a:t>
            </a:r>
            <a:r>
              <a:rPr lang="en-US" b="1" dirty="0">
                <a:effectLst/>
              </a:rPr>
              <a:t>administration of a drug or vaccine or dietary supplement, performance of a diagnostic or therapeutic procedure, and introduction of an educational tool</a:t>
            </a:r>
            <a:r>
              <a:rPr lang="en-US" dirty="0">
                <a:effectLst/>
              </a:rPr>
              <a:t>.</a:t>
            </a:r>
          </a:p>
          <a:p>
            <a:endParaRPr lang="en-US" dirty="0"/>
          </a:p>
          <a:p>
            <a:endParaRPr lang="en-US" dirty="0"/>
          </a:p>
          <a:p>
            <a:endParaRPr lang="en-US" dirty="0"/>
          </a:p>
        </p:txBody>
      </p:sp>
      <p:sp>
        <p:nvSpPr>
          <p:cNvPr id="4" name="Date Placeholder 3">
            <a:extLst>
              <a:ext uri="{FF2B5EF4-FFF2-40B4-BE49-F238E27FC236}">
                <a16:creationId xmlns:a16="http://schemas.microsoft.com/office/drawing/2014/main" id="{2412873C-5785-7B30-F5EC-7391F6861A0F}"/>
              </a:ext>
            </a:extLst>
          </p:cNvPr>
          <p:cNvSpPr>
            <a:spLocks noGrp="1"/>
          </p:cNvSpPr>
          <p:nvPr>
            <p:ph type="dt" sz="half" idx="10"/>
          </p:nvPr>
        </p:nvSpPr>
        <p:spPr/>
        <p:txBody>
          <a:bodyPr/>
          <a:lstStyle/>
          <a:p>
            <a:fld id="{DE2B6748-43D5-45F1-B3E2-3AF2A4E666F9}" type="datetime1">
              <a:rPr lang="en-US" smtClean="0"/>
              <a:t>4/3/2024</a:t>
            </a:fld>
            <a:endParaRPr lang="en-US"/>
          </a:p>
        </p:txBody>
      </p:sp>
      <p:sp>
        <p:nvSpPr>
          <p:cNvPr id="5" name="Slide Number Placeholder 4">
            <a:extLst>
              <a:ext uri="{FF2B5EF4-FFF2-40B4-BE49-F238E27FC236}">
                <a16:creationId xmlns:a16="http://schemas.microsoft.com/office/drawing/2014/main" id="{DC571189-B7C1-9CEC-A251-F1360D6F0767}"/>
              </a:ext>
            </a:extLst>
          </p:cNvPr>
          <p:cNvSpPr>
            <a:spLocks noGrp="1"/>
          </p:cNvSpPr>
          <p:nvPr>
            <p:ph type="sldNum" sz="quarter" idx="12"/>
          </p:nvPr>
        </p:nvSpPr>
        <p:spPr/>
        <p:txBody>
          <a:bodyPr/>
          <a:lstStyle/>
          <a:p>
            <a:fld id="{A042B397-6CDF-4DFA-9D01-48D3D70A708F}" type="slidenum">
              <a:rPr lang="en-US" smtClean="0"/>
              <a:t>2</a:t>
            </a:fld>
            <a:endParaRPr lang="en-US"/>
          </a:p>
        </p:txBody>
      </p:sp>
    </p:spTree>
    <p:extLst>
      <p:ext uri="{BB962C8B-B14F-4D97-AF65-F5344CB8AC3E}">
        <p14:creationId xmlns:p14="http://schemas.microsoft.com/office/powerpoint/2010/main" val="832388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614F49C-A0F6-C432-12E2-B830CAEB0CB8}"/>
              </a:ext>
            </a:extLst>
          </p:cNvPr>
          <p:cNvSpPr txBox="1"/>
          <p:nvPr/>
        </p:nvSpPr>
        <p:spPr>
          <a:xfrm>
            <a:off x="1162975" y="772357"/>
            <a:ext cx="9792070" cy="4801314"/>
          </a:xfrm>
          <a:prstGeom prst="rect">
            <a:avLst/>
          </a:prstGeom>
          <a:noFill/>
        </p:spPr>
        <p:txBody>
          <a:bodyPr wrap="square" rtlCol="0">
            <a:spAutoFit/>
          </a:bodyPr>
          <a:lstStyle/>
          <a:p>
            <a:endParaRPr lang="en-US" dirty="0"/>
          </a:p>
          <a:p>
            <a:endParaRPr lang="en-US" dirty="0">
              <a:effectLst/>
            </a:endParaRPr>
          </a:p>
          <a:p>
            <a:r>
              <a:rPr lang="en-US" dirty="0"/>
              <a:t>What is the advantage of interventional studies?</a:t>
            </a:r>
          </a:p>
          <a:p>
            <a:endParaRPr lang="en-US" dirty="0"/>
          </a:p>
          <a:p>
            <a:r>
              <a:rPr lang="en-US" dirty="0">
                <a:effectLst/>
              </a:rPr>
              <a:t>The greatest advantage of intervention studies is that </a:t>
            </a:r>
            <a:r>
              <a:rPr lang="en-US" b="1" dirty="0">
                <a:effectLst/>
              </a:rPr>
              <a:t>it is possible to ensure that all other factors are kept constant</a:t>
            </a:r>
            <a:r>
              <a:rPr lang="en-US" dirty="0">
                <a:effectLst/>
              </a:rPr>
              <a:t>, in particular if the volunteers do not know which treatment they are receiving.</a:t>
            </a:r>
          </a:p>
          <a:p>
            <a:endParaRPr lang="en-US" dirty="0"/>
          </a:p>
          <a:p>
            <a:endParaRPr lang="en-US" dirty="0">
              <a:effectLst/>
            </a:endParaRPr>
          </a:p>
          <a:p>
            <a:endParaRPr lang="en-US" dirty="0"/>
          </a:p>
          <a:p>
            <a:r>
              <a:rPr lang="en-US" dirty="0">
                <a:effectLst/>
              </a:rPr>
              <a:t>Limitation of the intervention study .</a:t>
            </a:r>
          </a:p>
          <a:p>
            <a:endParaRPr lang="en-US" dirty="0"/>
          </a:p>
          <a:p>
            <a:r>
              <a:rPr lang="en-US" b="0" i="0" dirty="0">
                <a:solidFill>
                  <a:srgbClr val="1F1F1F"/>
                </a:solidFill>
                <a:effectLst/>
                <a:latin typeface="Google Sans"/>
              </a:rPr>
              <a:t>The evaluation of intervention studies has been limited to </a:t>
            </a:r>
            <a:r>
              <a:rPr lang="en-US" b="0" i="0" dirty="0">
                <a:solidFill>
                  <a:srgbClr val="040C28"/>
                </a:solidFill>
                <a:effectLst/>
                <a:latin typeface="Google Sans"/>
              </a:rPr>
              <a:t>only a few randomized controlled trials and a predominance of small sample sizes</a:t>
            </a:r>
            <a:r>
              <a:rPr lang="en-US" b="0" i="0" dirty="0">
                <a:solidFill>
                  <a:srgbClr val="1F1F1F"/>
                </a:solidFill>
                <a:effectLst/>
                <a:latin typeface="Google Sans"/>
              </a:rPr>
              <a:t>. Finally, many interventions do not actually have a focus on caregivers, which further limits the likelihood of demonstrating their impact.</a:t>
            </a:r>
          </a:p>
          <a:p>
            <a:endParaRPr lang="en-US" dirty="0">
              <a:effectLst/>
            </a:endParaRPr>
          </a:p>
          <a:p>
            <a:pPr algn="l"/>
            <a:endParaRPr lang="en-US" b="0" i="0" dirty="0">
              <a:solidFill>
                <a:srgbClr val="202124"/>
              </a:solidFill>
              <a:effectLst/>
              <a:latin typeface="arial" panose="020B0604020202020204" pitchFamily="34" charset="0"/>
            </a:endParaRPr>
          </a:p>
        </p:txBody>
      </p:sp>
      <p:sp>
        <p:nvSpPr>
          <p:cNvPr id="3" name="Date Placeholder 2">
            <a:extLst>
              <a:ext uri="{FF2B5EF4-FFF2-40B4-BE49-F238E27FC236}">
                <a16:creationId xmlns:a16="http://schemas.microsoft.com/office/drawing/2014/main" id="{656E9C66-25AB-53F3-1212-A538F152F998}"/>
              </a:ext>
            </a:extLst>
          </p:cNvPr>
          <p:cNvSpPr>
            <a:spLocks noGrp="1"/>
          </p:cNvSpPr>
          <p:nvPr>
            <p:ph type="dt" sz="half" idx="10"/>
          </p:nvPr>
        </p:nvSpPr>
        <p:spPr/>
        <p:txBody>
          <a:bodyPr/>
          <a:lstStyle/>
          <a:p>
            <a:fld id="{C8701A49-9581-4F9F-81E5-6E60232767BF}" type="datetime1">
              <a:rPr lang="en-US" smtClean="0"/>
              <a:t>4/3/2024</a:t>
            </a:fld>
            <a:endParaRPr lang="en-US"/>
          </a:p>
        </p:txBody>
      </p:sp>
      <p:sp>
        <p:nvSpPr>
          <p:cNvPr id="4" name="Slide Number Placeholder 3">
            <a:extLst>
              <a:ext uri="{FF2B5EF4-FFF2-40B4-BE49-F238E27FC236}">
                <a16:creationId xmlns:a16="http://schemas.microsoft.com/office/drawing/2014/main" id="{9E5B977D-A4B6-96E8-5FBC-B3B9DC37C267}"/>
              </a:ext>
            </a:extLst>
          </p:cNvPr>
          <p:cNvSpPr>
            <a:spLocks noGrp="1"/>
          </p:cNvSpPr>
          <p:nvPr>
            <p:ph type="sldNum" sz="quarter" idx="12"/>
          </p:nvPr>
        </p:nvSpPr>
        <p:spPr/>
        <p:txBody>
          <a:bodyPr/>
          <a:lstStyle/>
          <a:p>
            <a:fld id="{A042B397-6CDF-4DFA-9D01-48D3D70A708F}" type="slidenum">
              <a:rPr lang="en-US" smtClean="0"/>
              <a:t>3</a:t>
            </a:fld>
            <a:endParaRPr lang="en-US"/>
          </a:p>
        </p:txBody>
      </p:sp>
    </p:spTree>
    <p:extLst>
      <p:ext uri="{BB962C8B-B14F-4D97-AF65-F5344CB8AC3E}">
        <p14:creationId xmlns:p14="http://schemas.microsoft.com/office/powerpoint/2010/main" val="1381542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2E57736-B4FD-8E2D-CFB7-1FB6BC3C8CA0}"/>
              </a:ext>
            </a:extLst>
          </p:cNvPr>
          <p:cNvSpPr txBox="1"/>
          <p:nvPr/>
        </p:nvSpPr>
        <p:spPr>
          <a:xfrm>
            <a:off x="1012054" y="834501"/>
            <a:ext cx="10022889" cy="5632311"/>
          </a:xfrm>
          <a:prstGeom prst="rect">
            <a:avLst/>
          </a:prstGeom>
          <a:noFill/>
        </p:spPr>
        <p:txBody>
          <a:bodyPr wrap="square" rtlCol="0">
            <a:spAutoFit/>
          </a:bodyPr>
          <a:lstStyle/>
          <a:p>
            <a:r>
              <a:rPr lang="en-US"/>
              <a:t>What are the challenges of intervention studies?</a:t>
            </a:r>
          </a:p>
          <a:p>
            <a:endParaRPr lang="en-US"/>
          </a:p>
          <a:p>
            <a:r>
              <a:rPr lang="en-US">
                <a:effectLst/>
              </a:rPr>
              <a:t>We identify five challenges notoriously faced by researchers conducting youth intervention studies:</a:t>
            </a:r>
          </a:p>
          <a:p>
            <a:pPr marL="342900" indent="-342900">
              <a:buAutoNum type="arabicParenBoth"/>
            </a:pPr>
            <a:r>
              <a:rPr lang="en-US" b="1">
                <a:effectLst/>
              </a:rPr>
              <a:t> access to the target population,</a:t>
            </a:r>
          </a:p>
          <a:p>
            <a:pPr marL="342900" indent="-342900">
              <a:buAutoNum type="arabicParenBoth"/>
            </a:pPr>
            <a:r>
              <a:rPr lang="en-US" b="1">
                <a:effectLst/>
              </a:rPr>
              <a:t> successful recruitment,</a:t>
            </a:r>
          </a:p>
          <a:p>
            <a:pPr marL="342900" indent="-342900">
              <a:buAutoNum type="arabicParenBoth"/>
            </a:pPr>
            <a:r>
              <a:rPr lang="en-US" b="1">
                <a:effectLst/>
              </a:rPr>
              <a:t>ensuring continued attendance, </a:t>
            </a:r>
          </a:p>
          <a:p>
            <a:pPr marL="342900" indent="-342900">
              <a:buAutoNum type="arabicParenBoth"/>
            </a:pPr>
            <a:r>
              <a:rPr lang="en-US" b="1">
                <a:effectLst/>
              </a:rPr>
              <a:t>promoting engaged, enthused, and task-focused participation,</a:t>
            </a:r>
          </a:p>
          <a:p>
            <a:pPr marL="342900" indent="-342900">
              <a:buAutoNum type="arabicParenBoth"/>
            </a:pPr>
            <a:r>
              <a:rPr lang="en-US" b="1">
                <a:effectLst/>
              </a:rPr>
              <a:t>and efficient data collection</a:t>
            </a:r>
            <a:r>
              <a:rPr lang="en-US">
                <a:effectLst/>
              </a:rPr>
              <a:t>.</a:t>
            </a:r>
          </a:p>
          <a:p>
            <a:endParaRPr lang="en-US"/>
          </a:p>
          <a:p>
            <a:pPr marL="285750" indent="-285750">
              <a:buFontTx/>
              <a:buChar char="-"/>
            </a:pPr>
            <a:r>
              <a:rPr lang="en-US"/>
              <a:t>Issues in the design &amp; conduct of clinical trials .</a:t>
            </a:r>
          </a:p>
          <a:p>
            <a:endParaRPr lang="en-US"/>
          </a:p>
          <a:p>
            <a:r>
              <a:rPr lang="en-US"/>
              <a:t>What are some issues with clinical trials?</a:t>
            </a:r>
          </a:p>
          <a:p>
            <a:endParaRPr lang="en-US"/>
          </a:p>
          <a:p>
            <a:r>
              <a:rPr lang="en-US" b="1"/>
              <a:t>4 common challenges in clinical trials</a:t>
            </a:r>
          </a:p>
          <a:p>
            <a:endParaRPr lang="en-US" b="1"/>
          </a:p>
          <a:p>
            <a:r>
              <a:rPr lang="en-US"/>
              <a:t>1, Slower patient recruitment than required. One of the biggest challenges.</a:t>
            </a:r>
          </a:p>
          <a:p>
            <a:r>
              <a:rPr lang="en-US">
                <a:effectLst/>
              </a:rPr>
              <a:t>2, Compliance with several rules and regulations. </a:t>
            </a:r>
          </a:p>
          <a:p>
            <a:r>
              <a:rPr lang="en-US">
                <a:effectLst/>
              </a:rPr>
              <a:t>3,Managing multiple sites. </a:t>
            </a:r>
          </a:p>
          <a:p>
            <a:r>
              <a:rPr lang="en-US">
                <a:effectLst/>
              </a:rPr>
              <a:t>4, Preventing professional patients.</a:t>
            </a:r>
            <a:endParaRPr lang="en-US" dirty="0">
              <a:effectLst/>
            </a:endParaRPr>
          </a:p>
        </p:txBody>
      </p:sp>
      <p:sp>
        <p:nvSpPr>
          <p:cNvPr id="3" name="Date Placeholder 2">
            <a:extLst>
              <a:ext uri="{FF2B5EF4-FFF2-40B4-BE49-F238E27FC236}">
                <a16:creationId xmlns:a16="http://schemas.microsoft.com/office/drawing/2014/main" id="{597E811F-2CC8-D3EC-504B-C0026081525C}"/>
              </a:ext>
            </a:extLst>
          </p:cNvPr>
          <p:cNvSpPr>
            <a:spLocks noGrp="1"/>
          </p:cNvSpPr>
          <p:nvPr>
            <p:ph type="dt" sz="half" idx="10"/>
          </p:nvPr>
        </p:nvSpPr>
        <p:spPr/>
        <p:txBody>
          <a:bodyPr/>
          <a:lstStyle/>
          <a:p>
            <a:fld id="{F111E649-AF02-4149-90BD-934D8494C536}" type="datetime1">
              <a:rPr lang="en-US" smtClean="0"/>
              <a:t>4/3/2024</a:t>
            </a:fld>
            <a:endParaRPr lang="en-US"/>
          </a:p>
        </p:txBody>
      </p:sp>
      <p:sp>
        <p:nvSpPr>
          <p:cNvPr id="4" name="Slide Number Placeholder 3">
            <a:extLst>
              <a:ext uri="{FF2B5EF4-FFF2-40B4-BE49-F238E27FC236}">
                <a16:creationId xmlns:a16="http://schemas.microsoft.com/office/drawing/2014/main" id="{C8C72890-E29A-4EBD-3962-175639789535}"/>
              </a:ext>
            </a:extLst>
          </p:cNvPr>
          <p:cNvSpPr>
            <a:spLocks noGrp="1"/>
          </p:cNvSpPr>
          <p:nvPr>
            <p:ph type="sldNum" sz="quarter" idx="12"/>
          </p:nvPr>
        </p:nvSpPr>
        <p:spPr/>
        <p:txBody>
          <a:bodyPr/>
          <a:lstStyle/>
          <a:p>
            <a:fld id="{A042B397-6CDF-4DFA-9D01-48D3D70A708F}" type="slidenum">
              <a:rPr lang="en-US" smtClean="0"/>
              <a:t>4</a:t>
            </a:fld>
            <a:endParaRPr lang="en-US"/>
          </a:p>
        </p:txBody>
      </p:sp>
    </p:spTree>
    <p:extLst>
      <p:ext uri="{BB962C8B-B14F-4D97-AF65-F5344CB8AC3E}">
        <p14:creationId xmlns:p14="http://schemas.microsoft.com/office/powerpoint/2010/main" val="3401203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DE11EB4-86AB-BC8E-9A83-6B20D258CEAB}"/>
              </a:ext>
            </a:extLst>
          </p:cNvPr>
          <p:cNvSpPr txBox="1"/>
          <p:nvPr/>
        </p:nvSpPr>
        <p:spPr>
          <a:xfrm>
            <a:off x="870012" y="892063"/>
            <a:ext cx="10484528" cy="3693319"/>
          </a:xfrm>
          <a:prstGeom prst="rect">
            <a:avLst/>
          </a:prstGeom>
          <a:noFill/>
        </p:spPr>
        <p:txBody>
          <a:bodyPr wrap="square">
            <a:spAutoFit/>
          </a:bodyPr>
          <a:lstStyle/>
          <a:p>
            <a:r>
              <a:rPr lang="en-US" dirty="0"/>
              <a:t>What are the challenges conducting clinical research?</a:t>
            </a:r>
          </a:p>
          <a:p>
            <a:endParaRPr lang="en-US" dirty="0"/>
          </a:p>
          <a:p>
            <a:r>
              <a:rPr lang="en-US" dirty="0">
                <a:effectLst/>
              </a:rPr>
              <a:t>There can be many challenges associated with starting clinical trials. These can include, but are not limited to, </a:t>
            </a:r>
            <a:r>
              <a:rPr lang="en-US" b="1" dirty="0">
                <a:effectLst/>
              </a:rPr>
              <a:t>ensuring diversity, site selection, regulatory barriers and patient retention</a:t>
            </a:r>
            <a:r>
              <a:rPr lang="en-US" dirty="0">
                <a:effectLst/>
              </a:rPr>
              <a:t>. And, with rare diseases, finding enough people to participate in clinical trials can also be a big challenge.</a:t>
            </a:r>
          </a:p>
          <a:p>
            <a:endParaRPr lang="en-US" dirty="0"/>
          </a:p>
          <a:p>
            <a:endParaRPr lang="en-US" dirty="0">
              <a:effectLst/>
            </a:endParaRPr>
          </a:p>
          <a:p>
            <a:r>
              <a:rPr lang="en-US" dirty="0"/>
              <a:t>What is the analysis of epidemiologic studies?</a:t>
            </a:r>
          </a:p>
          <a:p>
            <a:endParaRPr lang="en-US" dirty="0"/>
          </a:p>
          <a:p>
            <a:r>
              <a:rPr lang="en-US" b="1" dirty="0">
                <a:effectLst/>
              </a:rPr>
              <a:t>Epidemiology is used to describe the distribution of diseases in the population and to analyze the causes of these diseases</a:t>
            </a:r>
            <a:r>
              <a:rPr lang="en-US" dirty="0">
                <a:effectLst/>
              </a:rPr>
              <a:t>. One important objective is to identify risk factors and to quantify their significance. A risk factor can influence the probability that a specific disease develops</a:t>
            </a:r>
          </a:p>
        </p:txBody>
      </p:sp>
      <p:sp>
        <p:nvSpPr>
          <p:cNvPr id="5" name="Date Placeholder 4">
            <a:extLst>
              <a:ext uri="{FF2B5EF4-FFF2-40B4-BE49-F238E27FC236}">
                <a16:creationId xmlns:a16="http://schemas.microsoft.com/office/drawing/2014/main" id="{8D572272-E909-8D33-3E64-FEDCE19FBD50}"/>
              </a:ext>
            </a:extLst>
          </p:cNvPr>
          <p:cNvSpPr>
            <a:spLocks noGrp="1"/>
          </p:cNvSpPr>
          <p:nvPr>
            <p:ph type="dt" sz="half" idx="10"/>
          </p:nvPr>
        </p:nvSpPr>
        <p:spPr/>
        <p:txBody>
          <a:bodyPr/>
          <a:lstStyle/>
          <a:p>
            <a:fld id="{A67C0BFC-8A40-4F99-9BF9-BF3594AEE09D}" type="datetime1">
              <a:rPr lang="en-US" smtClean="0"/>
              <a:t>4/3/2024</a:t>
            </a:fld>
            <a:endParaRPr lang="en-US"/>
          </a:p>
        </p:txBody>
      </p:sp>
      <p:sp>
        <p:nvSpPr>
          <p:cNvPr id="6" name="Slide Number Placeholder 5">
            <a:extLst>
              <a:ext uri="{FF2B5EF4-FFF2-40B4-BE49-F238E27FC236}">
                <a16:creationId xmlns:a16="http://schemas.microsoft.com/office/drawing/2014/main" id="{C4E47617-2ECE-DC74-46E7-A479E693EC2D}"/>
              </a:ext>
            </a:extLst>
          </p:cNvPr>
          <p:cNvSpPr>
            <a:spLocks noGrp="1"/>
          </p:cNvSpPr>
          <p:nvPr>
            <p:ph type="sldNum" sz="quarter" idx="12"/>
          </p:nvPr>
        </p:nvSpPr>
        <p:spPr/>
        <p:txBody>
          <a:bodyPr/>
          <a:lstStyle/>
          <a:p>
            <a:fld id="{A042B397-6CDF-4DFA-9D01-48D3D70A708F}" type="slidenum">
              <a:rPr lang="en-US" smtClean="0"/>
              <a:t>5</a:t>
            </a:fld>
            <a:endParaRPr lang="en-US"/>
          </a:p>
        </p:txBody>
      </p:sp>
    </p:spTree>
    <p:extLst>
      <p:ext uri="{BB962C8B-B14F-4D97-AF65-F5344CB8AC3E}">
        <p14:creationId xmlns:p14="http://schemas.microsoft.com/office/powerpoint/2010/main" val="63087346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177</TotalTime>
  <Words>581</Words>
  <Application>Microsoft Office PowerPoint</Application>
  <PresentationFormat>Widescreen</PresentationFormat>
  <Paragraphs>75</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Arial</vt:lpstr>
      <vt:lpstr>Calibri</vt:lpstr>
      <vt:lpstr>Google Sans</vt:lpstr>
      <vt:lpstr>Trebuchet MS</vt:lpstr>
      <vt:lpstr>Wingdings 3</vt:lpstr>
      <vt:lpstr>Facet</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Maher</cp:lastModifiedBy>
  <cp:revision>6</cp:revision>
  <dcterms:created xsi:type="dcterms:W3CDTF">2024-03-06T19:47:26Z</dcterms:created>
  <dcterms:modified xsi:type="dcterms:W3CDTF">2024-04-03T18:41:23Z</dcterms:modified>
</cp:coreProperties>
</file>