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45"/>
  </p:notesMasterIdLst>
  <p:sldIdLst>
    <p:sldId id="256" r:id="rId2"/>
    <p:sldId id="257" r:id="rId3"/>
    <p:sldId id="258" r:id="rId4"/>
    <p:sldId id="259" r:id="rId5"/>
    <p:sldId id="262" r:id="rId6"/>
    <p:sldId id="263" r:id="rId7"/>
    <p:sldId id="266" r:id="rId8"/>
    <p:sldId id="267" r:id="rId9"/>
    <p:sldId id="268" r:id="rId10"/>
    <p:sldId id="269" r:id="rId11"/>
    <p:sldId id="270" r:id="rId12"/>
    <p:sldId id="271" r:id="rId13"/>
    <p:sldId id="273" r:id="rId14"/>
    <p:sldId id="274" r:id="rId15"/>
    <p:sldId id="276" r:id="rId16"/>
    <p:sldId id="277" r:id="rId17"/>
    <p:sldId id="279" r:id="rId18"/>
    <p:sldId id="280" r:id="rId19"/>
    <p:sldId id="282" r:id="rId20"/>
    <p:sldId id="283" r:id="rId21"/>
    <p:sldId id="284" r:id="rId22"/>
    <p:sldId id="285" r:id="rId23"/>
    <p:sldId id="290" r:id="rId24"/>
    <p:sldId id="291" r:id="rId25"/>
    <p:sldId id="319" r:id="rId26"/>
    <p:sldId id="320" r:id="rId27"/>
    <p:sldId id="293" r:id="rId28"/>
    <p:sldId id="295" r:id="rId29"/>
    <p:sldId id="296" r:id="rId30"/>
    <p:sldId id="298" r:id="rId31"/>
    <p:sldId id="299" r:id="rId32"/>
    <p:sldId id="300" r:id="rId33"/>
    <p:sldId id="302" r:id="rId34"/>
    <p:sldId id="303" r:id="rId35"/>
    <p:sldId id="304" r:id="rId36"/>
    <p:sldId id="306" r:id="rId37"/>
    <p:sldId id="308" r:id="rId38"/>
    <p:sldId id="312" r:id="rId39"/>
    <p:sldId id="313" r:id="rId40"/>
    <p:sldId id="314" r:id="rId41"/>
    <p:sldId id="315" r:id="rId42"/>
    <p:sldId id="310" r:id="rId43"/>
    <p:sldId id="318" r:id="rId4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706" autoAdjust="0"/>
    <p:restoredTop sz="98208" autoAdjust="0"/>
  </p:normalViewPr>
  <p:slideViewPr>
    <p:cSldViewPr>
      <p:cViewPr varScale="1">
        <p:scale>
          <a:sx n="69" d="100"/>
          <a:sy n="69" d="100"/>
        </p:scale>
        <p:origin x="1212" y="40"/>
      </p:cViewPr>
      <p:guideLst>
        <p:guide orient="horz" pos="2160"/>
        <p:guide pos="2880"/>
      </p:guideLst>
    </p:cSldViewPr>
  </p:slideViewPr>
  <p:notesTextViewPr>
    <p:cViewPr>
      <p:scale>
        <a:sx n="100" d="100"/>
        <a:sy n="100" d="100"/>
      </p:scale>
      <p:origin x="0" y="0"/>
    </p:cViewPr>
  </p:notesTextViewPr>
  <p:sorterViewPr>
    <p:cViewPr>
      <p:scale>
        <a:sx n="43" d="100"/>
        <a:sy n="43" d="100"/>
      </p:scale>
      <p:origin x="0" y="7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8FF81E0-7FDA-4F7C-A96B-704DA8A9A53E}" type="datetimeFigureOut">
              <a:rPr lang="ar-IQ" smtClean="0"/>
              <a:pPr/>
              <a:t>09/04/1445</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194307C1-838E-4329-8F8F-EAD3BA1D980C}" type="slidenum">
              <a:rPr lang="ar-IQ" smtClean="0"/>
              <a:pPr/>
              <a:t>‹#›</a:t>
            </a:fld>
            <a:endParaRPr lang="ar-IQ"/>
          </a:p>
        </p:txBody>
      </p:sp>
    </p:spTree>
    <p:extLst>
      <p:ext uri="{BB962C8B-B14F-4D97-AF65-F5344CB8AC3E}">
        <p14:creationId xmlns:p14="http://schemas.microsoft.com/office/powerpoint/2010/main" val="260624654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538B4C5-66EF-42F8-B65C-D3D64FF4A466}" type="datetimeFigureOut">
              <a:rPr lang="ar-IQ" smtClean="0"/>
              <a:pPr/>
              <a:t>09/04/1445</a:t>
            </a:fld>
            <a:endParaRPr lang="ar-IQ"/>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ar-IQ"/>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6E73CDEA-9570-429B-B206-9EA73E010CBD}" type="slidenum">
              <a:rPr lang="ar-IQ" smtClean="0"/>
              <a:pPr/>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38B4C5-66EF-42F8-B65C-D3D64FF4A466}" type="datetimeFigureOut">
              <a:rPr lang="ar-IQ" smtClean="0"/>
              <a:pPr/>
              <a:t>09/04/1445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E73CDEA-9570-429B-B206-9EA73E010CBD}"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38B4C5-66EF-42F8-B65C-D3D64FF4A466}" type="datetimeFigureOut">
              <a:rPr lang="ar-IQ" smtClean="0"/>
              <a:pPr/>
              <a:t>09/04/1445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E73CDEA-9570-429B-B206-9EA73E010CBD}"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538B4C5-66EF-42F8-B65C-D3D64FF4A466}" type="datetimeFigureOut">
              <a:rPr lang="ar-IQ" smtClean="0"/>
              <a:pPr/>
              <a:t>09/04/1445</a:t>
            </a:fld>
            <a:endParaRPr lang="ar-IQ"/>
          </a:p>
        </p:txBody>
      </p:sp>
      <p:sp>
        <p:nvSpPr>
          <p:cNvPr id="9" name="Slide Number Placeholder 8"/>
          <p:cNvSpPr>
            <a:spLocks noGrp="1"/>
          </p:cNvSpPr>
          <p:nvPr>
            <p:ph type="sldNum" sz="quarter" idx="15"/>
          </p:nvPr>
        </p:nvSpPr>
        <p:spPr/>
        <p:txBody>
          <a:bodyPr rtlCol="0"/>
          <a:lstStyle/>
          <a:p>
            <a:fld id="{6E73CDEA-9570-429B-B206-9EA73E010CBD}" type="slidenum">
              <a:rPr lang="ar-IQ" smtClean="0"/>
              <a:pPr/>
              <a:t>‹#›</a:t>
            </a:fld>
            <a:endParaRPr lang="ar-IQ"/>
          </a:p>
        </p:txBody>
      </p:sp>
      <p:sp>
        <p:nvSpPr>
          <p:cNvPr id="10" name="Footer Placeholder 9"/>
          <p:cNvSpPr>
            <a:spLocks noGrp="1"/>
          </p:cNvSpPr>
          <p:nvPr>
            <p:ph type="ftr" sz="quarter" idx="16"/>
          </p:nvPr>
        </p:nvSpPr>
        <p:spPr/>
        <p:txBody>
          <a:bodyPr rtlCol="0"/>
          <a:lstStyle/>
          <a:p>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538B4C5-66EF-42F8-B65C-D3D64FF4A466}" type="datetimeFigureOut">
              <a:rPr lang="ar-IQ" smtClean="0"/>
              <a:pPr/>
              <a:t>09/04/1445</a:t>
            </a:fld>
            <a:endParaRPr lang="ar-IQ"/>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ar-IQ"/>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6E73CDEA-9570-429B-B206-9EA73E010CBD}"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538B4C5-66EF-42F8-B65C-D3D64FF4A466}" type="datetimeFigureOut">
              <a:rPr lang="ar-IQ" smtClean="0"/>
              <a:pPr/>
              <a:t>09/04/1445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E73CDEA-9570-429B-B206-9EA73E010CBD}" type="slidenum">
              <a:rPr lang="ar-IQ" smtClean="0"/>
              <a:pPr/>
              <a:t>‹#›</a:t>
            </a:fld>
            <a:endParaRPr lang="ar-IQ"/>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538B4C5-66EF-42F8-B65C-D3D64FF4A466}" type="datetimeFigureOut">
              <a:rPr lang="ar-IQ" smtClean="0"/>
              <a:pPr/>
              <a:t>09/04/1445</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6E73CDEA-9570-429B-B206-9EA73E010CBD}" type="slidenum">
              <a:rPr lang="ar-IQ" smtClean="0"/>
              <a:pPr/>
              <a:t>‹#›</a:t>
            </a:fld>
            <a:endParaRPr lang="ar-IQ"/>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538B4C5-66EF-42F8-B65C-D3D64FF4A466}" type="datetimeFigureOut">
              <a:rPr lang="ar-IQ" smtClean="0"/>
              <a:pPr/>
              <a:t>09/04/1445</a:t>
            </a:fld>
            <a:endParaRPr lang="ar-IQ"/>
          </a:p>
        </p:txBody>
      </p:sp>
      <p:sp>
        <p:nvSpPr>
          <p:cNvPr id="7" name="Slide Number Placeholder 6"/>
          <p:cNvSpPr>
            <a:spLocks noGrp="1"/>
          </p:cNvSpPr>
          <p:nvPr>
            <p:ph type="sldNum" sz="quarter" idx="11"/>
          </p:nvPr>
        </p:nvSpPr>
        <p:spPr/>
        <p:txBody>
          <a:bodyPr rtlCol="0"/>
          <a:lstStyle/>
          <a:p>
            <a:fld id="{6E73CDEA-9570-429B-B206-9EA73E010CBD}" type="slidenum">
              <a:rPr lang="ar-IQ" smtClean="0"/>
              <a:pPr/>
              <a:t>‹#›</a:t>
            </a:fld>
            <a:endParaRPr lang="ar-IQ"/>
          </a:p>
        </p:txBody>
      </p:sp>
      <p:sp>
        <p:nvSpPr>
          <p:cNvPr id="8" name="Footer Placeholder 7"/>
          <p:cNvSpPr>
            <a:spLocks noGrp="1"/>
          </p:cNvSpPr>
          <p:nvPr>
            <p:ph type="ftr" sz="quarter" idx="12"/>
          </p:nvPr>
        </p:nvSpPr>
        <p:spPr/>
        <p:txBody>
          <a:bodyPr rtlCol="0"/>
          <a:lstStyle/>
          <a:p>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38B4C5-66EF-42F8-B65C-D3D64FF4A466}" type="datetimeFigureOut">
              <a:rPr lang="ar-IQ" smtClean="0"/>
              <a:pPr/>
              <a:t>09/04/1445</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6E73CDEA-9570-429B-B206-9EA73E010CBD}"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538B4C5-66EF-42F8-B65C-D3D64FF4A466}" type="datetimeFigureOut">
              <a:rPr lang="ar-IQ" smtClean="0"/>
              <a:pPr/>
              <a:t>09/04/1445</a:t>
            </a:fld>
            <a:endParaRPr lang="ar-IQ"/>
          </a:p>
        </p:txBody>
      </p:sp>
      <p:sp>
        <p:nvSpPr>
          <p:cNvPr id="22" name="Slide Number Placeholder 21"/>
          <p:cNvSpPr>
            <a:spLocks noGrp="1"/>
          </p:cNvSpPr>
          <p:nvPr>
            <p:ph type="sldNum" sz="quarter" idx="15"/>
          </p:nvPr>
        </p:nvSpPr>
        <p:spPr/>
        <p:txBody>
          <a:bodyPr rtlCol="0"/>
          <a:lstStyle/>
          <a:p>
            <a:fld id="{6E73CDEA-9570-429B-B206-9EA73E010CBD}" type="slidenum">
              <a:rPr lang="ar-IQ" smtClean="0"/>
              <a:pPr/>
              <a:t>‹#›</a:t>
            </a:fld>
            <a:endParaRPr lang="ar-IQ"/>
          </a:p>
        </p:txBody>
      </p:sp>
      <p:sp>
        <p:nvSpPr>
          <p:cNvPr id="23" name="Footer Placeholder 22"/>
          <p:cNvSpPr>
            <a:spLocks noGrp="1"/>
          </p:cNvSpPr>
          <p:nvPr>
            <p:ph type="ftr" sz="quarter" idx="16"/>
          </p:nvPr>
        </p:nvSpPr>
        <p:spPr/>
        <p:txBody>
          <a:bodyPr rtlCol="0"/>
          <a:lstStyle/>
          <a:p>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538B4C5-66EF-42F8-B65C-D3D64FF4A466}" type="datetimeFigureOut">
              <a:rPr lang="ar-IQ" smtClean="0"/>
              <a:pPr/>
              <a:t>09/04/1445</a:t>
            </a:fld>
            <a:endParaRPr lang="ar-IQ"/>
          </a:p>
        </p:txBody>
      </p:sp>
      <p:sp>
        <p:nvSpPr>
          <p:cNvPr id="18" name="Slide Number Placeholder 17"/>
          <p:cNvSpPr>
            <a:spLocks noGrp="1"/>
          </p:cNvSpPr>
          <p:nvPr>
            <p:ph type="sldNum" sz="quarter" idx="11"/>
          </p:nvPr>
        </p:nvSpPr>
        <p:spPr/>
        <p:txBody>
          <a:bodyPr rtlCol="0"/>
          <a:lstStyle/>
          <a:p>
            <a:fld id="{6E73CDEA-9570-429B-B206-9EA73E010CBD}" type="slidenum">
              <a:rPr lang="ar-IQ" smtClean="0"/>
              <a:pPr/>
              <a:t>‹#›</a:t>
            </a:fld>
            <a:endParaRPr lang="ar-IQ"/>
          </a:p>
        </p:txBody>
      </p:sp>
      <p:sp>
        <p:nvSpPr>
          <p:cNvPr id="21" name="Footer Placeholder 20"/>
          <p:cNvSpPr>
            <a:spLocks noGrp="1"/>
          </p:cNvSpPr>
          <p:nvPr>
            <p:ph type="ftr" sz="quarter" idx="12"/>
          </p:nvPr>
        </p:nvSpPr>
        <p:spPr/>
        <p:txBody>
          <a:bodyPr rtlCol="0"/>
          <a:lstStyle/>
          <a:p>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538B4C5-66EF-42F8-B65C-D3D64FF4A466}" type="datetimeFigureOut">
              <a:rPr lang="ar-IQ" smtClean="0"/>
              <a:pPr/>
              <a:t>09/04/1445</a:t>
            </a:fld>
            <a:endParaRPr lang="ar-IQ"/>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IQ"/>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E73CDEA-9570-429B-B206-9EA73E010CBD}"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en.wikipedia.org/wiki/Monoamine_neurotransmitter" TargetMode="External"/><Relationship Id="rId2" Type="http://schemas.openxmlformats.org/officeDocument/2006/relationships/hyperlink" Target="https://en.wikipedia.org/wiki/Monoamine_oxidase"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en.wikipedia.org/wiki/Selective_serotonin_reuptake_inhibitor" TargetMode="External"/><Relationship Id="rId2" Type="http://schemas.openxmlformats.org/officeDocument/2006/relationships/hyperlink" Target="https://en.wikipedia.org/wiki/Antidepressant" TargetMode="External"/><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3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hyperlink" Target="https://en.wikipedia.org/wiki/Sigma_1_receptor" TargetMode="External"/><Relationship Id="rId7" Type="http://schemas.openxmlformats.org/officeDocument/2006/relationships/hyperlink" Target="https://en.wikipedia.org/wiki/Anxiety_disorder" TargetMode="External"/><Relationship Id="rId2" Type="http://schemas.openxmlformats.org/officeDocument/2006/relationships/hyperlink" Target="https://en.wikipedia.org/wiki/Selective_serotonin_reuptake_inhibitor" TargetMode="External"/><Relationship Id="rId1" Type="http://schemas.openxmlformats.org/officeDocument/2006/relationships/slideLayout" Target="../slideLayouts/slideLayout2.xml"/><Relationship Id="rId6" Type="http://schemas.openxmlformats.org/officeDocument/2006/relationships/hyperlink" Target="https://en.wikipedia.org/wiki/Major_depressive_disorder" TargetMode="External"/><Relationship Id="rId5" Type="http://schemas.openxmlformats.org/officeDocument/2006/relationships/hyperlink" Target="https://en.wikipedia.org/wiki/Obsessive%E2%80%93compulsive_disorder" TargetMode="External"/><Relationship Id="rId4" Type="http://schemas.openxmlformats.org/officeDocument/2006/relationships/hyperlink" Target="https://en.wikipedia.org/wiki/Agonist"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en.wikipedia.org/wiki/Medication" TargetMode="External"/><Relationship Id="rId2" Type="http://schemas.openxmlformats.org/officeDocument/2006/relationships/hyperlink" Target="https://en.wikipedia.org/wiki/Antidepressant" TargetMode="External"/><Relationship Id="rId1" Type="http://schemas.openxmlformats.org/officeDocument/2006/relationships/slideLayout" Target="../slideLayouts/slideLayout2.xml"/><Relationship Id="rId5" Type="http://schemas.openxmlformats.org/officeDocument/2006/relationships/image" Target="../media/image21.png"/><Relationship Id="rId4" Type="http://schemas.openxmlformats.org/officeDocument/2006/relationships/hyperlink" Target="https://en.wikipedia.org/wiki/Selective_serotonin_reuptake_inhibitor"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en.wikipedia.org/wiki/Fluorocarbon" TargetMode="External"/><Relationship Id="rId7" Type="http://schemas.openxmlformats.org/officeDocument/2006/relationships/image" Target="../media/image22.png"/><Relationship Id="rId2" Type="http://schemas.openxmlformats.org/officeDocument/2006/relationships/hyperlink" Target="https://en.wikipedia.org/wiki/Stereocenter" TargetMode="External"/><Relationship Id="rId1" Type="http://schemas.openxmlformats.org/officeDocument/2006/relationships/slideLayout" Target="../slideLayouts/slideLayout2.xml"/><Relationship Id="rId6" Type="http://schemas.openxmlformats.org/officeDocument/2006/relationships/hyperlink" Target="https://en.wikipedia.org/wiki/Enantiomer" TargetMode="External"/><Relationship Id="rId5" Type="http://schemas.openxmlformats.org/officeDocument/2006/relationships/hyperlink" Target="https://en.wikipedia.org/wiki/Chirality_(chemistry)" TargetMode="External"/><Relationship Id="rId4" Type="http://schemas.openxmlformats.org/officeDocument/2006/relationships/hyperlink" Target="https://en.wikipedia.org/wiki/Phenyl_group" TargetMode="External"/></Relationships>
</file>

<file path=ppt/slides/_rels/slide42.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4.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en.wikipedia.org/wiki/Adenosin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2636912"/>
            <a:ext cx="6172200" cy="1800200"/>
          </a:xfrm>
        </p:spPr>
        <p:txBody>
          <a:bodyPr/>
          <a:lstStyle/>
          <a:p>
            <a:pPr algn="ctr"/>
            <a:r>
              <a:rPr lang="en-US" b="1" dirty="0" smtClean="0"/>
              <a:t>Central Nervous System Stimulants</a:t>
            </a:r>
            <a:endParaRPr lang="ar-IQ" dirty="0"/>
          </a:p>
        </p:txBody>
      </p:sp>
      <p:sp>
        <p:nvSpPr>
          <p:cNvPr id="3" name="Subtitle 2"/>
          <p:cNvSpPr>
            <a:spLocks noGrp="1"/>
          </p:cNvSpPr>
          <p:nvPr>
            <p:ph type="subTitle" idx="1"/>
          </p:nvPr>
        </p:nvSpPr>
        <p:spPr/>
        <p:txBody>
          <a:bodyPr/>
          <a:lstStyle/>
          <a:p>
            <a:endParaRPr lang="ar-IQ" dirty="0"/>
          </a:p>
        </p:txBody>
      </p:sp>
      <p:sp>
        <p:nvSpPr>
          <p:cNvPr id="4" name="Rectangle 3"/>
          <p:cNvSpPr/>
          <p:nvPr/>
        </p:nvSpPr>
        <p:spPr>
          <a:xfrm>
            <a:off x="2051720" y="476672"/>
            <a:ext cx="6408712" cy="1938992"/>
          </a:xfrm>
          <a:prstGeom prst="rect">
            <a:avLst/>
          </a:prstGeom>
        </p:spPr>
        <p:txBody>
          <a:bodyPr wrap="square">
            <a:spAutoFit/>
          </a:bodyPr>
          <a:lstStyle/>
          <a:p>
            <a:pPr algn="ctr"/>
            <a:r>
              <a:rPr lang="en-US" sz="6000" dirty="0" smtClean="0">
                <a:solidFill>
                  <a:schemeClr val="accent1">
                    <a:lumMod val="75000"/>
                  </a:schemeClr>
                </a:solidFill>
                <a:latin typeface="Arial Rounded MT Bold" pitchFamily="34" charset="0"/>
                <a:cs typeface="+mj-cs"/>
              </a:rPr>
              <a:t>Pharmaceutical chemistry</a:t>
            </a:r>
            <a:endParaRPr lang="ar-IQ" sz="6000" dirty="0">
              <a:solidFill>
                <a:schemeClr val="accent1">
                  <a:lumMod val="75000"/>
                </a:schemeClr>
              </a:solidFill>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67544" y="692696"/>
            <a:ext cx="7467600" cy="5853264"/>
          </a:xfrm>
        </p:spPr>
        <p:txBody>
          <a:bodyPr>
            <a:noAutofit/>
          </a:bodyPr>
          <a:lstStyle/>
          <a:p>
            <a:pPr marL="273050" indent="263525" algn="just" rtl="0">
              <a:buNone/>
            </a:pPr>
            <a:r>
              <a:rPr lang="en-US" sz="2800" dirty="0" smtClean="0">
                <a:solidFill>
                  <a:srgbClr val="FF0000"/>
                </a:solidFill>
              </a:rPr>
              <a:t>1. </a:t>
            </a:r>
            <a:r>
              <a:rPr lang="en-US" sz="2800" dirty="0" smtClean="0"/>
              <a:t>Branching with </a:t>
            </a:r>
            <a:r>
              <a:rPr lang="en-US" sz="2800" dirty="0" smtClean="0">
                <a:solidFill>
                  <a:schemeClr val="accent1">
                    <a:lumMod val="75000"/>
                  </a:schemeClr>
                </a:solidFill>
              </a:rPr>
              <a:t>lower alkyl groups </a:t>
            </a:r>
            <a:r>
              <a:rPr lang="en-US" sz="2800" dirty="0" smtClean="0"/>
              <a:t>on the carbon atom adjacent </a:t>
            </a:r>
            <a:r>
              <a:rPr lang="en-US" sz="2800" dirty="0" smtClean="0">
                <a:solidFill>
                  <a:srgbClr val="00B0F0"/>
                </a:solidFill>
              </a:rPr>
              <a:t>(</a:t>
            </a:r>
            <a:r>
              <a:rPr lang="el-GR" sz="2800" b="1" i="1" dirty="0" smtClean="0">
                <a:solidFill>
                  <a:srgbClr val="00B0F0"/>
                </a:solidFill>
                <a:latin typeface="Times New Roman" pitchFamily="18" charset="0"/>
              </a:rPr>
              <a:t>α</a:t>
            </a:r>
            <a:r>
              <a:rPr lang="en-US" sz="2800" dirty="0" smtClean="0">
                <a:solidFill>
                  <a:srgbClr val="00B0F0"/>
                </a:solidFill>
              </a:rPr>
              <a:t>) </a:t>
            </a:r>
            <a:r>
              <a:rPr lang="en-US" sz="2800" dirty="0" smtClean="0"/>
              <a:t>to the amino nitrogen increases CNS rather than peripheral activity (e.g., amphetamine, presumably by retarding metabolism). The </a:t>
            </a:r>
            <a:r>
              <a:rPr lang="en-US" sz="2800" i="1" dirty="0" smtClean="0"/>
              <a:t> </a:t>
            </a:r>
            <a:r>
              <a:rPr lang="en-US" sz="2800" i="1" dirty="0" smtClean="0">
                <a:solidFill>
                  <a:srgbClr val="00B0F0"/>
                </a:solidFill>
              </a:rPr>
              <a:t>branching generates a chiral center</a:t>
            </a:r>
            <a:r>
              <a:rPr lang="en-US" sz="2800" i="1" dirty="0" smtClean="0"/>
              <a:t>. </a:t>
            </a:r>
            <a:r>
              <a:rPr lang="en-US" sz="2800" i="1" dirty="0" smtClean="0">
                <a:solidFill>
                  <a:srgbClr val="FF0000"/>
                </a:solidFill>
              </a:rPr>
              <a:t>2. </a:t>
            </a:r>
            <a:r>
              <a:rPr lang="en-US" sz="2800" dirty="0" smtClean="0"/>
              <a:t>The dextro (</a:t>
            </a:r>
            <a:r>
              <a:rPr lang="en-US" sz="2800" dirty="0" smtClean="0">
                <a:solidFill>
                  <a:srgbClr val="00B050"/>
                </a:solidFill>
              </a:rPr>
              <a:t>S</a:t>
            </a:r>
            <a:r>
              <a:rPr lang="en-US" sz="2800" dirty="0" smtClean="0"/>
              <a:t>)-isomer of amphetamine is up to 10 times as potent as the levo (</a:t>
            </a:r>
            <a:r>
              <a:rPr lang="en-US" sz="2800" dirty="0" smtClean="0">
                <a:solidFill>
                  <a:srgbClr val="00B050"/>
                </a:solidFill>
              </a:rPr>
              <a:t>R</a:t>
            </a:r>
            <a:r>
              <a:rPr lang="en-US" sz="2800" dirty="0" smtClean="0"/>
              <a:t>)-isomer for alerting activity and about twice as active as a psychotomimetic agent. </a:t>
            </a:r>
            <a:endParaRPr lang="ar-IQ"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76672"/>
            <a:ext cx="7467600" cy="5997280"/>
          </a:xfrm>
        </p:spPr>
        <p:txBody>
          <a:bodyPr>
            <a:noAutofit/>
          </a:bodyPr>
          <a:lstStyle/>
          <a:p>
            <a:pPr marL="273050" indent="263525" algn="just" rtl="0">
              <a:buNone/>
            </a:pPr>
            <a:r>
              <a:rPr lang="en-US" sz="2800" dirty="0" smtClean="0">
                <a:solidFill>
                  <a:srgbClr val="FF0000"/>
                </a:solidFill>
                <a:latin typeface="Times New Roman" pitchFamily="18" charset="0"/>
                <a:cs typeface="Times New Roman" pitchFamily="18" charset="0"/>
              </a:rPr>
              <a:t>3.</a:t>
            </a:r>
            <a:r>
              <a:rPr lang="en-US" sz="2800" dirty="0" smtClean="0">
                <a:latin typeface="Times New Roman" pitchFamily="18" charset="0"/>
                <a:cs typeface="Times New Roman" pitchFamily="18" charset="0"/>
              </a:rPr>
              <a:t> </a:t>
            </a:r>
            <a:r>
              <a:rPr lang="en-US" sz="2800" dirty="0" smtClean="0">
                <a:solidFill>
                  <a:srgbClr val="FF0000"/>
                </a:solidFill>
                <a:latin typeface="Times New Roman" pitchFamily="18" charset="0"/>
                <a:cs typeface="Times New Roman" pitchFamily="18" charset="0"/>
              </a:rPr>
              <a:t>Hydroxylation</a:t>
            </a:r>
            <a:r>
              <a:rPr lang="en-US" sz="2800" dirty="0" smtClean="0">
                <a:latin typeface="Times New Roman" pitchFamily="18" charset="0"/>
                <a:cs typeface="Times New Roman" pitchFamily="18" charset="0"/>
              </a:rPr>
              <a:t> of the ring or hydroxylation on the </a:t>
            </a:r>
            <a:r>
              <a:rPr lang="el-GR" sz="2800" dirty="0" smtClean="0">
                <a:latin typeface="Times New Roman" pitchFamily="18" charset="0"/>
                <a:cs typeface="Times New Roman" pitchFamily="18" charset="0"/>
              </a:rPr>
              <a:t>β</a:t>
            </a:r>
            <a:r>
              <a:rPr lang="en-US" sz="2800" dirty="0" smtClean="0">
                <a:latin typeface="Times New Roman" pitchFamily="18" charset="0"/>
                <a:cs typeface="Times New Roman" pitchFamily="18" charset="0"/>
              </a:rPr>
              <a:t>-carbon (to the nitrogen) </a:t>
            </a:r>
            <a:r>
              <a:rPr lang="en-US" sz="2800" dirty="0" smtClean="0">
                <a:solidFill>
                  <a:srgbClr val="0070C0"/>
                </a:solidFill>
                <a:latin typeface="Times New Roman" pitchFamily="18" charset="0"/>
                <a:cs typeface="Times New Roman" pitchFamily="18" charset="0"/>
              </a:rPr>
              <a:t>decreases activity, largely by decreasing the ability to cross the blood brain barrier. </a:t>
            </a:r>
          </a:p>
          <a:p>
            <a:pPr marL="273050" indent="263525" algn="just" rtl="0">
              <a:buNone/>
            </a:pPr>
            <a:r>
              <a:rPr lang="en-US" sz="2800" dirty="0" smtClean="0">
                <a:latin typeface="Times New Roman" pitchFamily="18" charset="0"/>
                <a:cs typeface="Times New Roman" pitchFamily="18" charset="0"/>
              </a:rPr>
              <a:t>For example, phenylpropanolamine, with a -hydroxyl (OH), has about 1/100th the ability to cross the blood-brain barrier of its deoxy congener, amphetamine.</a:t>
            </a:r>
          </a:p>
          <a:p>
            <a:pPr algn="l" rtl="0">
              <a:buNone/>
            </a:pPr>
            <a:r>
              <a:rPr lang="en-US" sz="2800" dirty="0" smtClean="0">
                <a:solidFill>
                  <a:srgbClr val="FF0000"/>
                </a:solidFill>
                <a:latin typeface="Times New Roman" pitchFamily="18" charset="0"/>
                <a:cs typeface="Times New Roman" pitchFamily="18" charset="0"/>
              </a:rPr>
              <a:t>4.</a:t>
            </a:r>
            <a:r>
              <a:rPr lang="en-US" sz="2800" dirty="0" smtClean="0">
                <a:latin typeface="Times New Roman" pitchFamily="18" charset="0"/>
                <a:cs typeface="Times New Roman" pitchFamily="18" charset="0"/>
              </a:rPr>
              <a:t> </a:t>
            </a:r>
            <a:r>
              <a:rPr lang="en-US" sz="2800" dirty="0" smtClean="0">
                <a:solidFill>
                  <a:srgbClr val="FF0000"/>
                </a:solidFill>
                <a:latin typeface="Times New Roman" pitchFamily="18" charset="0"/>
                <a:cs typeface="Times New Roman" pitchFamily="18" charset="0"/>
              </a:rPr>
              <a:t>Halogenation</a:t>
            </a:r>
            <a:r>
              <a:rPr lang="en-US" sz="2800" dirty="0" smtClean="0">
                <a:latin typeface="Times New Roman" pitchFamily="18" charset="0"/>
                <a:cs typeface="Times New Roman" pitchFamily="18" charset="0"/>
              </a:rPr>
              <a:t> (F, Cl, Br) of the aromatic ring decreases sympathomimetic activity. </a:t>
            </a:r>
            <a:r>
              <a:rPr lang="en-US" sz="2800" dirty="0" smtClean="0"/>
              <a:t>Other activities may increase.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51520" y="188640"/>
            <a:ext cx="7848872" cy="6285312"/>
          </a:xfrm>
        </p:spPr>
        <p:txBody>
          <a:bodyPr>
            <a:noAutofit/>
          </a:bodyPr>
          <a:lstStyle/>
          <a:p>
            <a:pPr marL="273050" indent="263525" algn="just" rtl="0">
              <a:buNone/>
            </a:pPr>
            <a:r>
              <a:rPr lang="en-US" dirty="0" smtClean="0">
                <a:latin typeface="Times New Roman" pitchFamily="18" charset="0"/>
                <a:cs typeface="Times New Roman" pitchFamily="18" charset="0"/>
              </a:rPr>
              <a:t>p-Chloro amphetamine has strong central </a:t>
            </a:r>
            <a:r>
              <a:rPr lang="en-US" dirty="0" smtClean="0">
                <a:solidFill>
                  <a:srgbClr val="0070C0"/>
                </a:solidFill>
                <a:latin typeface="Times New Roman" pitchFamily="18" charset="0"/>
                <a:cs typeface="Times New Roman" pitchFamily="18" charset="0"/>
              </a:rPr>
              <a:t>serotoninergic activity.</a:t>
            </a:r>
          </a:p>
          <a:p>
            <a:pPr marL="273050" indent="263525" algn="just" rtl="0">
              <a:buNone/>
            </a:pPr>
            <a:r>
              <a:rPr lang="en-US" dirty="0" smtClean="0">
                <a:solidFill>
                  <a:srgbClr val="FF0000"/>
                </a:solidFill>
                <a:latin typeface="Times New Roman" pitchFamily="18" charset="0"/>
                <a:cs typeface="Times New Roman" pitchFamily="18" charset="0"/>
              </a:rPr>
              <a:t>5.</a:t>
            </a:r>
            <a:r>
              <a:rPr lang="en-US" dirty="0" smtClean="0">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Methoxyl or methylenedioxy </a:t>
            </a:r>
            <a:r>
              <a:rPr lang="en-US" dirty="0" smtClean="0">
                <a:latin typeface="Times New Roman" pitchFamily="18" charset="0"/>
                <a:cs typeface="Times New Roman" pitchFamily="18" charset="0"/>
              </a:rPr>
              <a:t>substitution on the ring tends to produce psychotomimetic agents, suggesting tropism for dopaminergic (D2) receptors.  </a:t>
            </a:r>
          </a:p>
          <a:p>
            <a:pPr marL="273050" indent="263525" algn="l" rtl="0">
              <a:buNone/>
            </a:pPr>
            <a:r>
              <a:rPr lang="en-US" dirty="0" smtClean="0">
                <a:solidFill>
                  <a:srgbClr val="FF0000"/>
                </a:solidFill>
                <a:latin typeface="Times New Roman" pitchFamily="18" charset="0"/>
                <a:cs typeface="Times New Roman" pitchFamily="18" charset="0"/>
              </a:rPr>
              <a:t>6. N-methylation</a:t>
            </a:r>
            <a:r>
              <a:rPr lang="en-US" dirty="0" smtClean="0">
                <a:latin typeface="Times New Roman" pitchFamily="18" charset="0"/>
                <a:cs typeface="Times New Roman" pitchFamily="18" charset="0"/>
              </a:rPr>
              <a:t> increases activity (e.g., compare methamphetamine with dextroamphetamine). </a:t>
            </a:r>
          </a:p>
          <a:p>
            <a:pPr marL="273050" indent="263525" algn="just" rtl="0">
              <a:buNone/>
            </a:pPr>
            <a:r>
              <a:rPr lang="en-US" dirty="0" smtClean="0">
                <a:solidFill>
                  <a:srgbClr val="FF0000"/>
                </a:solidFill>
                <a:latin typeface="Times New Roman" pitchFamily="18" charset="0"/>
                <a:cs typeface="Times New Roman" pitchFamily="18" charset="0"/>
              </a:rPr>
              <a:t>7.</a:t>
            </a:r>
            <a:r>
              <a:rPr lang="en-US" dirty="0" smtClean="0">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Di-N-methylation</a:t>
            </a:r>
            <a:r>
              <a:rPr lang="en-US" dirty="0" smtClean="0">
                <a:latin typeface="Times New Roman" pitchFamily="18" charset="0"/>
                <a:cs typeface="Times New Roman" pitchFamily="18" charset="0"/>
              </a:rPr>
              <a:t> decreases activity . </a:t>
            </a:r>
          </a:p>
          <a:p>
            <a:pPr marL="273050" indent="263525" algn="just" rtl="0">
              <a:buNone/>
            </a:pPr>
            <a:r>
              <a:rPr lang="en-US" dirty="0" smtClean="0">
                <a:solidFill>
                  <a:srgbClr val="FF0000"/>
                </a:solidFill>
                <a:latin typeface="Times New Roman" pitchFamily="18" charset="0"/>
                <a:cs typeface="Times New Roman" pitchFamily="18" charset="0"/>
              </a:rPr>
              <a:t>8</a:t>
            </a:r>
            <a:r>
              <a:rPr lang="en-US" dirty="0">
                <a:solidFill>
                  <a:srgbClr val="FF0000"/>
                </a:solidFill>
                <a:latin typeface="Times New Roman" pitchFamily="18" charset="0"/>
                <a:cs typeface="Times New Roman" pitchFamily="18" charset="0"/>
              </a:rPr>
              <a:t>. Mono-N substituents </a:t>
            </a:r>
            <a:r>
              <a:rPr lang="en-US" dirty="0">
                <a:latin typeface="Times New Roman" pitchFamily="18" charset="0"/>
                <a:cs typeface="Times New Roman" pitchFamily="18" charset="0"/>
              </a:rPr>
              <a:t>larger than methyl decrease excitatory properties, but many compounds retain anorexiant properties. </a:t>
            </a:r>
            <a:endParaRPr lang="en-US" dirty="0" smtClean="0">
              <a:latin typeface="Times New Roman" pitchFamily="18" charset="0"/>
              <a:cs typeface="Times New Roman" pitchFamily="18" charset="0"/>
            </a:endParaRPr>
          </a:p>
          <a:p>
            <a:pPr marL="273050" indent="263525" algn="just" rtl="0">
              <a:buNone/>
            </a:pPr>
            <a:r>
              <a:rPr lang="en-US" dirty="0" smtClean="0">
                <a:latin typeface="Times New Roman" pitchFamily="18" charset="0"/>
                <a:cs typeface="Times New Roman" pitchFamily="18" charset="0"/>
              </a:rPr>
              <a:t>Consequently</a:t>
            </a:r>
            <a:r>
              <a:rPr lang="en-US" dirty="0">
                <a:latin typeface="Times New Roman" pitchFamily="18" charset="0"/>
                <a:cs typeface="Times New Roman" pitchFamily="18" charset="0"/>
              </a:rPr>
              <a:t>, some of these agents are used as anorexiants, reportedly with less abuse potential than amphetamine.</a:t>
            </a:r>
          </a:p>
          <a:p>
            <a:pPr marL="273050" indent="263525" algn="just" rtl="0">
              <a:buNone/>
            </a:pPr>
            <a:endParaRPr lang="en-US" dirty="0" smtClean="0">
              <a:latin typeface="Times New Roman" pitchFamily="18" charset="0"/>
              <a:cs typeface="Times New Roman" pitchFamily="18" charset="0"/>
            </a:endParaRPr>
          </a:p>
          <a:p>
            <a:pPr marL="273050" indent="263525" algn="just" rtl="0">
              <a:buNone/>
            </a:pPr>
            <a:endParaRPr lang="ar-IQ"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7467600" cy="6141296"/>
          </a:xfrm>
        </p:spPr>
        <p:txBody>
          <a:bodyPr>
            <a:normAutofit/>
          </a:bodyPr>
          <a:lstStyle/>
          <a:p>
            <a:pPr algn="l" rtl="0">
              <a:buNone/>
            </a:pPr>
            <a:r>
              <a:rPr lang="en-US" sz="2800" b="1" dirty="0" smtClean="0">
                <a:solidFill>
                  <a:srgbClr val="FF0000"/>
                </a:solidFill>
                <a:latin typeface="Times New Roman" pitchFamily="18" charset="0"/>
                <a:cs typeface="Times New Roman" pitchFamily="18" charset="0"/>
              </a:rPr>
              <a:t>Amphetamine Sulfate</a:t>
            </a:r>
          </a:p>
          <a:p>
            <a:pPr marL="273050" indent="263525" algn="just" rtl="0">
              <a:buNone/>
            </a:pPr>
            <a:r>
              <a:rPr lang="en-US" dirty="0" smtClean="0">
                <a:latin typeface="Times New Roman" pitchFamily="18" charset="0"/>
                <a:cs typeface="Times New Roman" pitchFamily="18" charset="0"/>
              </a:rPr>
              <a:t>(±)-1-phenyl-2-aminopropane (Benzedrine), as the racemic mixture has a higher proportion of cardiovascular effects than the dextro isomer. </a:t>
            </a:r>
          </a:p>
          <a:p>
            <a:pPr marL="273050" indent="263525" algn="just" rtl="0">
              <a:buNone/>
            </a:pPr>
            <a:r>
              <a:rPr lang="en-US" dirty="0" smtClean="0">
                <a:latin typeface="Times New Roman" pitchFamily="18" charset="0"/>
                <a:cs typeface="Times New Roman" pitchFamily="18" charset="0"/>
              </a:rPr>
              <a:t>For most medical uses, the dextrorotatory isomer is preferred.</a:t>
            </a:r>
            <a:endParaRPr lang="en-US" b="1" dirty="0" smtClean="0">
              <a:solidFill>
                <a:srgbClr val="FF0000"/>
              </a:solidFill>
              <a:latin typeface="Times New Roman" pitchFamily="18" charset="0"/>
              <a:cs typeface="Times New Roman" pitchFamily="18" charset="0"/>
            </a:endParaRPr>
          </a:p>
          <a:p>
            <a:pPr algn="l" rtl="0">
              <a:buNone/>
            </a:pPr>
            <a:endParaRPr lang="ar-IQ" sz="2800" dirty="0">
              <a:solidFill>
                <a:srgbClr val="FF0000"/>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cstate="print"/>
          <a:srcRect l="20339" t="16279" r="16949" b="16279"/>
          <a:stretch>
            <a:fillRect/>
          </a:stretch>
        </p:blipFill>
        <p:spPr bwMode="auto">
          <a:xfrm>
            <a:off x="2123728" y="3068960"/>
            <a:ext cx="4176464" cy="2736304"/>
          </a:xfrm>
          <a:prstGeom prst="rect">
            <a:avLst/>
          </a:prstGeom>
          <a:ln>
            <a:noFill/>
          </a:ln>
          <a:effectLst>
            <a:softEdge rad="112500"/>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9512" y="188641"/>
            <a:ext cx="8496944" cy="6285311"/>
          </a:xfrm>
        </p:spPr>
        <p:txBody>
          <a:bodyPr>
            <a:noAutofit/>
          </a:bodyPr>
          <a:lstStyle/>
          <a:p>
            <a:pPr marL="273050" indent="263525" algn="just" rtl="0">
              <a:buNone/>
            </a:pPr>
            <a:r>
              <a:rPr lang="en-US" sz="2800" b="1" dirty="0" smtClean="0">
                <a:solidFill>
                  <a:srgbClr val="FF0000"/>
                </a:solidFill>
                <a:latin typeface="Times New Roman" pitchFamily="18" charset="0"/>
                <a:cs typeface="Times New Roman" pitchFamily="18" charset="0"/>
              </a:rPr>
              <a:t>Dextroamphetamine</a:t>
            </a:r>
          </a:p>
          <a:p>
            <a:pPr marL="273050" indent="263525" algn="just" rtl="0">
              <a:buNone/>
            </a:pPr>
            <a:endParaRPr lang="en-US" dirty="0" smtClean="0">
              <a:latin typeface="Times New Roman" pitchFamily="18" charset="0"/>
              <a:cs typeface="Times New Roman" pitchFamily="18" charset="0"/>
            </a:endParaRPr>
          </a:p>
          <a:p>
            <a:pPr marL="273050" indent="263525" algn="just" rtl="0">
              <a:buNone/>
            </a:pPr>
            <a:endParaRPr lang="en-US" dirty="0">
              <a:latin typeface="Times New Roman" pitchFamily="18" charset="0"/>
              <a:cs typeface="Times New Roman" pitchFamily="18" charset="0"/>
            </a:endParaRPr>
          </a:p>
          <a:p>
            <a:pPr marL="273050" indent="263525" algn="just" rtl="0">
              <a:buNone/>
            </a:pPr>
            <a:endParaRPr lang="en-US" dirty="0" smtClean="0">
              <a:latin typeface="Times New Roman" pitchFamily="18" charset="0"/>
              <a:cs typeface="Times New Roman" pitchFamily="18" charset="0"/>
            </a:endParaRPr>
          </a:p>
          <a:p>
            <a:pPr marL="273050" indent="12700" algn="just" rtl="0">
              <a:buNone/>
            </a:pPr>
            <a:endParaRPr lang="en-US" dirty="0" smtClean="0">
              <a:latin typeface="Times New Roman" pitchFamily="18" charset="0"/>
              <a:cs typeface="Times New Roman" pitchFamily="18" charset="0"/>
            </a:endParaRPr>
          </a:p>
          <a:p>
            <a:pPr marL="273050" indent="12700" algn="just" rtl="0">
              <a:buNone/>
            </a:pPr>
            <a:r>
              <a:rPr lang="en-US" dirty="0" smtClean="0">
                <a:latin typeface="Times New Roman" pitchFamily="18" charset="0"/>
                <a:cs typeface="Times New Roman" pitchFamily="18" charset="0"/>
              </a:rPr>
              <a:t>(+)-(S)methylphenethylamine, forms salts with </a:t>
            </a:r>
            <a:r>
              <a:rPr lang="en-US" dirty="0" smtClean="0">
                <a:solidFill>
                  <a:srgbClr val="0070C0"/>
                </a:solidFill>
                <a:latin typeface="Times New Roman" pitchFamily="18" charset="0"/>
                <a:cs typeface="Times New Roman" pitchFamily="18" charset="0"/>
              </a:rPr>
              <a:t>sulfuric acid </a:t>
            </a:r>
            <a:r>
              <a:rPr lang="en-US" dirty="0" smtClean="0">
                <a:latin typeface="Times New Roman" pitchFamily="18" charset="0"/>
                <a:cs typeface="Times New Roman" pitchFamily="18" charset="0"/>
              </a:rPr>
              <a:t>(Dexedrine) and with </a:t>
            </a:r>
            <a:r>
              <a:rPr lang="en-US" dirty="0" smtClean="0">
                <a:solidFill>
                  <a:srgbClr val="0070C0"/>
                </a:solidFill>
                <a:latin typeface="Times New Roman" pitchFamily="18" charset="0"/>
                <a:cs typeface="Times New Roman" pitchFamily="18" charset="0"/>
              </a:rPr>
              <a:t>phosphoric acids.</a:t>
            </a:r>
          </a:p>
          <a:p>
            <a:pPr marL="273050" indent="12700" algn="just" rtl="0">
              <a:buNone/>
            </a:pPr>
            <a:r>
              <a:rPr lang="en-US" dirty="0" smtClean="0">
                <a:latin typeface="Times New Roman" pitchFamily="18" charset="0"/>
                <a:cs typeface="Times New Roman" pitchFamily="18" charset="0"/>
              </a:rPr>
              <a:t>    The phosphate is the more water-soluble salt and is preferred if </a:t>
            </a:r>
            <a:r>
              <a:rPr lang="en-US" dirty="0" smtClean="0">
                <a:solidFill>
                  <a:srgbClr val="FF0000"/>
                </a:solidFill>
                <a:latin typeface="Times New Roman" pitchFamily="18" charset="0"/>
                <a:cs typeface="Times New Roman" pitchFamily="18" charset="0"/>
              </a:rPr>
              <a:t>parenteral administration is required</a:t>
            </a:r>
            <a:r>
              <a:rPr lang="en-US" dirty="0" smtClean="0">
                <a:latin typeface="Times New Roman" pitchFamily="18" charset="0"/>
                <a:cs typeface="Times New Roman" pitchFamily="18" charset="0"/>
              </a:rPr>
              <a:t>. The dextrorotatory isomer has the (S) configuration and </a:t>
            </a:r>
            <a:r>
              <a:rPr lang="en-US" dirty="0" smtClean="0">
                <a:solidFill>
                  <a:srgbClr val="0070C0"/>
                </a:solidFill>
                <a:latin typeface="Times New Roman" pitchFamily="18" charset="0"/>
                <a:cs typeface="Times New Roman" pitchFamily="18" charset="0"/>
              </a:rPr>
              <a:t>fewer cardiovascular effect </a:t>
            </a:r>
            <a:r>
              <a:rPr lang="en-US" dirty="0" smtClean="0">
                <a:latin typeface="Times New Roman" pitchFamily="18" charset="0"/>
                <a:cs typeface="Times New Roman" pitchFamily="18" charset="0"/>
              </a:rPr>
              <a:t>than the levorotatory (R)-isomer. Additionally, it may be up to 10 times as potent as the (R)-isomer as an alerting agent and about twice as potent a psychotomimetic agent</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marL="273050" indent="12700" algn="just" rtl="0">
              <a:buNone/>
            </a:pPr>
            <a:r>
              <a:rPr lang="en-US" dirty="0" smtClean="0">
                <a:latin typeface="Times New Roman" pitchFamily="18" charset="0"/>
                <a:cs typeface="Times New Roman" pitchFamily="18" charset="0"/>
              </a:rPr>
              <a:t>Although </a:t>
            </a:r>
            <a:r>
              <a:rPr lang="en-US" dirty="0">
                <a:latin typeface="Times New Roman" pitchFamily="18" charset="0"/>
                <a:cs typeface="Times New Roman" pitchFamily="18" charset="0"/>
              </a:rPr>
              <a:t>it is a more potent psychotomimetic agent than the (R)-isomer, it has a better ratio of alerting to psychotomimetic effects.</a:t>
            </a:r>
          </a:p>
          <a:p>
            <a:pPr marL="273050" indent="263525" algn="just" rtl="0">
              <a:buNone/>
            </a:pPr>
            <a:r>
              <a:rPr lang="en-US" dirty="0" smtClean="0">
                <a:latin typeface="Times New Roman" pitchFamily="18" charset="0"/>
                <a:cs typeface="Times New Roman" pitchFamily="18" charset="0"/>
              </a:rPr>
              <a:t> </a:t>
            </a:r>
            <a:endParaRPr lang="ar-IQ" dirty="0">
              <a:latin typeface="Times New Roman" pitchFamily="18" charset="0"/>
              <a:cs typeface="Times New Roman" pitchFamily="18" charset="0"/>
            </a:endParaRPr>
          </a:p>
        </p:txBody>
      </p:sp>
      <p:pic>
        <p:nvPicPr>
          <p:cNvPr id="409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b="7298"/>
          <a:stretch/>
        </p:blipFill>
        <p:spPr bwMode="auto">
          <a:xfrm>
            <a:off x="4860032" y="188641"/>
            <a:ext cx="2664296" cy="23042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9512" y="116632"/>
            <a:ext cx="7745288" cy="6357320"/>
          </a:xfrm>
        </p:spPr>
        <p:txBody>
          <a:bodyPr>
            <a:noAutofit/>
          </a:bodyPr>
          <a:lstStyle/>
          <a:p>
            <a:pPr marL="273050" indent="0" algn="just" rtl="0">
              <a:buNone/>
            </a:pPr>
            <a:r>
              <a:rPr lang="en-US" dirty="0" smtClean="0">
                <a:solidFill>
                  <a:schemeClr val="accent2">
                    <a:lumMod val="75000"/>
                  </a:schemeClr>
                </a:solidFill>
                <a:latin typeface="Times New Roman" pitchFamily="18" charset="0"/>
                <a:cs typeface="Times New Roman" pitchFamily="18" charset="0"/>
              </a:rPr>
              <a:t>The major mode of action </a:t>
            </a:r>
            <a:r>
              <a:rPr lang="en-US" dirty="0" smtClean="0">
                <a:solidFill>
                  <a:srgbClr val="0070C0"/>
                </a:solidFill>
                <a:latin typeface="Times New Roman" pitchFamily="18" charset="0"/>
                <a:cs typeface="Times New Roman" pitchFamily="18" charset="0"/>
              </a:rPr>
              <a:t>of dextroamphetamine</a:t>
            </a:r>
          </a:p>
          <a:p>
            <a:pPr marL="615950" indent="-342900" algn="just" rtl="0">
              <a:buFont typeface="Wingdings" panose="05000000000000000000" pitchFamily="2" charset="2"/>
              <a:buChar char="Ø"/>
            </a:pPr>
            <a:r>
              <a:rPr lang="en-US" dirty="0" smtClean="0">
                <a:solidFill>
                  <a:srgbClr val="0070C0"/>
                </a:solidFill>
                <a:latin typeface="Times New Roman" pitchFamily="18" charset="0"/>
                <a:cs typeface="Times New Roman" pitchFamily="18" charset="0"/>
              </a:rPr>
              <a:t> </a:t>
            </a:r>
            <a:r>
              <a:rPr lang="en-US" sz="2800" dirty="0" smtClean="0">
                <a:solidFill>
                  <a:schemeClr val="accent1">
                    <a:lumMod val="75000"/>
                  </a:schemeClr>
                </a:solidFill>
                <a:latin typeface="Times New Roman" pitchFamily="18" charset="0"/>
                <a:cs typeface="Times New Roman" pitchFamily="18" charset="0"/>
              </a:rPr>
              <a:t>release of NE</a:t>
            </a:r>
            <a:r>
              <a:rPr lang="en-US" sz="2800" dirty="0" smtClean="0">
                <a:latin typeface="Times New Roman" pitchFamily="18" charset="0"/>
                <a:cs typeface="Times New Roman" pitchFamily="18" charset="0"/>
              </a:rPr>
              <a:t> from the mobile pool of the nerve terminal. </a:t>
            </a:r>
          </a:p>
          <a:p>
            <a:pPr marL="730250" indent="-457200" algn="just" rtl="0">
              <a:buFont typeface="Wingdings" panose="05000000000000000000" pitchFamily="2" charset="2"/>
              <a:buChar char="Ø"/>
            </a:pPr>
            <a:r>
              <a:rPr lang="en-US" sz="2800" dirty="0" smtClean="0">
                <a:solidFill>
                  <a:schemeClr val="accent1">
                    <a:lumMod val="75000"/>
                  </a:schemeClr>
                </a:solidFill>
                <a:latin typeface="Times New Roman" pitchFamily="18" charset="0"/>
                <a:cs typeface="Times New Roman" pitchFamily="18" charset="0"/>
              </a:rPr>
              <a:t>inhibition of uptake</a:t>
            </a:r>
            <a:r>
              <a:rPr lang="en-US" sz="2800" dirty="0" smtClean="0">
                <a:latin typeface="Times New Roman" pitchFamily="18" charset="0"/>
                <a:cs typeface="Times New Roman" pitchFamily="18" charset="0"/>
              </a:rPr>
              <a:t>, may make a small contribution to the overall effects. The alerting actions relate to increased NE available to interact with postsynaptic receptors (</a:t>
            </a:r>
            <a:r>
              <a:rPr lang="el-GR" sz="2800" dirty="0" smtClean="0">
                <a:latin typeface="Times New Roman" pitchFamily="18" charset="0"/>
                <a:cs typeface="Times New Roman" pitchFamily="18" charset="0"/>
              </a:rPr>
              <a:t>α</a:t>
            </a:r>
            <a:r>
              <a:rPr lang="en-US" sz="1600" dirty="0" smtClean="0">
                <a:latin typeface="Times New Roman" pitchFamily="18" charset="0"/>
                <a:cs typeface="Times New Roman" pitchFamily="18" charset="0"/>
              </a:rPr>
              <a:t>1 </a:t>
            </a:r>
            <a:r>
              <a:rPr lang="en-US" sz="2800" dirty="0" smtClean="0">
                <a:latin typeface="Times New Roman" pitchFamily="18" charset="0"/>
                <a:cs typeface="Times New Roman" pitchFamily="18" charset="0"/>
              </a:rPr>
              <a:t>).</a:t>
            </a:r>
          </a:p>
          <a:p>
            <a:pPr marL="730250" indent="-457200" algn="just" rtl="0">
              <a:buFont typeface="Wingdings" panose="05000000000000000000" pitchFamily="2" charset="2"/>
              <a:buChar char="Ø"/>
            </a:pPr>
            <a:r>
              <a:rPr lang="en-US" sz="2800" dirty="0" smtClean="0">
                <a:latin typeface="Times New Roman" pitchFamily="18" charset="0"/>
                <a:cs typeface="Times New Roman" pitchFamily="18" charset="0"/>
              </a:rPr>
              <a:t>Central </a:t>
            </a:r>
            <a:r>
              <a:rPr lang="el-GR" sz="2800" dirty="0" smtClean="0">
                <a:solidFill>
                  <a:schemeClr val="accent1">
                    <a:lumMod val="75000"/>
                  </a:schemeClr>
                </a:solidFill>
                <a:latin typeface="Times New Roman" pitchFamily="18" charset="0"/>
                <a:cs typeface="Times New Roman" pitchFamily="18" charset="0"/>
              </a:rPr>
              <a:t>β</a:t>
            </a:r>
            <a:r>
              <a:rPr lang="en-US" sz="2000" dirty="0" smtClean="0">
                <a:solidFill>
                  <a:schemeClr val="accent1">
                    <a:lumMod val="75000"/>
                  </a:schemeClr>
                </a:solidFill>
                <a:latin typeface="Times New Roman" pitchFamily="18" charset="0"/>
                <a:cs typeface="Times New Roman" pitchFamily="18" charset="0"/>
              </a:rPr>
              <a:t>1</a:t>
            </a:r>
            <a:r>
              <a:rPr lang="en-US" sz="2800" dirty="0" smtClean="0">
                <a:solidFill>
                  <a:schemeClr val="accent1">
                    <a:lumMod val="75000"/>
                  </a:schemeClr>
                </a:solidFill>
                <a:latin typeface="Times New Roman" pitchFamily="18" charset="0"/>
                <a:cs typeface="Times New Roman" pitchFamily="18" charset="0"/>
              </a:rPr>
              <a:t>-receptor activation </a:t>
            </a:r>
            <a:r>
              <a:rPr lang="en-US" sz="2800" dirty="0" smtClean="0">
                <a:latin typeface="Times New Roman" pitchFamily="18" charset="0"/>
                <a:cs typeface="Times New Roman" pitchFamily="18" charset="0"/>
              </a:rPr>
              <a:t>has classically been considered the basis for most of the anorexiant effect.</a:t>
            </a:r>
          </a:p>
          <a:p>
            <a:pPr marL="280988" indent="-7938" algn="just" rtl="0">
              <a:buFont typeface="Wingdings" panose="05000000000000000000" pitchFamily="2" charset="2"/>
              <a:buChar char="Ø"/>
            </a:pPr>
            <a:r>
              <a:rPr lang="en-US" sz="2800" dirty="0" smtClean="0">
                <a:latin typeface="Times New Roman" pitchFamily="18" charset="0"/>
                <a:cs typeface="Times New Roman" pitchFamily="18" charset="0"/>
              </a:rPr>
              <a:t> The psychotomimetic effects are linked to </a:t>
            </a:r>
            <a:r>
              <a:rPr lang="en-US" sz="2800" dirty="0" smtClean="0">
                <a:solidFill>
                  <a:schemeClr val="accent1">
                    <a:lumMod val="75000"/>
                  </a:schemeClr>
                </a:solidFill>
                <a:latin typeface="Times New Roman" pitchFamily="18" charset="0"/>
                <a:cs typeface="Times New Roman" pitchFamily="18" charset="0"/>
              </a:rPr>
              <a:t>release of DA </a:t>
            </a:r>
            <a:r>
              <a:rPr lang="en-US" sz="2800" dirty="0" smtClean="0">
                <a:latin typeface="Times New Roman" pitchFamily="18" charset="0"/>
                <a:cs typeface="Times New Roman" pitchFamily="18" charset="0"/>
              </a:rPr>
              <a:t>and activation of postsynaptic receptors. </a:t>
            </a:r>
          </a:p>
          <a:p>
            <a:pPr marL="273050" indent="263525" algn="just" rtl="0">
              <a:buNone/>
            </a:pPr>
            <a:endParaRPr lang="en-US" sz="2800" dirty="0" smtClean="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23528" y="548680"/>
            <a:ext cx="7601272" cy="5925272"/>
          </a:xfrm>
        </p:spPr>
        <p:txBody>
          <a:bodyPr>
            <a:noAutofit/>
          </a:bodyPr>
          <a:lstStyle/>
          <a:p>
            <a:pPr marL="730250" indent="-457200" algn="just" rtl="0">
              <a:buFont typeface="Wingdings" panose="05000000000000000000" pitchFamily="2" charset="2"/>
              <a:buChar char="Ø"/>
            </a:pPr>
            <a:r>
              <a:rPr lang="en-US" sz="2800" dirty="0" smtClean="0">
                <a:solidFill>
                  <a:schemeClr val="accent1">
                    <a:lumMod val="75000"/>
                  </a:schemeClr>
                </a:solidFill>
                <a:latin typeface="Times New Roman" pitchFamily="18" charset="0"/>
                <a:cs typeface="Times New Roman" pitchFamily="18" charset="0"/>
              </a:rPr>
              <a:t>D2</a:t>
            </a:r>
            <a:r>
              <a:rPr lang="en-US" sz="2800" dirty="0" smtClean="0">
                <a:latin typeface="Times New Roman" pitchFamily="18" charset="0"/>
                <a:cs typeface="Times New Roman" pitchFamily="18" charset="0"/>
              </a:rPr>
              <a:t> and mesolimbic </a:t>
            </a:r>
            <a:r>
              <a:rPr lang="en-US" sz="2800" dirty="0" smtClean="0">
                <a:solidFill>
                  <a:schemeClr val="accent1">
                    <a:lumMod val="75000"/>
                  </a:schemeClr>
                </a:solidFill>
                <a:latin typeface="Times New Roman" pitchFamily="18" charset="0"/>
                <a:cs typeface="Times New Roman" pitchFamily="18" charset="0"/>
              </a:rPr>
              <a:t>D3</a:t>
            </a:r>
            <a:r>
              <a:rPr lang="en-US" sz="2800" dirty="0" smtClean="0">
                <a:latin typeface="Times New Roman" pitchFamily="18" charset="0"/>
                <a:cs typeface="Times New Roman" pitchFamily="18" charset="0"/>
              </a:rPr>
              <a:t> receptors would be involved. </a:t>
            </a:r>
          </a:p>
          <a:p>
            <a:pPr marL="730250" indent="-457200" algn="just" rtl="0">
              <a:buFont typeface="Wingdings" panose="05000000000000000000" pitchFamily="2" charset="2"/>
              <a:buChar char="Ø"/>
            </a:pPr>
            <a:r>
              <a:rPr lang="en-US" sz="2800" dirty="0" smtClean="0">
                <a:latin typeface="Times New Roman" pitchFamily="18" charset="0"/>
                <a:cs typeface="Times New Roman" pitchFamily="18" charset="0"/>
              </a:rPr>
              <a:t>Effects on </a:t>
            </a:r>
            <a:r>
              <a:rPr lang="en-US" sz="2800" dirty="0" smtClean="0">
                <a:solidFill>
                  <a:schemeClr val="accent1">
                    <a:lumMod val="75000"/>
                  </a:schemeClr>
                </a:solidFill>
                <a:latin typeface="Times New Roman" pitchFamily="18" charset="0"/>
                <a:cs typeface="Times New Roman" pitchFamily="18" charset="0"/>
              </a:rPr>
              <a:t>5-HT systems </a:t>
            </a:r>
            <a:r>
              <a:rPr lang="en-US" sz="2800" dirty="0" smtClean="0">
                <a:latin typeface="Times New Roman" pitchFamily="18" charset="0"/>
                <a:cs typeface="Times New Roman" pitchFamily="18" charset="0"/>
              </a:rPr>
              <a:t>also have been linked to some behavioral effects of dextroamphetamine.  </a:t>
            </a:r>
          </a:p>
          <a:p>
            <a:pPr marL="273050" indent="263525" algn="just" rtl="0">
              <a:buNone/>
            </a:pPr>
            <a:r>
              <a:rPr lang="en-US" sz="2800" dirty="0" smtClean="0">
                <a:latin typeface="Times New Roman" pitchFamily="18" charset="0"/>
                <a:cs typeface="Times New Roman" pitchFamily="18" charset="0"/>
              </a:rPr>
              <a:t>Dextroamphetamine is </a:t>
            </a:r>
            <a:r>
              <a:rPr lang="en-US" sz="2800" dirty="0" smtClean="0">
                <a:solidFill>
                  <a:srgbClr val="FF0000"/>
                </a:solidFill>
                <a:latin typeface="Times New Roman" pitchFamily="18" charset="0"/>
                <a:cs typeface="Times New Roman" pitchFamily="18" charset="0"/>
              </a:rPr>
              <a:t>a strongly basic amine.</a:t>
            </a:r>
          </a:p>
          <a:p>
            <a:pPr marL="273050" indent="263525" algn="just" rtl="0">
              <a:buNone/>
            </a:pPr>
            <a:r>
              <a:rPr lang="en-US" sz="2800" dirty="0" smtClean="0">
                <a:latin typeface="Times New Roman" pitchFamily="18" charset="0"/>
                <a:cs typeface="Times New Roman" pitchFamily="18" charset="0"/>
              </a:rPr>
              <a:t>The </a:t>
            </a:r>
            <a:r>
              <a:rPr lang="el-GR" sz="2800" dirty="0" smtClean="0">
                <a:solidFill>
                  <a:srgbClr val="0070C0"/>
                </a:solidFill>
                <a:latin typeface="Times New Roman" pitchFamily="18" charset="0"/>
                <a:cs typeface="Times New Roman" pitchFamily="18" charset="0"/>
              </a:rPr>
              <a:t>α</a:t>
            </a:r>
            <a:r>
              <a:rPr lang="en-US" sz="2800" dirty="0" smtClean="0">
                <a:solidFill>
                  <a:srgbClr val="0070C0"/>
                </a:solidFill>
                <a:latin typeface="Times New Roman" pitchFamily="18" charset="0"/>
                <a:cs typeface="Times New Roman" pitchFamily="18" charset="0"/>
              </a:rPr>
              <a:t>-methyl group retards</a:t>
            </a:r>
            <a:r>
              <a:rPr lang="en-US" sz="2800" dirty="0" smtClean="0">
                <a:latin typeface="Times New Roman" pitchFamily="18" charset="0"/>
                <a:cs typeface="Times New Roman" pitchFamily="18" charset="0"/>
              </a:rPr>
              <a:t>, </a:t>
            </a:r>
            <a:r>
              <a:rPr lang="en-US" sz="2800" dirty="0" smtClean="0">
                <a:solidFill>
                  <a:srgbClr val="0070C0"/>
                </a:solidFill>
                <a:latin typeface="Times New Roman" pitchFamily="18" charset="0"/>
                <a:cs typeface="Times New Roman" pitchFamily="18" charset="0"/>
              </a:rPr>
              <a:t>but does not terminate, metabolism  by MAO</a:t>
            </a:r>
            <a:r>
              <a:rPr lang="en-US" sz="2800" dirty="0" smtClean="0">
                <a:latin typeface="Times New Roman" pitchFamily="18" charset="0"/>
                <a:cs typeface="Times New Roman" pitchFamily="18" charset="0"/>
              </a:rPr>
              <a:t>. Under most conditions, the bulk of a dose of dextroamphetamine is metabolized by N-de alkylation to phenyl acetone and ammonia. Phenyl acetone is degraded further to benzoic acid. </a:t>
            </a:r>
            <a:endParaRPr lang="ar-IQ" sz="2800" dirty="0" smtClean="0">
              <a:latin typeface="Times New Roman" pitchFamily="18" charset="0"/>
              <a:cs typeface="Times New Roman" pitchFamily="18" charset="0"/>
            </a:endParaRPr>
          </a:p>
          <a:p>
            <a:pPr marL="273050" indent="263525" algn="just" rtl="0">
              <a:buNone/>
            </a:pPr>
            <a:endParaRPr lang="en-US" sz="2800" dirty="0" smtClean="0">
              <a:latin typeface="Times New Roman" pitchFamily="18" charset="0"/>
              <a:cs typeface="Times New Roman" pitchFamily="18" charset="0"/>
            </a:endParaRPr>
          </a:p>
          <a:p>
            <a:pPr marL="273050" indent="263525" algn="just" rtl="0">
              <a:buNone/>
            </a:pPr>
            <a:endParaRPr lang="en-US" sz="2800" dirty="0" smtClean="0">
              <a:latin typeface="Times New Roman" pitchFamily="18" charset="0"/>
              <a:cs typeface="Times New Roman" pitchFamily="18" charset="0"/>
            </a:endParaRPr>
          </a:p>
          <a:p>
            <a:pPr marL="273050" indent="263525" algn="just" rtl="0">
              <a:buNone/>
            </a:pPr>
            <a:endParaRPr lang="en-US" sz="2800" dirty="0" smtClean="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9512" y="404664"/>
            <a:ext cx="8280920" cy="6069288"/>
          </a:xfrm>
        </p:spPr>
        <p:txBody>
          <a:bodyPr>
            <a:normAutofit/>
          </a:bodyPr>
          <a:lstStyle/>
          <a:p>
            <a:pPr marL="273050" indent="263525" algn="l" rtl="0">
              <a:buNone/>
            </a:pPr>
            <a:r>
              <a:rPr lang="en-US" sz="3200" dirty="0" smtClean="0">
                <a:solidFill>
                  <a:srgbClr val="FF0000"/>
                </a:solidFill>
                <a:latin typeface="Times New Roman" pitchFamily="18" charset="0"/>
                <a:cs typeface="Times New Roman" pitchFamily="18" charset="0"/>
              </a:rPr>
              <a:t>Methamphetamine</a:t>
            </a:r>
          </a:p>
          <a:p>
            <a:pPr marL="273050" indent="263525" algn="l" rtl="0">
              <a:buNone/>
            </a:pPr>
            <a:endParaRPr lang="en-US" sz="3200" dirty="0" smtClean="0">
              <a:solidFill>
                <a:srgbClr val="FF0000"/>
              </a:solidFill>
              <a:latin typeface="Times New Roman" pitchFamily="18" charset="0"/>
              <a:cs typeface="Times New Roman" pitchFamily="18" charset="0"/>
            </a:endParaRPr>
          </a:p>
          <a:p>
            <a:pPr marL="273050" indent="263525" algn="l" rtl="0">
              <a:buNone/>
            </a:pPr>
            <a:r>
              <a:rPr lang="en-US"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(+)-1-phenyl-2-methylaminopropane hydrochloride, desoxyephedrine hydrochloride (Desoxyn), is the </a:t>
            </a:r>
            <a:r>
              <a:rPr lang="en-US" sz="2800" dirty="0" smtClean="0">
                <a:solidFill>
                  <a:schemeClr val="accent2">
                    <a:lumMod val="75000"/>
                  </a:schemeClr>
                </a:solidFill>
                <a:latin typeface="Times New Roman" pitchFamily="18" charset="0"/>
                <a:cs typeface="Times New Roman" pitchFamily="18" charset="0"/>
              </a:rPr>
              <a:t>N-methyl</a:t>
            </a:r>
            <a:r>
              <a:rPr lang="en-US" sz="2800" dirty="0" smtClean="0">
                <a:latin typeface="Times New Roman" pitchFamily="18" charset="0"/>
                <a:cs typeface="Times New Roman" pitchFamily="18" charset="0"/>
              </a:rPr>
              <a:t> analog of dextroamphetamine. It has more marked central and less peripheral action than dextroamphetamine.</a:t>
            </a: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0072" y="116633"/>
            <a:ext cx="2880320" cy="1728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Oval 3"/>
          <p:cNvSpPr/>
          <p:nvPr/>
        </p:nvSpPr>
        <p:spPr>
          <a:xfrm>
            <a:off x="6948264" y="692697"/>
            <a:ext cx="360040" cy="43204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9512" y="116632"/>
            <a:ext cx="8496944" cy="6552728"/>
          </a:xfrm>
        </p:spPr>
        <p:txBody>
          <a:bodyPr>
            <a:normAutofit/>
          </a:bodyPr>
          <a:lstStyle/>
          <a:p>
            <a:pPr marL="273050" indent="263525" algn="just" rtl="0">
              <a:buNone/>
            </a:pPr>
            <a:r>
              <a:rPr lang="en-US" sz="2800" dirty="0" smtClean="0">
                <a:solidFill>
                  <a:srgbClr val="FF0000"/>
                </a:solidFill>
                <a:latin typeface="Times New Roman" pitchFamily="18" charset="0"/>
                <a:cs typeface="Times New Roman" pitchFamily="18" charset="0"/>
              </a:rPr>
              <a:t>Benzphetamine hydrochloride </a:t>
            </a:r>
          </a:p>
          <a:p>
            <a:pPr marL="273050" indent="263525" algn="just" rtl="0">
              <a:buNone/>
            </a:pPr>
            <a:endParaRPr lang="en-US" sz="2800" dirty="0" smtClean="0">
              <a:solidFill>
                <a:srgbClr val="FF0000"/>
              </a:solidFill>
              <a:latin typeface="Times New Roman" pitchFamily="18" charset="0"/>
              <a:cs typeface="Times New Roman" pitchFamily="18" charset="0"/>
            </a:endParaRPr>
          </a:p>
          <a:p>
            <a:pPr marL="273050" indent="263525" algn="just" rtl="0">
              <a:buNone/>
            </a:pPr>
            <a:endParaRPr lang="en-US" sz="2800" dirty="0" smtClean="0">
              <a:solidFill>
                <a:srgbClr val="FF0000"/>
              </a:solidFill>
              <a:latin typeface="Times New Roman" pitchFamily="18" charset="0"/>
              <a:cs typeface="Times New Roman" pitchFamily="18" charset="0"/>
            </a:endParaRPr>
          </a:p>
          <a:p>
            <a:pPr marL="273050" indent="263525" algn="just" rtl="0">
              <a:buNone/>
            </a:pPr>
            <a:endParaRPr lang="en-US" sz="2800" dirty="0">
              <a:solidFill>
                <a:srgbClr val="FF0000"/>
              </a:solidFill>
              <a:latin typeface="Times New Roman" pitchFamily="18" charset="0"/>
              <a:cs typeface="Times New Roman" pitchFamily="18" charset="0"/>
            </a:endParaRPr>
          </a:p>
          <a:p>
            <a:pPr marL="273050" indent="263525" algn="just" rtl="0">
              <a:buNone/>
            </a:pPr>
            <a:endParaRPr lang="en-US" sz="2800" dirty="0">
              <a:solidFill>
                <a:srgbClr val="FF0000"/>
              </a:solidFill>
              <a:latin typeface="Times New Roman" pitchFamily="18" charset="0"/>
              <a:cs typeface="Times New Roman" pitchFamily="18" charset="0"/>
            </a:endParaRPr>
          </a:p>
          <a:p>
            <a:pPr marL="63500" indent="0" algn="l" rtl="0">
              <a:buNone/>
            </a:pPr>
            <a:r>
              <a:rPr lang="en-US" sz="2800" dirty="0" smtClean="0">
                <a:solidFill>
                  <a:srgbClr val="FF0000"/>
                </a:solidFill>
                <a:latin typeface="Times New Roman" pitchFamily="18" charset="0"/>
                <a:cs typeface="Times New Roman" pitchFamily="18" charset="0"/>
              </a:rPr>
              <a:t> </a:t>
            </a:r>
            <a:r>
              <a:rPr lang="en-US" dirty="0" smtClean="0">
                <a:latin typeface="Times New Roman" pitchFamily="18" charset="0"/>
                <a:cs typeface="Times New Roman" pitchFamily="18" charset="0"/>
              </a:rPr>
              <a:t>(+)-N-benzyl-N,-dimethylphenethylamine</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hydrochloride,(+)-1-phenyl-2-(N-methyl-N-</a:t>
            </a:r>
            <a:r>
              <a:rPr lang="en-US" dirty="0" err="1" smtClean="0">
                <a:latin typeface="Times New Roman" pitchFamily="18" charset="0"/>
                <a:cs typeface="Times New Roman" pitchFamily="18" charset="0"/>
              </a:rPr>
              <a:t>benzylamine</a:t>
            </a:r>
            <a:r>
              <a:rPr lang="en-US" dirty="0" smtClean="0">
                <a:latin typeface="Times New Roman" pitchFamily="18" charset="0"/>
                <a:cs typeface="Times New Roman" pitchFamily="18" charset="0"/>
              </a:rPr>
              <a:t>) propane hydrochloride (Didrex), is </a:t>
            </a:r>
            <a:r>
              <a:rPr lang="en-US" dirty="0" smtClean="0">
                <a:solidFill>
                  <a:schemeClr val="accent2">
                    <a:lumMod val="75000"/>
                  </a:schemeClr>
                </a:solidFill>
                <a:latin typeface="Times New Roman" pitchFamily="18" charset="0"/>
                <a:cs typeface="Times New Roman" pitchFamily="18" charset="0"/>
              </a:rPr>
              <a:t>N-benzyl–substituted </a:t>
            </a:r>
            <a:r>
              <a:rPr lang="en-US" dirty="0" smtClean="0">
                <a:latin typeface="Times New Roman" pitchFamily="18" charset="0"/>
                <a:cs typeface="Times New Roman" pitchFamily="18" charset="0"/>
              </a:rPr>
              <a:t>methamphetamine. </a:t>
            </a:r>
          </a:p>
          <a:p>
            <a:pPr marL="63500" indent="0" algn="just" rtl="0">
              <a:buNone/>
            </a:pPr>
            <a:r>
              <a:rPr lang="en-US" dirty="0">
                <a:solidFill>
                  <a:srgbClr val="0070C0"/>
                </a:solidFill>
                <a:latin typeface="Times New Roman" pitchFamily="18" charset="0"/>
                <a:cs typeface="Times New Roman" pitchFamily="18" charset="0"/>
              </a:rPr>
              <a:t> </a:t>
            </a:r>
            <a:r>
              <a:rPr lang="en-US" dirty="0" smtClean="0">
                <a:solidFill>
                  <a:srgbClr val="0070C0"/>
                </a:solidFill>
                <a:latin typeface="Times New Roman" pitchFamily="18" charset="0"/>
                <a:cs typeface="Times New Roman" pitchFamily="18" charset="0"/>
              </a:rPr>
              <a:t>   The </a:t>
            </a:r>
            <a:r>
              <a:rPr lang="en-US" dirty="0">
                <a:solidFill>
                  <a:srgbClr val="0070C0"/>
                </a:solidFill>
                <a:latin typeface="Times New Roman" pitchFamily="18" charset="0"/>
                <a:cs typeface="Times New Roman" pitchFamily="18" charset="0"/>
              </a:rPr>
              <a:t>large (benzyl) N-substituent decreases excitatory properties</a:t>
            </a:r>
            <a:r>
              <a:rPr lang="en-US" dirty="0">
                <a:latin typeface="Times New Roman" pitchFamily="18" charset="0"/>
                <a:cs typeface="Times New Roman" pitchFamily="18" charset="0"/>
              </a:rPr>
              <a:t>, in keeping with the general structure–activity relationship (SAR) for the group. Anorexiant properties are retained.</a:t>
            </a:r>
          </a:p>
          <a:p>
            <a:pPr marL="63500" indent="0" algn="just" rtl="0">
              <a:buNone/>
            </a:pPr>
            <a:r>
              <a:rPr lang="en-US" dirty="0">
                <a:latin typeface="Times New Roman" pitchFamily="18" charset="0"/>
                <a:cs typeface="Times New Roman" pitchFamily="18" charset="0"/>
              </a:rPr>
              <a:t>Classically, </a:t>
            </a:r>
            <a:r>
              <a:rPr lang="en-US" dirty="0">
                <a:solidFill>
                  <a:srgbClr val="FF0000"/>
                </a:solidFill>
                <a:latin typeface="Times New Roman" pitchFamily="18" charset="0"/>
                <a:cs typeface="Times New Roman" pitchFamily="18" charset="0"/>
              </a:rPr>
              <a:t>amphetamine-like drugs with larger than </a:t>
            </a:r>
            <a:r>
              <a:rPr lang="en-US" dirty="0">
                <a:solidFill>
                  <a:schemeClr val="accent2">
                    <a:lumMod val="75000"/>
                  </a:schemeClr>
                </a:solidFill>
                <a:latin typeface="Times New Roman" pitchFamily="18" charset="0"/>
                <a:cs typeface="Times New Roman" pitchFamily="18" charset="0"/>
              </a:rPr>
              <a:t>N-methyl </a:t>
            </a:r>
            <a:r>
              <a:rPr lang="en-US" dirty="0">
                <a:solidFill>
                  <a:srgbClr val="0070C0"/>
                </a:solidFill>
                <a:latin typeface="Times New Roman" pitchFamily="18" charset="0"/>
                <a:cs typeface="Times New Roman" pitchFamily="18" charset="0"/>
              </a:rPr>
              <a:t>substituents</a:t>
            </a:r>
            <a:r>
              <a:rPr lang="en-US" dirty="0">
                <a:solidFill>
                  <a:srgbClr val="FF0000"/>
                </a:solidFill>
                <a:latin typeface="Times New Roman" pitchFamily="18" charset="0"/>
                <a:cs typeface="Times New Roman" pitchFamily="18" charset="0"/>
              </a:rPr>
              <a:t> </a:t>
            </a:r>
            <a:r>
              <a:rPr lang="en-US" dirty="0">
                <a:latin typeface="Times New Roman" pitchFamily="18" charset="0"/>
                <a:cs typeface="Times New Roman" pitchFamily="18" charset="0"/>
              </a:rPr>
              <a:t>are cited as anorexiant through central β- agonism. </a:t>
            </a:r>
          </a:p>
          <a:p>
            <a:pPr marL="63500" indent="0" algn="just" rtl="0">
              <a:buNone/>
            </a:pPr>
            <a:endParaRPr lang="en-US" dirty="0" smtClean="0">
              <a:latin typeface="Times New Roman" pitchFamily="18" charset="0"/>
              <a:cs typeface="Times New Roman" pitchFamily="18" charset="0"/>
            </a:endParaRPr>
          </a:p>
          <a:p>
            <a:pPr marL="63500" indent="0" algn="just" rtl="0">
              <a:buNone/>
            </a:pPr>
            <a:endParaRPr lang="en-US" dirty="0" smtClean="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99792" y="980728"/>
            <a:ext cx="3528392"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Oval 1"/>
          <p:cNvSpPr/>
          <p:nvPr/>
        </p:nvSpPr>
        <p:spPr>
          <a:xfrm>
            <a:off x="4860032" y="692696"/>
            <a:ext cx="1368152" cy="144016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quarter" idx="1"/>
          </p:nvPr>
        </p:nvSpPr>
        <p:spPr>
          <a:xfrm>
            <a:off x="457200" y="620688"/>
            <a:ext cx="7715200" cy="5853264"/>
          </a:xfrm>
        </p:spPr>
        <p:txBody>
          <a:bodyPr/>
          <a:lstStyle/>
          <a:p>
            <a:pPr marL="273050" indent="263525" algn="l" rtl="0">
              <a:buNone/>
            </a:pPr>
            <a:r>
              <a:rPr lang="en-US" sz="2800" b="1" dirty="0" smtClean="0">
                <a:solidFill>
                  <a:srgbClr val="FF0000"/>
                </a:solidFill>
                <a:latin typeface="Times New Roman" pitchFamily="18" charset="0"/>
                <a:cs typeface="Times New Roman" pitchFamily="18" charset="0"/>
              </a:rPr>
              <a:t>Fenfluramine hydrochloride</a:t>
            </a:r>
            <a:endParaRPr lang="en-US" sz="2800" dirty="0" smtClean="0">
              <a:solidFill>
                <a:srgbClr val="FF0000"/>
              </a:solidFill>
              <a:latin typeface="Times New Roman" pitchFamily="18" charset="0"/>
              <a:cs typeface="Times New Roman" pitchFamily="18" charset="0"/>
            </a:endParaRPr>
          </a:p>
          <a:p>
            <a:pPr marL="273050" indent="263525" algn="just" rtl="0">
              <a:buNone/>
            </a:pPr>
            <a:r>
              <a:rPr lang="en-US"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(+)N-ethyl-</a:t>
            </a:r>
            <a:r>
              <a:rPr lang="el-GR" sz="2800" dirty="0" smtClean="0">
                <a:latin typeface="Times New Roman" pitchFamily="18" charset="0"/>
                <a:cs typeface="Times New Roman" pitchFamily="18" charset="0"/>
              </a:rPr>
              <a:t>α</a:t>
            </a:r>
            <a:r>
              <a:rPr lang="en-US" sz="2800" dirty="0" smtClean="0">
                <a:latin typeface="Times New Roman" pitchFamily="18" charset="0"/>
                <a:cs typeface="Times New Roman" pitchFamily="18" charset="0"/>
              </a:rPr>
              <a:t>-methyl-m-(trifluoromethyl) phenethylamine hydrochloride (Pondimin), is unique in this group of drugs, in that it tends to produce </a:t>
            </a:r>
            <a:r>
              <a:rPr lang="en-US" sz="2800" dirty="0" smtClean="0">
                <a:solidFill>
                  <a:schemeClr val="accent2">
                    <a:lumMod val="75000"/>
                  </a:schemeClr>
                </a:solidFill>
                <a:latin typeface="Times New Roman" pitchFamily="18" charset="0"/>
                <a:cs typeface="Times New Roman" pitchFamily="18" charset="0"/>
              </a:rPr>
              <a:t>sedation </a:t>
            </a:r>
            <a:r>
              <a:rPr lang="en-US" sz="2800" dirty="0" smtClean="0">
                <a:latin typeface="Times New Roman" pitchFamily="18" charset="0"/>
                <a:cs typeface="Times New Roman" pitchFamily="18" charset="0"/>
              </a:rPr>
              <a:t>rather than </a:t>
            </a:r>
            <a:r>
              <a:rPr lang="en-US" sz="2800" dirty="0" smtClean="0">
                <a:solidFill>
                  <a:schemeClr val="accent2">
                    <a:lumMod val="75000"/>
                  </a:schemeClr>
                </a:solidFill>
                <a:latin typeface="Times New Roman" pitchFamily="18" charset="0"/>
                <a:cs typeface="Times New Roman" pitchFamily="18" charset="0"/>
              </a:rPr>
              <a:t>excitation</a:t>
            </a:r>
            <a:r>
              <a:rPr lang="en-US" sz="2800" dirty="0" smtClean="0">
                <a:latin typeface="Times New Roman" pitchFamily="18" charset="0"/>
                <a:cs typeface="Times New Roman" pitchFamily="18" charset="0"/>
              </a:rPr>
              <a:t>. Effects are said to be mediated principally by central serotoninergic, rather than central noradrenergic, mechanisms. It, too, was withdrawn because of toxicity.</a:t>
            </a:r>
          </a:p>
          <a:p>
            <a:endParaRPr lang="ar-IQ" dirty="0"/>
          </a:p>
        </p:txBody>
      </p:sp>
      <p:pic>
        <p:nvPicPr>
          <p:cNvPr id="2050" name="Picture 2"/>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2699792" y="4437112"/>
            <a:ext cx="2567533" cy="20162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23528" y="332656"/>
            <a:ext cx="8229600" cy="6192688"/>
          </a:xfrm>
        </p:spPr>
        <p:txBody>
          <a:bodyPr>
            <a:normAutofit fontScale="70000" lnSpcReduction="20000"/>
          </a:bodyPr>
          <a:lstStyle/>
          <a:p>
            <a:pPr marL="363538" indent="349250" algn="just" rtl="0">
              <a:buNone/>
            </a:pPr>
            <a:r>
              <a:rPr lang="en-US" sz="4600" dirty="0" smtClean="0">
                <a:solidFill>
                  <a:schemeClr val="accent1">
                    <a:lumMod val="75000"/>
                  </a:schemeClr>
                </a:solidFill>
                <a:latin typeface="Times New Roman" pitchFamily="18" charset="0"/>
                <a:cs typeface="Times New Roman" pitchFamily="18" charset="0"/>
              </a:rPr>
              <a:t>Central Nervous system</a:t>
            </a:r>
          </a:p>
          <a:p>
            <a:pPr marL="363538" indent="349250" algn="just" rtl="0">
              <a:buNone/>
            </a:pPr>
            <a:r>
              <a:rPr lang="en-US" sz="4000" dirty="0" smtClean="0">
                <a:solidFill>
                  <a:srgbClr val="FF0000"/>
                </a:solidFill>
                <a:latin typeface="Times New Roman" pitchFamily="18" charset="0"/>
                <a:cs typeface="Times New Roman" pitchFamily="18" charset="0"/>
              </a:rPr>
              <a:t> </a:t>
            </a:r>
            <a:r>
              <a:rPr lang="en-US" sz="4000" dirty="0" smtClean="0">
                <a:latin typeface="Times New Roman" pitchFamily="18" charset="0"/>
                <a:cs typeface="Times New Roman" pitchFamily="18" charset="0"/>
              </a:rPr>
              <a:t>Broad </a:t>
            </a:r>
            <a:r>
              <a:rPr lang="en-US" sz="4000" dirty="0">
                <a:latin typeface="Times New Roman" pitchFamily="18" charset="0"/>
                <a:cs typeface="Times New Roman" pitchFamily="18" charset="0"/>
              </a:rPr>
              <a:t>range of agents that </a:t>
            </a:r>
            <a:r>
              <a:rPr lang="en-US" sz="4000" dirty="0" smtClean="0">
                <a:solidFill>
                  <a:schemeClr val="accent2">
                    <a:lumMod val="75000"/>
                  </a:schemeClr>
                </a:solidFill>
                <a:latin typeface="Times New Roman" pitchFamily="18" charset="0"/>
                <a:cs typeface="Times New Roman" pitchFamily="18" charset="0"/>
              </a:rPr>
              <a:t>stimulate</a:t>
            </a:r>
            <a:r>
              <a:rPr lang="en-US" sz="4000" dirty="0" smtClean="0">
                <a:latin typeface="Times New Roman" pitchFamily="18" charset="0"/>
                <a:cs typeface="Times New Roman" pitchFamily="18" charset="0"/>
              </a:rPr>
              <a:t> the </a:t>
            </a:r>
            <a:r>
              <a:rPr lang="en-US" sz="4000" dirty="0">
                <a:latin typeface="Times New Roman" pitchFamily="18" charset="0"/>
                <a:cs typeface="Times New Roman" pitchFamily="18" charset="0"/>
              </a:rPr>
              <a:t>central nervous </a:t>
            </a:r>
            <a:r>
              <a:rPr lang="en-US" sz="4000" dirty="0" smtClean="0">
                <a:latin typeface="Times New Roman" pitchFamily="18" charset="0"/>
                <a:cs typeface="Times New Roman" pitchFamily="18" charset="0"/>
              </a:rPr>
              <a:t>  system </a:t>
            </a:r>
            <a:r>
              <a:rPr lang="en-US" sz="4000" dirty="0">
                <a:latin typeface="Times New Roman" pitchFamily="18" charset="0"/>
                <a:cs typeface="Times New Roman" pitchFamily="18" charset="0"/>
              </a:rPr>
              <a:t>(CNS). </a:t>
            </a:r>
            <a:endParaRPr lang="en-US" sz="4000" dirty="0" smtClean="0">
              <a:latin typeface="Times New Roman" pitchFamily="18" charset="0"/>
              <a:cs typeface="Times New Roman" pitchFamily="18" charset="0"/>
            </a:endParaRPr>
          </a:p>
          <a:p>
            <a:pPr marL="363538" indent="349250" algn="just" rtl="0">
              <a:buAutoNum type="arabicPeriod"/>
            </a:pPr>
            <a:r>
              <a:rPr lang="en-US" sz="4000" dirty="0" smtClean="0">
                <a:latin typeface="Times New Roman" pitchFamily="18" charset="0"/>
                <a:cs typeface="Times New Roman" pitchFamily="18" charset="0"/>
              </a:rPr>
              <a:t>The </a:t>
            </a:r>
            <a:r>
              <a:rPr lang="en-US" sz="4000" dirty="0" smtClean="0">
                <a:solidFill>
                  <a:srgbClr val="00B050"/>
                </a:solidFill>
                <a:latin typeface="Times New Roman" pitchFamily="18" charset="0"/>
                <a:cs typeface="Times New Roman" pitchFamily="18" charset="0"/>
              </a:rPr>
              <a:t>Analeptics </a:t>
            </a:r>
            <a:r>
              <a:rPr lang="en-US" sz="4000" dirty="0" smtClean="0">
                <a:latin typeface="Times New Roman" pitchFamily="18" charset="0"/>
                <a:cs typeface="Times New Roman" pitchFamily="18" charset="0"/>
              </a:rPr>
              <a:t>classically </a:t>
            </a:r>
            <a:r>
              <a:rPr lang="en-US" sz="4000" dirty="0">
                <a:latin typeface="Times New Roman" pitchFamily="18" charset="0"/>
                <a:cs typeface="Times New Roman" pitchFamily="18" charset="0"/>
              </a:rPr>
              <a:t>are a group of agents with a limited range of </a:t>
            </a:r>
            <a:r>
              <a:rPr lang="en-US" sz="4000" dirty="0" smtClean="0">
                <a:latin typeface="Times New Roman" pitchFamily="18" charset="0"/>
                <a:cs typeface="Times New Roman" pitchFamily="18" charset="0"/>
              </a:rPr>
              <a:t>use because </a:t>
            </a:r>
            <a:r>
              <a:rPr lang="en-US" sz="4000" dirty="0">
                <a:latin typeface="Times New Roman" pitchFamily="18" charset="0"/>
                <a:cs typeface="Times New Roman" pitchFamily="18" charset="0"/>
              </a:rPr>
              <a:t>of the general nature of their effects. </a:t>
            </a:r>
            <a:endParaRPr lang="en-US" sz="4000" dirty="0" smtClean="0">
              <a:latin typeface="Times New Roman" pitchFamily="18" charset="0"/>
              <a:cs typeface="Times New Roman" pitchFamily="18" charset="0"/>
            </a:endParaRPr>
          </a:p>
          <a:p>
            <a:pPr marL="363538" indent="349250" algn="just" rtl="0">
              <a:buAutoNum type="arabicPeriod"/>
            </a:pPr>
            <a:r>
              <a:rPr lang="en-US" sz="4000" dirty="0" smtClean="0">
                <a:latin typeface="Times New Roman" pitchFamily="18" charset="0"/>
                <a:cs typeface="Times New Roman" pitchFamily="18" charset="0"/>
              </a:rPr>
              <a:t>The </a:t>
            </a:r>
            <a:r>
              <a:rPr lang="en-US" sz="4000" dirty="0" smtClean="0">
                <a:solidFill>
                  <a:srgbClr val="00B050"/>
                </a:solidFill>
                <a:latin typeface="Times New Roman" pitchFamily="18" charset="0"/>
                <a:cs typeface="Times New Roman" pitchFamily="18" charset="0"/>
              </a:rPr>
              <a:t>Methylxanthines</a:t>
            </a:r>
            <a:r>
              <a:rPr lang="en-US" sz="4000" dirty="0" smtClean="0">
                <a:latin typeface="Times New Roman" pitchFamily="18" charset="0"/>
                <a:cs typeface="Times New Roman" pitchFamily="18" charset="0"/>
              </a:rPr>
              <a:t> have </a:t>
            </a:r>
            <a:r>
              <a:rPr lang="en-US" sz="4000" dirty="0">
                <a:latin typeface="Times New Roman" pitchFamily="18" charset="0"/>
                <a:cs typeface="Times New Roman" pitchFamily="18" charset="0"/>
              </a:rPr>
              <a:t>potent stimulatory properties, mainly </a:t>
            </a:r>
            <a:r>
              <a:rPr lang="en-US" sz="4000" dirty="0" smtClean="0">
                <a:latin typeface="Times New Roman" pitchFamily="18" charset="0"/>
                <a:cs typeface="Times New Roman" pitchFamily="18" charset="0"/>
              </a:rPr>
              <a:t>cortical at </a:t>
            </a:r>
            <a:r>
              <a:rPr lang="en-US" sz="4000" dirty="0">
                <a:latin typeface="Times New Roman" pitchFamily="18" charset="0"/>
                <a:cs typeface="Times New Roman" pitchFamily="18" charset="0"/>
              </a:rPr>
              <a:t>low doses but with more general effects as the </a:t>
            </a:r>
            <a:r>
              <a:rPr lang="en-US" sz="4000" dirty="0" smtClean="0">
                <a:latin typeface="Times New Roman" pitchFamily="18" charset="0"/>
                <a:cs typeface="Times New Roman" pitchFamily="18" charset="0"/>
              </a:rPr>
              <a:t>dose is </a:t>
            </a:r>
            <a:r>
              <a:rPr lang="en-US" sz="4000" dirty="0">
                <a:latin typeface="Times New Roman" pitchFamily="18" charset="0"/>
                <a:cs typeface="Times New Roman" pitchFamily="18" charset="0"/>
              </a:rPr>
              <a:t>increased</a:t>
            </a:r>
            <a:r>
              <a:rPr lang="en-US" sz="4000" dirty="0" smtClean="0">
                <a:latin typeface="Times New Roman" pitchFamily="18" charset="0"/>
                <a:cs typeface="Times New Roman" pitchFamily="18" charset="0"/>
              </a:rPr>
              <a:t>.</a:t>
            </a:r>
          </a:p>
          <a:p>
            <a:pPr marL="363538" indent="349250" algn="just" rtl="0">
              <a:buAutoNum type="arabicPeriod"/>
            </a:pPr>
            <a:r>
              <a:rPr lang="en-US" sz="4000" dirty="0" smtClean="0">
                <a:latin typeface="Times New Roman" pitchFamily="18" charset="0"/>
                <a:cs typeface="Times New Roman" pitchFamily="18" charset="0"/>
              </a:rPr>
              <a:t> </a:t>
            </a:r>
            <a:r>
              <a:rPr lang="en-US" sz="4000" dirty="0">
                <a:latin typeface="Times New Roman" pitchFamily="18" charset="0"/>
                <a:cs typeface="Times New Roman" pitchFamily="18" charset="0"/>
              </a:rPr>
              <a:t>The central sympathomimetic agents </a:t>
            </a:r>
            <a:r>
              <a:rPr lang="en-US" sz="4000" dirty="0" smtClean="0">
                <a:solidFill>
                  <a:srgbClr val="00B050"/>
                </a:solidFill>
                <a:latin typeface="Times New Roman" pitchFamily="18" charset="0"/>
                <a:cs typeface="Times New Roman" pitchFamily="18" charset="0"/>
              </a:rPr>
              <a:t>Amphetamine</a:t>
            </a:r>
            <a:r>
              <a:rPr lang="en-US" sz="4000" dirty="0" smtClean="0">
                <a:latin typeface="Times New Roman" pitchFamily="18" charset="0"/>
                <a:cs typeface="Times New Roman" pitchFamily="18" charset="0"/>
              </a:rPr>
              <a:t> and </a:t>
            </a:r>
            <a:r>
              <a:rPr lang="en-US" sz="4000" dirty="0">
                <a:latin typeface="Times New Roman" pitchFamily="18" charset="0"/>
                <a:cs typeface="Times New Roman" pitchFamily="18" charset="0"/>
              </a:rPr>
              <a:t>close relatives have alerting and </a:t>
            </a:r>
            <a:r>
              <a:rPr lang="en-US" sz="4000" dirty="0" smtClean="0">
                <a:latin typeface="Times New Roman" pitchFamily="18" charset="0"/>
                <a:cs typeface="Times New Roman" pitchFamily="18" charset="0"/>
              </a:rPr>
              <a:t>antidepressant properties but are medically used more often as anorexiants.</a:t>
            </a:r>
          </a:p>
          <a:p>
            <a:pPr marL="363538" indent="349250" algn="just" rtl="0">
              <a:buFont typeface="+mj-lt"/>
              <a:buAutoNum type="arabicPeriod"/>
            </a:pPr>
            <a:r>
              <a:rPr lang="en-US" sz="4000" dirty="0" smtClean="0">
                <a:latin typeface="Times New Roman" pitchFamily="18" charset="0"/>
                <a:cs typeface="Times New Roman" pitchFamily="18" charset="0"/>
              </a:rPr>
              <a:t>The </a:t>
            </a:r>
            <a:r>
              <a:rPr lang="en-US" sz="4000" dirty="0" smtClean="0">
                <a:solidFill>
                  <a:srgbClr val="00B050"/>
                </a:solidFill>
                <a:latin typeface="Times New Roman" pitchFamily="18" charset="0"/>
                <a:cs typeface="Times New Roman" pitchFamily="18" charset="0"/>
              </a:rPr>
              <a:t>antidepressant</a:t>
            </a:r>
            <a:r>
              <a:rPr lang="en-US" sz="4000" dirty="0" smtClean="0">
                <a:latin typeface="Times New Roman" pitchFamily="18" charset="0"/>
                <a:cs typeface="Times New Roman" pitchFamily="18" charset="0"/>
              </a:rPr>
              <a:t> drugs are used most frequently in depressive </a:t>
            </a:r>
            <a:r>
              <a:rPr lang="en-US" sz="4000" dirty="0">
                <a:latin typeface="Times New Roman" pitchFamily="18" charset="0"/>
                <a:cs typeface="Times New Roman" pitchFamily="18" charset="0"/>
              </a:rPr>
              <a:t>disorders and can be broadly grouped </a:t>
            </a:r>
            <a:r>
              <a:rPr lang="en-US" sz="4000" dirty="0" smtClean="0">
                <a:latin typeface="Times New Roman" pitchFamily="18" charset="0"/>
                <a:cs typeface="Times New Roman" pitchFamily="18" charset="0"/>
              </a:rPr>
              <a:t>to: A. the monoamine oxidase inhibitors (MAOIs), </a:t>
            </a:r>
            <a:endParaRPr lang="en-US" sz="4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20688"/>
            <a:ext cx="7467600" cy="5853264"/>
          </a:xfrm>
        </p:spPr>
        <p:txBody>
          <a:bodyPr>
            <a:normAutofit/>
          </a:bodyPr>
          <a:lstStyle/>
          <a:p>
            <a:pPr algn="l" rtl="0">
              <a:buNone/>
            </a:pPr>
            <a:r>
              <a:rPr lang="en-US" sz="2800" dirty="0" smtClean="0">
                <a:solidFill>
                  <a:schemeClr val="accent1">
                    <a:lumMod val="75000"/>
                  </a:schemeClr>
                </a:solidFill>
                <a:latin typeface="Times New Roman" pitchFamily="18" charset="0"/>
                <a:cs typeface="Times New Roman" pitchFamily="18" charset="0"/>
              </a:rPr>
              <a:t>4. Antidepressants</a:t>
            </a:r>
          </a:p>
          <a:p>
            <a:pPr algn="l" rtl="0">
              <a:buNone/>
            </a:pPr>
            <a:r>
              <a:rPr lang="en-US" sz="2800" dirty="0" smtClean="0">
                <a:solidFill>
                  <a:schemeClr val="accent2">
                    <a:lumMod val="75000"/>
                  </a:schemeClr>
                </a:solidFill>
              </a:rPr>
              <a:t>Monoamine Oxidase Inhibitors</a:t>
            </a:r>
          </a:p>
          <a:p>
            <a:pPr marL="273050" indent="263525" algn="l" rtl="0">
              <a:buNone/>
            </a:pPr>
            <a:r>
              <a:rPr lang="en-US" sz="2800" dirty="0" smtClean="0">
                <a:latin typeface="Times New Roman" pitchFamily="18" charset="0"/>
                <a:cs typeface="Times New Roman" pitchFamily="18" charset="0"/>
              </a:rPr>
              <a:t>Antidepressant therapy usually implies therapy directed against major depressive disorders of the unipolar type and is centered on three groups of chemical agents: </a:t>
            </a:r>
          </a:p>
          <a:p>
            <a:pPr marL="273050" indent="263525" algn="l" rtl="0">
              <a:buNone/>
            </a:pPr>
            <a:r>
              <a:rPr lang="en-US" sz="2800" dirty="0" smtClean="0">
                <a:latin typeface="Times New Roman" pitchFamily="18" charset="0"/>
                <a:cs typeface="Times New Roman" pitchFamily="18" charset="0"/>
              </a:rPr>
              <a:t>A. The MAOIs</a:t>
            </a:r>
          </a:p>
          <a:p>
            <a:pPr marL="273050" indent="263525" algn="l" rtl="0">
              <a:buNone/>
            </a:pPr>
            <a:r>
              <a:rPr lang="en-US" sz="2800" dirty="0" smtClean="0">
                <a:latin typeface="Times New Roman" pitchFamily="18" charset="0"/>
                <a:cs typeface="Times New Roman" pitchFamily="18" charset="0"/>
              </a:rPr>
              <a:t>B. The monoamine reuptake inhibitors </a:t>
            </a:r>
          </a:p>
          <a:p>
            <a:pPr marL="273050" indent="263525" algn="l" rtl="0">
              <a:buNone/>
            </a:pPr>
            <a:r>
              <a:rPr lang="en-US" sz="2800" dirty="0" smtClean="0">
                <a:latin typeface="Times New Roman" pitchFamily="18" charset="0"/>
                <a:cs typeface="Times New Roman" pitchFamily="18" charset="0"/>
              </a:rPr>
              <a:t>C. Auto receptor desensitizers and antagonists</a:t>
            </a:r>
            <a:r>
              <a:rPr lang="en-US" sz="2800" dirty="0" smtClean="0"/>
              <a:t>.</a:t>
            </a:r>
            <a:endParaRPr lang="ar-IQ" sz="2800" dirty="0">
              <a:solidFill>
                <a:schemeClr val="accent1">
                  <a:lumMod val="75000"/>
                </a:schemeClr>
              </a:solidFill>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16632"/>
            <a:ext cx="7643192" cy="6357320"/>
          </a:xfrm>
        </p:spPr>
        <p:txBody>
          <a:bodyPr>
            <a:noAutofit/>
          </a:bodyPr>
          <a:lstStyle/>
          <a:p>
            <a:pPr marL="273050" indent="263525" algn="just" rtl="0">
              <a:buNone/>
            </a:pPr>
            <a:r>
              <a:rPr lang="en-US" sz="2800" dirty="0" smtClean="0">
                <a:solidFill>
                  <a:schemeClr val="accent2">
                    <a:lumMod val="75000"/>
                  </a:schemeClr>
                </a:solidFill>
              </a:rPr>
              <a:t>A. Monoamine Oxidase Inhibitors</a:t>
            </a:r>
          </a:p>
          <a:p>
            <a:pPr marL="273050" indent="263525" algn="just" rtl="0">
              <a:buNone/>
            </a:pPr>
            <a:r>
              <a:rPr lang="en-US" sz="2800" dirty="0" smtClean="0">
                <a:latin typeface="Times New Roman" pitchFamily="18" charset="0"/>
                <a:cs typeface="Times New Roman" pitchFamily="18" charset="0"/>
              </a:rPr>
              <a:t>MAOIs act by inhibiting the activity of </a:t>
            </a:r>
            <a:r>
              <a:rPr lang="en-US" sz="2800" dirty="0" smtClean="0">
                <a:latin typeface="Times New Roman" pitchFamily="18" charset="0"/>
                <a:cs typeface="Times New Roman" pitchFamily="18" charset="0"/>
                <a:hlinkClick r:id="rId2" tooltip="Monoamine oxidase"/>
              </a:rPr>
              <a:t>monoamine oxidase</a:t>
            </a:r>
            <a:r>
              <a:rPr lang="en-US" sz="2800" dirty="0" smtClean="0">
                <a:latin typeface="Times New Roman" pitchFamily="18" charset="0"/>
                <a:cs typeface="Times New Roman" pitchFamily="18" charset="0"/>
              </a:rPr>
              <a:t>, thus preventing the breakdown of </a:t>
            </a:r>
            <a:r>
              <a:rPr lang="en-US" sz="2800" dirty="0" smtClean="0">
                <a:latin typeface="Times New Roman" pitchFamily="18" charset="0"/>
                <a:cs typeface="Times New Roman" pitchFamily="18" charset="0"/>
                <a:hlinkClick r:id="rId3" tooltip="Monoamine neurotransmitter"/>
              </a:rPr>
              <a:t>monoamine neurotransmitters</a:t>
            </a:r>
            <a:r>
              <a:rPr lang="en-US" sz="2800" dirty="0" smtClean="0">
                <a:latin typeface="Times New Roman" pitchFamily="18" charset="0"/>
                <a:cs typeface="Times New Roman" pitchFamily="18" charset="0"/>
              </a:rPr>
              <a:t> and thereby increasing their availability. </a:t>
            </a:r>
            <a:endParaRPr lang="ar-IQ" sz="2800" dirty="0" smtClean="0">
              <a:latin typeface="Times New Roman" pitchFamily="18" charset="0"/>
              <a:cs typeface="Times New Roman" pitchFamily="18" charset="0"/>
            </a:endParaRPr>
          </a:p>
          <a:p>
            <a:pPr marL="273050" indent="263525" algn="just" rtl="0">
              <a:buNone/>
            </a:pPr>
            <a:r>
              <a:rPr lang="en-US" sz="2800" dirty="0" smtClean="0">
                <a:latin typeface="Times New Roman" pitchFamily="18" charset="0"/>
                <a:cs typeface="Times New Roman" pitchFamily="18" charset="0"/>
              </a:rPr>
              <a:t> A severe problem associated with the </a:t>
            </a:r>
            <a:r>
              <a:rPr lang="en-US" sz="2800" dirty="0" smtClean="0">
                <a:solidFill>
                  <a:srgbClr val="FF0000"/>
                </a:solidFill>
                <a:latin typeface="Times New Roman" pitchFamily="18" charset="0"/>
                <a:cs typeface="Times New Roman" pitchFamily="18" charset="0"/>
              </a:rPr>
              <a:t>MAOIs</a:t>
            </a:r>
            <a:r>
              <a:rPr lang="en-US" sz="2800" dirty="0" smtClean="0">
                <a:latin typeface="Times New Roman" pitchFamily="18" charset="0"/>
                <a:cs typeface="Times New Roman" pitchFamily="18" charset="0"/>
              </a:rPr>
              <a:t> Several severe hypertensive responses, some fatal, have followed ingestion of foods high in pressor amines. </a:t>
            </a:r>
          </a:p>
          <a:p>
            <a:pPr marL="273050" indent="263525" algn="just" rtl="0">
              <a:buNone/>
            </a:pPr>
            <a:r>
              <a:rPr lang="en-US" sz="2800" dirty="0" smtClean="0">
                <a:latin typeface="Times New Roman" pitchFamily="18" charset="0"/>
                <a:cs typeface="Times New Roman" pitchFamily="18" charset="0"/>
              </a:rPr>
              <a:t>The clinically useful MAOI</a:t>
            </a:r>
            <a:r>
              <a:rPr lang="en-US" sz="1800" dirty="0" smtClean="0">
                <a:latin typeface="Times New Roman" pitchFamily="18" charset="0"/>
                <a:cs typeface="Times New Roman" pitchFamily="18" charset="0"/>
              </a:rPr>
              <a:t>S</a:t>
            </a:r>
            <a:r>
              <a:rPr lang="en-US" sz="2800" dirty="0" smtClean="0">
                <a:latin typeface="Times New Roman" pitchFamily="18" charset="0"/>
                <a:cs typeface="Times New Roman" pitchFamily="18" charset="0"/>
              </a:rPr>
              <a:t> antidepressants are nonselective between inhibiting metabolism of </a:t>
            </a:r>
            <a:r>
              <a:rPr lang="en-US" sz="2800" dirty="0" smtClean="0">
                <a:solidFill>
                  <a:srgbClr val="FF0000"/>
                </a:solidFill>
                <a:latin typeface="Times New Roman" pitchFamily="18" charset="0"/>
                <a:cs typeface="Times New Roman" pitchFamily="18" charset="0"/>
              </a:rPr>
              <a:t>NE and 5-HT. </a:t>
            </a:r>
          </a:p>
          <a:p>
            <a:pPr marL="273050" indent="263525" algn="just" rtl="0">
              <a:buNone/>
            </a:pPr>
            <a:endParaRPr lang="en-US" sz="2800" dirty="0" smtClean="0">
              <a:solidFill>
                <a:srgbClr val="FF0000"/>
              </a:solidFill>
              <a:latin typeface="Times New Roman" pitchFamily="18" charset="0"/>
              <a:cs typeface="Times New Roman" pitchFamily="18" charset="0"/>
            </a:endParaRPr>
          </a:p>
          <a:p>
            <a:pPr algn="l" rtl="0">
              <a:buNone/>
            </a:pPr>
            <a:endParaRPr lang="ar-IQ" sz="28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60648"/>
            <a:ext cx="7499176" cy="6213304"/>
          </a:xfrm>
        </p:spPr>
        <p:txBody>
          <a:bodyPr>
            <a:noAutofit/>
          </a:bodyPr>
          <a:lstStyle/>
          <a:p>
            <a:pPr marL="273050" indent="263525" algn="just" rtl="0">
              <a:buNone/>
            </a:pPr>
            <a:r>
              <a:rPr lang="en-US" sz="2800" b="1" dirty="0" smtClean="0">
                <a:solidFill>
                  <a:schemeClr val="accent1">
                    <a:lumMod val="75000"/>
                  </a:schemeClr>
                </a:solidFill>
                <a:latin typeface="Times New Roman" pitchFamily="18" charset="0"/>
                <a:cs typeface="Times New Roman" pitchFamily="18" charset="0"/>
              </a:rPr>
              <a:t>Phenelzine Sulfate</a:t>
            </a:r>
          </a:p>
          <a:p>
            <a:pPr marL="273050" indent="263525" algn="just" rtl="0">
              <a:buNone/>
            </a:pPr>
            <a:r>
              <a:rPr lang="en-US" sz="2800" dirty="0" smtClean="0">
                <a:latin typeface="Times New Roman" pitchFamily="18" charset="0"/>
                <a:cs typeface="Times New Roman" pitchFamily="18" charset="0"/>
              </a:rPr>
              <a:t>Phenelzine sulfate, 2-(phenyl ethyl)hydrazine sulfate (Nardil), is an effective antidepressant agent. </a:t>
            </a:r>
            <a:r>
              <a:rPr lang="en-US" sz="2800" dirty="0" smtClean="0">
                <a:solidFill>
                  <a:srgbClr val="0070C0"/>
                </a:solidFill>
                <a:latin typeface="Times New Roman" pitchFamily="18" charset="0"/>
                <a:cs typeface="Times New Roman" pitchFamily="18" charset="0"/>
              </a:rPr>
              <a:t>It</a:t>
            </a:r>
            <a:r>
              <a:rPr lang="en-US" sz="2800" dirty="0" smtClean="0">
                <a:latin typeface="Times New Roman" pitchFamily="18" charset="0"/>
                <a:cs typeface="Times New Roman" pitchFamily="18" charset="0"/>
              </a:rPr>
              <a:t> </a:t>
            </a:r>
            <a:r>
              <a:rPr lang="en-US" sz="2800" dirty="0" smtClean="0">
                <a:solidFill>
                  <a:schemeClr val="accent2">
                    <a:lumMod val="75000"/>
                  </a:schemeClr>
                </a:solidFill>
                <a:latin typeface="Times New Roman" pitchFamily="18" charset="0"/>
                <a:cs typeface="Times New Roman" pitchFamily="18" charset="0"/>
              </a:rPr>
              <a:t>irreversibly inactivates the enzyme or its cofactor</a:t>
            </a:r>
            <a:r>
              <a:rPr lang="en-US" sz="2800" dirty="0" smtClean="0">
                <a:latin typeface="Times New Roman" pitchFamily="18" charset="0"/>
                <a:cs typeface="Times New Roman" pitchFamily="18" charset="0"/>
              </a:rPr>
              <a:t>, presumably after oxidation to the diazine, which can then break up into molecular nitrogen, a hydrogen atom, and a phenethyl free radical. The latter would be the active species in irreversible inhibition. Phenelzine is one of the few non-selective MAOIs still in widespread clinical use</a:t>
            </a:r>
            <a:r>
              <a:rPr lang="en-US" sz="2800" dirty="0" smtClean="0"/>
              <a:t>.</a:t>
            </a:r>
            <a:endParaRPr lang="ar-IQ" sz="2800" dirty="0" smtClean="0">
              <a:latin typeface="Times New Roman" pitchFamily="18" charset="0"/>
              <a:cs typeface="Times New Roman" pitchFamily="18" charset="0"/>
            </a:endParaRPr>
          </a:p>
          <a:p>
            <a:pPr algn="just"/>
            <a:endParaRPr lang="ar-IQ" sz="2800"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9512" y="260648"/>
            <a:ext cx="7920880" cy="6213304"/>
          </a:xfrm>
        </p:spPr>
        <p:txBody>
          <a:bodyPr>
            <a:noAutofit/>
          </a:bodyPr>
          <a:lstStyle/>
          <a:p>
            <a:pPr marL="273050" indent="263525" algn="l" rtl="0">
              <a:buNone/>
            </a:pPr>
            <a:r>
              <a:rPr lang="en-US" sz="2800" b="1" dirty="0" smtClean="0">
                <a:solidFill>
                  <a:schemeClr val="accent1">
                    <a:lumMod val="75000"/>
                  </a:schemeClr>
                </a:solidFill>
              </a:rPr>
              <a:t>Tranylcypromine Sulfate </a:t>
            </a:r>
          </a:p>
          <a:p>
            <a:pPr marL="55563" indent="225425" algn="just" rtl="0">
              <a:buNone/>
            </a:pPr>
            <a:r>
              <a:rPr lang="en-US" dirty="0" smtClean="0">
                <a:latin typeface="Times New Roman" panose="02020603050405020304" pitchFamily="18" charset="0"/>
                <a:cs typeface="Times New Roman" panose="02020603050405020304" pitchFamily="18" charset="0"/>
              </a:rPr>
              <a:t>It was synthesized to be an amphetamine analog (visualize the </a:t>
            </a:r>
            <a:r>
              <a:rPr lang="el-GR" dirty="0" smtClean="0">
                <a:latin typeface="Times New Roman" panose="02020603050405020304" pitchFamily="18" charset="0"/>
                <a:cs typeface="Times New Roman" panose="02020603050405020304" pitchFamily="18" charset="0"/>
              </a:rPr>
              <a:t>α</a:t>
            </a:r>
            <a:r>
              <a:rPr lang="en-US" dirty="0" smtClean="0">
                <a:latin typeface="Times New Roman" panose="02020603050405020304" pitchFamily="18" charset="0"/>
                <a:cs typeface="Times New Roman" panose="02020603050405020304" pitchFamily="18" charset="0"/>
              </a:rPr>
              <a:t>-methyl of amphetamine condensed onto the </a:t>
            </a:r>
            <a:r>
              <a:rPr lang="el-GR" dirty="0" smtClean="0">
                <a:latin typeface="Times New Roman" panose="02020603050405020304" pitchFamily="18" charset="0"/>
                <a:cs typeface="Times New Roman" panose="02020603050405020304" pitchFamily="18" charset="0"/>
              </a:rPr>
              <a:t>β</a:t>
            </a:r>
            <a:r>
              <a:rPr lang="en-US" dirty="0" smtClean="0">
                <a:latin typeface="Times New Roman" panose="02020603050405020304" pitchFamily="18" charset="0"/>
                <a:cs typeface="Times New Roman" panose="02020603050405020304" pitchFamily="18" charset="0"/>
              </a:rPr>
              <a:t>-carbon atom). It does have some amphetamine-like properties, which may be why it has more immediate CNS-stimulant effects than agents that act by MAO inhibition alone. </a:t>
            </a:r>
          </a:p>
          <a:p>
            <a:pPr marL="55563" indent="225425" algn="just" rtl="0">
              <a:buNone/>
            </a:pPr>
            <a:endParaRPr lang="en-US" b="1" dirty="0" smtClean="0">
              <a:solidFill>
                <a:schemeClr val="accent1">
                  <a:lumMod val="75000"/>
                </a:schemeClr>
              </a:solidFill>
            </a:endParaRPr>
          </a:p>
        </p:txBody>
      </p:sp>
      <p:pic>
        <p:nvPicPr>
          <p:cNvPr id="5122" name="Picture 2"/>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0000"/>
                    </a14:imgEffect>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1043609" y="3212976"/>
            <a:ext cx="6374780" cy="3168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88640"/>
            <a:ext cx="7467600" cy="6285312"/>
          </a:xfrm>
        </p:spPr>
        <p:txBody>
          <a:bodyPr>
            <a:normAutofit/>
          </a:bodyPr>
          <a:lstStyle/>
          <a:p>
            <a:pPr marL="273050" indent="263525" algn="l" rtl="0">
              <a:buNone/>
            </a:pPr>
            <a:r>
              <a:rPr lang="en-US" sz="2800" b="1" dirty="0" smtClean="0">
                <a:solidFill>
                  <a:schemeClr val="accent1">
                    <a:lumMod val="75000"/>
                  </a:schemeClr>
                </a:solidFill>
              </a:rPr>
              <a:t>B. </a:t>
            </a:r>
            <a:r>
              <a:rPr lang="en-US" sz="2800" b="1" dirty="0" smtClean="0">
                <a:solidFill>
                  <a:srgbClr val="0070C0"/>
                </a:solidFill>
              </a:rPr>
              <a:t>Monoamine Reuptake Inhibitors</a:t>
            </a:r>
          </a:p>
          <a:p>
            <a:pPr marL="273050" indent="263525" algn="just" rtl="0">
              <a:buNone/>
            </a:pPr>
            <a:r>
              <a:rPr lang="en-US" dirty="0" smtClean="0">
                <a:latin typeface="Times New Roman" panose="02020603050405020304" pitchFamily="18" charset="0"/>
                <a:cs typeface="Times New Roman" panose="02020603050405020304" pitchFamily="18" charset="0"/>
              </a:rPr>
              <a:t>The monoamine reuptake inhibitors were a group of closely related agents, the </a:t>
            </a:r>
            <a:r>
              <a:rPr lang="en-US" dirty="0" smtClean="0">
                <a:solidFill>
                  <a:schemeClr val="accent2">
                    <a:lumMod val="75000"/>
                  </a:schemeClr>
                </a:solidFill>
                <a:latin typeface="Times New Roman" panose="02020603050405020304" pitchFamily="18" charset="0"/>
                <a:cs typeface="Times New Roman" panose="02020603050405020304" pitchFamily="18" charset="0"/>
              </a:rPr>
              <a:t>tricyclic antidepressants (TCAs),. </a:t>
            </a:r>
            <a:r>
              <a:rPr lang="en-US" dirty="0" smtClean="0">
                <a:latin typeface="Times New Roman" panose="02020603050405020304" pitchFamily="18" charset="0"/>
                <a:cs typeface="Times New Roman" panose="02020603050405020304" pitchFamily="18" charset="0"/>
              </a:rPr>
              <a:t>Almost all of the agents </a:t>
            </a:r>
            <a:r>
              <a:rPr lang="en-US" dirty="0" smtClean="0">
                <a:solidFill>
                  <a:srgbClr val="00B050"/>
                </a:solidFill>
                <a:latin typeface="Times New Roman" panose="02020603050405020304" pitchFamily="18" charset="0"/>
                <a:cs typeface="Times New Roman" panose="02020603050405020304" pitchFamily="18" charset="0"/>
              </a:rPr>
              <a:t>block neuronal reuptake of NE or 5-HT or both.</a:t>
            </a:r>
          </a:p>
          <a:p>
            <a:pPr marL="273050" indent="263525" algn="just" rtl="0">
              <a:buNone/>
            </a:pPr>
            <a:r>
              <a:rPr lang="en-US" dirty="0" smtClean="0">
                <a:latin typeface="Times New Roman" panose="02020603050405020304" pitchFamily="18" charset="0"/>
                <a:cs typeface="Times New Roman" panose="02020603050405020304" pitchFamily="18" charset="0"/>
              </a:rPr>
              <a:t>Reuptake inhibition by these agents is at the level of the </a:t>
            </a:r>
            <a:r>
              <a:rPr lang="en-US" dirty="0" smtClean="0">
                <a:solidFill>
                  <a:srgbClr val="00B050"/>
                </a:solidFill>
                <a:latin typeface="Times New Roman" panose="02020603050405020304" pitchFamily="18" charset="0"/>
                <a:cs typeface="Times New Roman" panose="02020603050405020304" pitchFamily="18" charset="0"/>
              </a:rPr>
              <a:t>respective monoamine transporter </a:t>
            </a:r>
            <a:r>
              <a:rPr lang="en-US" dirty="0" smtClean="0">
                <a:latin typeface="Times New Roman" panose="02020603050405020304" pitchFamily="18" charset="0"/>
                <a:cs typeface="Times New Roman" panose="02020603050405020304" pitchFamily="18" charset="0"/>
              </a:rPr>
              <a:t>via competitive inhibition of binding of the monoamine to the substrate-binding compartment</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273050" indent="263525" algn="just" rtl="0">
              <a:buNone/>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net effect of the drug is to increase the level of the monoamine in the synapse. </a:t>
            </a:r>
            <a:r>
              <a:rPr lang="en-US" dirty="0">
                <a:solidFill>
                  <a:srgbClr val="FF0000"/>
                </a:solidFill>
                <a:latin typeface="Times New Roman" panose="02020603050405020304" pitchFamily="18" charset="0"/>
                <a:cs typeface="Times New Roman" panose="02020603050405020304" pitchFamily="18" charset="0"/>
              </a:rPr>
              <a:t>Sustained high synaptic levels of 5-HT, NE, or both appear to be the basis for the antidepressant effect of these agents.</a:t>
            </a:r>
          </a:p>
          <a:p>
            <a:pPr marL="273050" indent="263525" algn="just" rtl="0">
              <a:buNone/>
            </a:pPr>
            <a:endParaRPr lang="en-US" dirty="0" smtClean="0">
              <a:latin typeface="Times New Roman" panose="02020603050405020304" pitchFamily="18" charset="0"/>
              <a:cs typeface="Times New Roman" panose="02020603050405020304" pitchFamily="18" charset="0"/>
            </a:endParaRPr>
          </a:p>
          <a:p>
            <a:pPr algn="just" rtl="0">
              <a:buNone/>
            </a:pPr>
            <a:endParaRPr lang="ar-IQ"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60648"/>
            <a:ext cx="8003232" cy="6213304"/>
          </a:xfrm>
        </p:spPr>
        <p:txBody>
          <a:bodyPr>
            <a:noAutofit/>
          </a:bodyPr>
          <a:lstStyle/>
          <a:p>
            <a:pPr marL="0" indent="0" algn="l">
              <a:buNone/>
            </a:pPr>
            <a:r>
              <a:rPr lang="en-US" dirty="0">
                <a:latin typeface="Times New Roman" panose="02020603050405020304" pitchFamily="18" charset="0"/>
                <a:cs typeface="Times New Roman" panose="02020603050405020304" pitchFamily="18" charset="0"/>
              </a:rPr>
              <a:t>There are two major groups of TCAs in terms of chemical structure, which most, but not all, TCAs fall </a:t>
            </a:r>
            <a:r>
              <a:rPr lang="en-US" dirty="0" smtClean="0">
                <a:latin typeface="Times New Roman" panose="02020603050405020304" pitchFamily="18" charset="0"/>
                <a:cs typeface="Times New Roman" panose="02020603050405020304" pitchFamily="18" charset="0"/>
              </a:rPr>
              <a:t>into. </a:t>
            </a:r>
          </a:p>
          <a:p>
            <a:pPr marL="0" indent="0" algn="l">
              <a:buNone/>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groupings are based on the tricyclic ring </a:t>
            </a:r>
            <a:r>
              <a:rPr lang="en-US" dirty="0" smtClean="0">
                <a:latin typeface="Times New Roman" panose="02020603050405020304" pitchFamily="18" charset="0"/>
                <a:cs typeface="Times New Roman" panose="02020603050405020304" pitchFamily="18" charset="0"/>
              </a:rPr>
              <a:t>system. </a:t>
            </a:r>
          </a:p>
          <a:p>
            <a:pPr marL="0" indent="0" algn="l">
              <a:buNone/>
            </a:pPr>
            <a:r>
              <a:rPr lang="en-US" dirty="0" smtClean="0">
                <a:latin typeface="Times New Roman" panose="02020603050405020304" pitchFamily="18" charset="0"/>
                <a:cs typeface="Times New Roman" panose="02020603050405020304" pitchFamily="18" charset="0"/>
              </a:rPr>
              <a:t>They </a:t>
            </a:r>
            <a:r>
              <a:rPr lang="en-US" dirty="0">
                <a:latin typeface="Times New Roman" panose="02020603050405020304" pitchFamily="18" charset="0"/>
                <a:cs typeface="Times New Roman" panose="02020603050405020304" pitchFamily="18" charset="0"/>
              </a:rPr>
              <a:t>are the </a:t>
            </a:r>
            <a:r>
              <a:rPr lang="en-US" dirty="0">
                <a:solidFill>
                  <a:srgbClr val="FF0000"/>
                </a:solidFill>
                <a:latin typeface="Times New Roman" panose="02020603050405020304" pitchFamily="18" charset="0"/>
                <a:cs typeface="Times New Roman" panose="02020603050405020304" pitchFamily="18" charset="0"/>
              </a:rPr>
              <a:t>dibenzazepines </a:t>
            </a:r>
            <a:r>
              <a:rPr lang="en-US" dirty="0">
                <a:latin typeface="Times New Roman" panose="02020603050405020304" pitchFamily="18" charset="0"/>
                <a:cs typeface="Times New Roman" panose="02020603050405020304" pitchFamily="18" charset="0"/>
              </a:rPr>
              <a:t>(imipramine, desipramine, clomipramine, trimipramine, </a:t>
            </a:r>
            <a:r>
              <a:rPr lang="en-US" dirty="0" err="1">
                <a:latin typeface="Times New Roman" panose="02020603050405020304" pitchFamily="18" charset="0"/>
                <a:cs typeface="Times New Roman" panose="02020603050405020304" pitchFamily="18" charset="0"/>
              </a:rPr>
              <a:t>lofepramine</a:t>
            </a:r>
            <a:r>
              <a:rPr lang="en-US" dirty="0">
                <a:latin typeface="Times New Roman" panose="02020603050405020304" pitchFamily="18" charset="0"/>
                <a:cs typeface="Times New Roman" panose="02020603050405020304" pitchFamily="18" charset="0"/>
              </a:rPr>
              <a:t>) and the </a:t>
            </a:r>
            <a:r>
              <a:rPr lang="en-US" dirty="0">
                <a:solidFill>
                  <a:srgbClr val="FF0000"/>
                </a:solidFill>
                <a:latin typeface="Times New Roman" panose="02020603050405020304" pitchFamily="18" charset="0"/>
                <a:cs typeface="Times New Roman" panose="02020603050405020304" pitchFamily="18" charset="0"/>
              </a:rPr>
              <a:t>dibenzocycloheptadienes</a:t>
            </a:r>
            <a:r>
              <a:rPr lang="en-US" dirty="0">
                <a:latin typeface="Times New Roman" panose="02020603050405020304" pitchFamily="18" charset="0"/>
                <a:cs typeface="Times New Roman" panose="02020603050405020304" pitchFamily="18" charset="0"/>
              </a:rPr>
              <a:t> (amitriptyline, nortriptyline, protriptyline, butriptyline</a:t>
            </a:r>
            <a:r>
              <a:rPr lang="en-US" dirty="0" smtClean="0">
                <a:latin typeface="Times New Roman" panose="02020603050405020304" pitchFamily="18" charset="0"/>
                <a:cs typeface="Times New Roman" panose="02020603050405020304" pitchFamily="18" charset="0"/>
              </a:rPr>
              <a:t>).</a:t>
            </a:r>
          </a:p>
          <a:p>
            <a:pPr marL="0" indent="0" algn="l">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Minor </a:t>
            </a:r>
            <a:r>
              <a:rPr lang="en-US" dirty="0">
                <a:latin typeface="Times New Roman" panose="02020603050405020304" pitchFamily="18" charset="0"/>
                <a:cs typeface="Times New Roman" panose="02020603050405020304" pitchFamily="18" charset="0"/>
              </a:rPr>
              <a:t>TCA groups based on ring system include the dibenzoxepins (doxepin), the dibenzothiepines (dosulepin), and the dibenzoxazepines (amoxapine</a:t>
            </a:r>
            <a:r>
              <a:rPr lang="en-US" dirty="0" smtClean="0">
                <a:latin typeface="Times New Roman" panose="02020603050405020304" pitchFamily="18" charset="0"/>
                <a:cs typeface="Times New Roman" panose="02020603050405020304" pitchFamily="18" charset="0"/>
              </a:rPr>
              <a:t>).</a:t>
            </a:r>
          </a:p>
          <a:p>
            <a:pPr marL="0" indent="0" algn="l" rtl="0">
              <a:buNone/>
            </a:pP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addition to classification based on the ring system, TCAs can also be usefully grouped based on the number of substitutions of the side chain amine.</a:t>
            </a:r>
          </a:p>
        </p:txBody>
      </p:sp>
    </p:spTree>
    <p:extLst>
      <p:ext uri="{BB962C8B-B14F-4D97-AF65-F5344CB8AC3E}">
        <p14:creationId xmlns:p14="http://schemas.microsoft.com/office/powerpoint/2010/main" val="39718308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7715200" cy="6141296"/>
          </a:xfrm>
        </p:spPr>
        <p:txBody>
          <a:bodyPr>
            <a:normAutofit/>
          </a:bodyPr>
          <a:lstStyle/>
          <a:p>
            <a:pPr marL="0" indent="0" algn="l" rtl="0">
              <a:buNone/>
            </a:pPr>
            <a:r>
              <a:rPr lang="en-US" dirty="0" smtClean="0"/>
              <a:t>These groups include:</a:t>
            </a:r>
          </a:p>
          <a:p>
            <a:pPr marL="0" indent="0" algn="l" rtl="0">
              <a:buNone/>
            </a:pPr>
            <a:r>
              <a:rPr lang="en-US" dirty="0" smtClean="0"/>
              <a:t> The </a:t>
            </a:r>
            <a:r>
              <a:rPr lang="en-US" dirty="0" smtClean="0">
                <a:solidFill>
                  <a:srgbClr val="FF0000"/>
                </a:solidFill>
              </a:rPr>
              <a:t>tertiary amines </a:t>
            </a:r>
            <a:r>
              <a:rPr lang="en-US" dirty="0" smtClean="0"/>
              <a:t>(imipramine, clomipramine, trimipramine, amitriptyline, butriptyline, doxepin, dosulepin).</a:t>
            </a:r>
          </a:p>
          <a:p>
            <a:pPr marL="0" indent="0" algn="l" rtl="0">
              <a:buNone/>
            </a:pPr>
            <a:r>
              <a:rPr lang="en-US" dirty="0" smtClean="0"/>
              <a:t> </a:t>
            </a:r>
            <a:r>
              <a:rPr lang="en-US" dirty="0" smtClean="0">
                <a:solidFill>
                  <a:srgbClr val="FF0000"/>
                </a:solidFill>
              </a:rPr>
              <a:t>The </a:t>
            </a:r>
            <a:r>
              <a:rPr lang="en-US" dirty="0">
                <a:solidFill>
                  <a:srgbClr val="FF0000"/>
                </a:solidFill>
              </a:rPr>
              <a:t>secondary amines </a:t>
            </a:r>
            <a:r>
              <a:rPr lang="en-US" dirty="0"/>
              <a:t>(desipramine, nortriptyline, protriptyline</a:t>
            </a:r>
            <a:r>
              <a:rPr lang="en-US" dirty="0" smtClean="0"/>
              <a:t>).</a:t>
            </a:r>
          </a:p>
          <a:p>
            <a:pPr algn="l" rtl="0">
              <a:buFont typeface="Wingdings" panose="05000000000000000000" pitchFamily="2" charset="2"/>
              <a:buChar char="Ø"/>
            </a:pPr>
            <a:r>
              <a:rPr lang="en-US" dirty="0" smtClean="0"/>
              <a:t>Lofepramine </a:t>
            </a:r>
            <a:r>
              <a:rPr lang="en-US" dirty="0"/>
              <a:t>is technically a tertiary amine, but acts largely as a prodrug of desipramine, a secondary amine, and hence is more similar in profile to the secondary amines than to the tertiary amines</a:t>
            </a:r>
            <a:r>
              <a:rPr lang="en-US" dirty="0" smtClean="0"/>
              <a:t>.</a:t>
            </a:r>
          </a:p>
          <a:p>
            <a:pPr algn="l" rtl="0">
              <a:buFont typeface="Wingdings" panose="05000000000000000000" pitchFamily="2" charset="2"/>
              <a:buChar char="Ø"/>
            </a:pPr>
            <a:r>
              <a:rPr lang="en-US" dirty="0" smtClean="0"/>
              <a:t>Amoxapine </a:t>
            </a:r>
            <a:r>
              <a:rPr lang="en-US" dirty="0"/>
              <a:t>does not have the TCA side chain and hence is neither a tertiary nor secondary amine, although it is often grouped with the secondary amines due to sharing more in common with them</a:t>
            </a:r>
          </a:p>
        </p:txBody>
      </p:sp>
    </p:spTree>
    <p:extLst>
      <p:ext uri="{BB962C8B-B14F-4D97-AF65-F5344CB8AC3E}">
        <p14:creationId xmlns:p14="http://schemas.microsoft.com/office/powerpoint/2010/main" val="4776148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07504" y="188640"/>
            <a:ext cx="8496944" cy="6669360"/>
          </a:xfrm>
        </p:spPr>
        <p:txBody>
          <a:bodyPr>
            <a:normAutofit/>
          </a:bodyPr>
          <a:lstStyle/>
          <a:p>
            <a:pPr marL="273050" indent="-9525" algn="l" rtl="0">
              <a:buNone/>
            </a:pPr>
            <a:r>
              <a:rPr lang="en-US" sz="2800" b="1" dirty="0" smtClean="0">
                <a:solidFill>
                  <a:schemeClr val="accent1">
                    <a:lumMod val="75000"/>
                  </a:schemeClr>
                </a:solidFill>
                <a:latin typeface="Times New Roman" pitchFamily="18" charset="0"/>
                <a:cs typeface="Times New Roman" pitchFamily="18" charset="0"/>
              </a:rPr>
              <a:t>Tricyclic Antidepressants</a:t>
            </a:r>
            <a:r>
              <a:rPr lang="en-US" sz="2800" b="1" dirty="0" smtClean="0">
                <a:latin typeface="Times New Roman" pitchFamily="18" charset="0"/>
                <a:cs typeface="Times New Roman" pitchFamily="18" charset="0"/>
              </a:rPr>
              <a:t> </a:t>
            </a:r>
          </a:p>
          <a:p>
            <a:pPr marL="273050" indent="269875" algn="l" rtl="0">
              <a:buNone/>
            </a:pPr>
            <a:r>
              <a:rPr lang="en-US" b="1" dirty="0" smtClean="0">
                <a:latin typeface="Times New Roman" pitchFamily="18" charset="0"/>
                <a:cs typeface="Times New Roman" pitchFamily="18" charset="0"/>
              </a:rPr>
              <a:t>The SARs for the TCAs:</a:t>
            </a:r>
          </a:p>
          <a:p>
            <a:pPr marL="185738" indent="277813" algn="just" rtl="0">
              <a:buNone/>
            </a:pPr>
            <a:r>
              <a:rPr lang="en-US" dirty="0" smtClean="0">
                <a:latin typeface="Times New Roman" pitchFamily="18" charset="0"/>
                <a:cs typeface="Times New Roman" pitchFamily="18" charset="0"/>
              </a:rPr>
              <a:t>There is a large, bulky group encompassing</a:t>
            </a:r>
            <a:r>
              <a:rPr lang="en-US" dirty="0" smtClean="0">
                <a:solidFill>
                  <a:srgbClr val="0070C0"/>
                </a:solidFill>
                <a:latin typeface="Times New Roman" pitchFamily="18" charset="0"/>
                <a:cs typeface="Times New Roman" pitchFamily="18" charset="0"/>
              </a:rPr>
              <a:t> two aromatic rings, </a:t>
            </a:r>
            <a:r>
              <a:rPr lang="en-US" dirty="0" smtClean="0">
                <a:latin typeface="Times New Roman" pitchFamily="18" charset="0"/>
                <a:cs typeface="Times New Roman" pitchFamily="18" charset="0"/>
              </a:rPr>
              <a:t>preferably held in a skewed arrangement by </a:t>
            </a:r>
            <a:r>
              <a:rPr lang="en-US" dirty="0" smtClean="0">
                <a:solidFill>
                  <a:srgbClr val="C00000"/>
                </a:solidFill>
                <a:latin typeface="Times New Roman" pitchFamily="18" charset="0"/>
                <a:cs typeface="Times New Roman" pitchFamily="18" charset="0"/>
              </a:rPr>
              <a:t>a third central ring, </a:t>
            </a:r>
            <a:r>
              <a:rPr lang="en-US" dirty="0" smtClean="0">
                <a:latin typeface="Times New Roman" pitchFamily="18" charset="0"/>
                <a:cs typeface="Times New Roman" pitchFamily="18" charset="0"/>
              </a:rPr>
              <a:t>and </a:t>
            </a:r>
            <a:r>
              <a:rPr lang="en-US" dirty="0" smtClean="0">
                <a:solidFill>
                  <a:srgbClr val="00B050"/>
                </a:solidFill>
                <a:latin typeface="Times New Roman" pitchFamily="18" charset="0"/>
                <a:cs typeface="Times New Roman" pitchFamily="18" charset="0"/>
              </a:rPr>
              <a:t>three- or, sometimes, two-atom chain to an aliphatic amino group that is monomethyl or dimethyl substituted.</a:t>
            </a:r>
          </a:p>
          <a:p>
            <a:pPr marL="273050" indent="269875" algn="just" rtl="0">
              <a:buNone/>
            </a:pPr>
            <a:r>
              <a:rPr lang="en-US" dirty="0" smtClean="0">
                <a:latin typeface="Times New Roman" pitchFamily="18" charset="0"/>
                <a:cs typeface="Times New Roman" pitchFamily="18" charset="0"/>
              </a:rPr>
              <a:t>The overall arrangement has features that approximate a fully extended </a:t>
            </a:r>
            <a:r>
              <a:rPr lang="en-US" i="1" dirty="0" smtClean="0">
                <a:solidFill>
                  <a:srgbClr val="0070C0"/>
                </a:solidFill>
                <a:latin typeface="Times New Roman" pitchFamily="18" charset="0"/>
                <a:cs typeface="Times New Roman" pitchFamily="18" charset="0"/>
              </a:rPr>
              <a:t>trans conformation </a:t>
            </a:r>
            <a:r>
              <a:rPr lang="en-US" dirty="0" smtClean="0">
                <a:latin typeface="Times New Roman" pitchFamily="18" charset="0"/>
                <a:cs typeface="Times New Roman" pitchFamily="18" charset="0"/>
              </a:rPr>
              <a:t>of the -aryl amines</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marL="273050" indent="269875" algn="just" rtl="0">
              <a:buNone/>
            </a:pPr>
            <a:r>
              <a:rPr lang="en-US" dirty="0" smtClean="0">
                <a:solidFill>
                  <a:srgbClr val="FF0000"/>
                </a:solidFill>
                <a:latin typeface="Times New Roman" pitchFamily="18" charset="0"/>
                <a:cs typeface="Times New Roman" pitchFamily="18" charset="0"/>
              </a:rPr>
              <a:t>*</a:t>
            </a:r>
            <a:r>
              <a:rPr lang="en-US" dirty="0">
                <a:latin typeface="Times New Roman" pitchFamily="18" charset="0"/>
                <a:cs typeface="Times New Roman" pitchFamily="18" charset="0"/>
              </a:rPr>
              <a:t>An extra aryl bulky group that enhances affinity for the substrate-binding compartment of the transporter.</a:t>
            </a:r>
          </a:p>
          <a:p>
            <a:pPr marL="273050" indent="269875" algn="just" rtl="0">
              <a:buNone/>
            </a:pPr>
            <a:r>
              <a:rPr lang="en-US" dirty="0">
                <a:solidFill>
                  <a:srgbClr val="FF0000"/>
                </a:solidFill>
                <a:latin typeface="Times New Roman" pitchFamily="18" charset="0"/>
                <a:cs typeface="Times New Roman" pitchFamily="18" charset="0"/>
              </a:rPr>
              <a:t>*</a:t>
            </a:r>
            <a:r>
              <a:rPr lang="en-US" dirty="0">
                <a:latin typeface="Times New Roman" pitchFamily="18" charset="0"/>
                <a:cs typeface="Times New Roman" pitchFamily="18" charset="0"/>
              </a:rPr>
              <a:t> The </a:t>
            </a:r>
            <a:r>
              <a:rPr lang="en-US" dirty="0">
                <a:solidFill>
                  <a:srgbClr val="FF0000"/>
                </a:solidFill>
                <a:latin typeface="Times New Roman" pitchFamily="18" charset="0"/>
                <a:cs typeface="Times New Roman" pitchFamily="18" charset="0"/>
              </a:rPr>
              <a:t>dimethyl amino </a:t>
            </a:r>
            <a:r>
              <a:rPr lang="en-US" dirty="0">
                <a:latin typeface="Times New Roman" pitchFamily="18" charset="0"/>
                <a:cs typeface="Times New Roman" pitchFamily="18" charset="0"/>
              </a:rPr>
              <a:t>compounds tend to be </a:t>
            </a:r>
            <a:r>
              <a:rPr lang="en-US" dirty="0">
                <a:solidFill>
                  <a:srgbClr val="00B050"/>
                </a:solidFill>
                <a:latin typeface="Times New Roman" pitchFamily="18" charset="0"/>
                <a:cs typeface="Times New Roman" pitchFamily="18" charset="0"/>
              </a:rPr>
              <a:t>sedative,</a:t>
            </a:r>
            <a:r>
              <a:rPr lang="en-US" dirty="0">
                <a:latin typeface="Times New Roman" pitchFamily="18" charset="0"/>
                <a:cs typeface="Times New Roman" pitchFamily="18" charset="0"/>
              </a:rPr>
              <a:t> whereas the </a:t>
            </a:r>
            <a:r>
              <a:rPr lang="en-US" dirty="0">
                <a:solidFill>
                  <a:srgbClr val="FF0000"/>
                </a:solidFill>
                <a:latin typeface="Times New Roman" pitchFamily="18" charset="0"/>
                <a:cs typeface="Times New Roman" pitchFamily="18" charset="0"/>
              </a:rPr>
              <a:t>monomethyl</a:t>
            </a:r>
            <a:r>
              <a:rPr lang="en-US" dirty="0">
                <a:latin typeface="Times New Roman" pitchFamily="18" charset="0"/>
                <a:cs typeface="Times New Roman" pitchFamily="18" charset="0"/>
              </a:rPr>
              <a:t> relatives tend to be </a:t>
            </a:r>
            <a:r>
              <a:rPr lang="en-US" dirty="0">
                <a:solidFill>
                  <a:srgbClr val="00B050"/>
                </a:solidFill>
                <a:latin typeface="Times New Roman" pitchFamily="18" charset="0"/>
                <a:cs typeface="Times New Roman" pitchFamily="18" charset="0"/>
              </a:rPr>
              <a:t>stimulatory.</a:t>
            </a:r>
          </a:p>
          <a:p>
            <a:pPr marL="273050" indent="269875" algn="just" rtl="0">
              <a:buNone/>
            </a:pPr>
            <a:r>
              <a:rPr lang="en-US" dirty="0">
                <a:latin typeface="Times New Roman" pitchFamily="18" charset="0"/>
                <a:cs typeface="Times New Roman" pitchFamily="18" charset="0"/>
              </a:rPr>
              <a:t>The dimethyl compounds tend toward </a:t>
            </a:r>
            <a:r>
              <a:rPr lang="en-US" dirty="0">
                <a:solidFill>
                  <a:srgbClr val="00B050"/>
                </a:solidFill>
                <a:latin typeface="Times New Roman" pitchFamily="18" charset="0"/>
                <a:cs typeface="Times New Roman" pitchFamily="18" charset="0"/>
              </a:rPr>
              <a:t>higher 5-HT </a:t>
            </a:r>
            <a:r>
              <a:rPr lang="en-US" dirty="0">
                <a:latin typeface="Times New Roman" pitchFamily="18" charset="0"/>
                <a:cs typeface="Times New Roman" pitchFamily="18" charset="0"/>
              </a:rPr>
              <a:t>to NE reuptake block ratios</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51520" y="188640"/>
            <a:ext cx="7848872" cy="6285312"/>
          </a:xfrm>
        </p:spPr>
        <p:txBody>
          <a:bodyPr>
            <a:normAutofit/>
          </a:bodyPr>
          <a:lstStyle/>
          <a:p>
            <a:pPr marL="273050" indent="7938" algn="just" rtl="0">
              <a:buNone/>
            </a:pPr>
            <a:r>
              <a:rPr lang="en-US" dirty="0">
                <a:solidFill>
                  <a:srgbClr val="FF0000"/>
                </a:solidFill>
                <a:latin typeface="Times New Roman" pitchFamily="18" charset="0"/>
                <a:cs typeface="Times New Roman" pitchFamily="18" charset="0"/>
              </a:rPr>
              <a:t>*</a:t>
            </a:r>
            <a:r>
              <a:rPr lang="en-US" dirty="0">
                <a:latin typeface="Times New Roman" pitchFamily="18" charset="0"/>
                <a:cs typeface="Times New Roman" pitchFamily="18" charset="0"/>
              </a:rPr>
              <a:t>In the monomethyl compounds, the proportion of NE uptake block tends to be higher and, in some cases, is considered </a:t>
            </a:r>
            <a:r>
              <a:rPr lang="en-US" dirty="0">
                <a:solidFill>
                  <a:srgbClr val="00B050"/>
                </a:solidFill>
                <a:latin typeface="Times New Roman" pitchFamily="18" charset="0"/>
                <a:cs typeface="Times New Roman" pitchFamily="18" charset="0"/>
              </a:rPr>
              <a:t>selective NE reuptake</a:t>
            </a:r>
            <a:r>
              <a:rPr lang="en-US" dirty="0" smtClean="0">
                <a:solidFill>
                  <a:srgbClr val="00B050"/>
                </a:solidFill>
                <a:latin typeface="Times New Roman" pitchFamily="18" charset="0"/>
                <a:cs typeface="Times New Roman" pitchFamily="18" charset="0"/>
              </a:rPr>
              <a:t>.</a:t>
            </a:r>
            <a:endParaRPr lang="en-US" sz="2800" dirty="0" smtClean="0">
              <a:solidFill>
                <a:srgbClr val="00B050"/>
              </a:solidFill>
              <a:latin typeface="Times New Roman" pitchFamily="18" charset="0"/>
              <a:cs typeface="Times New Roman" pitchFamily="18" charset="0"/>
            </a:endParaRPr>
          </a:p>
          <a:p>
            <a:pPr marL="225425" indent="50800" algn="just" rtl="0">
              <a:buNone/>
            </a:pPr>
            <a:r>
              <a:rPr lang="en-US" sz="2800" dirty="0" smtClean="0">
                <a:solidFill>
                  <a:srgbClr val="FF0000"/>
                </a:solidFill>
                <a:latin typeface="Times New Roman" pitchFamily="18" charset="0"/>
                <a:cs typeface="Times New Roman" pitchFamily="18" charset="0"/>
              </a:rPr>
              <a:t>* </a:t>
            </a:r>
            <a:r>
              <a:rPr lang="en-US" sz="2800" dirty="0" smtClean="0">
                <a:latin typeface="Times New Roman" pitchFamily="18" charset="0"/>
                <a:cs typeface="Times New Roman" pitchFamily="18" charset="0"/>
              </a:rPr>
              <a:t>The compounds have anti cholinergic properties,   usually </a:t>
            </a:r>
            <a:r>
              <a:rPr lang="en-US" sz="2800" dirty="0" smtClean="0">
                <a:solidFill>
                  <a:srgbClr val="00B050"/>
                </a:solidFill>
                <a:latin typeface="Times New Roman" pitchFamily="18" charset="0"/>
                <a:cs typeface="Times New Roman" pitchFamily="18" charset="0"/>
              </a:rPr>
              <a:t>higher in the dimethyl amino </a:t>
            </a:r>
            <a:r>
              <a:rPr lang="en-US" sz="2800" dirty="0" smtClean="0">
                <a:latin typeface="Times New Roman" pitchFamily="18" charset="0"/>
                <a:cs typeface="Times New Roman" pitchFamily="18" charset="0"/>
              </a:rPr>
              <a:t>compounds.</a:t>
            </a:r>
            <a:r>
              <a:rPr lang="en-US" sz="2800" dirty="0" smtClean="0">
                <a:solidFill>
                  <a:schemeClr val="accent1">
                    <a:lumMod val="75000"/>
                  </a:schemeClr>
                </a:solidFill>
                <a:latin typeface="Times New Roman" pitchFamily="18" charset="0"/>
                <a:cs typeface="Times New Roman" pitchFamily="18" charset="0"/>
              </a:rPr>
              <a:t> </a:t>
            </a:r>
          </a:p>
          <a:p>
            <a:pPr marL="273050" indent="65088" algn="just" rtl="0">
              <a:buNone/>
            </a:pPr>
            <a:r>
              <a:rPr lang="en-US" sz="2800" dirty="0" smtClean="0">
                <a:latin typeface="Times New Roman" pitchFamily="18" charset="0"/>
                <a:cs typeface="Times New Roman" pitchFamily="18" charset="0"/>
              </a:rPr>
              <a:t>The TCAs are extremely lipophilic and, accordingly, very highly tissue bound outside the CNS. Because they have anti cholinergic and noradrenergic effects, both central and peripheral side effects are often unpleasant and sometimes</a:t>
            </a:r>
          </a:p>
          <a:p>
            <a:pPr marL="273050" indent="-11113" algn="just" rtl="0">
              <a:buNone/>
            </a:pPr>
            <a:r>
              <a:rPr lang="en-US" sz="2800" dirty="0" smtClean="0">
                <a:latin typeface="Times New Roman" pitchFamily="18" charset="0"/>
                <a:cs typeface="Times New Roman" pitchFamily="18" charset="0"/>
              </a:rPr>
              <a:t>dangerous. </a:t>
            </a:r>
            <a:endParaRPr lang="ar-IQ" sz="2800"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9512" y="188640"/>
            <a:ext cx="7992888" cy="6552728"/>
          </a:xfrm>
        </p:spPr>
        <p:txBody>
          <a:bodyPr>
            <a:normAutofit/>
          </a:bodyPr>
          <a:lstStyle/>
          <a:p>
            <a:pPr algn="l" rtl="0">
              <a:buNone/>
            </a:pPr>
            <a:r>
              <a:rPr lang="en-US" sz="2800" b="1" dirty="0" smtClean="0">
                <a:solidFill>
                  <a:schemeClr val="accent1">
                    <a:lumMod val="75000"/>
                  </a:schemeClr>
                </a:solidFill>
                <a:latin typeface="Times New Roman" pitchFamily="18" charset="0"/>
                <a:cs typeface="Times New Roman" pitchFamily="18" charset="0"/>
              </a:rPr>
              <a:t>    Imipramine Hydrochloride</a:t>
            </a:r>
            <a:r>
              <a:rPr lang="en-US" sz="2800" dirty="0" smtClean="0">
                <a:latin typeface="Times New Roman" pitchFamily="18" charset="0"/>
                <a:cs typeface="Times New Roman" pitchFamily="18" charset="0"/>
              </a:rPr>
              <a:t> (</a:t>
            </a:r>
            <a:r>
              <a:rPr lang="en-US" sz="2800" dirty="0" smtClean="0">
                <a:solidFill>
                  <a:schemeClr val="accent2">
                    <a:lumMod val="75000"/>
                  </a:schemeClr>
                </a:solidFill>
                <a:latin typeface="Times New Roman" pitchFamily="18" charset="0"/>
                <a:cs typeface="Times New Roman" pitchFamily="18" charset="0"/>
              </a:rPr>
              <a:t>Tofranil</a:t>
            </a:r>
            <a:r>
              <a:rPr lang="en-US" sz="2800" dirty="0" smtClean="0">
                <a:latin typeface="Times New Roman" pitchFamily="18" charset="0"/>
                <a:cs typeface="Times New Roman" pitchFamily="18" charset="0"/>
              </a:rPr>
              <a:t>), </a:t>
            </a:r>
            <a:endParaRPr lang="en-US" sz="2800" b="1" dirty="0" smtClean="0">
              <a:solidFill>
                <a:schemeClr val="accent1">
                  <a:lumMod val="75000"/>
                </a:schemeClr>
              </a:solidFill>
              <a:latin typeface="Times New Roman" pitchFamily="18" charset="0"/>
              <a:cs typeface="Times New Roman" pitchFamily="18" charset="0"/>
            </a:endParaRPr>
          </a:p>
          <a:p>
            <a:pPr marL="273050" indent="263525" algn="just" rtl="0">
              <a:buNone/>
            </a:pPr>
            <a:r>
              <a:rPr lang="en-US" dirty="0" smtClean="0">
                <a:latin typeface="Times New Roman" pitchFamily="18" charset="0"/>
                <a:cs typeface="Times New Roman" pitchFamily="18" charset="0"/>
              </a:rPr>
              <a:t>Imipramine hydrochloride, 5-[3 (dimethyl amino) propyl]- 10,11-dihydro-5H-dibenzazepine mono hydrochloride</a:t>
            </a:r>
          </a:p>
          <a:p>
            <a:pPr marL="273050" indent="263525" algn="just" rtl="0">
              <a:buNone/>
            </a:pPr>
            <a:r>
              <a:rPr lang="en-US" dirty="0" smtClean="0">
                <a:solidFill>
                  <a:schemeClr val="accent2">
                    <a:lumMod val="75000"/>
                  </a:schemeClr>
                </a:solidFill>
                <a:latin typeface="Times New Roman" pitchFamily="18" charset="0"/>
                <a:cs typeface="Times New Roman" pitchFamily="18" charset="0"/>
              </a:rPr>
              <a:t>Tofranil</a:t>
            </a:r>
            <a:r>
              <a:rPr lang="en-US" dirty="0" smtClean="0">
                <a:latin typeface="Times New Roman" pitchFamily="18" charset="0"/>
                <a:cs typeface="Times New Roman" pitchFamily="18" charset="0"/>
              </a:rPr>
              <a:t>, is the lead compound of the TCAs mainly affects amines (5-HT, NE, and DA) via the transporters. As is typical of dimethyl amino compounds, anti cholinergic and sedative (central H1 block) effects tend to be marked. </a:t>
            </a:r>
          </a:p>
          <a:p>
            <a:pPr marL="273050" indent="263525" algn="just" rtl="0">
              <a:buNone/>
            </a:pPr>
            <a:r>
              <a:rPr lang="en-US" dirty="0" smtClean="0">
                <a:latin typeface="Times New Roman" pitchFamily="18" charset="0"/>
                <a:cs typeface="Times New Roman" pitchFamily="18" charset="0"/>
              </a:rPr>
              <a:t>The compound per se has a tendency toward a high 5-HT-to-NE uptake block ratio and probably can be called a </a:t>
            </a:r>
            <a:r>
              <a:rPr lang="en-US" i="1" dirty="0" smtClean="0">
                <a:solidFill>
                  <a:srgbClr val="0070C0"/>
                </a:solidFill>
                <a:latin typeface="Times New Roman" pitchFamily="18" charset="0"/>
                <a:cs typeface="Times New Roman" pitchFamily="18" charset="0"/>
              </a:rPr>
              <a:t>serotonin transport inhibitor </a:t>
            </a:r>
            <a:r>
              <a:rPr lang="en-US" dirty="0" smtClean="0">
                <a:solidFill>
                  <a:srgbClr val="0070C0"/>
                </a:solidFill>
                <a:latin typeface="Times New Roman" pitchFamily="18" charset="0"/>
                <a:cs typeface="Times New Roman" pitchFamily="18" charset="0"/>
              </a:rPr>
              <a:t>(SERTI). </a:t>
            </a:r>
          </a:p>
          <a:p>
            <a:pPr marL="273050" indent="263525" algn="just" rtl="0">
              <a:buNone/>
            </a:pPr>
            <a:endParaRPr lang="en-US" dirty="0" smtClean="0">
              <a:latin typeface="Times New Roman" pitchFamily="18" charset="0"/>
              <a:cs typeface="Times New Roman" pitchFamily="18" charset="0"/>
            </a:endParaRPr>
          </a:p>
          <a:p>
            <a:pPr marL="273050" indent="263525" algn="just" rtl="0">
              <a:buNone/>
            </a:pPr>
            <a:endParaRPr lang="ar-IQ" dirty="0">
              <a:latin typeface="Times New Roman" pitchFamily="18" charset="0"/>
              <a:cs typeface="Times New Roman" pitchFamily="18" charset="0"/>
            </a:endParaRPr>
          </a:p>
        </p:txBody>
      </p:sp>
      <p:pic>
        <p:nvPicPr>
          <p:cNvPr id="614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7" y="4293096"/>
            <a:ext cx="6497712" cy="25649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Oval 1"/>
          <p:cNvSpPr/>
          <p:nvPr/>
        </p:nvSpPr>
        <p:spPr>
          <a:xfrm>
            <a:off x="2771800" y="5575548"/>
            <a:ext cx="850787" cy="80578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5652120" y="5445224"/>
            <a:ext cx="936104" cy="86409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48680"/>
            <a:ext cx="7571184" cy="5925272"/>
          </a:xfrm>
        </p:spPr>
        <p:txBody>
          <a:bodyPr>
            <a:normAutofit/>
          </a:bodyPr>
          <a:lstStyle/>
          <a:p>
            <a:pPr marL="363538" indent="347663" algn="l" rtl="0">
              <a:buNone/>
            </a:pPr>
            <a:r>
              <a:rPr lang="en-US" sz="2800" dirty="0" smtClean="0">
                <a:latin typeface="Times New Roman" pitchFamily="18" charset="0"/>
                <a:cs typeface="Times New Roman" pitchFamily="18" charset="0"/>
              </a:rPr>
              <a:t>B. The monoamine reuptake inhibitors, </a:t>
            </a:r>
          </a:p>
          <a:p>
            <a:pPr marL="363538" indent="347663" algn="l" rtl="0">
              <a:buNone/>
            </a:pPr>
            <a:r>
              <a:rPr lang="en-US" sz="2800" dirty="0" smtClean="0">
                <a:latin typeface="Times New Roman" pitchFamily="18" charset="0"/>
                <a:cs typeface="Times New Roman" pitchFamily="18" charset="0"/>
              </a:rPr>
              <a:t>C. agents acting on auto receptors.</a:t>
            </a:r>
            <a:r>
              <a:rPr lang="en-US" sz="2800" dirty="0" smtClean="0">
                <a:solidFill>
                  <a:srgbClr val="FF0000"/>
                </a:solidFill>
                <a:latin typeface="Times New Roman" pitchFamily="18" charset="0"/>
                <a:cs typeface="Times New Roman" pitchFamily="18" charset="0"/>
              </a:rPr>
              <a:t> </a:t>
            </a:r>
          </a:p>
          <a:p>
            <a:pPr marL="363538" indent="347663" algn="l" rtl="0">
              <a:buNone/>
            </a:pPr>
            <a:r>
              <a:rPr lang="en-US" sz="3200" dirty="0" smtClean="0">
                <a:solidFill>
                  <a:schemeClr val="accent1">
                    <a:lumMod val="75000"/>
                  </a:schemeClr>
                </a:solidFill>
                <a:latin typeface="Times New Roman" pitchFamily="18" charset="0"/>
                <a:cs typeface="Times New Roman" pitchFamily="18" charset="0"/>
              </a:rPr>
              <a:t>1. Analeptics</a:t>
            </a:r>
            <a:endParaRPr lang="en-US" sz="2800" dirty="0" smtClean="0">
              <a:solidFill>
                <a:schemeClr val="accent1">
                  <a:lumMod val="75000"/>
                </a:schemeClr>
              </a:solidFill>
              <a:latin typeface="Times New Roman" pitchFamily="18" charset="0"/>
              <a:cs typeface="Times New Roman" pitchFamily="18" charset="0"/>
            </a:endParaRPr>
          </a:p>
          <a:p>
            <a:pPr marL="363538" indent="349250" algn="just" rtl="0">
              <a:buNone/>
            </a:pPr>
            <a:r>
              <a:rPr lang="en-US" sz="2800" dirty="0" smtClean="0">
                <a:latin typeface="Times New Roman" pitchFamily="18" charset="0"/>
                <a:cs typeface="Times New Roman" pitchFamily="18" charset="0"/>
              </a:rPr>
              <a:t>The traditional analeptics are a group of potent and relatively nonselective CNS stimulants. They can be illustrated by </a:t>
            </a:r>
            <a:r>
              <a:rPr lang="en-US" sz="2800" dirty="0" smtClean="0">
                <a:solidFill>
                  <a:srgbClr val="0070C0"/>
                </a:solidFill>
                <a:latin typeface="Times New Roman" pitchFamily="18" charset="0"/>
                <a:cs typeface="Times New Roman" pitchFamily="18" charset="0"/>
              </a:rPr>
              <a:t>picrotoxinin</a:t>
            </a:r>
            <a:r>
              <a:rPr lang="en-US" sz="2800" dirty="0" smtClean="0">
                <a:latin typeface="Times New Roman" pitchFamily="18" charset="0"/>
                <a:cs typeface="Times New Roman" pitchFamily="18" charset="0"/>
              </a:rPr>
              <a:t> and </a:t>
            </a:r>
            <a:r>
              <a:rPr lang="en-US" sz="2800" dirty="0" smtClean="0">
                <a:solidFill>
                  <a:srgbClr val="0070C0"/>
                </a:solidFill>
                <a:latin typeface="Times New Roman" pitchFamily="18" charset="0"/>
                <a:cs typeface="Times New Roman" pitchFamily="18" charset="0"/>
              </a:rPr>
              <a:t>pentylenetetrazole.</a:t>
            </a:r>
            <a:r>
              <a:rPr lang="en-US" sz="2800" dirty="0" smtClean="0">
                <a:latin typeface="Times New Roman" pitchFamily="18" charset="0"/>
                <a:cs typeface="Times New Roman" pitchFamily="18" charset="0"/>
              </a:rPr>
              <a:t> Both are obsolete as drugs but remain valuable research tools in determining how drugs act. </a:t>
            </a:r>
          </a:p>
          <a:p>
            <a:pPr marL="363538" indent="349250" algn="just" rtl="0">
              <a:buNone/>
            </a:pPr>
            <a:r>
              <a:rPr lang="en-US" sz="2800" dirty="0" smtClean="0">
                <a:latin typeface="Times New Roman" pitchFamily="18" charset="0"/>
                <a:cs typeface="Times New Roman" pitchFamily="18" charset="0"/>
              </a:rPr>
              <a:t>Newer agents,  </a:t>
            </a:r>
            <a:r>
              <a:rPr lang="en-US" sz="2800" dirty="0" smtClean="0">
                <a:solidFill>
                  <a:srgbClr val="0070C0"/>
                </a:solidFill>
                <a:latin typeface="Times New Roman" pitchFamily="18" charset="0"/>
                <a:cs typeface="Times New Roman" pitchFamily="18" charset="0"/>
              </a:rPr>
              <a:t>modafinil </a:t>
            </a:r>
            <a:r>
              <a:rPr lang="en-US" sz="2800" dirty="0" smtClean="0">
                <a:latin typeface="Times New Roman" pitchFamily="18" charset="0"/>
                <a:cs typeface="Times New Roman" pitchFamily="18" charset="0"/>
              </a:rPr>
              <a:t>and </a:t>
            </a:r>
            <a:r>
              <a:rPr lang="en-US" sz="2800" dirty="0" smtClean="0">
                <a:solidFill>
                  <a:srgbClr val="0070C0"/>
                </a:solidFill>
                <a:latin typeface="Times New Roman" pitchFamily="18" charset="0"/>
                <a:cs typeface="Times New Roman" pitchFamily="18" charset="0"/>
              </a:rPr>
              <a:t>doxapram,</a:t>
            </a:r>
            <a:r>
              <a:rPr lang="en-US" sz="2800" dirty="0" smtClean="0">
                <a:latin typeface="Times New Roman" pitchFamily="18" charset="0"/>
                <a:cs typeface="Times New Roman" pitchFamily="18" charset="0"/>
              </a:rPr>
              <a:t> are more selective and have use in narcolepsy and as </a:t>
            </a:r>
            <a:r>
              <a:rPr lang="en-US" sz="2800" dirty="0" smtClean="0">
                <a:solidFill>
                  <a:srgbClr val="FF0000"/>
                </a:solidFill>
                <a:latin typeface="Times New Roman" pitchFamily="18" charset="0"/>
                <a:cs typeface="Times New Roman" pitchFamily="18" charset="0"/>
              </a:rPr>
              <a:t>respiratory stimulants</a:t>
            </a:r>
            <a:r>
              <a:rPr lang="en-US" dirty="0" smtClean="0">
                <a:solidFill>
                  <a:srgbClr val="FF0000"/>
                </a:solidFill>
              </a:rPr>
              <a:t>.</a:t>
            </a:r>
            <a:endParaRPr lang="ar-IQ" dirty="0">
              <a:solidFill>
                <a:srgbClr val="FF0000"/>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88641"/>
            <a:ext cx="8219256" cy="6426294"/>
          </a:xfrm>
        </p:spPr>
        <p:txBody>
          <a:bodyPr>
            <a:normAutofit/>
          </a:bodyPr>
          <a:lstStyle/>
          <a:p>
            <a:pPr marL="273050" indent="190500" algn="l" rtl="0">
              <a:buNone/>
            </a:pPr>
            <a:r>
              <a:rPr lang="en-US" sz="2600" dirty="0">
                <a:latin typeface="Times New Roman" pitchFamily="18" charset="0"/>
                <a:cs typeface="Times New Roman" pitchFamily="18" charset="0"/>
              </a:rPr>
              <a:t>Metabolic N-</a:t>
            </a:r>
            <a:r>
              <a:rPr lang="en-US" sz="2600" dirty="0" err="1">
                <a:latin typeface="Times New Roman" pitchFamily="18" charset="0"/>
                <a:cs typeface="Times New Roman" pitchFamily="18" charset="0"/>
              </a:rPr>
              <a:t>demethylation</a:t>
            </a:r>
            <a:r>
              <a:rPr lang="en-US" sz="2600" dirty="0">
                <a:latin typeface="Times New Roman" pitchFamily="18" charset="0"/>
                <a:cs typeface="Times New Roman" pitchFamily="18" charset="0"/>
              </a:rPr>
              <a:t> occurs, with a buildup of nor imipramine (or desimipramine). </a:t>
            </a:r>
          </a:p>
          <a:p>
            <a:pPr marL="273050" indent="190500" algn="l" rtl="0">
              <a:buNone/>
            </a:pPr>
            <a:r>
              <a:rPr lang="en-US" sz="2600" dirty="0">
                <a:latin typeface="Times New Roman" pitchFamily="18" charset="0"/>
                <a:cs typeface="Times New Roman" pitchFamily="18" charset="0"/>
              </a:rPr>
              <a:t>The demethylated metabolite is less anti cholinergic, less sedative, and more stimulatory and </a:t>
            </a:r>
            <a:r>
              <a:rPr lang="en-US" sz="2600" dirty="0">
                <a:solidFill>
                  <a:srgbClr val="0070C0"/>
                </a:solidFill>
                <a:latin typeface="Times New Roman" pitchFamily="18" charset="0"/>
                <a:cs typeface="Times New Roman" pitchFamily="18" charset="0"/>
              </a:rPr>
              <a:t>is a selective </a:t>
            </a:r>
            <a:r>
              <a:rPr lang="en-US" sz="2600" i="1" dirty="0">
                <a:solidFill>
                  <a:srgbClr val="0070C0"/>
                </a:solidFill>
                <a:latin typeface="Times New Roman" pitchFamily="18" charset="0"/>
                <a:cs typeface="Times New Roman" pitchFamily="18" charset="0"/>
              </a:rPr>
              <a:t>norepinephrine reuptake inhibitor</a:t>
            </a:r>
            <a:r>
              <a:rPr lang="en-US" sz="2600" dirty="0">
                <a:solidFill>
                  <a:srgbClr val="0070C0"/>
                </a:solidFill>
                <a:latin typeface="Times New Roman" pitchFamily="18" charset="0"/>
                <a:cs typeface="Times New Roman" pitchFamily="18" charset="0"/>
              </a:rPr>
              <a:t> (SNERI</a:t>
            </a:r>
            <a:r>
              <a:rPr lang="en-US" sz="2800" dirty="0">
                <a:solidFill>
                  <a:srgbClr val="0070C0"/>
                </a:solidFill>
                <a:latin typeface="Times New Roman" pitchFamily="18" charset="0"/>
                <a:cs typeface="Times New Roman" pitchFamily="18" charset="0"/>
              </a:rPr>
              <a:t>)</a:t>
            </a:r>
          </a:p>
          <a:p>
            <a:pPr algn="l" rtl="0">
              <a:buNone/>
            </a:pPr>
            <a:r>
              <a:rPr lang="en-US" sz="2800" b="1" dirty="0" smtClean="0">
                <a:solidFill>
                  <a:schemeClr val="accent1">
                    <a:lumMod val="75000"/>
                  </a:schemeClr>
                </a:solidFill>
                <a:latin typeface="Times New Roman" pitchFamily="18" charset="0"/>
                <a:cs typeface="Times New Roman" pitchFamily="18" charset="0"/>
              </a:rPr>
              <a:t>Clomipramine Hydrochloride</a:t>
            </a:r>
            <a:endParaRPr lang="en-US" dirty="0" smtClean="0">
              <a:latin typeface="Times New Roman" pitchFamily="18" charset="0"/>
              <a:cs typeface="Times New Roman" pitchFamily="18" charset="0"/>
            </a:endParaRPr>
          </a:p>
          <a:p>
            <a:pPr marL="273050" indent="263525" algn="l" rtl="0">
              <a:buNone/>
            </a:pPr>
            <a:r>
              <a:rPr lang="en-US" dirty="0" smtClean="0">
                <a:latin typeface="Times New Roman" pitchFamily="18" charset="0"/>
                <a:cs typeface="Times New Roman" pitchFamily="18" charset="0"/>
              </a:rPr>
              <a:t>Clomipramine (</a:t>
            </a:r>
            <a:r>
              <a:rPr lang="en-US" dirty="0" smtClean="0">
                <a:solidFill>
                  <a:srgbClr val="0070C0"/>
                </a:solidFill>
                <a:latin typeface="Times New Roman" pitchFamily="18" charset="0"/>
                <a:cs typeface="Times New Roman" pitchFamily="18" charset="0"/>
              </a:rPr>
              <a:t>Anafranil</a:t>
            </a:r>
            <a:r>
              <a:rPr lang="en-US" dirty="0" smtClean="0">
                <a:latin typeface="Times New Roman" pitchFamily="18" charset="0"/>
                <a:cs typeface="Times New Roman" pitchFamily="18" charset="0"/>
              </a:rPr>
              <a:t>) is up to 50 times as potent as imipramine in some bioassays. The chloro replacing the H-substituent could increase potency by increasing distribution to the CNS. </a:t>
            </a:r>
            <a:endParaRPr lang="ar-IQ" dirty="0">
              <a:latin typeface="Times New Roman" pitchFamily="18" charset="0"/>
              <a:cs typeface="Times New Roman" pitchFamily="18" charset="0"/>
            </a:endParaRPr>
          </a:p>
        </p:txBody>
      </p:sp>
      <p:pic>
        <p:nvPicPr>
          <p:cNvPr id="2053" name="Picture 5"/>
          <p:cNvPicPr>
            <a:picLocks noChangeAspect="1" noChangeArrowheads="1"/>
          </p:cNvPicPr>
          <p:nvPr/>
        </p:nvPicPr>
        <p:blipFill>
          <a:blip r:embed="rId2" cstate="print"/>
          <a:srcRect l="16251" t="15000" r="23000" b="17500"/>
          <a:stretch>
            <a:fillRect/>
          </a:stretch>
        </p:blipFill>
        <p:spPr bwMode="auto">
          <a:xfrm>
            <a:off x="2483768" y="4077072"/>
            <a:ext cx="3456384" cy="2122364"/>
          </a:xfrm>
          <a:prstGeom prst="rect">
            <a:avLst/>
          </a:prstGeom>
          <a:noFill/>
          <a:ln w="9525">
            <a:noFill/>
            <a:miter lim="800000"/>
            <a:headEnd/>
            <a:tailEnd/>
          </a:ln>
        </p:spPr>
      </p:pic>
      <p:sp>
        <p:nvSpPr>
          <p:cNvPr id="9" name="Rectangle 8"/>
          <p:cNvSpPr/>
          <p:nvPr/>
        </p:nvSpPr>
        <p:spPr>
          <a:xfrm>
            <a:off x="2267744" y="5783938"/>
            <a:ext cx="4392488" cy="830997"/>
          </a:xfrm>
          <a:prstGeom prst="rect">
            <a:avLst/>
          </a:prstGeom>
        </p:spPr>
        <p:txBody>
          <a:bodyPr wrap="square">
            <a:spAutoFit/>
          </a:bodyPr>
          <a:lstStyle/>
          <a:p>
            <a:pPr algn="l" rtl="0">
              <a:buNone/>
            </a:pPr>
            <a:endParaRPr lang="en-US" sz="2400" b="1" dirty="0" smtClean="0">
              <a:latin typeface="Times New Roman" pitchFamily="18" charset="0"/>
              <a:cs typeface="Times New Roman" pitchFamily="18" charset="0"/>
            </a:endParaRPr>
          </a:p>
          <a:p>
            <a:pPr algn="l" rtl="0">
              <a:buNone/>
            </a:pPr>
            <a:r>
              <a:rPr lang="en-US" sz="2400" b="1" dirty="0" smtClean="0">
                <a:latin typeface="Times New Roman" pitchFamily="18" charset="0"/>
                <a:cs typeface="Times New Roman" pitchFamily="18" charset="0"/>
              </a:rPr>
              <a:t>Clomipramine Hydrochloride</a:t>
            </a:r>
          </a:p>
        </p:txBody>
      </p:sp>
      <p:sp>
        <p:nvSpPr>
          <p:cNvPr id="2" name="Oval 1"/>
          <p:cNvSpPr/>
          <p:nvPr/>
        </p:nvSpPr>
        <p:spPr>
          <a:xfrm>
            <a:off x="4860032" y="4725144"/>
            <a:ext cx="842392" cy="57606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51520" y="188640"/>
            <a:ext cx="7673280" cy="6285312"/>
          </a:xfrm>
        </p:spPr>
        <p:txBody>
          <a:bodyPr>
            <a:normAutofit/>
          </a:bodyPr>
          <a:lstStyle/>
          <a:p>
            <a:pPr marL="273050" indent="263525" algn="just" rtl="0">
              <a:buNone/>
            </a:pPr>
            <a:endParaRPr lang="en-US" dirty="0" smtClean="0">
              <a:latin typeface="Times New Roman" pitchFamily="18" charset="0"/>
            </a:endParaRPr>
          </a:p>
          <a:p>
            <a:pPr marL="273050" indent="263525" algn="just" rtl="0">
              <a:buNone/>
            </a:pPr>
            <a:endParaRPr lang="en-US" dirty="0">
              <a:latin typeface="Times New Roman" pitchFamily="18" charset="0"/>
            </a:endParaRPr>
          </a:p>
          <a:p>
            <a:pPr marL="273050" indent="263525" algn="just" rtl="0">
              <a:buNone/>
            </a:pPr>
            <a:r>
              <a:rPr lang="en-US" dirty="0" smtClean="0">
                <a:latin typeface="Times New Roman" pitchFamily="18" charset="0"/>
              </a:rPr>
              <a:t>An H-bond between the protonated amino group (as in vivo) and the unshared electrons of the chloro substituent might stabilize a -</a:t>
            </a:r>
            <a:r>
              <a:rPr lang="el-GR" dirty="0" smtClean="0">
                <a:latin typeface="Times New Roman" pitchFamily="18" charset="0"/>
              </a:rPr>
              <a:t> β </a:t>
            </a:r>
            <a:r>
              <a:rPr lang="en-US" dirty="0" smtClean="0">
                <a:latin typeface="Times New Roman" pitchFamily="18" charset="0"/>
              </a:rPr>
              <a:t>aryl amine–like shape and give more efficient competition for the transporter. The drug is an antidepressant. It is used in obsessive–compulsive disorder, an anxiety disorder that may have an element of depression.</a:t>
            </a:r>
            <a:endParaRPr lang="ar-IQ" dirty="0" smtClean="0">
              <a:latin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9512" y="116632"/>
            <a:ext cx="7745288" cy="6357320"/>
          </a:xfrm>
        </p:spPr>
        <p:txBody>
          <a:bodyPr>
            <a:normAutofit/>
          </a:bodyPr>
          <a:lstStyle/>
          <a:p>
            <a:pPr marL="273050" indent="439738" algn="l" rtl="0">
              <a:buNone/>
              <a:tabLst>
                <a:tab pos="712788" algn="l"/>
              </a:tabLst>
            </a:pPr>
            <a:r>
              <a:rPr lang="en-US" b="1" dirty="0" smtClean="0">
                <a:solidFill>
                  <a:schemeClr val="accent1">
                    <a:lumMod val="75000"/>
                  </a:schemeClr>
                </a:solidFill>
                <a:latin typeface="Times New Roman" pitchFamily="18" charset="0"/>
                <a:cs typeface="Times New Roman" pitchFamily="18" charset="0"/>
              </a:rPr>
              <a:t>Amitriptyline Hydrochloride</a:t>
            </a:r>
            <a:r>
              <a:rPr lang="en-US" dirty="0" smtClean="0">
                <a:solidFill>
                  <a:schemeClr val="accent1">
                    <a:lumMod val="75000"/>
                  </a:schemeClr>
                </a:solidFill>
                <a:latin typeface="Times New Roman" pitchFamily="18" charset="0"/>
                <a:cs typeface="Times New Roman" pitchFamily="18" charset="0"/>
              </a:rPr>
              <a:t>(</a:t>
            </a:r>
            <a:r>
              <a:rPr lang="en-US" dirty="0" err="1" smtClean="0">
                <a:solidFill>
                  <a:srgbClr val="0070C0"/>
                </a:solidFill>
                <a:latin typeface="Times New Roman" pitchFamily="18" charset="0"/>
                <a:cs typeface="Times New Roman" pitchFamily="18" charset="0"/>
              </a:rPr>
              <a:t>Elavil</a:t>
            </a:r>
            <a:r>
              <a:rPr lang="en-US" dirty="0" smtClean="0">
                <a:latin typeface="Times New Roman" pitchFamily="18" charset="0"/>
                <a:cs typeface="Times New Roman" pitchFamily="18" charset="0"/>
              </a:rPr>
              <a:t>)</a:t>
            </a:r>
          </a:p>
          <a:p>
            <a:pPr marL="273050" indent="263525" algn="just" rtl="0">
              <a:buNone/>
            </a:pPr>
            <a:r>
              <a:rPr lang="en-US" dirty="0" smtClean="0">
                <a:latin typeface="Times New Roman" pitchFamily="18" charset="0"/>
                <a:cs typeface="Times New Roman" pitchFamily="18" charset="0"/>
              </a:rPr>
              <a:t> Is one of the most anti cholinergic and sedative of the TCAs. Because it lacks the </a:t>
            </a:r>
            <a:r>
              <a:rPr lang="en-US" dirty="0" smtClean="0">
                <a:solidFill>
                  <a:srgbClr val="FF0000"/>
                </a:solidFill>
                <a:latin typeface="Times New Roman" pitchFamily="18" charset="0"/>
                <a:cs typeface="Times New Roman" pitchFamily="18" charset="0"/>
              </a:rPr>
              <a:t>ring-electron–enriching nitrogen atom</a:t>
            </a:r>
            <a:r>
              <a:rPr lang="en-US" dirty="0" smtClean="0">
                <a:latin typeface="Times New Roman" pitchFamily="18" charset="0"/>
                <a:cs typeface="Times New Roman" pitchFamily="18" charset="0"/>
              </a:rPr>
              <a:t> of imipramine, metabolic inactivation mainly proceeds not at the analogous 2-position but at the </a:t>
            </a:r>
            <a:r>
              <a:rPr lang="en-US" dirty="0" err="1" smtClean="0">
                <a:latin typeface="Times New Roman" pitchFamily="18" charset="0"/>
                <a:cs typeface="Times New Roman" pitchFamily="18" charset="0"/>
              </a:rPr>
              <a:t>benzylic</a:t>
            </a:r>
            <a:r>
              <a:rPr lang="en-US" dirty="0" smtClean="0">
                <a:latin typeface="Times New Roman" pitchFamily="18" charset="0"/>
                <a:cs typeface="Times New Roman" pitchFamily="18" charset="0"/>
              </a:rPr>
              <a:t> 10-position. Because of the 5- exocyclic double bond, </a:t>
            </a:r>
            <a:r>
              <a:rPr lang="en-US" i="1" dirty="0" smtClean="0">
                <a:latin typeface="Times New Roman" pitchFamily="18" charset="0"/>
                <a:cs typeface="Times New Roman" pitchFamily="18" charset="0"/>
              </a:rPr>
              <a:t>E- and Z-hydroxy isomers are produced </a:t>
            </a:r>
            <a:r>
              <a:rPr lang="en-US" dirty="0" smtClean="0">
                <a:latin typeface="Times New Roman" pitchFamily="18" charset="0"/>
                <a:cs typeface="Times New Roman" pitchFamily="18" charset="0"/>
              </a:rPr>
              <a:t>by oxidation metabolism</a:t>
            </a:r>
            <a:r>
              <a:rPr lang="en-US" dirty="0">
                <a:latin typeface="Times New Roman" pitchFamily="18" charset="0"/>
                <a:cs typeface="Times New Roman" pitchFamily="18" charset="0"/>
              </a:rPr>
              <a:t>. Metabolic N-</a:t>
            </a:r>
            <a:r>
              <a:rPr lang="en-US" dirty="0" err="1">
                <a:latin typeface="Times New Roman" pitchFamily="18" charset="0"/>
                <a:cs typeface="Times New Roman" pitchFamily="18" charset="0"/>
              </a:rPr>
              <a:t>demethylation</a:t>
            </a:r>
            <a:r>
              <a:rPr lang="en-US" dirty="0">
                <a:latin typeface="Times New Roman" pitchFamily="18" charset="0"/>
                <a:cs typeface="Times New Roman" pitchFamily="18" charset="0"/>
              </a:rPr>
              <a:t> occurs, and nortriptyline is produced, which has a less anti cholinergic, less sedative, and more stimulant action than amitriptyline. Nortriptyline is</a:t>
            </a:r>
          </a:p>
          <a:p>
            <a:pPr marL="273050" indent="263525" algn="just" rtl="0">
              <a:buNone/>
            </a:pPr>
            <a:r>
              <a:rPr lang="en-US" dirty="0">
                <a:latin typeface="Times New Roman" pitchFamily="18" charset="0"/>
                <a:cs typeface="Times New Roman" pitchFamily="18" charset="0"/>
              </a:rPr>
              <a:t> a( SNERI).</a:t>
            </a:r>
            <a:endParaRPr lang="en-US" b="1" dirty="0" smtClean="0">
              <a:latin typeface="Times New Roman" pitchFamily="18" charset="0"/>
              <a:cs typeface="Times New Roman" pitchFamily="18" charset="0"/>
            </a:endParaRPr>
          </a:p>
          <a:p>
            <a:pPr algn="l" rtl="0">
              <a:buNone/>
            </a:pPr>
            <a:endParaRPr lang="ar-IQ" dirty="0">
              <a:latin typeface="Times New Roman" pitchFamily="18" charset="0"/>
              <a:cs typeface="Times New Roman" pitchFamily="18" charset="0"/>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9" y="3933056"/>
            <a:ext cx="5832648" cy="29249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20688"/>
            <a:ext cx="7571184" cy="3384376"/>
          </a:xfrm>
        </p:spPr>
        <p:txBody>
          <a:bodyPr>
            <a:normAutofit lnSpcReduction="10000"/>
          </a:bodyPr>
          <a:lstStyle/>
          <a:p>
            <a:pPr marL="273050" indent="263525" algn="l" rtl="0">
              <a:buNone/>
            </a:pPr>
            <a:r>
              <a:rPr lang="en-US" sz="2800" b="1" dirty="0" smtClean="0">
                <a:solidFill>
                  <a:schemeClr val="accent1">
                    <a:lumMod val="75000"/>
                  </a:schemeClr>
                </a:solidFill>
                <a:latin typeface="Times New Roman" pitchFamily="18" charset="0"/>
                <a:cs typeface="Times New Roman" pitchFamily="18" charset="0"/>
              </a:rPr>
              <a:t>Doxepin </a:t>
            </a:r>
            <a:r>
              <a:rPr lang="en-US" sz="3000" b="1" dirty="0" smtClean="0">
                <a:solidFill>
                  <a:schemeClr val="accent1">
                    <a:lumMod val="75000"/>
                  </a:schemeClr>
                </a:solidFill>
                <a:latin typeface="Times New Roman" pitchFamily="18" charset="0"/>
                <a:cs typeface="Times New Roman" pitchFamily="18" charset="0"/>
              </a:rPr>
              <a:t>Hydrochloride </a:t>
            </a:r>
            <a:r>
              <a:rPr lang="en-US" sz="3000" dirty="0" smtClean="0">
                <a:latin typeface="Times New Roman" pitchFamily="18" charset="0"/>
                <a:cs typeface="Times New Roman" pitchFamily="18" charset="0"/>
              </a:rPr>
              <a:t>(</a:t>
            </a:r>
            <a:r>
              <a:rPr lang="en-US" sz="3000" dirty="0" err="1" smtClean="0">
                <a:solidFill>
                  <a:srgbClr val="0070C0"/>
                </a:solidFill>
                <a:latin typeface="Times New Roman" pitchFamily="18" charset="0"/>
                <a:cs typeface="Times New Roman" pitchFamily="18" charset="0"/>
              </a:rPr>
              <a:t>Sinequan</a:t>
            </a:r>
            <a:r>
              <a:rPr lang="en-US" sz="3000" dirty="0" smtClean="0">
                <a:solidFill>
                  <a:srgbClr val="0070C0"/>
                </a:solidFill>
                <a:latin typeface="Times New Roman" pitchFamily="18" charset="0"/>
                <a:cs typeface="Times New Roman" pitchFamily="18" charset="0"/>
              </a:rPr>
              <a:t>, </a:t>
            </a:r>
            <a:r>
              <a:rPr lang="en-US" sz="3000" dirty="0" err="1" smtClean="0">
                <a:solidFill>
                  <a:srgbClr val="0070C0"/>
                </a:solidFill>
                <a:latin typeface="Times New Roman" pitchFamily="18" charset="0"/>
                <a:cs typeface="Times New Roman" pitchFamily="18" charset="0"/>
              </a:rPr>
              <a:t>Adapin</a:t>
            </a:r>
            <a:r>
              <a:rPr lang="en-US" sz="3000" dirty="0" smtClean="0">
                <a:latin typeface="Times New Roman" pitchFamily="18" charset="0"/>
                <a:cs typeface="Times New Roman" pitchFamily="18" charset="0"/>
              </a:rPr>
              <a:t>)</a:t>
            </a:r>
          </a:p>
          <a:p>
            <a:pPr marL="273050" indent="263525" algn="just" rtl="0">
              <a:buNone/>
            </a:pPr>
            <a:r>
              <a:rPr lang="en-US" sz="3000" dirty="0" smtClean="0">
                <a:latin typeface="Times New Roman" pitchFamily="18" charset="0"/>
                <a:cs typeface="Times New Roman" pitchFamily="18" charset="0"/>
              </a:rPr>
              <a:t>Is an oxa congener of amitriptyline, as can be seen from its structure.</a:t>
            </a:r>
          </a:p>
          <a:p>
            <a:pPr marL="273050" indent="263525" algn="just" rtl="0">
              <a:buNone/>
            </a:pPr>
            <a:r>
              <a:rPr lang="en-US" sz="3000" dirty="0" smtClean="0">
                <a:latin typeface="Times New Roman" pitchFamily="18" charset="0"/>
                <a:cs typeface="Times New Roman" pitchFamily="18" charset="0"/>
              </a:rPr>
              <a:t>The oxygen is interestingly placed and should influence oxidative metabolism as well as postsynaptic and presynaptic binding affinities. </a:t>
            </a:r>
            <a:endParaRPr lang="ar-IQ" sz="3000" dirty="0">
              <a:latin typeface="Times New Roman" pitchFamily="18" charset="0"/>
              <a:cs typeface="Times New Roman" pitchFamily="18" charset="0"/>
            </a:endParaRPr>
          </a:p>
        </p:txBody>
      </p:sp>
      <p:pic>
        <p:nvPicPr>
          <p:cNvPr id="4099" name="Picture 3"/>
          <p:cNvPicPr>
            <a:picLocks noChangeAspect="1" noChangeArrowheads="1"/>
          </p:cNvPicPr>
          <p:nvPr/>
        </p:nvPicPr>
        <p:blipFill>
          <a:blip r:embed="rId2" cstate="print"/>
          <a:srcRect l="15831" t="15909" r="20102" b="9091"/>
          <a:stretch>
            <a:fillRect/>
          </a:stretch>
        </p:blipFill>
        <p:spPr bwMode="auto">
          <a:xfrm>
            <a:off x="2267744" y="3501008"/>
            <a:ext cx="3960440" cy="2592288"/>
          </a:xfrm>
          <a:prstGeom prst="rect">
            <a:avLst/>
          </a:prstGeom>
          <a:noFill/>
          <a:ln w="9525">
            <a:noFill/>
            <a:miter lim="800000"/>
            <a:headEnd/>
            <a:tailEnd/>
          </a:ln>
        </p:spPr>
      </p:pic>
      <p:sp>
        <p:nvSpPr>
          <p:cNvPr id="6" name="Rectangle 5"/>
          <p:cNvSpPr/>
          <p:nvPr/>
        </p:nvSpPr>
        <p:spPr>
          <a:xfrm>
            <a:off x="2483768" y="6198989"/>
            <a:ext cx="3559949" cy="461665"/>
          </a:xfrm>
          <a:prstGeom prst="rect">
            <a:avLst/>
          </a:prstGeom>
        </p:spPr>
        <p:txBody>
          <a:bodyPr wrap="square">
            <a:spAutoFit/>
          </a:bodyPr>
          <a:lstStyle/>
          <a:p>
            <a:r>
              <a:rPr lang="en-US" sz="2400" b="1" i="1" dirty="0" smtClean="0">
                <a:latin typeface="Times New Roman" pitchFamily="18" charset="0"/>
                <a:cs typeface="Times New Roman" pitchFamily="18" charset="0"/>
              </a:rPr>
              <a:t>Doxepin Hydrochloride</a:t>
            </a:r>
            <a:endParaRPr lang="ar-IQ" sz="2400" dirty="0">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7467600" cy="2880320"/>
          </a:xfrm>
        </p:spPr>
        <p:txBody>
          <a:bodyPr>
            <a:normAutofit fontScale="92500" lnSpcReduction="10000"/>
          </a:bodyPr>
          <a:lstStyle/>
          <a:p>
            <a:pPr marL="273050" indent="263525" algn="just" rtl="0">
              <a:buNone/>
            </a:pPr>
            <a:r>
              <a:rPr lang="en-US" sz="2800" dirty="0" smtClean="0">
                <a:latin typeface="Times New Roman" pitchFamily="18" charset="0"/>
                <a:cs typeface="Times New Roman" pitchFamily="18" charset="0"/>
              </a:rPr>
              <a:t>The </a:t>
            </a:r>
            <a:r>
              <a:rPr lang="en-US" sz="2800" dirty="0" smtClean="0">
                <a:solidFill>
                  <a:srgbClr val="FF0000"/>
                </a:solidFill>
                <a:latin typeface="Times New Roman" pitchFamily="18" charset="0"/>
                <a:cs typeface="Times New Roman" pitchFamily="18" charset="0"/>
              </a:rPr>
              <a:t>(</a:t>
            </a:r>
            <a:r>
              <a:rPr lang="en-US" sz="2800" i="1" dirty="0" smtClean="0">
                <a:solidFill>
                  <a:srgbClr val="FF0000"/>
                </a:solidFill>
                <a:latin typeface="Times New Roman" pitchFamily="18" charset="0"/>
                <a:cs typeface="Times New Roman" pitchFamily="18" charset="0"/>
              </a:rPr>
              <a:t>Z)-isomer is the more active</a:t>
            </a:r>
            <a:r>
              <a:rPr lang="en-US" sz="2800" i="1" dirty="0" smtClean="0">
                <a:latin typeface="Times New Roman" pitchFamily="18" charset="0"/>
                <a:cs typeface="Times New Roman" pitchFamily="18" charset="0"/>
              </a:rPr>
              <a:t>, although </a:t>
            </a:r>
            <a:r>
              <a:rPr lang="en-US" sz="2800" dirty="0" smtClean="0">
                <a:latin typeface="Times New Roman" pitchFamily="18" charset="0"/>
                <a:cs typeface="Times New Roman" pitchFamily="18" charset="0"/>
              </a:rPr>
              <a:t>the drug is marketed as the mixture of isomers. The drug overall is a NE and 5-HT reuptake blocker with significant anti cholinergic and sedative properties.</a:t>
            </a:r>
          </a:p>
          <a:p>
            <a:pPr marL="273050" indent="263525" algn="just" rtl="0">
              <a:buNone/>
            </a:pPr>
            <a:endParaRPr lang="en-US" sz="3000" dirty="0" smtClean="0">
              <a:solidFill>
                <a:srgbClr val="0070C0"/>
              </a:solidFill>
              <a:latin typeface="Times New Roman" pitchFamily="18" charset="0"/>
              <a:cs typeface="Times New Roman" pitchFamily="18" charset="0"/>
            </a:endParaRPr>
          </a:p>
          <a:p>
            <a:pPr marL="273050" indent="263525" algn="just" rtl="0">
              <a:buNone/>
            </a:pPr>
            <a:r>
              <a:rPr lang="en-US" sz="3000" dirty="0" smtClean="0">
                <a:solidFill>
                  <a:srgbClr val="0070C0"/>
                </a:solidFill>
                <a:latin typeface="Times New Roman" pitchFamily="18" charset="0"/>
                <a:cs typeface="Times New Roman" pitchFamily="18" charset="0"/>
              </a:rPr>
              <a:t>Another derivatives</a:t>
            </a:r>
          </a:p>
          <a:p>
            <a:pPr marL="273050" indent="263525" algn="just" rtl="0">
              <a:buNone/>
            </a:pPr>
            <a:r>
              <a:rPr lang="en-US" sz="2800" b="1" i="1" dirty="0" smtClean="0"/>
              <a:t> </a:t>
            </a:r>
            <a:endParaRPr lang="en-US" sz="2800" dirty="0" smtClean="0">
              <a:latin typeface="Times New Roman" pitchFamily="18" charset="0"/>
              <a:cs typeface="Times New Roman" pitchFamily="18" charset="0"/>
            </a:endParaRPr>
          </a:p>
          <a:p>
            <a:pPr marL="273050" indent="263525" algn="l" rtl="0">
              <a:buNone/>
            </a:pPr>
            <a:endParaRPr lang="ar-IQ" sz="2800" dirty="0" smtClean="0">
              <a:latin typeface="Times New Roman" pitchFamily="18" charset="0"/>
              <a:cs typeface="Times New Roman" pitchFamily="18" charset="0"/>
            </a:endParaRPr>
          </a:p>
          <a:p>
            <a:pPr algn="l" rtl="0">
              <a:buNone/>
            </a:pPr>
            <a:endParaRPr lang="en-US" dirty="0" smtClean="0"/>
          </a:p>
          <a:p>
            <a:pPr algn="l" rtl="0">
              <a:buNone/>
            </a:pPr>
            <a:endParaRPr lang="en-US" dirty="0" smtClean="0"/>
          </a:p>
          <a:p>
            <a:pPr algn="l" rtl="0">
              <a:buNone/>
            </a:pPr>
            <a:endParaRPr lang="en-US" dirty="0" smtClean="0"/>
          </a:p>
        </p:txBody>
      </p:sp>
      <p:pic>
        <p:nvPicPr>
          <p:cNvPr id="5" name="Picture 4"/>
          <p:cNvPicPr>
            <a:picLocks noChangeAspect="1" noChangeArrowheads="1"/>
          </p:cNvPicPr>
          <p:nvPr/>
        </p:nvPicPr>
        <p:blipFill>
          <a:blip r:embed="rId2" cstate="print"/>
          <a:srcRect l="20089" t="9091" r="28571" b="22727"/>
          <a:stretch>
            <a:fillRect/>
          </a:stretch>
        </p:blipFill>
        <p:spPr bwMode="auto">
          <a:xfrm>
            <a:off x="683568" y="2924944"/>
            <a:ext cx="3240360" cy="2736304"/>
          </a:xfrm>
          <a:prstGeom prst="rect">
            <a:avLst/>
          </a:prstGeom>
          <a:noFill/>
          <a:ln w="9525">
            <a:noFill/>
            <a:miter lim="800000"/>
            <a:headEnd/>
            <a:tailEnd/>
          </a:ln>
        </p:spPr>
      </p:pic>
      <p:pic>
        <p:nvPicPr>
          <p:cNvPr id="6" name="Picture 2"/>
          <p:cNvPicPr>
            <a:picLocks noChangeAspect="1" noChangeArrowheads="1"/>
          </p:cNvPicPr>
          <p:nvPr/>
        </p:nvPicPr>
        <p:blipFill>
          <a:blip r:embed="rId3" cstate="print"/>
          <a:srcRect l="19149" t="21622" r="14894" b="16216"/>
          <a:stretch>
            <a:fillRect/>
          </a:stretch>
        </p:blipFill>
        <p:spPr bwMode="auto">
          <a:xfrm>
            <a:off x="4355976" y="3573016"/>
            <a:ext cx="3888432" cy="2304256"/>
          </a:xfrm>
          <a:prstGeom prst="rect">
            <a:avLst/>
          </a:prstGeom>
          <a:noFill/>
          <a:ln w="9525">
            <a:noFill/>
            <a:miter lim="800000"/>
            <a:headEnd/>
            <a:tailEnd/>
          </a:ln>
        </p:spPr>
      </p:pic>
      <p:sp>
        <p:nvSpPr>
          <p:cNvPr id="7" name="Rectangle 6"/>
          <p:cNvSpPr/>
          <p:nvPr/>
        </p:nvSpPr>
        <p:spPr>
          <a:xfrm>
            <a:off x="3707904" y="5761132"/>
            <a:ext cx="4032448" cy="461665"/>
          </a:xfrm>
          <a:prstGeom prst="rect">
            <a:avLst/>
          </a:prstGeom>
        </p:spPr>
        <p:txBody>
          <a:bodyPr wrap="square">
            <a:spAutoFit/>
          </a:bodyPr>
          <a:lstStyle/>
          <a:p>
            <a:r>
              <a:rPr lang="en-US" sz="2400" b="1" dirty="0" smtClean="0">
                <a:latin typeface="Times New Roman" pitchFamily="18" charset="0"/>
                <a:cs typeface="Times New Roman" pitchFamily="18" charset="0"/>
              </a:rPr>
              <a:t>Maprotiline Hydrochloride</a:t>
            </a:r>
            <a:endParaRPr lang="ar-IQ" sz="2400" dirty="0">
              <a:latin typeface="Times New Roman" pitchFamily="18" charset="0"/>
              <a:cs typeface="Times New Roman" pitchFamily="18" charset="0"/>
            </a:endParaRPr>
          </a:p>
        </p:txBody>
      </p:sp>
      <p:sp>
        <p:nvSpPr>
          <p:cNvPr id="8" name="Rectangle 7"/>
          <p:cNvSpPr/>
          <p:nvPr/>
        </p:nvSpPr>
        <p:spPr>
          <a:xfrm>
            <a:off x="899592" y="5707708"/>
            <a:ext cx="1872208" cy="461665"/>
          </a:xfrm>
          <a:prstGeom prst="rect">
            <a:avLst/>
          </a:prstGeom>
        </p:spPr>
        <p:txBody>
          <a:bodyPr wrap="square">
            <a:spAutoFit/>
          </a:bodyPr>
          <a:lstStyle/>
          <a:p>
            <a:r>
              <a:rPr lang="en-US" sz="2400" b="1" i="1" dirty="0" smtClean="0">
                <a:latin typeface="Times New Roman" pitchFamily="18" charset="0"/>
                <a:cs typeface="Times New Roman" pitchFamily="18" charset="0"/>
              </a:rPr>
              <a:t>Amoxapine</a:t>
            </a:r>
            <a:endParaRPr lang="ar-IQ" sz="2400" dirty="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9512" y="116632"/>
            <a:ext cx="7848872" cy="6480720"/>
          </a:xfrm>
        </p:spPr>
        <p:txBody>
          <a:bodyPr>
            <a:noAutofit/>
          </a:bodyPr>
          <a:lstStyle/>
          <a:p>
            <a:pPr algn="l" rtl="0">
              <a:buNone/>
            </a:pPr>
            <a:r>
              <a:rPr lang="en-US" sz="2800" b="1" dirty="0" smtClean="0">
                <a:solidFill>
                  <a:schemeClr val="accent1">
                    <a:lumMod val="75000"/>
                  </a:schemeClr>
                </a:solidFill>
                <a:latin typeface="Times New Roman" pitchFamily="18" charset="0"/>
                <a:cs typeface="Times New Roman" pitchFamily="18" charset="0"/>
              </a:rPr>
              <a:t>     Selective Serotonin Reuptake Inhibitors</a:t>
            </a:r>
          </a:p>
          <a:p>
            <a:pPr marL="273050" indent="263525" algn="just" rtl="0">
              <a:buNone/>
            </a:pPr>
            <a:r>
              <a:rPr lang="en-US" dirty="0" smtClean="0">
                <a:latin typeface="Times New Roman" pitchFamily="18" charset="0"/>
                <a:cs typeface="Times New Roman" pitchFamily="18" charset="0"/>
              </a:rPr>
              <a:t>β- </a:t>
            </a:r>
            <a:r>
              <a:rPr lang="en-US" dirty="0" err="1" smtClean="0">
                <a:latin typeface="Times New Roman" pitchFamily="18" charset="0"/>
                <a:cs typeface="Times New Roman" pitchFamily="18" charset="0"/>
              </a:rPr>
              <a:t>arylamine</a:t>
            </a:r>
            <a:r>
              <a:rPr lang="en-US" dirty="0" smtClean="0">
                <a:latin typeface="Times New Roman" pitchFamily="18" charset="0"/>
                <a:cs typeface="Times New Roman" pitchFamily="18" charset="0"/>
              </a:rPr>
              <a:t>–like grouping is present, as in the </a:t>
            </a:r>
            <a:r>
              <a:rPr lang="en-US" dirty="0" err="1" smtClean="0">
                <a:latin typeface="Times New Roman" pitchFamily="18" charset="0"/>
                <a:cs typeface="Times New Roman" pitchFamily="18" charset="0"/>
              </a:rPr>
              <a:t>tricyclics</a:t>
            </a:r>
            <a:r>
              <a:rPr lang="en-US" dirty="0" smtClean="0">
                <a:latin typeface="Times New Roman" pitchFamily="18" charset="0"/>
                <a:cs typeface="Times New Roman" pitchFamily="18" charset="0"/>
              </a:rPr>
              <a:t>, and the compounds can compete for the substrate binding site of the serotonin transporter protein (SERT). As in the </a:t>
            </a:r>
            <a:r>
              <a:rPr lang="en-US" dirty="0" err="1" smtClean="0">
                <a:latin typeface="Times New Roman" pitchFamily="18" charset="0"/>
                <a:cs typeface="Times New Roman" pitchFamily="18" charset="0"/>
              </a:rPr>
              <a:t>tricyclics</a:t>
            </a:r>
            <a:r>
              <a:rPr lang="en-US" dirty="0" smtClean="0">
                <a:latin typeface="Times New Roman" pitchFamily="18" charset="0"/>
                <a:cs typeface="Times New Roman" pitchFamily="18" charset="0"/>
              </a:rPr>
              <a:t>, the extra aryl group can add extra affinity and give favorable competition with the substrate, serotonin.    </a:t>
            </a:r>
          </a:p>
          <a:p>
            <a:pPr marL="273050" indent="263525" algn="just" rtl="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Many of the dimethyl amino </a:t>
            </a:r>
            <a:r>
              <a:rPr lang="en-US" dirty="0" err="1" smtClean="0">
                <a:latin typeface="Times New Roman" pitchFamily="18" charset="0"/>
                <a:cs typeface="Times New Roman" pitchFamily="18" charset="0"/>
              </a:rPr>
              <a:t>tricyclics</a:t>
            </a:r>
            <a:r>
              <a:rPr lang="en-US" dirty="0" smtClean="0">
                <a:latin typeface="Times New Roman" pitchFamily="18" charset="0"/>
                <a:cs typeface="Times New Roman" pitchFamily="18" charset="0"/>
              </a:rPr>
              <a:t> are, in fact, SSRIs. Because they are extensively N-demethylated in vivo to nor compounds, which are usually SNERIs, however, the overall effect is not selective. </a:t>
            </a:r>
          </a:p>
          <a:p>
            <a:pPr marL="273050" indent="263525" algn="just" rtl="0">
              <a:buNone/>
            </a:pPr>
            <a:r>
              <a:rPr lang="en-US" dirty="0" smtClean="0">
                <a:latin typeface="Times New Roman" pitchFamily="18" charset="0"/>
                <a:cs typeface="Times New Roman" pitchFamily="18" charset="0"/>
              </a:rPr>
              <a:t>Breaking </a:t>
            </a:r>
            <a:r>
              <a:rPr lang="en-US" dirty="0">
                <a:latin typeface="Times New Roman" pitchFamily="18" charset="0"/>
                <a:cs typeface="Times New Roman" pitchFamily="18" charset="0"/>
              </a:rPr>
              <a:t>up the tricyclic system breaks up an anti cholinergic </a:t>
            </a:r>
            <a:r>
              <a:rPr lang="en-US" dirty="0" err="1">
                <a:latin typeface="Times New Roman" pitchFamily="18" charset="0"/>
                <a:cs typeface="Times New Roman" pitchFamily="18" charset="0"/>
              </a:rPr>
              <a:t>pharmacophoric</a:t>
            </a:r>
            <a:r>
              <a:rPr lang="en-US" dirty="0">
                <a:latin typeface="Times New Roman" pitchFamily="18" charset="0"/>
                <a:cs typeface="Times New Roman" pitchFamily="18" charset="0"/>
              </a:rPr>
              <a:t> group and gives compounds with diminished anti cholinergic effects.</a:t>
            </a:r>
          </a:p>
          <a:p>
            <a:pPr marL="273050" indent="263525" algn="just" rtl="0">
              <a:buNone/>
            </a:pPr>
            <a:r>
              <a:rPr lang="en-US" dirty="0">
                <a:latin typeface="Times New Roman" pitchFamily="18" charset="0"/>
                <a:cs typeface="Times New Roman" pitchFamily="18" charset="0"/>
              </a:rPr>
              <a:t>Overall, this diminishes unpleasant CNS effects and increases cardiovascular safety. Instead, side effects related to serotonin predominate.</a:t>
            </a:r>
          </a:p>
          <a:p>
            <a:pPr marL="273050" indent="263525" algn="just" rtl="0">
              <a:buNone/>
            </a:pPr>
            <a:endParaRPr lang="ar-IQ" dirty="0">
              <a:solidFill>
                <a:schemeClr val="accent1">
                  <a:lumMod val="7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9513" y="188640"/>
            <a:ext cx="8208910" cy="6283860"/>
          </a:xfrm>
        </p:spPr>
        <p:txBody>
          <a:bodyPr>
            <a:noAutofit/>
          </a:bodyPr>
          <a:lstStyle/>
          <a:p>
            <a:pPr algn="l" rtl="0">
              <a:buNone/>
            </a:pPr>
            <a:r>
              <a:rPr lang="en-US" sz="3200" b="1" dirty="0" smtClean="0">
                <a:solidFill>
                  <a:schemeClr val="accent1">
                    <a:lumMod val="75000"/>
                  </a:schemeClr>
                </a:solidFill>
                <a:latin typeface="Times New Roman" pitchFamily="18" charset="0"/>
                <a:cs typeface="Times New Roman" pitchFamily="18" charset="0"/>
              </a:rPr>
              <a:t>Fluoxetine</a:t>
            </a:r>
          </a:p>
          <a:p>
            <a:pPr marL="273050" indent="269875" algn="l" rtl="0">
              <a:buNone/>
            </a:pPr>
            <a:endParaRPr lang="en-US" sz="2800" dirty="0">
              <a:latin typeface="Times New Roman" pitchFamily="18" charset="0"/>
              <a:cs typeface="Times New Roman" pitchFamily="18" charset="0"/>
            </a:endParaRPr>
          </a:p>
          <a:p>
            <a:pPr marL="273050" indent="269875" algn="l" rtl="0">
              <a:buNone/>
            </a:pPr>
            <a:endParaRPr lang="en-US" sz="2800" dirty="0" smtClean="0">
              <a:latin typeface="Times New Roman" pitchFamily="18" charset="0"/>
              <a:cs typeface="Times New Roman" pitchFamily="18" charset="0"/>
            </a:endParaRPr>
          </a:p>
          <a:p>
            <a:pPr marL="273050" indent="269875" algn="just" rtl="0">
              <a:buNone/>
            </a:pPr>
            <a:r>
              <a:rPr lang="en-US" dirty="0" smtClean="0">
                <a:latin typeface="Times New Roman" pitchFamily="18" charset="0"/>
                <a:cs typeface="Times New Roman" pitchFamily="18" charset="0"/>
              </a:rPr>
              <a:t>In fluoxetine (Prozac), protonated in vivo, the protonated amino group can H-bond to the </a:t>
            </a:r>
            <a:r>
              <a:rPr lang="en-US" dirty="0" smtClean="0">
                <a:solidFill>
                  <a:srgbClr val="0070C0"/>
                </a:solidFill>
                <a:latin typeface="Times New Roman" pitchFamily="18" charset="0"/>
                <a:cs typeface="Times New Roman" pitchFamily="18" charset="0"/>
              </a:rPr>
              <a:t>ether oxygen electrons,</a:t>
            </a:r>
            <a:r>
              <a:rPr lang="en-US" dirty="0" smtClean="0">
                <a:latin typeface="Times New Roman" pitchFamily="18" charset="0"/>
                <a:cs typeface="Times New Roman" pitchFamily="18" charset="0"/>
              </a:rPr>
              <a:t> which can generate the aryl amino–like group, with the other aryl serving as the characteristic “extra” aryl</a:t>
            </a:r>
            <a:r>
              <a:rPr lang="en-US" dirty="0">
                <a:latin typeface="Times New Roman" pitchFamily="18" charset="0"/>
                <a:cs typeface="Times New Roman" pitchFamily="18" charset="0"/>
              </a:rPr>
              <a:t>. </a:t>
            </a:r>
            <a:r>
              <a:rPr lang="en-US" dirty="0">
                <a:solidFill>
                  <a:srgbClr val="00B0F0"/>
                </a:solidFill>
                <a:latin typeface="Times New Roman" pitchFamily="18" charset="0"/>
                <a:cs typeface="Times New Roman" pitchFamily="18" charset="0"/>
              </a:rPr>
              <a:t>the extra aryl group can add extra affinity and give favorable competition with the substrate, serotonin.</a:t>
            </a:r>
            <a:endParaRPr lang="en-US" dirty="0" smtClean="0">
              <a:solidFill>
                <a:srgbClr val="00B0F0"/>
              </a:solidFill>
              <a:latin typeface="Times New Roman" pitchFamily="18" charset="0"/>
              <a:cs typeface="Times New Roman" pitchFamily="18" charset="0"/>
            </a:endParaRPr>
          </a:p>
          <a:p>
            <a:pPr marL="273050" indent="269875" algn="just" rtl="0">
              <a:buNone/>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The S-isomer is much more selective for SERT than for NET. The major metabolite is the N-</a:t>
            </a:r>
            <a:r>
              <a:rPr lang="en-US" dirty="0" err="1">
                <a:latin typeface="Times New Roman" pitchFamily="18" charset="0"/>
                <a:cs typeface="Times New Roman" pitchFamily="18" charset="0"/>
              </a:rPr>
              <a:t>demethyl</a:t>
            </a:r>
            <a:r>
              <a:rPr lang="en-US" dirty="0">
                <a:latin typeface="Times New Roman" pitchFamily="18" charset="0"/>
                <a:cs typeface="Times New Roman" pitchFamily="18" charset="0"/>
              </a:rPr>
              <a:t> compound, which is as potent as the parent and more selective (SERT versus NET). (serotonin transporter protein, NE transporter) Therapy for 2 or more weeks is required for the antidepressant effect. </a:t>
            </a:r>
          </a:p>
          <a:p>
            <a:pPr marL="273050" indent="269875" algn="l" rtl="0">
              <a:buNone/>
            </a:pPr>
            <a:endParaRPr lang="en-US" sz="2800" dirty="0">
              <a:latin typeface="Times New Roman" pitchFamily="18" charset="0"/>
              <a:cs typeface="Times New Roman" pitchFamily="18" charset="0"/>
            </a:endParaRPr>
          </a:p>
          <a:p>
            <a:pPr marL="273050" indent="269875" algn="l" rtl="0">
              <a:buNone/>
            </a:pPr>
            <a:endParaRPr lang="en-US" sz="2800" dirty="0" smtClean="0">
              <a:latin typeface="Times New Roman" pitchFamily="18" charset="0"/>
              <a:cs typeface="Times New Roman" pitchFamily="18" charset="0"/>
            </a:endParaRPr>
          </a:p>
        </p:txBody>
      </p:sp>
      <p:pic>
        <p:nvPicPr>
          <p:cNvPr id="819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13234" b="20597"/>
          <a:stretch/>
        </p:blipFill>
        <p:spPr bwMode="auto">
          <a:xfrm>
            <a:off x="4139952" y="225083"/>
            <a:ext cx="4248471" cy="1547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quarter" idx="1"/>
          </p:nvPr>
        </p:nvSpPr>
        <p:spPr>
          <a:xfrm>
            <a:off x="457200" y="620688"/>
            <a:ext cx="7467600" cy="3528392"/>
          </a:xfrm>
        </p:spPr>
        <p:txBody>
          <a:bodyPr>
            <a:normAutofit fontScale="92500" lnSpcReduction="10000"/>
          </a:bodyPr>
          <a:lstStyle/>
          <a:p>
            <a:pPr algn="l" rtl="0">
              <a:buNone/>
            </a:pPr>
            <a:r>
              <a:rPr lang="en-US" sz="2800" b="1" dirty="0" smtClean="0">
                <a:solidFill>
                  <a:schemeClr val="accent1">
                    <a:lumMod val="75000"/>
                  </a:schemeClr>
                </a:solidFill>
                <a:latin typeface="Times New Roman" pitchFamily="18" charset="0"/>
                <a:cs typeface="Times New Roman" pitchFamily="18" charset="0"/>
              </a:rPr>
              <a:t>Paroxetine</a:t>
            </a:r>
          </a:p>
          <a:p>
            <a:pPr marL="273050" indent="269875" algn="just" rtl="0">
              <a:buNone/>
            </a:pPr>
            <a:r>
              <a:rPr lang="en-US" sz="2800" dirty="0" smtClean="0"/>
              <a:t> is an </a:t>
            </a:r>
            <a:r>
              <a:rPr lang="en-US" sz="2800" dirty="0" smtClean="0">
                <a:hlinkClick r:id="rId2" tooltip="Antidepressant"/>
              </a:rPr>
              <a:t>antidepressant</a:t>
            </a:r>
            <a:r>
              <a:rPr lang="en-US" sz="2800" dirty="0" smtClean="0"/>
              <a:t> of the </a:t>
            </a:r>
            <a:r>
              <a:rPr lang="en-US" sz="2800" dirty="0" smtClean="0">
                <a:hlinkClick r:id="rId3" tooltip="Selective serotonin reuptake inhibitor"/>
              </a:rPr>
              <a:t>selective serotonin reuptake inhibitor</a:t>
            </a:r>
            <a:r>
              <a:rPr lang="en-US" sz="2800" dirty="0" smtClean="0"/>
              <a:t> (SSRI) class. </a:t>
            </a:r>
            <a:r>
              <a:rPr lang="en-US" sz="2800" dirty="0" smtClean="0">
                <a:latin typeface="Times New Roman" pitchFamily="18" charset="0"/>
                <a:cs typeface="Times New Roman" pitchFamily="18" charset="0"/>
              </a:rPr>
              <a:t>In the structure of Paroxetine (Paxil), an amino group, protonated in vivo could H-bond with the –CH2–O– unshared electrons. A </a:t>
            </a:r>
            <a:r>
              <a:rPr lang="el-GR" sz="2800" dirty="0" smtClean="0">
                <a:latin typeface="Times New Roman" pitchFamily="18" charset="0"/>
                <a:cs typeface="Times New Roman" pitchFamily="18" charset="0"/>
              </a:rPr>
              <a:t>β</a:t>
            </a:r>
            <a:r>
              <a:rPr lang="en-US" sz="2800" dirty="0" smtClean="0">
                <a:latin typeface="Times New Roman" pitchFamily="18" charset="0"/>
                <a:cs typeface="Times New Roman" pitchFamily="18" charset="0"/>
              </a:rPr>
              <a:t>-aryl amine–like structure with an extra aryl group results. The compound is a very highly selective SERT. As expected, it is an effective antidepressant and anxiolytic</a:t>
            </a:r>
            <a:r>
              <a:rPr lang="en-US" sz="2800" dirty="0" smtClean="0"/>
              <a:t>.</a:t>
            </a:r>
            <a:endParaRPr lang="ar-IQ" sz="2800" dirty="0">
              <a:solidFill>
                <a:schemeClr val="accent1">
                  <a:lumMod val="75000"/>
                </a:schemeClr>
              </a:solidFill>
              <a:latin typeface="Times New Roman" pitchFamily="18" charset="0"/>
              <a:cs typeface="Times New Roman" pitchFamily="18" charset="0"/>
            </a:endParaRPr>
          </a:p>
        </p:txBody>
      </p:sp>
      <p:pic>
        <p:nvPicPr>
          <p:cNvPr id="2051" name="Picture 3"/>
          <p:cNvPicPr>
            <a:picLocks noChangeAspect="1" noChangeArrowheads="1"/>
          </p:cNvPicPr>
          <p:nvPr/>
        </p:nvPicPr>
        <p:blipFill>
          <a:blip r:embed="rId4" cstate="print"/>
          <a:srcRect l="26836" t="10811" r="20519" b="13513"/>
          <a:stretch>
            <a:fillRect/>
          </a:stretch>
        </p:blipFill>
        <p:spPr bwMode="auto">
          <a:xfrm>
            <a:off x="3419872" y="4149080"/>
            <a:ext cx="3240360" cy="2160240"/>
          </a:xfrm>
          <a:prstGeom prst="rect">
            <a:avLst/>
          </a:prstGeom>
          <a:noFill/>
          <a:ln w="9525">
            <a:noFill/>
            <a:miter lim="800000"/>
            <a:headEnd/>
            <a:tailEnd/>
          </a:ln>
        </p:spPr>
      </p:pic>
      <p:sp>
        <p:nvSpPr>
          <p:cNvPr id="8" name="Rectangle 7"/>
          <p:cNvSpPr/>
          <p:nvPr/>
        </p:nvSpPr>
        <p:spPr>
          <a:xfrm>
            <a:off x="3491880" y="6165304"/>
            <a:ext cx="2592288" cy="523220"/>
          </a:xfrm>
          <a:prstGeom prst="rect">
            <a:avLst/>
          </a:prstGeom>
        </p:spPr>
        <p:txBody>
          <a:bodyPr wrap="square">
            <a:spAutoFit/>
          </a:bodyPr>
          <a:lstStyle/>
          <a:p>
            <a:pPr algn="ctr"/>
            <a:r>
              <a:rPr lang="en-US" sz="2800" dirty="0" smtClean="0">
                <a:latin typeface="Times New Roman" pitchFamily="18" charset="0"/>
                <a:cs typeface="Times New Roman" pitchFamily="18" charset="0"/>
              </a:rPr>
              <a:t>Paroxetine</a:t>
            </a:r>
            <a:endParaRPr lang="ar-IQ" sz="28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20688"/>
            <a:ext cx="7467600" cy="2808312"/>
          </a:xfrm>
        </p:spPr>
        <p:txBody>
          <a:bodyPr/>
          <a:lstStyle/>
          <a:p>
            <a:pPr algn="l" rtl="0">
              <a:buNone/>
            </a:pPr>
            <a:r>
              <a:rPr lang="en-US" sz="2800" b="1" dirty="0" smtClean="0">
                <a:solidFill>
                  <a:schemeClr val="accent1">
                    <a:lumMod val="75000"/>
                  </a:schemeClr>
                </a:solidFill>
                <a:latin typeface="Times New Roman" pitchFamily="18" charset="0"/>
                <a:cs typeface="Times New Roman" pitchFamily="18" charset="0"/>
              </a:rPr>
              <a:t>Sertraline</a:t>
            </a:r>
          </a:p>
          <a:p>
            <a:pPr marL="273050" indent="269875" algn="just" rtl="0">
              <a:buNone/>
              <a:tabLst>
                <a:tab pos="620713" algn="l"/>
              </a:tabLst>
            </a:pPr>
            <a:r>
              <a:rPr lang="en-US" sz="2800" dirty="0" smtClean="0">
                <a:latin typeface="Times New Roman" pitchFamily="18" charset="0"/>
                <a:cs typeface="Times New Roman" pitchFamily="18" charset="0"/>
              </a:rPr>
              <a:t>Inspection of Sertraline (Zoloft) (1S,4S) reveals the pharmacophore for SERT inhibition. The Cl substituents also predict tropism for a 5-HT system. The depicted stereochemistry is important for activity.</a:t>
            </a:r>
            <a:endParaRPr lang="ar-IQ" sz="28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cstate="print"/>
          <a:srcRect l="27500" t="7692" r="29750" b="20513"/>
          <a:stretch>
            <a:fillRect/>
          </a:stretch>
        </p:blipFill>
        <p:spPr bwMode="auto">
          <a:xfrm>
            <a:off x="2339752" y="3284984"/>
            <a:ext cx="3312368" cy="3312368"/>
          </a:xfrm>
          <a:prstGeom prst="rect">
            <a:avLst/>
          </a:prstGeom>
          <a:noFill/>
          <a:ln w="9525">
            <a:noFill/>
            <a:miter lim="800000"/>
            <a:headEnd/>
            <a:tailEnd/>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51520" y="116632"/>
            <a:ext cx="7673280" cy="6552728"/>
          </a:xfrm>
        </p:spPr>
        <p:txBody>
          <a:bodyPr>
            <a:normAutofit/>
          </a:bodyPr>
          <a:lstStyle/>
          <a:p>
            <a:pPr algn="l" rtl="0">
              <a:buNone/>
            </a:pPr>
            <a:r>
              <a:rPr lang="en-US" sz="3600" b="1" dirty="0" smtClean="0">
                <a:solidFill>
                  <a:schemeClr val="accent1">
                    <a:lumMod val="75000"/>
                  </a:schemeClr>
                </a:solidFill>
                <a:latin typeface="Times New Roman" pitchFamily="18" charset="0"/>
                <a:cs typeface="Times New Roman" pitchFamily="18" charset="0"/>
              </a:rPr>
              <a:t>Fluvoxamine</a:t>
            </a:r>
          </a:p>
          <a:p>
            <a:pPr marL="273050" indent="269875" algn="just" rtl="0">
              <a:buNone/>
            </a:pPr>
            <a:r>
              <a:rPr lang="en-US" dirty="0" smtClean="0">
                <a:latin typeface="Times New Roman" pitchFamily="18" charset="0"/>
                <a:cs typeface="Times New Roman" pitchFamily="18" charset="0"/>
              </a:rPr>
              <a:t>is a medication which functions as a </a:t>
            </a:r>
            <a:r>
              <a:rPr lang="en-US" dirty="0" smtClean="0">
                <a:latin typeface="Times New Roman" pitchFamily="18" charset="0"/>
                <a:cs typeface="Times New Roman" pitchFamily="18" charset="0"/>
                <a:hlinkClick r:id="rId2" tooltip="Selective serotonin reuptake inhibitor"/>
              </a:rPr>
              <a:t>selective serotonin reuptake inhibitor</a:t>
            </a:r>
            <a:r>
              <a:rPr lang="en-US" dirty="0" smtClean="0">
                <a:latin typeface="Times New Roman" pitchFamily="18" charset="0"/>
                <a:cs typeface="Times New Roman" pitchFamily="18" charset="0"/>
              </a:rPr>
              <a:t> (SSRI) and </a:t>
            </a:r>
            <a:r>
              <a:rPr lang="en-US" dirty="0" smtClean="0">
                <a:latin typeface="Times New Roman" pitchFamily="18" charset="0"/>
                <a:cs typeface="Times New Roman" pitchFamily="18" charset="0"/>
                <a:hlinkClick r:id="rId3" tooltip="Sigma 1 receptor"/>
              </a:rPr>
              <a:t>σ</a:t>
            </a:r>
            <a:r>
              <a:rPr lang="en-US" baseline="-25000" dirty="0" smtClean="0">
                <a:latin typeface="Times New Roman" pitchFamily="18" charset="0"/>
                <a:cs typeface="Times New Roman" pitchFamily="18" charset="0"/>
                <a:hlinkClick r:id="rId3" tooltip="Sigma 1 receptor"/>
              </a:rPr>
              <a:t>1</a:t>
            </a:r>
            <a:r>
              <a:rPr lang="en-US" dirty="0" smtClean="0">
                <a:latin typeface="Times New Roman" pitchFamily="18" charset="0"/>
                <a:cs typeface="Times New Roman" pitchFamily="18" charset="0"/>
                <a:hlinkClick r:id="rId3" tooltip="Sigma 1 receptor"/>
              </a:rPr>
              <a:t> receptor</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hlinkClick r:id="rId4" tooltip="Agonist"/>
              </a:rPr>
              <a:t>agonist</a:t>
            </a:r>
            <a:r>
              <a:rPr lang="en-US" dirty="0" smtClean="0">
                <a:latin typeface="Times New Roman" pitchFamily="18" charset="0"/>
                <a:cs typeface="Times New Roman" pitchFamily="18" charset="0"/>
              </a:rPr>
              <a:t>. Fluvoxamine is used primarily for the treatment of </a:t>
            </a:r>
            <a:r>
              <a:rPr lang="en-US" dirty="0" smtClean="0">
                <a:latin typeface="Times New Roman" pitchFamily="18" charset="0"/>
                <a:cs typeface="Times New Roman" pitchFamily="18" charset="0"/>
                <a:hlinkClick r:id="rId5" tooltip="Obsessive–compulsive disorder"/>
              </a:rPr>
              <a:t>obsessive–compulsive disorder</a:t>
            </a:r>
            <a:r>
              <a:rPr lang="en-US" dirty="0" smtClean="0">
                <a:latin typeface="Times New Roman" pitchFamily="18" charset="0"/>
                <a:cs typeface="Times New Roman" pitchFamily="18" charset="0"/>
              </a:rPr>
              <a:t> (OCD),</a:t>
            </a:r>
            <a:r>
              <a:rPr lang="en-US" baseline="30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and is also used to treat </a:t>
            </a:r>
            <a:r>
              <a:rPr lang="en-US" dirty="0" smtClean="0">
                <a:latin typeface="Times New Roman" pitchFamily="18" charset="0"/>
                <a:cs typeface="Times New Roman" pitchFamily="18" charset="0"/>
                <a:hlinkClick r:id="rId6" tooltip="Major depressive disorder"/>
              </a:rPr>
              <a:t>major depressive disorder</a:t>
            </a:r>
            <a:r>
              <a:rPr lang="en-US" dirty="0" smtClean="0">
                <a:latin typeface="Times New Roman" pitchFamily="18" charset="0"/>
                <a:cs typeface="Times New Roman" pitchFamily="18" charset="0"/>
              </a:rPr>
              <a:t> and </a:t>
            </a:r>
            <a:r>
              <a:rPr lang="en-US" dirty="0" smtClean="0">
                <a:latin typeface="Times New Roman" pitchFamily="18" charset="0"/>
                <a:cs typeface="Times New Roman" pitchFamily="18" charset="0"/>
                <a:hlinkClick r:id="rId7" tooltip="Anxiety disorder"/>
              </a:rPr>
              <a:t>anxiety disorders</a:t>
            </a:r>
            <a:r>
              <a:rPr lang="en-US" dirty="0" smtClean="0">
                <a:latin typeface="Times New Roman" pitchFamily="18" charset="0"/>
                <a:cs typeface="Times New Roman" pitchFamily="18" charset="0"/>
              </a:rPr>
              <a:t> The E-isomer of fluvoxamine (Luvox) (shown) can fold after protonation to the -aryl amine–like grouping. </a:t>
            </a:r>
            <a:r>
              <a:rPr lang="en-US" dirty="0" smtClean="0">
                <a:solidFill>
                  <a:schemeClr val="accent2">
                    <a:lumMod val="75000"/>
                  </a:schemeClr>
                </a:solidFill>
                <a:latin typeface="Times New Roman" pitchFamily="18" charset="0"/>
                <a:cs typeface="Times New Roman" pitchFamily="18" charset="0"/>
              </a:rPr>
              <a:t>Here, the “extra” hydrophobic group is aliphatic</a:t>
            </a:r>
            <a:r>
              <a:rPr lang="en-US" dirty="0" smtClean="0">
                <a:latin typeface="Times New Roman" pitchFamily="18" charset="0"/>
                <a:cs typeface="Times New Roman" pitchFamily="18" charset="0"/>
              </a:rPr>
              <a:t>.</a:t>
            </a:r>
            <a:endParaRPr lang="ar-IQ" dirty="0">
              <a:latin typeface="Times New Roman" pitchFamily="18" charset="0"/>
              <a:cs typeface="Times New Roman" pitchFamily="18" charset="0"/>
            </a:endParaRPr>
          </a:p>
        </p:txBody>
      </p:sp>
      <p:pic>
        <p:nvPicPr>
          <p:cNvPr id="9218"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63713" y="3789040"/>
            <a:ext cx="5614987" cy="2952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51520" y="188640"/>
            <a:ext cx="8496944" cy="6264696"/>
          </a:xfrm>
        </p:spPr>
        <p:txBody>
          <a:bodyPr>
            <a:normAutofit/>
          </a:bodyPr>
          <a:lstStyle/>
          <a:p>
            <a:pPr marL="363538" indent="349250" algn="l" rtl="0">
              <a:buNone/>
            </a:pPr>
            <a:r>
              <a:rPr lang="en-US" sz="2800" b="1" dirty="0" smtClean="0">
                <a:solidFill>
                  <a:schemeClr val="accent1">
                    <a:lumMod val="75000"/>
                  </a:schemeClr>
                </a:solidFill>
                <a:latin typeface="Times New Roman" pitchFamily="18" charset="0"/>
                <a:cs typeface="Times New Roman" pitchFamily="18" charset="0"/>
              </a:rPr>
              <a:t>Modafinil </a:t>
            </a:r>
            <a:r>
              <a:rPr lang="en-US" sz="2800" dirty="0" smtClean="0">
                <a:solidFill>
                  <a:schemeClr val="accent1">
                    <a:lumMod val="75000"/>
                  </a:schemeClr>
                </a:solidFill>
                <a:latin typeface="Times New Roman" pitchFamily="18" charset="0"/>
                <a:cs typeface="Times New Roman" pitchFamily="18" charset="0"/>
              </a:rPr>
              <a:t>( Provigil)</a:t>
            </a:r>
          </a:p>
          <a:p>
            <a:pPr marL="363538" indent="100013" algn="just" rtl="0">
              <a:buNone/>
            </a:pPr>
            <a:r>
              <a:rPr lang="en-US" dirty="0" smtClean="0">
                <a:latin typeface="Times New Roman" pitchFamily="18" charset="0"/>
                <a:cs typeface="Times New Roman" pitchFamily="18" charset="0"/>
              </a:rPr>
              <a:t>It is considered an </a:t>
            </a:r>
            <a:r>
              <a:rPr lang="en-US" dirty="0" smtClean="0">
                <a:solidFill>
                  <a:srgbClr val="FF0000"/>
                </a:solidFill>
                <a:latin typeface="Times New Roman" pitchFamily="18" charset="0"/>
                <a:cs typeface="Times New Roman" pitchFamily="18" charset="0"/>
              </a:rPr>
              <a:t>atypical </a:t>
            </a:r>
            <a:r>
              <a:rPr lang="el-GR" dirty="0" smtClean="0">
                <a:solidFill>
                  <a:srgbClr val="FF0000"/>
                </a:solidFill>
                <a:latin typeface="Times New Roman" pitchFamily="18" charset="0"/>
                <a:cs typeface="Times New Roman" pitchFamily="18" charset="0"/>
              </a:rPr>
              <a:t>α</a:t>
            </a:r>
            <a:r>
              <a:rPr lang="en-US" dirty="0" smtClean="0">
                <a:solidFill>
                  <a:srgbClr val="FF0000"/>
                </a:solidFill>
                <a:latin typeface="Times New Roman" pitchFamily="18" charset="0"/>
                <a:cs typeface="Times New Roman" pitchFamily="18" charset="0"/>
              </a:rPr>
              <a:t>1-norepinephrine (NE) receptor stimulant </a:t>
            </a:r>
            <a:r>
              <a:rPr lang="en-US" dirty="0" smtClean="0">
                <a:latin typeface="Times New Roman" pitchFamily="18" charset="0"/>
                <a:cs typeface="Times New Roman" pitchFamily="18" charset="0"/>
              </a:rPr>
              <a:t>and is used to treat </a:t>
            </a:r>
            <a:r>
              <a:rPr lang="en-US" dirty="0" smtClean="0">
                <a:solidFill>
                  <a:srgbClr val="0070C0"/>
                </a:solidFill>
                <a:latin typeface="Times New Roman" pitchFamily="18" charset="0"/>
                <a:cs typeface="Times New Roman" pitchFamily="18" charset="0"/>
              </a:rPr>
              <a:t>daytime sleepiness </a:t>
            </a:r>
            <a:r>
              <a:rPr lang="en-US" dirty="0" smtClean="0">
                <a:latin typeface="Times New Roman" pitchFamily="18" charset="0"/>
                <a:cs typeface="Times New Roman" pitchFamily="18" charset="0"/>
              </a:rPr>
              <a:t>in narcolepsy patients. </a:t>
            </a:r>
            <a:endParaRPr lang="ar-IQ"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9912" y="1556793"/>
            <a:ext cx="2520280" cy="1728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395536" y="3645024"/>
            <a:ext cx="8136904" cy="2677656"/>
          </a:xfrm>
          <a:prstGeom prst="rect">
            <a:avLst/>
          </a:prstGeom>
        </p:spPr>
        <p:txBody>
          <a:bodyPr wrap="square">
            <a:spAutoFit/>
          </a:bodyPr>
          <a:lstStyle/>
          <a:p>
            <a:pPr indent="520700" algn="l" rtl="0"/>
            <a:r>
              <a:rPr lang="en-US" sz="2400" b="1" dirty="0">
                <a:solidFill>
                  <a:schemeClr val="accent1">
                    <a:lumMod val="75000"/>
                  </a:schemeClr>
                </a:solidFill>
                <a:latin typeface="Times New Roman" panose="02020603050405020304" pitchFamily="18" charset="0"/>
                <a:cs typeface="Times New Roman" panose="02020603050405020304" pitchFamily="18" charset="0"/>
              </a:rPr>
              <a:t>Doxapram </a:t>
            </a:r>
            <a:r>
              <a:rPr lang="en-US" sz="2400" b="1" dirty="0" smtClean="0">
                <a:solidFill>
                  <a:schemeClr val="accent1">
                    <a:lumMod val="75000"/>
                  </a:schemeClr>
                </a:solidFill>
                <a:latin typeface="Times New Roman" panose="02020603050405020304" pitchFamily="18" charset="0"/>
                <a:cs typeface="Times New Roman" panose="02020603050405020304" pitchFamily="18" charset="0"/>
              </a:rPr>
              <a:t>Hydrochloride </a:t>
            </a:r>
            <a:r>
              <a:rPr lang="en-US" sz="2400" dirty="0" smtClean="0">
                <a:latin typeface="Times New Roman" panose="02020603050405020304" pitchFamily="18" charset="0"/>
                <a:cs typeface="Times New Roman" panose="02020603050405020304" pitchFamily="18" charset="0"/>
              </a:rPr>
              <a:t>(Dopram)</a:t>
            </a:r>
          </a:p>
          <a:p>
            <a:pPr algn="l" rtl="0"/>
            <a:r>
              <a:rPr lang="en-US" sz="2400"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H</a:t>
            </a:r>
            <a:r>
              <a:rPr lang="en-US" sz="2400" dirty="0" smtClean="0">
                <a:latin typeface="Times New Roman" panose="02020603050405020304" pitchFamily="18" charset="0"/>
                <a:cs typeface="Times New Roman" panose="02020603050405020304" pitchFamily="18" charset="0"/>
              </a:rPr>
              <a:t>as </a:t>
            </a:r>
            <a:r>
              <a:rPr lang="en-US" sz="2400" dirty="0">
                <a:latin typeface="Times New Roman" panose="02020603050405020304" pitchFamily="18" charset="0"/>
                <a:cs typeface="Times New Roman" panose="02020603050405020304" pitchFamily="18" charset="0"/>
              </a:rPr>
              <a:t>an obscure molecular mechanism of action</a:t>
            </a:r>
            <a:r>
              <a:rPr lang="en-US" sz="2400" dirty="0" smtClean="0">
                <a:latin typeface="Times New Roman" panose="02020603050405020304" pitchFamily="18" charset="0"/>
                <a:cs typeface="Times New Roman" panose="02020603050405020304" pitchFamily="18" charset="0"/>
              </a:rPr>
              <a:t>.</a:t>
            </a:r>
          </a:p>
          <a:p>
            <a:pPr algn="l" rtl="0"/>
            <a:r>
              <a:rPr lang="en-US" sz="2400" dirty="0" smtClean="0">
                <a:latin typeface="Times New Roman" panose="02020603050405020304" pitchFamily="18" charset="0"/>
                <a:cs typeface="Times New Roman" panose="02020603050405020304" pitchFamily="18" charset="0"/>
              </a:rPr>
              <a:t> It stimulates </a:t>
            </a:r>
            <a:r>
              <a:rPr lang="en-US" sz="2400" dirty="0">
                <a:latin typeface="Times New Roman" panose="02020603050405020304" pitchFamily="18" charset="0"/>
                <a:cs typeface="Times New Roman" panose="02020603050405020304" pitchFamily="18" charset="0"/>
              </a:rPr>
              <a:t>respiration by </a:t>
            </a:r>
            <a:r>
              <a:rPr lang="en-US" sz="2400" dirty="0">
                <a:solidFill>
                  <a:srgbClr val="FF0000"/>
                </a:solidFill>
                <a:latin typeface="Times New Roman" panose="02020603050405020304" pitchFamily="18" charset="0"/>
                <a:cs typeface="Times New Roman" panose="02020603050405020304" pitchFamily="18" charset="0"/>
              </a:rPr>
              <a:t>action on </a:t>
            </a:r>
            <a:r>
              <a:rPr lang="en-US" sz="2400" dirty="0" smtClean="0">
                <a:solidFill>
                  <a:srgbClr val="FF0000"/>
                </a:solidFill>
                <a:latin typeface="Times New Roman" panose="02020603050405020304" pitchFamily="18" charset="0"/>
                <a:cs typeface="Times New Roman" panose="02020603050405020304" pitchFamily="18" charset="0"/>
              </a:rPr>
              <a:t>peripheral</a:t>
            </a:r>
          </a:p>
          <a:p>
            <a:pPr algn="l" rtl="0"/>
            <a:r>
              <a:rPr lang="en-US" sz="2400" dirty="0" smtClean="0">
                <a:solidFill>
                  <a:srgbClr val="FF0000"/>
                </a:solidFill>
                <a:latin typeface="Times New Roman" panose="02020603050405020304" pitchFamily="18" charset="0"/>
                <a:cs typeface="Times New Roman" panose="02020603050405020304" pitchFamily="18" charset="0"/>
              </a:rPr>
              <a:t> </a:t>
            </a:r>
            <a:r>
              <a:rPr lang="en-US" sz="2400" dirty="0">
                <a:solidFill>
                  <a:srgbClr val="FF0000"/>
                </a:solidFill>
                <a:latin typeface="Times New Roman" panose="02020603050405020304" pitchFamily="18" charset="0"/>
                <a:cs typeface="Times New Roman" panose="02020603050405020304" pitchFamily="18" charset="0"/>
              </a:rPr>
              <a:t>carotid chemoreceptors.</a:t>
            </a:r>
          </a:p>
          <a:p>
            <a:pPr algn="l" rtl="0"/>
            <a:r>
              <a:rPr lang="en-US" sz="2400" dirty="0">
                <a:latin typeface="Times New Roman" panose="02020603050405020304" pitchFamily="18" charset="0"/>
                <a:cs typeface="Times New Roman" panose="02020603050405020304" pitchFamily="18" charset="0"/>
              </a:rPr>
              <a:t>It has use as </a:t>
            </a:r>
            <a:r>
              <a:rPr lang="en-US" sz="2400" dirty="0" smtClean="0">
                <a:latin typeface="Times New Roman" panose="02020603050405020304" pitchFamily="18" charset="0"/>
                <a:cs typeface="Times New Roman" panose="02020603050405020304" pitchFamily="18" charset="0"/>
              </a:rPr>
              <a:t>a </a:t>
            </a:r>
            <a:r>
              <a:rPr lang="en-US" sz="2400" dirty="0">
                <a:latin typeface="Times New Roman" panose="02020603050405020304" pitchFamily="18" charset="0"/>
                <a:cs typeface="Times New Roman" panose="02020603050405020304" pitchFamily="18" charset="0"/>
              </a:rPr>
              <a:t>respiratory stimulant post anesthetically, after CNS depressant drug overdose, in chronic obstructive pulmonary diseases, and in the apneas</a:t>
            </a:r>
            <a:r>
              <a:rPr lang="en-US" dirty="0"/>
              <a:t>.</a:t>
            </a:r>
          </a:p>
        </p:txBody>
      </p:sp>
      <p:pic>
        <p:nvPicPr>
          <p:cNvPr id="8"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6381" b="7685"/>
          <a:stretch/>
        </p:blipFill>
        <p:spPr bwMode="auto">
          <a:xfrm>
            <a:off x="6444208" y="3140968"/>
            <a:ext cx="2088232" cy="1944216"/>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7467600" cy="4176464"/>
          </a:xfrm>
        </p:spPr>
        <p:txBody>
          <a:bodyPr>
            <a:normAutofit fontScale="92500" lnSpcReduction="20000"/>
          </a:bodyPr>
          <a:lstStyle/>
          <a:p>
            <a:pPr algn="l" rtl="0">
              <a:buNone/>
            </a:pPr>
            <a:r>
              <a:rPr lang="en-US" sz="3300" b="1" dirty="0" smtClean="0">
                <a:solidFill>
                  <a:schemeClr val="accent1">
                    <a:lumMod val="75000"/>
                  </a:schemeClr>
                </a:solidFill>
                <a:latin typeface="Times New Roman" pitchFamily="18" charset="0"/>
                <a:cs typeface="Times New Roman" pitchFamily="18" charset="0"/>
              </a:rPr>
              <a:t>Citalopram</a:t>
            </a:r>
            <a:r>
              <a:rPr lang="en-US" sz="3000" dirty="0" smtClean="0">
                <a:latin typeface="Times New Roman" pitchFamily="18" charset="0"/>
                <a:cs typeface="Times New Roman" pitchFamily="18" charset="0"/>
              </a:rPr>
              <a:t>       </a:t>
            </a:r>
          </a:p>
          <a:p>
            <a:pPr marL="730250" indent="-457200" algn="just" rtl="0">
              <a:buFont typeface="Wingdings" panose="05000000000000000000" pitchFamily="2" charset="2"/>
              <a:buChar char="Ø"/>
            </a:pPr>
            <a:r>
              <a:rPr lang="en-US" sz="3000" dirty="0" smtClean="0">
                <a:latin typeface="Times New Roman" pitchFamily="18" charset="0"/>
                <a:cs typeface="Times New Roman" pitchFamily="18" charset="0"/>
              </a:rPr>
              <a:t> </a:t>
            </a:r>
            <a:r>
              <a:rPr lang="en-US" sz="2600" dirty="0" smtClean="0">
                <a:latin typeface="Times New Roman" pitchFamily="18" charset="0"/>
                <a:cs typeface="Times New Roman" pitchFamily="18" charset="0"/>
              </a:rPr>
              <a:t>Citalopram (Celexa)  is an </a:t>
            </a:r>
            <a:r>
              <a:rPr lang="en-US" sz="2600" dirty="0" smtClean="0">
                <a:latin typeface="Times New Roman" pitchFamily="18" charset="0"/>
                <a:cs typeface="Times New Roman" pitchFamily="18" charset="0"/>
                <a:hlinkClick r:id="rId2" tooltip="Antidepressant"/>
              </a:rPr>
              <a:t>antidepressant</a:t>
            </a:r>
            <a:r>
              <a:rPr lang="en-US" sz="2600" dirty="0" smtClean="0">
                <a:latin typeface="Times New Roman" pitchFamily="18" charset="0"/>
                <a:cs typeface="Times New Roman" pitchFamily="18" charset="0"/>
              </a:rPr>
              <a:t> </a:t>
            </a:r>
            <a:r>
              <a:rPr lang="en-US" sz="2600" dirty="0" smtClean="0">
                <a:latin typeface="Times New Roman" pitchFamily="18" charset="0"/>
                <a:cs typeface="Times New Roman" pitchFamily="18" charset="0"/>
                <a:hlinkClick r:id="rId3" tooltip="Medication"/>
              </a:rPr>
              <a:t>drug</a:t>
            </a:r>
            <a:r>
              <a:rPr lang="en-US" sz="2600" dirty="0" smtClean="0">
                <a:latin typeface="Times New Roman" pitchFamily="18" charset="0"/>
                <a:cs typeface="Times New Roman" pitchFamily="18" charset="0"/>
              </a:rPr>
              <a:t> of the  </a:t>
            </a:r>
            <a:r>
              <a:rPr lang="en-US" sz="2600" dirty="0" smtClean="0">
                <a:latin typeface="Times New Roman" pitchFamily="18" charset="0"/>
                <a:cs typeface="Times New Roman" pitchFamily="18" charset="0"/>
                <a:hlinkClick r:id="rId4" tooltip="Selective serotonin reuptake inhibitor"/>
              </a:rPr>
              <a:t>selective serotonin reuptake inhibitor</a:t>
            </a:r>
            <a:r>
              <a:rPr lang="en-US" sz="2600" dirty="0" smtClean="0">
                <a:latin typeface="Times New Roman" pitchFamily="18" charset="0"/>
                <a:cs typeface="Times New Roman" pitchFamily="18" charset="0"/>
              </a:rPr>
              <a:t>(SSRI) class. </a:t>
            </a:r>
          </a:p>
          <a:p>
            <a:pPr marL="730250" indent="-457200" algn="just" rtl="0">
              <a:buFont typeface="Wingdings" panose="05000000000000000000" pitchFamily="2" charset="2"/>
              <a:buChar char="Ø"/>
            </a:pPr>
            <a:r>
              <a:rPr lang="en-US" sz="2600" dirty="0" smtClean="0">
                <a:latin typeface="Times New Roman" pitchFamily="18" charset="0"/>
                <a:cs typeface="Times New Roman" pitchFamily="18" charset="0"/>
              </a:rPr>
              <a:t>It is a </a:t>
            </a:r>
            <a:r>
              <a:rPr lang="en-US" sz="2600" dirty="0" smtClean="0">
                <a:solidFill>
                  <a:srgbClr val="0070C0"/>
                </a:solidFill>
                <a:latin typeface="Times New Roman" pitchFamily="18" charset="0"/>
                <a:cs typeface="Times New Roman" pitchFamily="18" charset="0"/>
              </a:rPr>
              <a:t>racemic mixture </a:t>
            </a:r>
            <a:r>
              <a:rPr lang="en-US" sz="2600" dirty="0" smtClean="0">
                <a:latin typeface="Times New Roman" pitchFamily="18" charset="0"/>
                <a:cs typeface="Times New Roman" pitchFamily="18" charset="0"/>
              </a:rPr>
              <a:t>and is very SERT selective. </a:t>
            </a:r>
          </a:p>
          <a:p>
            <a:pPr marL="730250" indent="-457200" algn="just" rtl="0">
              <a:buFont typeface="Wingdings" panose="05000000000000000000" pitchFamily="2" charset="2"/>
              <a:buChar char="Ø"/>
            </a:pPr>
            <a:r>
              <a:rPr lang="en-US" sz="2600" dirty="0" smtClean="0">
                <a:latin typeface="Times New Roman" pitchFamily="18" charset="0"/>
                <a:cs typeface="Times New Roman" pitchFamily="18" charset="0"/>
              </a:rPr>
              <a:t>The </a:t>
            </a:r>
            <a:r>
              <a:rPr lang="en-US" sz="2600" dirty="0" smtClean="0">
                <a:solidFill>
                  <a:srgbClr val="0070C0"/>
                </a:solidFill>
                <a:latin typeface="Times New Roman" pitchFamily="18" charset="0"/>
                <a:cs typeface="Times New Roman" pitchFamily="18" charset="0"/>
              </a:rPr>
              <a:t>N-mono demethylated </a:t>
            </a:r>
            <a:r>
              <a:rPr lang="en-US" sz="2600" dirty="0" smtClean="0">
                <a:latin typeface="Times New Roman" pitchFamily="18" charset="0"/>
                <a:cs typeface="Times New Roman" pitchFamily="18" charset="0"/>
              </a:rPr>
              <a:t>compound is slightly less potent but is as selective. </a:t>
            </a:r>
          </a:p>
          <a:p>
            <a:pPr marL="730250" indent="-457200" algn="just" rtl="0">
              <a:buFont typeface="Wingdings" panose="05000000000000000000" pitchFamily="2" charset="2"/>
              <a:buChar char="Ø"/>
            </a:pPr>
            <a:r>
              <a:rPr lang="en-US" sz="2600" dirty="0" smtClean="0">
                <a:latin typeface="Times New Roman" pitchFamily="18" charset="0"/>
                <a:cs typeface="Times New Roman" pitchFamily="18" charset="0"/>
              </a:rPr>
              <a:t>The </a:t>
            </a:r>
            <a:r>
              <a:rPr lang="en-US" sz="2600" dirty="0" smtClean="0">
                <a:solidFill>
                  <a:srgbClr val="0070C0"/>
                </a:solidFill>
                <a:latin typeface="Times New Roman" pitchFamily="18" charset="0"/>
                <a:cs typeface="Times New Roman" pitchFamily="18" charset="0"/>
              </a:rPr>
              <a:t>aryl substituents </a:t>
            </a:r>
            <a:r>
              <a:rPr lang="en-US" sz="2600" dirty="0" smtClean="0">
                <a:latin typeface="Times New Roman" pitchFamily="18" charset="0"/>
                <a:cs typeface="Times New Roman" pitchFamily="18" charset="0"/>
              </a:rPr>
              <a:t>are important for activity. </a:t>
            </a:r>
          </a:p>
          <a:p>
            <a:pPr marL="730250" indent="-457200" algn="just" rtl="0">
              <a:buFont typeface="Wingdings" panose="05000000000000000000" pitchFamily="2" charset="2"/>
              <a:buChar char="Ø"/>
            </a:pPr>
            <a:r>
              <a:rPr lang="en-US" sz="2600" dirty="0" smtClean="0">
                <a:latin typeface="Times New Roman" pitchFamily="18" charset="0"/>
                <a:cs typeface="Times New Roman" pitchFamily="18" charset="0"/>
              </a:rPr>
              <a:t>The </a:t>
            </a:r>
            <a:r>
              <a:rPr lang="en-US" sz="2600" dirty="0" smtClean="0">
                <a:solidFill>
                  <a:srgbClr val="0070C0"/>
                </a:solidFill>
                <a:latin typeface="Times New Roman" pitchFamily="18" charset="0"/>
                <a:cs typeface="Times New Roman" pitchFamily="18" charset="0"/>
              </a:rPr>
              <a:t>ether function </a:t>
            </a:r>
            <a:r>
              <a:rPr lang="en-US" sz="2600" dirty="0" smtClean="0">
                <a:latin typeface="Times New Roman" pitchFamily="18" charset="0"/>
                <a:cs typeface="Times New Roman" pitchFamily="18" charset="0"/>
              </a:rPr>
              <a:t>is important and probably interacts with the protonated amino group to give a suitable shape for SERT binding.</a:t>
            </a:r>
            <a:endParaRPr lang="ar-IQ" sz="2600" dirty="0">
              <a:latin typeface="Times New Roman" panose="02020603050405020304" pitchFamily="18" charset="0"/>
              <a:cs typeface="Times New Roman" panose="02020603050405020304" pitchFamily="18" charset="0"/>
            </a:endParaRPr>
          </a:p>
        </p:txBody>
      </p:sp>
      <p:pic>
        <p:nvPicPr>
          <p:cNvPr id="3074" name="Picture 2"/>
          <p:cNvPicPr>
            <a:picLocks noChangeAspect="1" noChangeArrowheads="1"/>
          </p:cNvPicPr>
          <p:nvPr/>
        </p:nvPicPr>
        <p:blipFill>
          <a:blip r:embed="rId5" cstate="print"/>
          <a:srcRect l="14399" t="15385" r="20682" b="15385"/>
          <a:stretch>
            <a:fillRect/>
          </a:stretch>
        </p:blipFill>
        <p:spPr bwMode="auto">
          <a:xfrm>
            <a:off x="3131840" y="4509120"/>
            <a:ext cx="3312368" cy="2088232"/>
          </a:xfrm>
          <a:prstGeom prst="rect">
            <a:avLst/>
          </a:prstGeom>
          <a:noFill/>
          <a:ln w="9525">
            <a:noFill/>
            <a:miter lim="800000"/>
            <a:headEnd/>
            <a:tailEnd/>
          </a:ln>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51520" y="764704"/>
            <a:ext cx="8352928" cy="2736304"/>
          </a:xfrm>
        </p:spPr>
        <p:txBody>
          <a:bodyPr>
            <a:normAutofit lnSpcReduction="10000"/>
          </a:bodyPr>
          <a:lstStyle/>
          <a:p>
            <a:pPr marL="273050" indent="269875" algn="just" rtl="0">
              <a:buNone/>
            </a:pPr>
            <a:r>
              <a:rPr lang="en-US" dirty="0" smtClean="0">
                <a:latin typeface="Times New Roman" panose="02020603050405020304" pitchFamily="18" charset="0"/>
                <a:cs typeface="Times New Roman" pitchFamily="18" charset="0"/>
              </a:rPr>
              <a:t>Citalopram has one </a:t>
            </a:r>
            <a:r>
              <a:rPr lang="en-US" dirty="0" smtClean="0">
                <a:latin typeface="Times New Roman" pitchFamily="18" charset="0"/>
                <a:cs typeface="Times New Roman" pitchFamily="18" charset="0"/>
                <a:hlinkClick r:id="rId2" tooltip="Stereocenter"/>
              </a:rPr>
              <a:t>stereo center</a:t>
            </a:r>
            <a:r>
              <a:rPr lang="en-US" dirty="0" smtClean="0">
                <a:latin typeface="Times New Roman" pitchFamily="18" charset="0"/>
                <a:cs typeface="Times New Roman" pitchFamily="18" charset="0"/>
              </a:rPr>
              <a:t>, to which a </a:t>
            </a:r>
            <a:r>
              <a:rPr lang="en-US" dirty="0" smtClean="0">
                <a:latin typeface="Times New Roman" pitchFamily="18" charset="0"/>
                <a:cs typeface="Times New Roman" pitchFamily="18" charset="0"/>
                <a:hlinkClick r:id="rId3" tooltip="Fluorocarbon"/>
              </a:rPr>
              <a:t>4-fluoro</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hlinkClick r:id="rId4" tooltip="Phenyl group"/>
              </a:rPr>
              <a:t>phenyl group</a:t>
            </a:r>
            <a:r>
              <a:rPr lang="en-US" dirty="0" smtClean="0">
                <a:latin typeface="Times New Roman" pitchFamily="18" charset="0"/>
                <a:cs typeface="Times New Roman" pitchFamily="18" charset="0"/>
              </a:rPr>
              <a:t> and an </a:t>
            </a:r>
            <a:r>
              <a:rPr lang="en-US" i="1" dirty="0" smtClean="0">
                <a:latin typeface="Times New Roman" pitchFamily="18" charset="0"/>
                <a:cs typeface="Times New Roman" pitchFamily="18" charset="0"/>
              </a:rPr>
              <a:t>N,N</a:t>
            </a:r>
            <a:r>
              <a:rPr lang="en-US" dirty="0" smtClean="0">
                <a:latin typeface="Times New Roman" pitchFamily="18" charset="0"/>
                <a:cs typeface="Times New Roman" pitchFamily="18" charset="0"/>
              </a:rPr>
              <a:t>-dimethyl-3-aminopropyl group bind.</a:t>
            </a:r>
          </a:p>
          <a:p>
            <a:pPr marL="273050" indent="269875" algn="just" rtl="0">
              <a:buNone/>
            </a:pPr>
            <a:r>
              <a:rPr lang="en-US" dirty="0" smtClean="0">
                <a:latin typeface="Times New Roman" pitchFamily="18" charset="0"/>
                <a:cs typeface="Times New Roman" pitchFamily="18" charset="0"/>
              </a:rPr>
              <a:t> As a result of this </a:t>
            </a:r>
            <a:r>
              <a:rPr lang="en-US" dirty="0" smtClean="0">
                <a:latin typeface="Times New Roman" pitchFamily="18" charset="0"/>
                <a:cs typeface="Times New Roman" pitchFamily="18" charset="0"/>
                <a:hlinkClick r:id="rId5" tooltip="Chirality (chemistry)"/>
              </a:rPr>
              <a:t>chirality</a:t>
            </a:r>
            <a:r>
              <a:rPr lang="en-US" dirty="0" smtClean="0">
                <a:latin typeface="Times New Roman" pitchFamily="18" charset="0"/>
                <a:cs typeface="Times New Roman" pitchFamily="18" charset="0"/>
              </a:rPr>
              <a:t>, the molecule exists in (two) </a:t>
            </a:r>
            <a:r>
              <a:rPr lang="en-US" dirty="0" smtClean="0">
                <a:latin typeface="Times New Roman" pitchFamily="18" charset="0"/>
                <a:cs typeface="Times New Roman" pitchFamily="18" charset="0"/>
                <a:hlinkClick r:id="rId6" tooltip="Enantiomer"/>
              </a:rPr>
              <a:t>enantiomeric</a:t>
            </a:r>
            <a:r>
              <a:rPr lang="en-US" dirty="0" smtClean="0">
                <a:latin typeface="Times New Roman" pitchFamily="18" charset="0"/>
                <a:cs typeface="Times New Roman" pitchFamily="18" charset="0"/>
              </a:rPr>
              <a:t> forms (mirror images). </a:t>
            </a:r>
          </a:p>
          <a:p>
            <a:pPr marL="273050" indent="269875" algn="just" rtl="0">
              <a:buNone/>
            </a:pPr>
            <a:r>
              <a:rPr lang="en-US" dirty="0" smtClean="0">
                <a:latin typeface="Times New Roman" pitchFamily="18" charset="0"/>
                <a:cs typeface="Times New Roman" pitchFamily="18" charset="0"/>
              </a:rPr>
              <a:t>They are termed </a:t>
            </a:r>
            <a:r>
              <a:rPr lang="en-US" i="1" dirty="0" smtClean="0">
                <a:latin typeface="Times New Roman" pitchFamily="18" charset="0"/>
                <a:cs typeface="Times New Roman" pitchFamily="18" charset="0"/>
              </a:rPr>
              <a:t>S</a:t>
            </a:r>
            <a:r>
              <a:rPr lang="en-US" dirty="0" smtClean="0">
                <a:latin typeface="Times New Roman" pitchFamily="18" charset="0"/>
                <a:cs typeface="Times New Roman" pitchFamily="18" charset="0"/>
              </a:rPr>
              <a:t>-(+)-citalopram and </a:t>
            </a:r>
            <a:r>
              <a:rPr lang="en-US" i="1" dirty="0" smtClean="0">
                <a:latin typeface="Times New Roman" pitchFamily="18" charset="0"/>
                <a:cs typeface="Times New Roman" pitchFamily="18" charset="0"/>
              </a:rPr>
              <a:t>R</a:t>
            </a:r>
            <a:r>
              <a:rPr lang="en-US" dirty="0" smtClean="0">
                <a:latin typeface="Times New Roman" pitchFamily="18" charset="0"/>
                <a:cs typeface="Times New Roman" pitchFamily="18" charset="0"/>
              </a:rPr>
              <a:t>-(–)-citalopram.</a:t>
            </a:r>
          </a:p>
          <a:p>
            <a:pPr marL="273050" indent="269875" algn="just" rtl="0">
              <a:buNone/>
            </a:pPr>
            <a:r>
              <a:rPr lang="en-US" dirty="0" smtClean="0">
                <a:latin typeface="Times New Roman" pitchFamily="18" charset="0"/>
                <a:cs typeface="Times New Roman" pitchFamily="18" charset="0"/>
              </a:rPr>
              <a:t> Only the (</a:t>
            </a:r>
            <a:r>
              <a:rPr lang="en-US" i="1" dirty="0" smtClean="0">
                <a:latin typeface="Times New Roman" panose="02020603050405020304" pitchFamily="18" charset="0"/>
                <a:cs typeface="Times New Roman" panose="02020603050405020304" pitchFamily="18" charset="0"/>
              </a:rPr>
              <a:t>S</a:t>
            </a:r>
            <a:r>
              <a:rPr lang="en-US" dirty="0" smtClean="0">
                <a:latin typeface="Times New Roman" panose="02020603050405020304" pitchFamily="18" charset="0"/>
                <a:cs typeface="Times New Roman" panose="02020603050405020304" pitchFamily="18" charset="0"/>
              </a:rPr>
              <a:t>)-(+) enantiomer has the desired antidepressant effect</a:t>
            </a:r>
          </a:p>
          <a:p>
            <a:pPr algn="just" rtl="0">
              <a:buNone/>
            </a:pPr>
            <a:endParaRPr lang="ar-IQ" dirty="0"/>
          </a:p>
        </p:txBody>
      </p:sp>
      <p:pic>
        <p:nvPicPr>
          <p:cNvPr id="4" name="Picture 2"/>
          <p:cNvPicPr>
            <a:picLocks noChangeAspect="1" noChangeArrowheads="1"/>
          </p:cNvPicPr>
          <p:nvPr/>
        </p:nvPicPr>
        <p:blipFill>
          <a:blip r:embed="rId7" cstate="print"/>
          <a:srcRect l="10165" t="15385" r="18683" b="12820"/>
          <a:stretch>
            <a:fillRect/>
          </a:stretch>
        </p:blipFill>
        <p:spPr bwMode="auto">
          <a:xfrm>
            <a:off x="1259632" y="3501008"/>
            <a:ext cx="6552728" cy="3096344"/>
          </a:xfrm>
          <a:prstGeom prst="rect">
            <a:avLst/>
          </a:prstGeom>
          <a:noFill/>
          <a:ln w="9525">
            <a:noFill/>
            <a:miter lim="800000"/>
            <a:headEnd/>
            <a:tailEnd/>
          </a:ln>
        </p:spPr>
      </p:pic>
      <p:sp>
        <p:nvSpPr>
          <p:cNvPr id="2" name="Oval 1"/>
          <p:cNvSpPr/>
          <p:nvPr/>
        </p:nvSpPr>
        <p:spPr>
          <a:xfrm>
            <a:off x="2699792" y="4581128"/>
            <a:ext cx="648072" cy="57606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796136" y="4581128"/>
            <a:ext cx="792088" cy="46805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23528" y="692696"/>
            <a:ext cx="7601272" cy="3024336"/>
          </a:xfrm>
        </p:spPr>
        <p:txBody>
          <a:bodyPr/>
          <a:lstStyle/>
          <a:p>
            <a:pPr algn="l" rtl="0">
              <a:buNone/>
            </a:pPr>
            <a:r>
              <a:rPr lang="en-US" sz="2800" b="1" dirty="0" smtClean="0">
                <a:solidFill>
                  <a:schemeClr val="accent1">
                    <a:lumMod val="75000"/>
                  </a:schemeClr>
                </a:solidFill>
                <a:latin typeface="Times New Roman" pitchFamily="18" charset="0"/>
                <a:cs typeface="Times New Roman" pitchFamily="18" charset="0"/>
              </a:rPr>
              <a:t>4. Selective Norepinephrine Reuptake Inhibitors</a:t>
            </a:r>
            <a:r>
              <a:rPr lang="en-US" sz="2800" dirty="0" smtClean="0"/>
              <a:t> </a:t>
            </a:r>
            <a:r>
              <a:rPr lang="en-US" sz="2800" dirty="0" smtClean="0">
                <a:latin typeface="Times New Roman" pitchFamily="18" charset="0"/>
                <a:cs typeface="Times New Roman" pitchFamily="18" charset="0"/>
              </a:rPr>
              <a:t>movement of a para substituent of fluoxetine (and  relatives) to an ortho position produces a SNERI.</a:t>
            </a:r>
          </a:p>
          <a:p>
            <a:pPr marL="273050" indent="269875" algn="l" rtl="0">
              <a:buNone/>
            </a:pPr>
            <a:r>
              <a:rPr lang="en-US" sz="2800" b="1" dirty="0" smtClean="0">
                <a:solidFill>
                  <a:schemeClr val="accent1">
                    <a:lumMod val="75000"/>
                  </a:schemeClr>
                </a:solidFill>
                <a:latin typeface="Times New Roman" pitchFamily="18" charset="0"/>
                <a:cs typeface="Times New Roman" pitchFamily="18" charset="0"/>
              </a:rPr>
              <a:t>Nisoxetine</a:t>
            </a:r>
          </a:p>
          <a:p>
            <a:pPr marL="273050" indent="269875" algn="l" rtl="0">
              <a:buNone/>
            </a:pPr>
            <a:r>
              <a:rPr lang="en-US" sz="2800" dirty="0" smtClean="0">
                <a:latin typeface="Times New Roman" pitchFamily="18" charset="0"/>
                <a:cs typeface="Times New Roman" pitchFamily="18" charset="0"/>
              </a:rPr>
              <a:t>Nisoxetine is a SNERI and is an antidepressant. Most activity resides in the –isomer.</a:t>
            </a:r>
            <a:endParaRPr lang="en-US" sz="2800" b="1" dirty="0" smtClean="0">
              <a:solidFill>
                <a:schemeClr val="accent1">
                  <a:lumMod val="75000"/>
                </a:schemeClr>
              </a:solidFill>
              <a:latin typeface="Times New Roman" pitchFamily="18" charset="0"/>
              <a:cs typeface="Times New Roman" pitchFamily="18" charset="0"/>
            </a:endParaRPr>
          </a:p>
          <a:p>
            <a:pPr algn="l" rtl="0">
              <a:buNone/>
            </a:pPr>
            <a:endParaRPr lang="ar-IQ" sz="2800" dirty="0">
              <a:solidFill>
                <a:schemeClr val="accent1">
                  <a:lumMod val="75000"/>
                </a:schemeClr>
              </a:solidFill>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cstate="print"/>
          <a:srcRect l="15070" t="15789" r="22140" b="18421"/>
          <a:stretch>
            <a:fillRect/>
          </a:stretch>
        </p:blipFill>
        <p:spPr bwMode="auto">
          <a:xfrm>
            <a:off x="2555776" y="3717032"/>
            <a:ext cx="3600400" cy="2448272"/>
          </a:xfrm>
          <a:prstGeom prst="rect">
            <a:avLst/>
          </a:prstGeom>
          <a:noFill/>
          <a:ln w="9525">
            <a:noFill/>
            <a:miter lim="800000"/>
            <a:headEnd/>
            <a:tailEnd/>
          </a:ln>
        </p:spPr>
      </p:pic>
      <p:sp>
        <p:nvSpPr>
          <p:cNvPr id="5" name="Rectangle 4"/>
          <p:cNvSpPr/>
          <p:nvPr/>
        </p:nvSpPr>
        <p:spPr>
          <a:xfrm>
            <a:off x="2267744" y="5779714"/>
            <a:ext cx="2520280" cy="523220"/>
          </a:xfrm>
          <a:prstGeom prst="rect">
            <a:avLst/>
          </a:prstGeom>
        </p:spPr>
        <p:txBody>
          <a:bodyPr wrap="square">
            <a:spAutoFit/>
          </a:bodyPr>
          <a:lstStyle/>
          <a:p>
            <a:r>
              <a:rPr lang="en-US" sz="2800" dirty="0" smtClean="0">
                <a:latin typeface="Times New Roman" pitchFamily="18" charset="0"/>
                <a:cs typeface="Times New Roman" pitchFamily="18" charset="0"/>
              </a:rPr>
              <a:t>Nisoxetine </a:t>
            </a:r>
            <a:endParaRPr lang="ar-IQ" sz="28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krema\Desktop\,محاضرات ك1وك2\New folder\thank_you_05.gif"/>
          <p:cNvPicPr>
            <a:picLocks noGrp="1" noChangeAspect="1" noChangeArrowheads="1"/>
          </p:cNvPicPr>
          <p:nvPr>
            <p:ph sz="quarter" idx="1"/>
          </p:nvPr>
        </p:nvPicPr>
        <p:blipFill>
          <a:blip r:embed="rId2" cstate="print"/>
          <a:srcRect/>
          <a:stretch>
            <a:fillRect/>
          </a:stretch>
        </p:blipFill>
        <p:spPr bwMode="auto">
          <a:xfrm>
            <a:off x="395536" y="332656"/>
            <a:ext cx="7560839" cy="6090369"/>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48680"/>
            <a:ext cx="7467600" cy="5925272"/>
          </a:xfrm>
        </p:spPr>
        <p:txBody>
          <a:bodyPr>
            <a:normAutofit/>
          </a:bodyPr>
          <a:lstStyle/>
          <a:p>
            <a:pPr algn="l" rtl="0">
              <a:buNone/>
            </a:pPr>
            <a:r>
              <a:rPr lang="en-US" sz="3200" b="1" dirty="0" smtClean="0">
                <a:solidFill>
                  <a:schemeClr val="accent1">
                    <a:lumMod val="75000"/>
                  </a:schemeClr>
                </a:solidFill>
                <a:latin typeface="Times New Roman" pitchFamily="18" charset="0"/>
                <a:cs typeface="Times New Roman" pitchFamily="18" charset="0"/>
              </a:rPr>
              <a:t>2. Methylxanthines</a:t>
            </a:r>
          </a:p>
          <a:p>
            <a:pPr marL="273050" indent="265113" algn="just" rtl="0">
              <a:buNone/>
            </a:pPr>
            <a:r>
              <a:rPr lang="en-US" sz="2800" dirty="0" smtClean="0">
                <a:latin typeface="Times New Roman" pitchFamily="18" charset="0"/>
                <a:cs typeface="Times New Roman" pitchFamily="18" charset="0"/>
              </a:rPr>
              <a:t>The naturally occurring Methylxanthines are </a:t>
            </a:r>
            <a:r>
              <a:rPr lang="en-US" sz="2800" dirty="0" smtClean="0">
                <a:solidFill>
                  <a:srgbClr val="FF0000"/>
                </a:solidFill>
                <a:latin typeface="Times New Roman" pitchFamily="18" charset="0"/>
                <a:cs typeface="Times New Roman" pitchFamily="18" charset="0"/>
              </a:rPr>
              <a:t>caffeine,</a:t>
            </a:r>
            <a:r>
              <a:rPr lang="en-US" sz="2800" dirty="0" smtClean="0">
                <a:latin typeface="Times New Roman" pitchFamily="18" charset="0"/>
                <a:cs typeface="Times New Roman" pitchFamily="18" charset="0"/>
              </a:rPr>
              <a:t> </a:t>
            </a:r>
            <a:r>
              <a:rPr lang="en-US" sz="2800" dirty="0" smtClean="0">
                <a:solidFill>
                  <a:srgbClr val="FF0000"/>
                </a:solidFill>
                <a:latin typeface="Times New Roman" pitchFamily="18" charset="0"/>
                <a:cs typeface="Times New Roman" pitchFamily="18" charset="0"/>
              </a:rPr>
              <a:t>theophylline,</a:t>
            </a:r>
            <a:r>
              <a:rPr lang="en-US" sz="2800" dirty="0" smtClean="0">
                <a:latin typeface="Times New Roman" pitchFamily="18" charset="0"/>
                <a:cs typeface="Times New Roman" pitchFamily="18" charset="0"/>
              </a:rPr>
              <a:t> and </a:t>
            </a:r>
            <a:r>
              <a:rPr lang="en-US" sz="2800" dirty="0" smtClean="0">
                <a:solidFill>
                  <a:srgbClr val="FF0000"/>
                </a:solidFill>
                <a:latin typeface="Times New Roman" pitchFamily="18" charset="0"/>
                <a:cs typeface="Times New Roman" pitchFamily="18" charset="0"/>
              </a:rPr>
              <a:t>theobromine.</a:t>
            </a:r>
            <a:r>
              <a:rPr lang="en-US" sz="2800" dirty="0" smtClean="0">
                <a:latin typeface="Times New Roman" pitchFamily="18" charset="0"/>
                <a:cs typeface="Times New Roman" pitchFamily="18" charset="0"/>
              </a:rPr>
              <a:t> </a:t>
            </a:r>
          </a:p>
          <a:p>
            <a:pPr marL="730250" indent="-457200" algn="just" rtl="0">
              <a:buFont typeface="Wingdings" panose="05000000000000000000" pitchFamily="2" charset="2"/>
              <a:buChar char="Ø"/>
            </a:pPr>
            <a:r>
              <a:rPr lang="en-US" sz="2800" dirty="0" smtClean="0">
                <a:latin typeface="Times New Roman" pitchFamily="18" charset="0"/>
                <a:cs typeface="Times New Roman" pitchFamily="18" charset="0"/>
              </a:rPr>
              <a:t>Caffeine is a widely used CNS stimulant.  </a:t>
            </a:r>
          </a:p>
          <a:p>
            <a:pPr marL="730250" indent="-457200" algn="just" rtl="0">
              <a:buFont typeface="Wingdings" panose="05000000000000000000" pitchFamily="2" charset="2"/>
              <a:buChar char="Ø"/>
            </a:pPr>
            <a:r>
              <a:rPr lang="en-US" sz="2800" dirty="0" smtClean="0">
                <a:latin typeface="Times New Roman" pitchFamily="18" charset="0"/>
                <a:cs typeface="Times New Roman" pitchFamily="18" charset="0"/>
              </a:rPr>
              <a:t>Theophylline has some medical use as a CNS stimulant, but its CNS stimulant properties are encountered more often as sometimes severe, and potentially life-threatening, side effects of its use in bronchial asthma therapy.</a:t>
            </a:r>
          </a:p>
          <a:p>
            <a:pPr marL="730250" indent="-457200" algn="just" rtl="0">
              <a:buFont typeface="Wingdings" panose="05000000000000000000" pitchFamily="2" charset="2"/>
              <a:buChar char="Ø"/>
            </a:pP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Theobromine</a:t>
            </a:r>
            <a:r>
              <a:rPr lang="en-US" sz="2800" dirty="0" smtClean="0">
                <a:latin typeface="Times New Roman" pitchFamily="18" charset="0"/>
                <a:cs typeface="Times New Roman" pitchFamily="18" charset="0"/>
              </a:rPr>
              <a:t> has very little CNS activity (</a:t>
            </a:r>
            <a:r>
              <a:rPr lang="en-US" sz="2800" dirty="0" smtClean="0">
                <a:solidFill>
                  <a:srgbClr val="00B050"/>
                </a:solidFill>
                <a:latin typeface="Times New Roman" pitchFamily="18" charset="0"/>
                <a:cs typeface="Times New Roman" pitchFamily="18" charset="0"/>
              </a:rPr>
              <a:t>probably because of poor physicochemical properties for distribution to the CNS).</a:t>
            </a:r>
            <a:endParaRPr lang="ar-IQ" sz="2800" dirty="0">
              <a:solidFill>
                <a:srgbClr val="00B050"/>
              </a:solidFill>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51520" y="620688"/>
            <a:ext cx="8424936" cy="5853264"/>
          </a:xfrm>
        </p:spPr>
        <p:txBody>
          <a:bodyPr>
            <a:normAutofit/>
          </a:bodyPr>
          <a:lstStyle/>
          <a:p>
            <a:pPr marL="273050" indent="265113" algn="l" rtl="0">
              <a:buNone/>
            </a:pPr>
            <a:r>
              <a:rPr lang="en-US" sz="2800" dirty="0" smtClean="0">
                <a:latin typeface="Times New Roman" pitchFamily="18" charset="0"/>
                <a:cs typeface="Times New Roman" pitchFamily="18" charset="0"/>
              </a:rPr>
              <a:t>The CNS-stimulating effects of the Methylxanthines were once attributed to their</a:t>
            </a:r>
          </a:p>
          <a:p>
            <a:pPr marL="787400" indent="-514350" algn="l" rtl="0">
              <a:buFont typeface="+mj-lt"/>
              <a:buAutoNum type="arabicPeriod"/>
            </a:pPr>
            <a:r>
              <a:rPr lang="en-US" sz="2800" dirty="0" smtClean="0">
                <a:latin typeface="Times New Roman" pitchFamily="18" charset="0"/>
                <a:cs typeface="Times New Roman" pitchFamily="18" charset="0"/>
              </a:rPr>
              <a:t> competitive </a:t>
            </a:r>
            <a:r>
              <a:rPr lang="en-US" sz="2800" dirty="0">
                <a:latin typeface="Times New Roman" pitchFamily="18" charset="0"/>
                <a:cs typeface="Times New Roman" pitchFamily="18" charset="0"/>
              </a:rPr>
              <a:t>nonselective  </a:t>
            </a:r>
            <a:r>
              <a:rPr lang="en-US" sz="2800" dirty="0">
                <a:solidFill>
                  <a:srgbClr val="0070C0"/>
                </a:solidFill>
                <a:latin typeface="Times New Roman" pitchFamily="18" charset="0"/>
                <a:cs typeface="Times New Roman" pitchFamily="18" charset="0"/>
              </a:rPr>
              <a:t>phosphodiesterase-inhibiting </a:t>
            </a:r>
            <a:r>
              <a:rPr lang="en-US" sz="2800" dirty="0" smtClean="0">
                <a:solidFill>
                  <a:srgbClr val="0070C0"/>
                </a:solidFill>
                <a:latin typeface="Times New Roman" pitchFamily="18" charset="0"/>
                <a:cs typeface="Times New Roman" pitchFamily="18" charset="0"/>
              </a:rPr>
              <a:t>ability which </a:t>
            </a:r>
            <a:r>
              <a:rPr lang="en-US" sz="2800" dirty="0">
                <a:solidFill>
                  <a:srgbClr val="0070C0"/>
                </a:solidFill>
                <a:latin typeface="Times New Roman" pitchFamily="18" charset="0"/>
                <a:cs typeface="Times New Roman" pitchFamily="18" charset="0"/>
              </a:rPr>
              <a:t>is responsible for the breakdown of cyclic AMP. </a:t>
            </a:r>
            <a:r>
              <a:rPr lang="en-US" sz="2800" dirty="0" smtClean="0">
                <a:latin typeface="Times New Roman" pitchFamily="18" charset="0"/>
                <a:cs typeface="Times New Roman" pitchFamily="18" charset="0"/>
              </a:rPr>
              <a:t>. This action is probably irrelevant at therapeutic doses. </a:t>
            </a:r>
          </a:p>
          <a:p>
            <a:pPr marL="514350" indent="-233363" algn="l" rtl="0">
              <a:buFont typeface="+mj-lt"/>
              <a:buAutoNum type="arabicPeriod"/>
            </a:pPr>
            <a:r>
              <a:rPr lang="en-US" sz="2800" dirty="0" smtClean="0">
                <a:latin typeface="Times New Roman" pitchFamily="18" charset="0"/>
                <a:cs typeface="Times New Roman" pitchFamily="18" charset="0"/>
              </a:rPr>
              <a:t>   nonselective </a:t>
            </a:r>
            <a:r>
              <a:rPr lang="en-US" sz="2800" dirty="0" smtClean="0">
                <a:solidFill>
                  <a:srgbClr val="FF0000"/>
                </a:solidFill>
                <a:latin typeface="Times New Roman" pitchFamily="18" charset="0"/>
                <a:cs typeface="Times New Roman" pitchFamily="18" charset="0"/>
              </a:rPr>
              <a:t>antagonize adenosine at A1 and A2A receptors.</a:t>
            </a:r>
            <a:r>
              <a:rPr lang="en-US" sz="2800" dirty="0" smtClean="0">
                <a:latin typeface="Times New Roman" pitchFamily="18" charset="0"/>
                <a:cs typeface="Times New Roman" pitchFamily="18" charset="0"/>
              </a:rPr>
              <a:t> which inhibit sleepiness  inducing  </a:t>
            </a:r>
            <a:r>
              <a:rPr lang="en-US" sz="2800" u="sng" dirty="0" smtClean="0">
                <a:solidFill>
                  <a:schemeClr val="tx2"/>
                </a:solidFill>
                <a:latin typeface="Times New Roman" panose="02020603050405020304" pitchFamily="18" charset="0"/>
                <a:cs typeface="Times New Roman" panose="02020603050405020304" pitchFamily="18" charset="0"/>
                <a:hlinkClick r:id="rId2" tooltip="Adenosine"/>
              </a:rPr>
              <a:t>adenosine</a:t>
            </a:r>
            <a:r>
              <a:rPr lang="en-US" sz="2800" u="sng" dirty="0" smtClean="0">
                <a:solidFill>
                  <a:schemeClr val="tx2"/>
                </a:solidFill>
                <a:latin typeface="Times New Roman" panose="02020603050405020304" pitchFamily="18" charset="0"/>
                <a:cs typeface="Times New Roman" panose="02020603050405020304" pitchFamily="18" charset="0"/>
              </a:rPr>
              <a:t>.</a:t>
            </a:r>
          </a:p>
          <a:p>
            <a:pPr algn="just" rtl="0">
              <a:buFont typeface="Wingdings" panose="05000000000000000000" pitchFamily="2" charset="2"/>
              <a:buChar char="q"/>
            </a:pPr>
            <a:r>
              <a:rPr lang="en-US" sz="2800" dirty="0" smtClean="0">
                <a:latin typeface="Times New Roman" panose="02020603050405020304" pitchFamily="18" charset="0"/>
                <a:cs typeface="Times New Roman" panose="02020603050405020304" pitchFamily="18" charset="0"/>
              </a:rPr>
              <a:t> Problems with the present compounds, such as caffeine and theophylline, are</a:t>
            </a:r>
            <a:r>
              <a:rPr lang="en-US" sz="2800" dirty="0" smtClean="0">
                <a:solidFill>
                  <a:srgbClr val="00B050"/>
                </a:solidFill>
                <a:latin typeface="Times New Roman" panose="02020603050405020304" pitchFamily="18" charset="0"/>
                <a:cs typeface="Times New Roman" panose="02020603050405020304" pitchFamily="18" charset="0"/>
              </a:rPr>
              <a:t> lack of receptor selectivity .</a:t>
            </a:r>
            <a:endParaRPr lang="ar-IQ" sz="2800" dirty="0">
              <a:solidFill>
                <a:srgbClr val="00B05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sz="quarter" idx="1"/>
          </p:nvPr>
        </p:nvPicPr>
        <p:blipFill>
          <a:blip r:embed="rId2" cstate="print"/>
          <a:srcRect l="8188" t="26817" r="10328" b="12190"/>
          <a:stretch>
            <a:fillRect/>
          </a:stretch>
        </p:blipFill>
        <p:spPr bwMode="auto">
          <a:xfrm>
            <a:off x="323528" y="1052736"/>
            <a:ext cx="7632848" cy="5472608"/>
          </a:xfrm>
          <a:prstGeom prst="rect">
            <a:avLst/>
          </a:prstGeom>
          <a:noFill/>
          <a:ln w="9525">
            <a:noFill/>
            <a:miter lim="800000"/>
            <a:headEnd/>
            <a:tailEnd/>
          </a:ln>
        </p:spPr>
      </p:pic>
      <p:sp>
        <p:nvSpPr>
          <p:cNvPr id="5" name="Rectangle 4"/>
          <p:cNvSpPr/>
          <p:nvPr/>
        </p:nvSpPr>
        <p:spPr>
          <a:xfrm>
            <a:off x="323528" y="260648"/>
            <a:ext cx="8352928" cy="523220"/>
          </a:xfrm>
          <a:prstGeom prst="rect">
            <a:avLst/>
          </a:prstGeom>
        </p:spPr>
        <p:txBody>
          <a:bodyPr wrap="square">
            <a:spAutoFit/>
          </a:bodyPr>
          <a:lstStyle/>
          <a:p>
            <a:pPr algn="l" rtl="0"/>
            <a:r>
              <a:rPr lang="en-US" sz="2800" b="1" dirty="0" smtClean="0">
                <a:latin typeface="Times New Roman" pitchFamily="18" charset="0"/>
                <a:cs typeface="Times New Roman" pitchFamily="18" charset="0"/>
              </a:rPr>
              <a:t>Chemical Structures of the Xanthine Alkaloids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51520" y="404664"/>
            <a:ext cx="7673280" cy="6069288"/>
          </a:xfrm>
        </p:spPr>
        <p:txBody>
          <a:bodyPr>
            <a:normAutofit fontScale="92500"/>
          </a:bodyPr>
          <a:lstStyle/>
          <a:p>
            <a:pPr algn="l" rtl="0">
              <a:buNone/>
            </a:pPr>
            <a:r>
              <a:rPr lang="en-US" sz="2800" b="1" dirty="0" smtClean="0">
                <a:solidFill>
                  <a:schemeClr val="accent1">
                    <a:lumMod val="75000"/>
                  </a:schemeClr>
                </a:solidFill>
                <a:latin typeface="Times New Roman" pitchFamily="18" charset="0"/>
                <a:cs typeface="Times New Roman" pitchFamily="18" charset="0"/>
              </a:rPr>
              <a:t>3. Central sympathomimetic agents</a:t>
            </a:r>
          </a:p>
          <a:p>
            <a:pPr algn="l" rtl="0">
              <a:buNone/>
            </a:pPr>
            <a:r>
              <a:rPr lang="en-US" sz="2800" b="1" dirty="0" smtClean="0">
                <a:solidFill>
                  <a:schemeClr val="accent1">
                    <a:lumMod val="75000"/>
                  </a:schemeClr>
                </a:solidFill>
                <a:latin typeface="Times New Roman" pitchFamily="18" charset="0"/>
                <a:cs typeface="Times New Roman" pitchFamily="18" charset="0"/>
              </a:rPr>
              <a:t>(Psychomotor stimulants</a:t>
            </a:r>
            <a:r>
              <a:rPr lang="en-US" sz="2800" b="1" dirty="0">
                <a:solidFill>
                  <a:schemeClr val="accent1">
                    <a:lumMod val="75000"/>
                  </a:schemeClr>
                </a:solidFill>
                <a:latin typeface="Times New Roman" pitchFamily="18" charset="0"/>
                <a:cs typeface="Times New Roman" pitchFamily="18" charset="0"/>
              </a:rPr>
              <a:t>) </a:t>
            </a:r>
            <a:endParaRPr lang="en-US" sz="2800" b="1" dirty="0" smtClean="0">
              <a:solidFill>
                <a:schemeClr val="accent1">
                  <a:lumMod val="75000"/>
                </a:schemeClr>
              </a:solidFill>
              <a:latin typeface="Times New Roman" pitchFamily="18" charset="0"/>
              <a:cs typeface="Times New Roman" pitchFamily="18" charset="0"/>
            </a:endParaRPr>
          </a:p>
          <a:p>
            <a:pPr algn="just" rtl="0">
              <a:buNone/>
            </a:pPr>
            <a:r>
              <a:rPr lang="en-US" sz="2800" b="1" dirty="0">
                <a:solidFill>
                  <a:schemeClr val="accent1">
                    <a:lumMod val="75000"/>
                  </a:schemeClr>
                </a:solidFill>
                <a:latin typeface="Times New Roman" pitchFamily="18" charset="0"/>
                <a:cs typeface="Times New Roman" pitchFamily="18" charset="0"/>
              </a:rPr>
              <a:t> </a:t>
            </a:r>
            <a:r>
              <a:rPr lang="en-US" sz="2800" b="1" dirty="0" smtClean="0">
                <a:solidFill>
                  <a:schemeClr val="accent1">
                    <a:lumMod val="75000"/>
                  </a:schemeClr>
                </a:solidFill>
                <a:latin typeface="Times New Roman" pitchFamily="18" charset="0"/>
                <a:cs typeface="Times New Roman" pitchFamily="18" charset="0"/>
              </a:rPr>
              <a:t>   </a:t>
            </a:r>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central sympathomimetic agents </a:t>
            </a:r>
            <a:r>
              <a:rPr lang="en-US" sz="2800" dirty="0" smtClean="0">
                <a:latin typeface="Times New Roman" pitchFamily="18" charset="0"/>
                <a:cs typeface="Times New Roman" pitchFamily="18" charset="0"/>
              </a:rPr>
              <a:t>amphetamine and </a:t>
            </a:r>
            <a:r>
              <a:rPr lang="en-US" sz="2800" dirty="0">
                <a:latin typeface="Times New Roman" pitchFamily="18" charset="0"/>
                <a:cs typeface="Times New Roman" pitchFamily="18" charset="0"/>
              </a:rPr>
              <a:t>close relatives have </a:t>
            </a:r>
            <a:r>
              <a:rPr lang="en-US" sz="2800" dirty="0">
                <a:solidFill>
                  <a:srgbClr val="FF0000"/>
                </a:solidFill>
                <a:latin typeface="Times New Roman" pitchFamily="18" charset="0"/>
                <a:cs typeface="Times New Roman" pitchFamily="18" charset="0"/>
              </a:rPr>
              <a:t>alerting and </a:t>
            </a:r>
            <a:r>
              <a:rPr lang="en-US" sz="2800" dirty="0" smtClean="0">
                <a:solidFill>
                  <a:srgbClr val="FF0000"/>
                </a:solidFill>
                <a:latin typeface="Times New Roman" pitchFamily="18" charset="0"/>
                <a:cs typeface="Times New Roman" pitchFamily="18" charset="0"/>
              </a:rPr>
              <a:t>antidepressant properties </a:t>
            </a:r>
            <a:r>
              <a:rPr lang="en-US" sz="2800" dirty="0">
                <a:latin typeface="Times New Roman" pitchFamily="18" charset="0"/>
                <a:cs typeface="Times New Roman" pitchFamily="18" charset="0"/>
              </a:rPr>
              <a:t>but are medically used more often </a:t>
            </a:r>
            <a:r>
              <a:rPr lang="en-US" sz="2800" dirty="0">
                <a:solidFill>
                  <a:srgbClr val="0070C0"/>
                </a:solidFill>
                <a:latin typeface="Times New Roman" pitchFamily="18" charset="0"/>
                <a:cs typeface="Times New Roman" pitchFamily="18" charset="0"/>
              </a:rPr>
              <a:t>as anorexiants.</a:t>
            </a:r>
            <a:endParaRPr lang="en-US" sz="2800" dirty="0" smtClean="0">
              <a:solidFill>
                <a:srgbClr val="0070C0"/>
              </a:solidFill>
              <a:latin typeface="Times New Roman" pitchFamily="18" charset="0"/>
              <a:cs typeface="Times New Roman" pitchFamily="18" charset="0"/>
            </a:endParaRPr>
          </a:p>
          <a:p>
            <a:pPr marL="273050" indent="263525" algn="just" rtl="0">
              <a:buNone/>
            </a:pPr>
            <a:r>
              <a:rPr lang="en-US" sz="2800" dirty="0" smtClean="0">
                <a:latin typeface="Times New Roman" pitchFamily="18" charset="0"/>
                <a:cs typeface="Times New Roman" pitchFamily="18" charset="0"/>
              </a:rPr>
              <a:t>Sympathomimetic agents, whose effects are manifested </a:t>
            </a:r>
            <a:r>
              <a:rPr lang="en-US" sz="2800" dirty="0" smtClean="0">
                <a:solidFill>
                  <a:srgbClr val="00B050"/>
                </a:solidFill>
                <a:latin typeface="Times New Roman" pitchFamily="18" charset="0"/>
                <a:cs typeface="Times New Roman" pitchFamily="18" charset="0"/>
              </a:rPr>
              <a:t>mainly in the periphery</a:t>
            </a:r>
            <a:r>
              <a:rPr lang="en-US" sz="2800" dirty="0" smtClean="0">
                <a:latin typeface="Times New Roman" pitchFamily="18" charset="0"/>
                <a:cs typeface="Times New Roman" pitchFamily="18" charset="0"/>
              </a:rPr>
              <a:t>, A few simple structural changes in these peripheral agents produce compounds that are </a:t>
            </a:r>
            <a:r>
              <a:rPr lang="en-US" sz="2800" dirty="0" smtClean="0">
                <a:solidFill>
                  <a:srgbClr val="0070C0"/>
                </a:solidFill>
                <a:latin typeface="Times New Roman" pitchFamily="18" charset="0"/>
                <a:cs typeface="Times New Roman" pitchFamily="18" charset="0"/>
              </a:rPr>
              <a:t>more resistant to metabolism</a:t>
            </a:r>
            <a:r>
              <a:rPr lang="en-US" sz="2800" dirty="0" smtClean="0">
                <a:latin typeface="Times New Roman" pitchFamily="18" charset="0"/>
                <a:cs typeface="Times New Roman" pitchFamily="18" charset="0"/>
              </a:rPr>
              <a:t>, </a:t>
            </a:r>
            <a:r>
              <a:rPr lang="en-US" sz="2800" dirty="0" smtClean="0">
                <a:solidFill>
                  <a:srgbClr val="0070C0"/>
                </a:solidFill>
                <a:latin typeface="Times New Roman" pitchFamily="18" charset="0"/>
                <a:cs typeface="Times New Roman" pitchFamily="18" charset="0"/>
              </a:rPr>
              <a:t>more non polar</a:t>
            </a:r>
            <a:r>
              <a:rPr lang="en-US" sz="2800" dirty="0" smtClean="0">
                <a:latin typeface="Times New Roman" pitchFamily="18" charset="0"/>
                <a:cs typeface="Times New Roman" pitchFamily="18" charset="0"/>
              </a:rPr>
              <a:t>, and </a:t>
            </a:r>
            <a:r>
              <a:rPr lang="en-US" sz="2800" dirty="0" smtClean="0">
                <a:solidFill>
                  <a:srgbClr val="0070C0"/>
                </a:solidFill>
                <a:latin typeface="Times New Roman" pitchFamily="18" charset="0"/>
                <a:cs typeface="Times New Roman" pitchFamily="18" charset="0"/>
              </a:rPr>
              <a:t>better able to cross the blood-brain barrier.</a:t>
            </a:r>
            <a:r>
              <a:rPr lang="en-US" sz="2800" dirty="0" smtClean="0">
                <a:latin typeface="Times New Roman" pitchFamily="18" charset="0"/>
                <a:cs typeface="Times New Roman" pitchFamily="18" charset="0"/>
              </a:rPr>
              <a:t> These effects increase the ratio of central to peripheral activity, and the agents are designated, as central Sympathomimetic agents.</a:t>
            </a:r>
            <a:r>
              <a:rPr lang="en-US" sz="2800" dirty="0" smtClean="0"/>
              <a:t> </a:t>
            </a:r>
            <a:endParaRPr lang="ar-IQ" sz="28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95536" y="260648"/>
            <a:ext cx="8003232" cy="5853264"/>
          </a:xfrm>
        </p:spPr>
        <p:txBody>
          <a:bodyPr>
            <a:normAutofit/>
          </a:bodyPr>
          <a:lstStyle/>
          <a:p>
            <a:pPr marL="273050" indent="263525" algn="just" rtl="0">
              <a:buNone/>
            </a:pPr>
            <a:r>
              <a:rPr lang="en-US" dirty="0">
                <a:latin typeface="Times New Roman" pitchFamily="18" charset="0"/>
                <a:cs typeface="Times New Roman" pitchFamily="18" charset="0"/>
              </a:rPr>
              <a:t>In addition to CNS-stimulating effects, manifested as </a:t>
            </a:r>
            <a:r>
              <a:rPr lang="en-US" dirty="0">
                <a:solidFill>
                  <a:srgbClr val="FF0000"/>
                </a:solidFill>
                <a:latin typeface="Times New Roman" pitchFamily="18" charset="0"/>
                <a:cs typeface="Times New Roman" pitchFamily="18" charset="0"/>
              </a:rPr>
              <a:t>excitation</a:t>
            </a:r>
            <a:r>
              <a:rPr lang="en-US" dirty="0">
                <a:latin typeface="Times New Roman" pitchFamily="18" charset="0"/>
                <a:cs typeface="Times New Roman" pitchFamily="18" charset="0"/>
              </a:rPr>
              <a:t> and </a:t>
            </a:r>
            <a:r>
              <a:rPr lang="en-US" dirty="0">
                <a:solidFill>
                  <a:srgbClr val="FF0000"/>
                </a:solidFill>
                <a:latin typeface="Times New Roman" pitchFamily="18" charset="0"/>
                <a:cs typeface="Times New Roman" pitchFamily="18" charset="0"/>
              </a:rPr>
              <a:t>increased wakefulness</a:t>
            </a:r>
            <a:r>
              <a:rPr lang="en-US" dirty="0">
                <a:latin typeface="Times New Roman" pitchFamily="18" charset="0"/>
                <a:cs typeface="Times New Roman" pitchFamily="18" charset="0"/>
              </a:rPr>
              <a:t>, many central sympathomimetics exert an </a:t>
            </a:r>
            <a:r>
              <a:rPr lang="en-US" dirty="0">
                <a:solidFill>
                  <a:srgbClr val="FF0000"/>
                </a:solidFill>
                <a:latin typeface="Times New Roman" pitchFamily="18" charset="0"/>
                <a:cs typeface="Times New Roman" pitchFamily="18" charset="0"/>
              </a:rPr>
              <a:t>anorexiant </a:t>
            </a:r>
            <a:r>
              <a:rPr lang="en-US" dirty="0" smtClean="0">
                <a:solidFill>
                  <a:srgbClr val="FF0000"/>
                </a:solidFill>
                <a:latin typeface="Times New Roman" pitchFamily="18" charset="0"/>
                <a:cs typeface="Times New Roman" pitchFamily="18" charset="0"/>
              </a:rPr>
              <a:t>effect.</a:t>
            </a:r>
          </a:p>
          <a:p>
            <a:pPr marL="273050" indent="263525" algn="just" rtl="0">
              <a:buNone/>
            </a:pPr>
            <a:r>
              <a:rPr lang="en-US" dirty="0" smtClean="0">
                <a:latin typeface="Times New Roman" pitchFamily="18" charset="0"/>
                <a:cs typeface="Times New Roman" pitchFamily="18" charset="0"/>
              </a:rPr>
              <a:t>Other central effects, notably </a:t>
            </a:r>
            <a:r>
              <a:rPr lang="en-US" dirty="0" smtClean="0">
                <a:solidFill>
                  <a:srgbClr val="0070C0"/>
                </a:solidFill>
                <a:latin typeface="Times New Roman" pitchFamily="18" charset="0"/>
                <a:cs typeface="Times New Roman" pitchFamily="18" charset="0"/>
              </a:rPr>
              <a:t>dopaminergic</a:t>
            </a:r>
            <a:r>
              <a:rPr lang="en-US" dirty="0" smtClean="0">
                <a:latin typeface="Times New Roman" pitchFamily="18" charset="0"/>
                <a:cs typeface="Times New Roman" pitchFamily="18" charset="0"/>
              </a:rPr>
              <a:t> and </a:t>
            </a:r>
            <a:r>
              <a:rPr lang="en-US" dirty="0" smtClean="0">
                <a:solidFill>
                  <a:srgbClr val="0070C0"/>
                </a:solidFill>
                <a:latin typeface="Times New Roman" pitchFamily="18" charset="0"/>
                <a:cs typeface="Times New Roman" pitchFamily="18" charset="0"/>
              </a:rPr>
              <a:t>serotoninergic</a:t>
            </a:r>
            <a:r>
              <a:rPr lang="en-US" dirty="0" smtClean="0">
                <a:latin typeface="Times New Roman" pitchFamily="18" charset="0"/>
                <a:cs typeface="Times New Roman" pitchFamily="18" charset="0"/>
              </a:rPr>
              <a:t> effects, can be operative.</a:t>
            </a:r>
          </a:p>
          <a:p>
            <a:pPr marL="273050" indent="263525" algn="just" rtl="0">
              <a:buNone/>
            </a:pPr>
            <a:r>
              <a:rPr lang="en-US" sz="2800" b="1" dirty="0" smtClean="0">
                <a:solidFill>
                  <a:schemeClr val="accent1">
                    <a:lumMod val="75000"/>
                  </a:schemeClr>
                </a:solidFill>
                <a:latin typeface="Times New Roman" pitchFamily="18" charset="0"/>
                <a:cs typeface="Times New Roman" pitchFamily="18" charset="0"/>
              </a:rPr>
              <a:t>Structure activity relationship</a:t>
            </a:r>
          </a:p>
          <a:p>
            <a:pPr marL="273050" indent="263525" algn="just" rtl="0">
              <a:buNone/>
            </a:pPr>
            <a:r>
              <a:rPr lang="en-US" dirty="0" smtClean="0">
                <a:latin typeface="Times New Roman" pitchFamily="18" charset="0"/>
                <a:cs typeface="Times New Roman" pitchFamily="18" charset="0"/>
              </a:rPr>
              <a:t>Structural features for many of the agents can be visualized easily by considering that within their structure, they contain a</a:t>
            </a:r>
            <a:r>
              <a:rPr lang="el-GR" b="1" i="1" dirty="0" smtClean="0">
                <a:solidFill>
                  <a:srgbClr val="FF0000"/>
                </a:solidFill>
                <a:latin typeface="Times New Roman" pitchFamily="18" charset="0"/>
                <a:cs typeface="Times New Roman" pitchFamily="18" charset="0"/>
              </a:rPr>
              <a:t> </a:t>
            </a:r>
            <a:r>
              <a:rPr lang="el-GR" dirty="0" smtClean="0">
                <a:solidFill>
                  <a:srgbClr val="FF0000"/>
                </a:solidFill>
                <a:latin typeface="Times New Roman" pitchFamily="18" charset="0"/>
                <a:cs typeface="Times New Roman" pitchFamily="18" charset="0"/>
              </a:rPr>
              <a:t>β</a:t>
            </a:r>
            <a:r>
              <a:rPr lang="en-US" dirty="0" smtClean="0">
                <a:solidFill>
                  <a:srgbClr val="FF0000"/>
                </a:solidFill>
                <a:latin typeface="Times New Roman" pitchFamily="18" charset="0"/>
                <a:cs typeface="Times New Roman" pitchFamily="18" charset="0"/>
              </a:rPr>
              <a:t>-phenethylamine </a:t>
            </a:r>
            <a:r>
              <a:rPr lang="en-US" dirty="0" smtClean="0">
                <a:latin typeface="Times New Roman" pitchFamily="18" charset="0"/>
                <a:cs typeface="Times New Roman" pitchFamily="18" charset="0"/>
              </a:rPr>
              <a:t>moiety, and this grouping can give some selectivity for presynaptic or postsynaptic noradrenergic systems. </a:t>
            </a:r>
          </a:p>
          <a:p>
            <a:pPr marL="273050" indent="350838" algn="just" rtl="0">
              <a:buNone/>
            </a:pPr>
            <a:r>
              <a:rPr lang="el-GR" dirty="0" smtClean="0">
                <a:solidFill>
                  <a:srgbClr val="FF0000"/>
                </a:solidFill>
                <a:latin typeface="Times New Roman" pitchFamily="18" charset="0"/>
                <a:cs typeface="Times New Roman" pitchFamily="18" charset="0"/>
              </a:rPr>
              <a:t>*</a:t>
            </a:r>
            <a:r>
              <a:rPr lang="el-GR" dirty="0" smtClean="0">
                <a:latin typeface="Times New Roman" pitchFamily="18" charset="0"/>
                <a:cs typeface="Times New Roman" pitchFamily="18" charset="0"/>
              </a:rPr>
              <a:t>β</a:t>
            </a:r>
            <a:r>
              <a:rPr lang="en-US" dirty="0" smtClean="0">
                <a:latin typeface="Times New Roman" pitchFamily="18" charset="0"/>
                <a:cs typeface="Times New Roman" pitchFamily="18" charset="0"/>
              </a:rPr>
              <a:t>-Phenethylamine, given peripherally, lacks central activity..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3502</TotalTime>
  <Words>2799</Words>
  <Application>Microsoft Office PowerPoint</Application>
  <PresentationFormat>On-screen Show (4:3)</PresentationFormat>
  <Paragraphs>182</Paragraphs>
  <Slides>43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43</vt:i4>
      </vt:variant>
    </vt:vector>
  </HeadingPairs>
  <TitlesOfParts>
    <vt:vector size="51" baseType="lpstr">
      <vt:lpstr>Arial</vt:lpstr>
      <vt:lpstr>Arial Rounded MT Bold</vt:lpstr>
      <vt:lpstr>Calibri</vt:lpstr>
      <vt:lpstr>Century Schoolbook</vt:lpstr>
      <vt:lpstr>Times New Roman</vt:lpstr>
      <vt:lpstr>Wingdings</vt:lpstr>
      <vt:lpstr>Wingdings 2</vt:lpstr>
      <vt:lpstr>Oriel</vt:lpstr>
      <vt:lpstr>Central Nervous System Stimulants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Deftones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Central Nervous System Stimulants</dc:title>
  <dc:creator>krema</dc:creator>
  <cp:lastModifiedBy>Maher</cp:lastModifiedBy>
  <cp:revision>68</cp:revision>
  <dcterms:created xsi:type="dcterms:W3CDTF">2016-10-05T18:24:16Z</dcterms:created>
  <dcterms:modified xsi:type="dcterms:W3CDTF">2023-10-23T05:42:00Z</dcterms:modified>
</cp:coreProperties>
</file>