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69" r:id="rId3"/>
    <p:sldId id="259" r:id="rId4"/>
    <p:sldId id="260" r:id="rId5"/>
    <p:sldId id="258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64" d="100"/>
          <a:sy n="64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789376BF-E250-4E85-88C7-F550D48CEBEA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A6B9682F-81B4-4BA8-A790-26FCAD95F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8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DFE4-353A-41E7-8E54-51105B48A914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42F8B-74E3-46FF-823C-6166A7C8C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475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DFE4-353A-41E7-8E54-51105B48A914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42F8B-74E3-46FF-823C-6166A7C8C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578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DFE4-353A-41E7-8E54-51105B48A914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42F8B-74E3-46FF-823C-6166A7C8C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3292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38C6-CC1D-4CC8-8E30-6F923EF06226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9C038-41F5-4DF7-8D4F-F01EBB263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222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38C6-CC1D-4CC8-8E30-6F923EF06226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9C038-41F5-4DF7-8D4F-F01EBB263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7772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38C6-CC1D-4CC8-8E30-6F923EF06226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9C038-41F5-4DF7-8D4F-F01EBB263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920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38C6-CC1D-4CC8-8E30-6F923EF06226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9C038-41F5-4DF7-8D4F-F01EBB263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10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38C6-CC1D-4CC8-8E30-6F923EF06226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9C038-41F5-4DF7-8D4F-F01EBB263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403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38C6-CC1D-4CC8-8E30-6F923EF06226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9C038-41F5-4DF7-8D4F-F01EBB263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6900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38C6-CC1D-4CC8-8E30-6F923EF06226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9C038-41F5-4DF7-8D4F-F01EBB263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6074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38C6-CC1D-4CC8-8E30-6F923EF06226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9C038-41F5-4DF7-8D4F-F01EBB263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059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DFE4-353A-41E7-8E54-51105B48A914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42F8B-74E3-46FF-823C-6166A7C8C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1275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38C6-CC1D-4CC8-8E30-6F923EF06226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9C038-41F5-4DF7-8D4F-F01EBB263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3083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38C6-CC1D-4CC8-8E30-6F923EF06226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9C038-41F5-4DF7-8D4F-F01EBB263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952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38C6-CC1D-4CC8-8E30-6F923EF06226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9C038-41F5-4DF7-8D4F-F01EBB263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82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DFE4-353A-41E7-8E54-51105B48A914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42F8B-74E3-46FF-823C-6166A7C8C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516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DFE4-353A-41E7-8E54-51105B48A914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42F8B-74E3-46FF-823C-6166A7C8C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605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DFE4-353A-41E7-8E54-51105B48A914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42F8B-74E3-46FF-823C-6166A7C8C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83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DFE4-353A-41E7-8E54-51105B48A914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42F8B-74E3-46FF-823C-6166A7C8C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995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DFE4-353A-41E7-8E54-51105B48A914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42F8B-74E3-46FF-823C-6166A7C8C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02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DFE4-353A-41E7-8E54-51105B48A914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42F8B-74E3-46FF-823C-6166A7C8C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402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DFE4-353A-41E7-8E54-51105B48A914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42F8B-74E3-46FF-823C-6166A7C8C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33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2DFE4-353A-41E7-8E54-51105B48A914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42F8B-74E3-46FF-823C-6166A7C8C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683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D38C6-CC1D-4CC8-8E30-6F923EF06226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9C038-41F5-4DF7-8D4F-F01EBB263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67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1663" y="221459"/>
            <a:ext cx="2432515" cy="104860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9268" y="221459"/>
            <a:ext cx="1853345" cy="176189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9882" y="464695"/>
            <a:ext cx="3327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Al-Mustaqbal University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Department/ Optical techniques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0" y="2859614"/>
            <a:ext cx="6096000" cy="261610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Medical glasses </a:t>
            </a:r>
            <a:endParaRPr kumimoji="0" lang="en-US" sz="3600" b="1" i="1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Arial Rounded MT Bold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3rd 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stage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By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Dr. Marrwan Hisham Mohammed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2024/03/04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53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sz="6000" b="1" dirty="0" smtClean="0"/>
              <a:t>Boxing System</a:t>
            </a:r>
            <a:endParaRPr lang="en-US" sz="60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53510" y="1690688"/>
            <a:ext cx="10515600" cy="4351338"/>
          </a:xfrm>
        </p:spPr>
        <p:txBody>
          <a:bodyPr/>
          <a:lstStyle/>
          <a:p>
            <a:pPr marL="0" indent="0" algn="l" rtl="0">
              <a:buNone/>
            </a:pPr>
            <a:r>
              <a:rPr lang="en-US" b="1" dirty="0"/>
              <a:t>Effective Diameter (ED)</a:t>
            </a:r>
            <a:r>
              <a:rPr lang="en-US" dirty="0"/>
              <a:t> </a:t>
            </a:r>
          </a:p>
          <a:p>
            <a:pPr algn="l" rtl="0"/>
            <a:r>
              <a:rPr lang="en-US" dirty="0" smtClean="0"/>
              <a:t>Twice </a:t>
            </a:r>
            <a:r>
              <a:rPr lang="en-US" dirty="0"/>
              <a:t>the distance from the geometric center of the lens furthest edge of the lens shape</a:t>
            </a:r>
            <a:r>
              <a:rPr lang="en-US" dirty="0" smtClean="0"/>
              <a:t>.</a:t>
            </a:r>
          </a:p>
          <a:p>
            <a:pPr algn="l" rtl="0"/>
            <a:endParaRPr lang="en-US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3515" y="2865246"/>
            <a:ext cx="6107168" cy="3592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78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128643"/>
            <a:ext cx="10515600" cy="1203544"/>
          </a:xfrm>
        </p:spPr>
        <p:txBody>
          <a:bodyPr>
            <a:normAutofit/>
          </a:bodyPr>
          <a:lstStyle/>
          <a:p>
            <a:pPr algn="ctr" rtl="0"/>
            <a:r>
              <a:rPr lang="en-US" sz="6000" b="1" dirty="0" smtClean="0"/>
              <a:t>Boxing System</a:t>
            </a:r>
            <a:endParaRPr lang="en-US" sz="60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85496" y="1187121"/>
            <a:ext cx="10515600" cy="5599934"/>
          </a:xfrm>
        </p:spPr>
        <p:txBody>
          <a:bodyPr/>
          <a:lstStyle/>
          <a:p>
            <a:pPr marL="0" indent="0" algn="l" rtl="0" fontAlgn="base">
              <a:buNone/>
            </a:pPr>
            <a:r>
              <a:rPr lang="en-US" b="1" dirty="0"/>
              <a:t>Seg Height</a:t>
            </a:r>
            <a:r>
              <a:rPr lang="en-US" dirty="0"/>
              <a:t> </a:t>
            </a:r>
            <a:endParaRPr lang="en-US" dirty="0" smtClean="0"/>
          </a:p>
          <a:p>
            <a:pPr algn="l" rtl="0" fontAlgn="base"/>
            <a:r>
              <a:rPr lang="en-US" dirty="0" smtClean="0"/>
              <a:t>The </a:t>
            </a:r>
            <a:r>
              <a:rPr lang="en-US" dirty="0"/>
              <a:t>vertical distance between the bottom edge of the box and the top of the bifocal or trifocal </a:t>
            </a:r>
            <a:r>
              <a:rPr lang="en-US" dirty="0" smtClean="0"/>
              <a:t>segment</a:t>
            </a:r>
            <a:endParaRPr lang="en-US" dirty="0"/>
          </a:p>
          <a:p>
            <a:pPr marL="0" indent="0" algn="l" rtl="0" fontAlgn="base">
              <a:buNone/>
            </a:pPr>
            <a:r>
              <a:rPr lang="en-US" b="1" dirty="0"/>
              <a:t>Seg Drop</a:t>
            </a:r>
            <a:r>
              <a:rPr lang="en-US" dirty="0"/>
              <a:t> </a:t>
            </a:r>
            <a:endParaRPr lang="en-US" dirty="0" smtClean="0"/>
          </a:p>
          <a:p>
            <a:pPr algn="l" rtl="0" fontAlgn="base"/>
            <a:r>
              <a:rPr lang="en-US" dirty="0" smtClean="0"/>
              <a:t>The </a:t>
            </a:r>
            <a:r>
              <a:rPr lang="en-US" dirty="0"/>
              <a:t>vertical distance between the Datum line and the top of the bifocal or trifocal segment Overall</a:t>
            </a:r>
          </a:p>
          <a:p>
            <a:pPr algn="l" rtl="0"/>
            <a:endParaRPr lang="en-US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5978" y="3714149"/>
            <a:ext cx="4945117" cy="2726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45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sz="6000" b="1" dirty="0" smtClean="0"/>
              <a:t>Boxing System</a:t>
            </a:r>
            <a:endParaRPr lang="en-US" sz="60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60837" y="2716171"/>
            <a:ext cx="10515600" cy="2627105"/>
          </a:xfrm>
        </p:spPr>
        <p:txBody>
          <a:bodyPr>
            <a:noAutofit/>
          </a:bodyPr>
          <a:lstStyle/>
          <a:p>
            <a:pPr marL="0" indent="0" algn="l" rtl="0" fontAlgn="base">
              <a:buNone/>
            </a:pPr>
            <a:r>
              <a:rPr lang="en-US" sz="16600" b="1" dirty="0" smtClean="0"/>
              <a:t>Thank you</a:t>
            </a:r>
            <a:endParaRPr lang="en-US" sz="16600" dirty="0"/>
          </a:p>
        </p:txBody>
      </p:sp>
    </p:spTree>
    <p:extLst>
      <p:ext uri="{BB962C8B-B14F-4D97-AF65-F5344CB8AC3E}">
        <p14:creationId xmlns:p14="http://schemas.microsoft.com/office/powerpoint/2010/main" val="3092154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338926" y="644056"/>
            <a:ext cx="9144000" cy="1726324"/>
          </a:xfrm>
        </p:spPr>
        <p:txBody>
          <a:bodyPr>
            <a:normAutofit/>
          </a:bodyPr>
          <a:lstStyle/>
          <a:p>
            <a:pPr fontAlgn="base"/>
            <a:r>
              <a:rPr lang="en-US" b="1" dirty="0"/>
              <a:t>Boxing </a:t>
            </a:r>
            <a:r>
              <a:rPr lang="en-US" b="1" dirty="0" smtClean="0"/>
              <a:t>System</a:t>
            </a:r>
            <a:endParaRPr lang="en-US" b="1" dirty="0"/>
          </a:p>
        </p:txBody>
      </p:sp>
      <p:sp>
        <p:nvSpPr>
          <p:cNvPr id="3" name="مربع نص 2"/>
          <p:cNvSpPr txBox="1"/>
          <p:nvPr/>
        </p:nvSpPr>
        <p:spPr>
          <a:xfrm rot="10800000" flipV="1">
            <a:off x="338957" y="3441934"/>
            <a:ext cx="116743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dirty="0"/>
              <a:t>In 1962 the Optical Manufacturers Association adopted </a:t>
            </a:r>
            <a:r>
              <a:rPr lang="en-US" sz="2400" dirty="0" smtClean="0"/>
              <a:t>the boxing </a:t>
            </a:r>
            <a:r>
              <a:rPr lang="en-US" sz="2400" dirty="0"/>
              <a:t>system to provide a standard for frame and lens measurement that greatly improved upon the accuracy of previous systems. </a:t>
            </a:r>
            <a:endParaRPr lang="en-US" sz="2400" dirty="0" smtClean="0"/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dirty="0" smtClean="0"/>
              <a:t>The </a:t>
            </a:r>
            <a:r>
              <a:rPr lang="en-US" sz="2400" dirty="0"/>
              <a:t>boxing system is based upon the idea of drawing an imaginary box around a lens shape with the box's sides tangent to the outermost edges of the shape. </a:t>
            </a:r>
            <a:endParaRPr lang="ar-SA" sz="2400" kern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04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sz="6600" b="1" dirty="0" smtClean="0"/>
              <a:t>Boxing System</a:t>
            </a:r>
            <a:endParaRPr lang="en-US" sz="66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US" b="1" dirty="0" smtClean="0"/>
              <a:t>“A</a:t>
            </a:r>
            <a:r>
              <a:rPr lang="en-US" b="1" dirty="0"/>
              <a:t>" Measurement </a:t>
            </a:r>
            <a:endParaRPr lang="en-US" dirty="0" smtClean="0"/>
          </a:p>
          <a:p>
            <a:pPr algn="l" rtl="0"/>
            <a:r>
              <a:rPr lang="en-US" dirty="0" smtClean="0"/>
              <a:t>The </a:t>
            </a:r>
            <a:r>
              <a:rPr lang="en-US" dirty="0"/>
              <a:t>horizontal distance between the furthest temporal and nasal edges of the lens shape </a:t>
            </a:r>
            <a:endParaRPr lang="en-US" dirty="0" smtClean="0"/>
          </a:p>
          <a:p>
            <a:pPr algn="l" rtl="0"/>
            <a:r>
              <a:rPr lang="en-US" dirty="0" smtClean="0"/>
              <a:t>The </a:t>
            </a:r>
            <a:r>
              <a:rPr lang="en-US" dirty="0"/>
              <a:t>A measurement is also commonly known as the </a:t>
            </a:r>
            <a:r>
              <a:rPr lang="en-US" b="1" dirty="0" smtClean="0"/>
              <a:t>eye size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2952" y="3731665"/>
            <a:ext cx="3983586" cy="2945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92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513"/>
            <a:ext cx="12192000" cy="6778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50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sz="6000" b="1" dirty="0" smtClean="0"/>
              <a:t>Boxing System</a:t>
            </a:r>
            <a:endParaRPr lang="en-US" sz="60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1965982"/>
          </a:xfrm>
        </p:spPr>
        <p:txBody>
          <a:bodyPr/>
          <a:lstStyle/>
          <a:p>
            <a:pPr algn="l" rtl="0"/>
            <a:r>
              <a:rPr lang="en-US" b="1" dirty="0"/>
              <a:t>B" Measurement</a:t>
            </a:r>
            <a:r>
              <a:rPr lang="en-US" dirty="0"/>
              <a:t> </a:t>
            </a:r>
            <a:endParaRPr lang="en-US" dirty="0" smtClean="0"/>
          </a:p>
          <a:p>
            <a:pPr marL="0" indent="0" algn="l" rtl="0">
              <a:buNone/>
            </a:pPr>
            <a:r>
              <a:rPr lang="en-US" dirty="0"/>
              <a:t>The vertical distance between the furthest top and bottom </a:t>
            </a:r>
            <a:r>
              <a:rPr lang="en-US" dirty="0" smtClean="0"/>
              <a:t>edges of </a:t>
            </a:r>
            <a:r>
              <a:rPr lang="en-US" dirty="0"/>
              <a:t>the lens shape or the distance between the horizontal sides of the </a:t>
            </a:r>
            <a:r>
              <a:rPr lang="en-US" dirty="0" smtClean="0"/>
              <a:t>box.</a:t>
            </a:r>
            <a:endParaRPr lang="en-US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0280" y="3351041"/>
            <a:ext cx="4779743" cy="3534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4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sz="6000" b="1" dirty="0" smtClean="0"/>
              <a:t>Boxing System</a:t>
            </a:r>
            <a:endParaRPr lang="en-US" sz="60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2164583"/>
            <a:ext cx="10515600" cy="4351338"/>
          </a:xfrm>
        </p:spPr>
        <p:txBody>
          <a:bodyPr/>
          <a:lstStyle/>
          <a:p>
            <a:pPr algn="l" rtl="0" fontAlgn="base"/>
            <a:r>
              <a:rPr lang="en-US" b="1" dirty="0"/>
              <a:t>Datum Line</a:t>
            </a:r>
            <a:r>
              <a:rPr lang="en-US" dirty="0"/>
              <a:t> - The horizontal line that runs through the vertical center of the frame.</a:t>
            </a:r>
          </a:p>
          <a:p>
            <a:pPr algn="l" rtl="0" fontAlgn="base"/>
            <a:r>
              <a:rPr lang="en-US" b="1" dirty="0"/>
              <a:t>Geometric Center (GC)</a:t>
            </a:r>
            <a:r>
              <a:rPr lang="en-US" dirty="0"/>
              <a:t> - The intersection of the Datum Line and horizontal centers of each lens shape.</a:t>
            </a:r>
          </a:p>
          <a:p>
            <a:pPr algn="l" rtl="0"/>
            <a:endParaRPr lang="en-US" dirty="0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5523" y="3646059"/>
            <a:ext cx="5371910" cy="2707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23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sz="6000" b="1" dirty="0" smtClean="0"/>
              <a:t>Boxing System</a:t>
            </a:r>
            <a:endParaRPr lang="en-US" sz="60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2164583"/>
            <a:ext cx="10515600" cy="4351338"/>
          </a:xfrm>
        </p:spPr>
        <p:txBody>
          <a:bodyPr/>
          <a:lstStyle/>
          <a:p>
            <a:pPr algn="l" rtl="0" fontAlgn="base"/>
            <a:r>
              <a:rPr lang="en-US" b="1" dirty="0" smtClean="0"/>
              <a:t>Distance Between Lenses (DBL)</a:t>
            </a:r>
            <a:r>
              <a:rPr lang="en-US" dirty="0" smtClean="0"/>
              <a:t> - The shortest distance between the nasal edges of each lens </a:t>
            </a:r>
          </a:p>
          <a:p>
            <a:pPr algn="l" rtl="0" fontAlgn="base"/>
            <a:r>
              <a:rPr lang="en-US" dirty="0" smtClean="0"/>
              <a:t>or the distance between boxes. </a:t>
            </a:r>
          </a:p>
          <a:p>
            <a:pPr algn="l" rtl="0" fontAlgn="base"/>
            <a:r>
              <a:rPr lang="en-US" dirty="0" smtClean="0"/>
              <a:t>DBL is also commonly referred to as </a:t>
            </a:r>
            <a:r>
              <a:rPr lang="en-US" b="1" dirty="0" smtClean="0"/>
              <a:t>bridge size</a:t>
            </a:r>
            <a:r>
              <a:rPr lang="en-US" dirty="0" smtClean="0"/>
              <a:t>.</a:t>
            </a:r>
          </a:p>
          <a:p>
            <a:pPr algn="l" rtl="0"/>
            <a:endParaRPr lang="en-US" dirty="0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172" y="4201510"/>
            <a:ext cx="4485292" cy="2149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83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sz="6000" b="1" dirty="0" smtClean="0"/>
              <a:t>Boxing System</a:t>
            </a:r>
            <a:endParaRPr lang="en-US" sz="60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35269" y="1690688"/>
            <a:ext cx="10515600" cy="4150436"/>
          </a:xfrm>
        </p:spPr>
        <p:txBody>
          <a:bodyPr/>
          <a:lstStyle/>
          <a:p>
            <a:pPr marL="0" indent="0" algn="l" rtl="0">
              <a:buNone/>
            </a:pPr>
            <a:r>
              <a:rPr lang="en-US" b="1" dirty="0"/>
              <a:t>Distance Between Centers (DBC)</a:t>
            </a:r>
            <a:r>
              <a:rPr lang="en-US" dirty="0"/>
              <a:t> </a:t>
            </a:r>
            <a:endParaRPr lang="en-US" dirty="0" smtClean="0"/>
          </a:p>
          <a:p>
            <a:pPr algn="l" rtl="0"/>
            <a:r>
              <a:rPr lang="en-US" dirty="0" smtClean="0"/>
              <a:t> </a:t>
            </a:r>
            <a:r>
              <a:rPr lang="en-US" dirty="0"/>
              <a:t>The horizontal distance between the geometric centers of </a:t>
            </a:r>
            <a:r>
              <a:rPr lang="en-US" dirty="0" smtClean="0"/>
              <a:t>the lenses</a:t>
            </a:r>
            <a:r>
              <a:rPr lang="en-US" dirty="0"/>
              <a:t>. </a:t>
            </a:r>
            <a:endParaRPr lang="en-US" dirty="0" smtClean="0"/>
          </a:p>
          <a:p>
            <a:pPr algn="l" rtl="0"/>
            <a:r>
              <a:rPr lang="en-US" dirty="0" smtClean="0"/>
              <a:t>DBC </a:t>
            </a:r>
            <a:r>
              <a:rPr lang="en-US" dirty="0"/>
              <a:t>is also know as the </a:t>
            </a:r>
            <a:r>
              <a:rPr lang="en-US" b="1" dirty="0"/>
              <a:t>Geometric Center Distance (GCD)</a:t>
            </a:r>
            <a:r>
              <a:rPr lang="en-US" dirty="0"/>
              <a:t>, but more commonly referred to as the </a:t>
            </a:r>
            <a:r>
              <a:rPr lang="en-US" b="1" dirty="0"/>
              <a:t>frame PD</a:t>
            </a:r>
            <a:r>
              <a:rPr lang="en-US" dirty="0" smtClean="0"/>
              <a:t>.</a:t>
            </a:r>
          </a:p>
          <a:p>
            <a:pPr marL="0" indent="0" algn="l" rtl="0">
              <a:buNone/>
            </a:pPr>
            <a:endParaRPr lang="en-US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762" y="4033924"/>
            <a:ext cx="5181107" cy="2098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28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sz="6000" b="1" dirty="0" smtClean="0"/>
              <a:t>Boxing System</a:t>
            </a:r>
            <a:endParaRPr lang="en-US" sz="60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Note: Frames are typically marked for size, for example</a:t>
            </a:r>
            <a:r>
              <a:rPr lang="en-US" dirty="0" smtClean="0"/>
              <a:t>: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/>
              <a:t>54-18, where 54 is the "A" Measurement </a:t>
            </a:r>
            <a:endParaRPr lang="en-US" dirty="0" smtClean="0"/>
          </a:p>
          <a:p>
            <a:pPr algn="l" rtl="0"/>
            <a:r>
              <a:rPr lang="en-US" dirty="0" smtClean="0"/>
              <a:t>and </a:t>
            </a:r>
            <a:r>
              <a:rPr lang="en-US" dirty="0"/>
              <a:t>18 is the DBL.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4474" y="2759883"/>
            <a:ext cx="6948981" cy="409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75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368</Words>
  <Application>Microsoft Office PowerPoint</Application>
  <PresentationFormat>Widescreen</PresentationFormat>
  <Paragraphs>42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Rounded MT Bold</vt:lpstr>
      <vt:lpstr>Calibri</vt:lpstr>
      <vt:lpstr>Calibri Light</vt:lpstr>
      <vt:lpstr>Times New Roman</vt:lpstr>
      <vt:lpstr>نسق Office</vt:lpstr>
      <vt:lpstr>Office Theme</vt:lpstr>
      <vt:lpstr>PowerPoint Presentation</vt:lpstr>
      <vt:lpstr>Boxing System</vt:lpstr>
      <vt:lpstr>Boxing System</vt:lpstr>
      <vt:lpstr>PowerPoint Presentation</vt:lpstr>
      <vt:lpstr>Boxing System</vt:lpstr>
      <vt:lpstr>Boxing System</vt:lpstr>
      <vt:lpstr>Boxing System</vt:lpstr>
      <vt:lpstr>Boxing System</vt:lpstr>
      <vt:lpstr>Boxing System</vt:lpstr>
      <vt:lpstr>Boxing System</vt:lpstr>
      <vt:lpstr>Boxing System</vt:lpstr>
      <vt:lpstr>Boxing System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haider</dc:creator>
  <cp:lastModifiedBy>marrwan ALhadeethi</cp:lastModifiedBy>
  <cp:revision>14</cp:revision>
  <dcterms:created xsi:type="dcterms:W3CDTF">2024-02-26T21:01:42Z</dcterms:created>
  <dcterms:modified xsi:type="dcterms:W3CDTF">2024-02-28T07:02:57Z</dcterms:modified>
</cp:coreProperties>
</file>