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71" r:id="rId3"/>
    <p:sldId id="256" r:id="rId4"/>
    <p:sldId id="257" r:id="rId5"/>
    <p:sldId id="258" r:id="rId6"/>
    <p:sldId id="262" r:id="rId7"/>
    <p:sldId id="263" r:id="rId8"/>
    <p:sldId id="264" r:id="rId9"/>
    <p:sldId id="259" r:id="rId10"/>
    <p:sldId id="260" r:id="rId11"/>
    <p:sldId id="265" r:id="rId12"/>
    <p:sldId id="266" r:id="rId13"/>
    <p:sldId id="267" r:id="rId14"/>
    <p:sldId id="268" r:id="rId15"/>
    <p:sldId id="269" r:id="rId16"/>
    <p:sldId id="270" r:id="rId17"/>
    <p:sldId id="261" r:id="rId18"/>
  </p:sldIdLst>
  <p:sldSz cx="12192000" cy="6858000"/>
  <p:notesSz cx="6858000" cy="9144000"/>
  <p:defaultTextStyle>
    <a:defPPr>
      <a:defRPr lang="ar-IQ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792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theme" Target="theme/them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9C2951-F7A9-013E-35EB-005AD920878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ar-IQ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A1FC997-A8D6-F87B-5856-8405003D7C3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ar-IQ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DD35B8-7830-D3F1-9862-56364E22E4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C2116A-4C48-4246-A531-225F9A4C72AC}" type="datetimeFigureOut">
              <a:rPr lang="ar-IQ" smtClean="0"/>
              <a:t>13/09/1445</a:t>
            </a:fld>
            <a:endParaRPr lang="ar-IQ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8E66177-4897-CFD4-F66A-4C4811E1DC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5015FFE-2D75-72EB-8501-E2E777CEE2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AC73B3-DC6D-4B05-9981-5A20473ED97C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6499024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CB2DC1-69BE-61BD-C50A-9BC0EE0DE1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ar-IQ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39E2949-F303-B9F2-9611-E6468F335E7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IQ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3999300-6A5A-49D8-273F-20810A97D4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C2116A-4C48-4246-A531-225F9A4C72AC}" type="datetimeFigureOut">
              <a:rPr lang="ar-IQ" smtClean="0"/>
              <a:t>13/09/1445</a:t>
            </a:fld>
            <a:endParaRPr lang="ar-IQ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275753-B4D2-2D69-0034-74F5F61BBF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668EBB-4A3B-9558-5FA9-03FFD4527E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AC73B3-DC6D-4B05-9981-5A20473ED97C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29451155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0DBFA03-CAFF-E1CB-CE3D-856CC198E4F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ar-IQ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C00E38B-A5B9-6741-5CEF-D6D64DC61BF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IQ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5BC06C3-B0CC-668A-A3B5-E7C7B60E18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C2116A-4C48-4246-A531-225F9A4C72AC}" type="datetimeFigureOut">
              <a:rPr lang="ar-IQ" smtClean="0"/>
              <a:t>13/09/1445</a:t>
            </a:fld>
            <a:endParaRPr lang="ar-IQ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EEF65A-378D-FAC9-3436-B94A86B292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57C3FEC-2A2A-34D8-3260-5F3410B008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AC73B3-DC6D-4B05-9981-5A20473ED97C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26659055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4B089-C36A-4E77-AB01-3FF2E3B979FB}" type="datetimeFigureOut">
              <a:rPr lang="en-US" smtClean="0"/>
              <a:t>3/22/2024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56B432-8CFB-4589-8D2A-529AFC50C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553851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4B089-C36A-4E77-AB01-3FF2E3B979FB}" type="datetimeFigureOut">
              <a:rPr lang="en-US" smtClean="0"/>
              <a:t>3/22/2024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56B432-8CFB-4589-8D2A-529AFC50C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206548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4B089-C36A-4E77-AB01-3FF2E3B979FB}" type="datetimeFigureOut">
              <a:rPr lang="en-US" smtClean="0"/>
              <a:t>3/22/2024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56B432-8CFB-4589-8D2A-529AFC50C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784545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4B089-C36A-4E77-AB01-3FF2E3B979FB}" type="datetimeFigureOut">
              <a:rPr lang="en-US" smtClean="0"/>
              <a:t>3/22/2024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56B432-8CFB-4589-8D2A-529AFC50C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665739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4B089-C36A-4E77-AB01-3FF2E3B979FB}" type="datetimeFigureOut">
              <a:rPr lang="en-US" smtClean="0"/>
              <a:t>3/22/2024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56B432-8CFB-4589-8D2A-529AFC50C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411696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4B089-C36A-4E77-AB01-3FF2E3B979FB}" type="datetimeFigureOut">
              <a:rPr lang="en-US" smtClean="0"/>
              <a:t>3/22/2024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56B432-8CFB-4589-8D2A-529AFC50C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063093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4B089-C36A-4E77-AB01-3FF2E3B979FB}" type="datetimeFigureOut">
              <a:rPr lang="en-US" smtClean="0"/>
              <a:t>3/22/2024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56B432-8CFB-4589-8D2A-529AFC50C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351911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4B089-C36A-4E77-AB01-3FF2E3B979FB}" type="datetimeFigureOut">
              <a:rPr lang="en-US" smtClean="0"/>
              <a:t>3/22/2024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56B432-8CFB-4589-8D2A-529AFC50C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95384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67CDBF-9240-C2DB-F8FE-35396EF142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ar-IQ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7726BB-8F48-D951-3979-B62781A145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IQ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896B6E8-4A27-85D6-5135-5C498BB30E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C2116A-4C48-4246-A531-225F9A4C72AC}" type="datetimeFigureOut">
              <a:rPr lang="ar-IQ" smtClean="0"/>
              <a:t>13/09/1445</a:t>
            </a:fld>
            <a:endParaRPr lang="ar-IQ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6326E6-F269-7058-2FCD-B0E3840E87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CDFFDC-97D9-0B9A-D2C2-17F3865EF2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AC73B3-DC6D-4B05-9981-5A20473ED97C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139943378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4B089-C36A-4E77-AB01-3FF2E3B979FB}" type="datetimeFigureOut">
              <a:rPr lang="en-US" smtClean="0"/>
              <a:t>3/22/2024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56B432-8CFB-4589-8D2A-529AFC50C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357160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4B089-C36A-4E77-AB01-3FF2E3B979FB}" type="datetimeFigureOut">
              <a:rPr lang="en-US" smtClean="0"/>
              <a:t>3/22/2024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56B432-8CFB-4589-8D2A-529AFC50C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263635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4B089-C36A-4E77-AB01-3FF2E3B979FB}" type="datetimeFigureOut">
              <a:rPr lang="en-US" smtClean="0"/>
              <a:t>3/22/2024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56B432-8CFB-4589-8D2A-529AFC50C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76067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DCFB61-9C64-9B3C-5EDD-0B169B2960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ar-IQ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19D29C2-44E8-047E-6F68-674EFB23EC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1171EE4-5F83-9E7F-F8AE-149F350172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C2116A-4C48-4246-A531-225F9A4C72AC}" type="datetimeFigureOut">
              <a:rPr lang="ar-IQ" smtClean="0"/>
              <a:t>13/09/1445</a:t>
            </a:fld>
            <a:endParaRPr lang="ar-IQ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06278D8-0202-83D0-8E6C-42ADA2F18C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AFAE349-B111-778F-485E-275B553FE9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AC73B3-DC6D-4B05-9981-5A20473ED97C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4553154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BC4F29-722D-4216-C02D-78AC895D3E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ar-IQ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68B6B7-ADCF-0978-E7DD-1096077F606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IQ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DA5E079-62A4-C11A-7A11-AD5B82EDEB2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IQ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96AEA16-BA8C-AED2-35B1-B72A814D95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C2116A-4C48-4246-A531-225F9A4C72AC}" type="datetimeFigureOut">
              <a:rPr lang="ar-IQ" smtClean="0"/>
              <a:t>13/09/1445</a:t>
            </a:fld>
            <a:endParaRPr lang="ar-IQ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668A47A-6973-2539-BD72-4671BC10DE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FE7806B-FAEE-9F31-948E-DCCD344310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AC73B3-DC6D-4B05-9981-5A20473ED97C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7141208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9E8A75-5E5D-4EE8-A3BD-7738AAD6E4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ar-IQ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095BC45-44DD-E03D-B6E4-BB78F6D31FC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BB33ADE-F69D-9353-A171-1FF13DD9709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IQ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D6F571C-F7CA-1859-500E-2B3F520DB74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F3B4070-FD23-877A-A64F-3094E211AC7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IQ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AA17B2D-F196-FF8A-032A-2DEE1C6DA4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C2116A-4C48-4246-A531-225F9A4C72AC}" type="datetimeFigureOut">
              <a:rPr lang="ar-IQ" smtClean="0"/>
              <a:t>13/09/1445</a:t>
            </a:fld>
            <a:endParaRPr lang="ar-IQ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D3A663D-7C37-C36E-5DDF-7747AEE238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7BFF922-FBDA-625B-88B5-FEAC6BC12B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AC73B3-DC6D-4B05-9981-5A20473ED97C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19946512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72A488-ECE7-03FC-3530-E44F2CE7F5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ar-IQ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847F499-2B15-ECC7-73FE-5BD68653CD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C2116A-4C48-4246-A531-225F9A4C72AC}" type="datetimeFigureOut">
              <a:rPr lang="ar-IQ" smtClean="0"/>
              <a:t>13/09/1445</a:t>
            </a:fld>
            <a:endParaRPr lang="ar-IQ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958F3B4-FFD0-FE7B-7F70-D8E3D63400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4A30EA8-FEB3-4B9C-8F50-C0A3D1D3E3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AC73B3-DC6D-4B05-9981-5A20473ED97C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5311225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61FCBBE-B550-E9EF-AFD5-2F5F1A7EBA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C2116A-4C48-4246-A531-225F9A4C72AC}" type="datetimeFigureOut">
              <a:rPr lang="ar-IQ" smtClean="0"/>
              <a:t>13/09/1445</a:t>
            </a:fld>
            <a:endParaRPr lang="ar-IQ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5520870-BCD8-72F1-010B-546A64A358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F7FFF12-8C4D-22E3-F711-387C895245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AC73B3-DC6D-4B05-9981-5A20473ED97C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34503722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8F5643-3838-E1D6-A282-9444632DB9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ar-IQ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0FAF15-48A6-BD5E-7AD7-0BCCF26B59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IQ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18C8E41-6B89-267C-C061-B53BB65F53A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BC4E616-1CE4-E8A8-DD9C-373ED379B9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C2116A-4C48-4246-A531-225F9A4C72AC}" type="datetimeFigureOut">
              <a:rPr lang="ar-IQ" smtClean="0"/>
              <a:t>13/09/1445</a:t>
            </a:fld>
            <a:endParaRPr lang="ar-IQ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0BEE8FC-57B1-17E1-E348-39810C58FA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29343D1-2995-DDEF-332A-9B117F0CA1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AC73B3-DC6D-4B05-9981-5A20473ED97C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39929493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488075-983C-5CCE-DBDF-A4BE65263C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ar-IQ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96BBFA4-E91D-1E14-F07B-D84AFD84E53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IQ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C6A5A26-5C8D-6A3E-A009-1096E6F1446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B953670-D750-A654-130D-4828865417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C2116A-4C48-4246-A531-225F9A4C72AC}" type="datetimeFigureOut">
              <a:rPr lang="ar-IQ" smtClean="0"/>
              <a:t>13/09/1445</a:t>
            </a:fld>
            <a:endParaRPr lang="ar-IQ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A788226-ECFB-0EA9-E7EB-3F4A3D94C5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CAA7047-5F75-DA12-4140-9A01F0643A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AC73B3-DC6D-4B05-9981-5A20473ED97C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25411131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2DA44F6-E62C-8844-02B2-B883BCEE93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ar-IQ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B9DFCC0-8DAA-F6BC-D6FE-0C411AC12FF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IQ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2F02DDB-6228-540E-FB28-D52846A09BC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C2116A-4C48-4246-A531-225F9A4C72AC}" type="datetimeFigureOut">
              <a:rPr lang="ar-IQ" smtClean="0"/>
              <a:t>13/09/1445</a:t>
            </a:fld>
            <a:endParaRPr lang="ar-IQ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3FBDCF6-322F-8936-F158-5603777602E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IQ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DA2C30-B0F8-94B5-8274-B75F551CB3B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AC73B3-DC6D-4B05-9981-5A20473ED97C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22118960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IQ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B4B089-C36A-4E77-AB01-3FF2E3B979FB}" type="datetimeFigureOut">
              <a:rPr lang="en-US" smtClean="0"/>
              <a:t>3/22/2024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56B432-8CFB-4589-8D2A-529AFC50C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59020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8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71663" y="221459"/>
            <a:ext cx="2432515" cy="1048603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59268" y="221459"/>
            <a:ext cx="1853345" cy="1761897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179882" y="464695"/>
            <a:ext cx="33278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Al-Mustaqbal University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Department/ Optical techniques 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048000" y="2859614"/>
            <a:ext cx="6096000" cy="2616101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4472C4">
                    <a:lumMod val="75000"/>
                  </a:srgbClr>
                </a:solidFill>
                <a:effectLst/>
                <a:uLnTx/>
                <a:uFillTx/>
                <a:latin typeface="Arial Rounded MT Bold" pitchFamily="34" charset="0"/>
                <a:ea typeface="+mn-ea"/>
                <a:cs typeface="+mn-cs"/>
              </a:rPr>
              <a:t>Medical glasses </a:t>
            </a:r>
            <a:endParaRPr kumimoji="0" lang="en-US" sz="3600" b="1" i="1" u="none" strike="noStrike" kern="1200" cap="none" spc="0" normalizeH="0" baseline="0" noProof="0" dirty="0">
              <a:ln>
                <a:noFill/>
              </a:ln>
              <a:solidFill>
                <a:srgbClr val="4472C4">
                  <a:lumMod val="75000"/>
                </a:srgbClr>
              </a:solidFill>
              <a:effectLst/>
              <a:uLnTx/>
              <a:uFillTx/>
              <a:latin typeface="Arial Rounded MT Bold" pitchFamily="34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3rd </a:t>
            </a:r>
            <a:r>
              <a:rPr kumimoji="0" lang="en-US" sz="3200" b="1" i="1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stage</a:t>
            </a: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1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By</a:t>
            </a: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1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Dr. Marrwan Hisham Mohammed</a:t>
            </a: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1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2024/03/23</a:t>
            </a:r>
            <a:endParaRPr kumimoji="0" lang="en-US" sz="3200" b="1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28977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77708B-2C4F-4F23-928D-F9EC2CCD078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1273365"/>
          </a:xfrm>
        </p:spPr>
        <p:txBody>
          <a:bodyPr/>
          <a:lstStyle/>
          <a:p>
            <a:r>
              <a:rPr lang="en-US" dirty="0" smtClean="0"/>
              <a:t>Vertical Decentration</a:t>
            </a:r>
            <a:endParaRPr lang="ar-IQ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0162856-E505-EF46-D1ED-9DB9E28923A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79576" y="2577662"/>
            <a:ext cx="9488424" cy="3255579"/>
          </a:xfrm>
        </p:spPr>
        <p:txBody>
          <a:bodyPr>
            <a:normAutofit/>
          </a:bodyPr>
          <a:lstStyle/>
          <a:p>
            <a:pPr algn="l" fontAlgn="base"/>
            <a:r>
              <a:rPr lang="en-US" dirty="0"/>
              <a:t> For vertical decentration you would take HALF </a:t>
            </a:r>
            <a:r>
              <a:rPr lang="en-US" dirty="0" smtClean="0"/>
              <a:t>of the </a:t>
            </a:r>
            <a:r>
              <a:rPr lang="en-US" dirty="0"/>
              <a:t>B measurement and subtract either the OC or the SEG height. </a:t>
            </a:r>
            <a:endParaRPr lang="en-US" dirty="0" smtClean="0"/>
          </a:p>
          <a:p>
            <a:pPr algn="l" fontAlgn="base"/>
            <a:r>
              <a:rPr lang="en-US" dirty="0" smtClean="0"/>
              <a:t>These </a:t>
            </a:r>
            <a:r>
              <a:rPr lang="en-US" dirty="0"/>
              <a:t>measurements tell us how far away the OC of the lens is from the center of the frames</a:t>
            </a:r>
            <a:r>
              <a:rPr lang="en-US" dirty="0" smtClean="0"/>
              <a:t>.</a:t>
            </a:r>
          </a:p>
          <a:p>
            <a:pPr algn="l" fontAlgn="base"/>
            <a:r>
              <a:rPr lang="en-US" dirty="0" smtClean="0"/>
              <a:t> </a:t>
            </a:r>
            <a:r>
              <a:rPr lang="en-US" dirty="0"/>
              <a:t>It is important to know this because the thickness of a lens is greatly affected by the amount of </a:t>
            </a:r>
            <a:r>
              <a:rPr lang="en-US" dirty="0" smtClean="0"/>
              <a:t>decentration</a:t>
            </a:r>
          </a:p>
          <a:p>
            <a:pPr algn="l" fontAlgn="base"/>
            <a:r>
              <a:rPr lang="en-US" b="1" dirty="0"/>
              <a:t>Vertical Decentration = </a:t>
            </a:r>
            <a:r>
              <a:rPr lang="en-US" b="1" dirty="0" err="1"/>
              <a:t>seg</a:t>
            </a:r>
            <a:r>
              <a:rPr lang="en-US" b="1" dirty="0"/>
              <a:t> height </a:t>
            </a:r>
            <a:r>
              <a:rPr lang="en-US" b="1" dirty="0" smtClean="0"/>
              <a:t>- </a:t>
            </a:r>
            <a:r>
              <a:rPr lang="en-US" b="1" dirty="0"/>
              <a:t>(B </a:t>
            </a:r>
            <a:r>
              <a:rPr lang="en-US" b="1" dirty="0" smtClean="0"/>
              <a:t>measurement </a:t>
            </a:r>
            <a:r>
              <a:rPr lang="en-US" b="1" dirty="0"/>
              <a:t>/ 2)</a:t>
            </a:r>
            <a:endParaRPr lang="en-US" b="0" i="0" dirty="0">
              <a:solidFill>
                <a:srgbClr val="333333"/>
              </a:solidFill>
              <a:effectLst/>
              <a:latin typeface="Lato" panose="020F050202020403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194348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77708B-2C4F-4F23-928D-F9EC2CCD078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1273365"/>
          </a:xfrm>
        </p:spPr>
        <p:txBody>
          <a:bodyPr/>
          <a:lstStyle/>
          <a:p>
            <a:r>
              <a:rPr lang="en-US" dirty="0" smtClean="0"/>
              <a:t>Vertical Decentration</a:t>
            </a:r>
            <a:endParaRPr lang="ar-IQ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0162856-E505-EF46-D1ED-9DB9E28923A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79576" y="2577663"/>
            <a:ext cx="9488424" cy="1939158"/>
          </a:xfrm>
        </p:spPr>
        <p:txBody>
          <a:bodyPr>
            <a:normAutofit fontScale="85000" lnSpcReduction="20000"/>
          </a:bodyPr>
          <a:lstStyle/>
          <a:p>
            <a:pPr algn="l"/>
            <a:r>
              <a:rPr lang="en-US" dirty="0"/>
              <a:t>In the example </a:t>
            </a:r>
            <a:r>
              <a:rPr lang="en-US" dirty="0" smtClean="0"/>
              <a:t>below, </a:t>
            </a:r>
            <a:r>
              <a:rPr lang="en-US" dirty="0"/>
              <a:t>since the B measurement = 50 mm the datum line is 25 mm from the </a:t>
            </a:r>
            <a:r>
              <a:rPr lang="en-US" dirty="0" smtClean="0"/>
              <a:t>bottommost </a:t>
            </a:r>
            <a:r>
              <a:rPr lang="en-US" dirty="0"/>
              <a:t>portion of the lens</a:t>
            </a:r>
            <a:r>
              <a:rPr lang="en-US" dirty="0" smtClean="0"/>
              <a:t>.</a:t>
            </a:r>
          </a:p>
          <a:p>
            <a:pPr algn="l"/>
            <a:r>
              <a:rPr lang="en-US" dirty="0" smtClean="0"/>
              <a:t> </a:t>
            </a:r>
            <a:r>
              <a:rPr lang="en-US" dirty="0"/>
              <a:t>The </a:t>
            </a:r>
            <a:r>
              <a:rPr lang="en-US" dirty="0" err="1"/>
              <a:t>seg</a:t>
            </a:r>
            <a:r>
              <a:rPr lang="en-US" dirty="0"/>
              <a:t> height is </a:t>
            </a:r>
            <a:r>
              <a:rPr lang="en-US" dirty="0" smtClean="0"/>
              <a:t>22 </a:t>
            </a:r>
            <a:r>
              <a:rPr lang="en-US" dirty="0"/>
              <a:t>mm</a:t>
            </a:r>
            <a:r>
              <a:rPr lang="en-US" dirty="0" smtClean="0"/>
              <a:t>.</a:t>
            </a:r>
          </a:p>
          <a:p>
            <a:pPr algn="l"/>
            <a:r>
              <a:rPr lang="en-US" dirty="0" smtClean="0"/>
              <a:t> </a:t>
            </a:r>
            <a:r>
              <a:rPr lang="en-US" dirty="0"/>
              <a:t>Subtracting half the B measurement from the </a:t>
            </a:r>
            <a:r>
              <a:rPr lang="en-US" dirty="0" err="1"/>
              <a:t>seg</a:t>
            </a:r>
            <a:r>
              <a:rPr lang="en-US" dirty="0"/>
              <a:t> height results in </a:t>
            </a:r>
            <a:r>
              <a:rPr lang="en-US" dirty="0" smtClean="0"/>
              <a:t>:</a:t>
            </a:r>
          </a:p>
          <a:p>
            <a:pPr algn="l"/>
            <a:r>
              <a:rPr lang="en-US" dirty="0" smtClean="0"/>
              <a:t> </a:t>
            </a:r>
            <a:r>
              <a:rPr lang="en-US" dirty="0"/>
              <a:t>22 – 25 = –3. </a:t>
            </a:r>
            <a:endParaRPr lang="en-US" dirty="0" smtClean="0"/>
          </a:p>
          <a:p>
            <a:pPr algn="l"/>
            <a:r>
              <a:rPr lang="en-US" dirty="0"/>
              <a:t> </a:t>
            </a:r>
          </a:p>
        </p:txBody>
      </p:sp>
      <p:pic>
        <p:nvPicPr>
          <p:cNvPr id="4" name="صورة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24412" y="4056146"/>
            <a:ext cx="5843588" cy="27357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71760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77708B-2C4F-4F23-928D-F9EC2CCD078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1273365"/>
          </a:xfrm>
        </p:spPr>
        <p:txBody>
          <a:bodyPr/>
          <a:lstStyle/>
          <a:p>
            <a:r>
              <a:rPr lang="en-US" dirty="0" smtClean="0"/>
              <a:t>Vertical Decentration</a:t>
            </a:r>
            <a:endParaRPr lang="ar-IQ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0162856-E505-EF46-D1ED-9DB9E28923A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79576" y="2577663"/>
            <a:ext cx="9488424" cy="1939158"/>
          </a:xfrm>
        </p:spPr>
        <p:txBody>
          <a:bodyPr>
            <a:normAutofit/>
          </a:bodyPr>
          <a:lstStyle/>
          <a:p>
            <a:pPr algn="l"/>
            <a:r>
              <a:rPr lang="en-US" dirty="0"/>
              <a:t>Therefore the segment line is decentered 3 mm below the datum line, or would be commonly referred to as </a:t>
            </a:r>
            <a:r>
              <a:rPr lang="en-US" dirty="0" err="1"/>
              <a:t>seg</a:t>
            </a:r>
            <a:r>
              <a:rPr lang="en-US" dirty="0"/>
              <a:t> = -3 below. If the </a:t>
            </a:r>
            <a:r>
              <a:rPr lang="en-US" dirty="0" err="1"/>
              <a:t>seg</a:t>
            </a:r>
            <a:r>
              <a:rPr lang="en-US" dirty="0"/>
              <a:t> height were say, at 28 mm, the result would be + 3 mm positioning the </a:t>
            </a:r>
            <a:r>
              <a:rPr lang="en-US" dirty="0" err="1"/>
              <a:t>seg</a:t>
            </a:r>
            <a:r>
              <a:rPr lang="en-US" dirty="0"/>
              <a:t> line 3 mm above the datum line or +3 above.</a:t>
            </a:r>
          </a:p>
        </p:txBody>
      </p:sp>
      <p:pic>
        <p:nvPicPr>
          <p:cNvPr id="4" name="صورة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24412" y="4056146"/>
            <a:ext cx="5843588" cy="27357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8019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Determine the amount of horizontal decentration required for the following:</a:t>
            </a:r>
            <a:endParaRPr lang="en-US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dirty="0"/>
              <a:t>"A" measurement = 54</a:t>
            </a:r>
            <a:br>
              <a:rPr lang="en-US" dirty="0"/>
            </a:br>
            <a:r>
              <a:rPr lang="en-US" dirty="0"/>
              <a:t>DBL = 16</a:t>
            </a:r>
            <a:br>
              <a:rPr lang="en-US" dirty="0"/>
            </a:br>
            <a:r>
              <a:rPr lang="en-US" dirty="0"/>
              <a:t>PD = 62</a:t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  <a:p>
            <a:r>
              <a:rPr lang="en-US" dirty="0"/>
              <a:t>"A" measurement = 42</a:t>
            </a:r>
            <a:br>
              <a:rPr lang="en-US" dirty="0"/>
            </a:br>
            <a:r>
              <a:rPr lang="en-US" dirty="0"/>
              <a:t>DBL = 14</a:t>
            </a:r>
            <a:br>
              <a:rPr lang="en-US" dirty="0"/>
            </a:br>
            <a:r>
              <a:rPr lang="en-US" dirty="0"/>
              <a:t>PD = 50</a:t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  <a:p>
            <a:r>
              <a:rPr lang="en-US" dirty="0"/>
              <a:t>"A" measurement = 50</a:t>
            </a:r>
            <a:br>
              <a:rPr lang="en-US" dirty="0"/>
            </a:br>
            <a:r>
              <a:rPr lang="en-US" dirty="0"/>
              <a:t>DBL = 16</a:t>
            </a:r>
            <a:br>
              <a:rPr lang="en-US" dirty="0"/>
            </a:br>
            <a:r>
              <a:rPr lang="en-US" dirty="0"/>
              <a:t>PD = 66</a:t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  <a:p>
            <a:r>
              <a:rPr lang="en-US" dirty="0"/>
              <a:t>"A" measurement = 58</a:t>
            </a:r>
            <a:br>
              <a:rPr lang="en-US" dirty="0"/>
            </a:br>
            <a:r>
              <a:rPr lang="en-US" dirty="0"/>
              <a:t>DBL = 22</a:t>
            </a:r>
            <a:br>
              <a:rPr lang="en-US" dirty="0"/>
            </a:br>
            <a:r>
              <a:rPr lang="en-US" dirty="0"/>
              <a:t>PD = 64</a:t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62977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Determine the "theoretical" minimum blank size for each of the following:</a:t>
            </a:r>
            <a:endParaRPr lang="en-US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dirty="0"/>
              <a:t>"A" measurement = 58</a:t>
            </a:r>
            <a:br>
              <a:rPr lang="en-US" dirty="0"/>
            </a:br>
            <a:r>
              <a:rPr lang="en-US" dirty="0"/>
              <a:t>DBL = 18</a:t>
            </a:r>
            <a:br>
              <a:rPr lang="en-US" dirty="0"/>
            </a:br>
            <a:r>
              <a:rPr lang="en-US" dirty="0"/>
              <a:t>PD = 68</a:t>
            </a:r>
            <a:br>
              <a:rPr lang="en-US" dirty="0"/>
            </a:br>
            <a:r>
              <a:rPr lang="en-US" dirty="0"/>
              <a:t>ED = 60</a:t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"</a:t>
            </a:r>
            <a:r>
              <a:rPr lang="en-US" dirty="0"/>
              <a:t>A" measurement = 52</a:t>
            </a:r>
            <a:br>
              <a:rPr lang="en-US" dirty="0"/>
            </a:br>
            <a:r>
              <a:rPr lang="en-US" dirty="0"/>
              <a:t>DBL = 20</a:t>
            </a:r>
            <a:br>
              <a:rPr lang="en-US" dirty="0"/>
            </a:br>
            <a:r>
              <a:rPr lang="en-US" dirty="0"/>
              <a:t>PD = 60</a:t>
            </a:r>
            <a:br>
              <a:rPr lang="en-US" dirty="0"/>
            </a:br>
            <a:r>
              <a:rPr lang="en-US" dirty="0"/>
              <a:t>ED = 54</a:t>
            </a:r>
            <a:br>
              <a:rPr lang="en-US" dirty="0"/>
            </a:br>
            <a:endParaRPr lang="en-US" dirty="0"/>
          </a:p>
          <a:p>
            <a:r>
              <a:rPr lang="en-US" dirty="0"/>
              <a:t>"A" measurement = 56</a:t>
            </a:r>
            <a:br>
              <a:rPr lang="en-US" dirty="0"/>
            </a:br>
            <a:r>
              <a:rPr lang="en-US" dirty="0"/>
              <a:t>DBL = 16</a:t>
            </a:r>
            <a:br>
              <a:rPr lang="en-US" dirty="0"/>
            </a:br>
            <a:r>
              <a:rPr lang="en-US" dirty="0"/>
              <a:t>PD = 64</a:t>
            </a:r>
            <a:br>
              <a:rPr lang="en-US" dirty="0"/>
            </a:br>
            <a:r>
              <a:rPr lang="en-US" dirty="0"/>
              <a:t>ED = 59</a:t>
            </a:r>
            <a:br>
              <a:rPr lang="en-US" dirty="0"/>
            </a:br>
            <a:endParaRPr lang="en-US" dirty="0"/>
          </a:p>
          <a:p>
            <a:r>
              <a:rPr lang="en-US" dirty="0"/>
              <a:t>"A" measurement = 48</a:t>
            </a:r>
            <a:br>
              <a:rPr lang="en-US" dirty="0"/>
            </a:br>
            <a:r>
              <a:rPr lang="en-US" dirty="0"/>
              <a:t>DBL = 14</a:t>
            </a:r>
            <a:br>
              <a:rPr lang="en-US" dirty="0"/>
            </a:br>
            <a:r>
              <a:rPr lang="en-US" dirty="0"/>
              <a:t>PD = 50</a:t>
            </a:r>
            <a:br>
              <a:rPr lang="en-US" dirty="0"/>
            </a:br>
            <a:r>
              <a:rPr lang="en-US" dirty="0"/>
              <a:t>ED = 50</a:t>
            </a:r>
          </a:p>
        </p:txBody>
      </p:sp>
    </p:spTree>
    <p:extLst>
      <p:ext uri="{BB962C8B-B14F-4D97-AF65-F5344CB8AC3E}">
        <p14:creationId xmlns:p14="http://schemas.microsoft.com/office/powerpoint/2010/main" val="29021625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Calculate vertical decentration of the bifocal segment for the following:</a:t>
            </a:r>
            <a:endParaRPr lang="en-US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"B" Measurement = 52</a:t>
            </a:r>
            <a:br>
              <a:rPr lang="en-US" dirty="0"/>
            </a:br>
            <a:r>
              <a:rPr lang="en-US" dirty="0" err="1"/>
              <a:t>Seg</a:t>
            </a:r>
            <a:r>
              <a:rPr lang="en-US" dirty="0"/>
              <a:t> height = 23</a:t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  <a:p>
            <a:r>
              <a:rPr lang="en-US" dirty="0"/>
              <a:t>"B" Measurement = 48</a:t>
            </a:r>
            <a:br>
              <a:rPr lang="en-US" dirty="0"/>
            </a:br>
            <a:r>
              <a:rPr lang="en-US" dirty="0" err="1"/>
              <a:t>Seg</a:t>
            </a:r>
            <a:r>
              <a:rPr lang="en-US" dirty="0"/>
              <a:t> height = 24</a:t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  <a:p>
            <a:r>
              <a:rPr lang="en-US" dirty="0"/>
              <a:t>"B" Measurement = 50</a:t>
            </a:r>
            <a:br>
              <a:rPr lang="en-US" dirty="0"/>
            </a:br>
            <a:r>
              <a:rPr lang="en-US" dirty="0" err="1"/>
              <a:t>Seg</a:t>
            </a:r>
            <a:r>
              <a:rPr lang="en-US" dirty="0"/>
              <a:t> height = 28</a:t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  <a:p>
            <a:r>
              <a:rPr lang="en-US" dirty="0"/>
              <a:t>"B" Measurement = 46</a:t>
            </a:r>
            <a:br>
              <a:rPr lang="en-US" dirty="0"/>
            </a:br>
            <a:r>
              <a:rPr lang="en-US" dirty="0" err="1"/>
              <a:t>Seg</a:t>
            </a:r>
            <a:r>
              <a:rPr lang="en-US" dirty="0"/>
              <a:t> height = 19</a:t>
            </a:r>
          </a:p>
        </p:txBody>
      </p:sp>
    </p:spTree>
    <p:extLst>
      <p:ext uri="{BB962C8B-B14F-4D97-AF65-F5344CB8AC3E}">
        <p14:creationId xmlns:p14="http://schemas.microsoft.com/office/powerpoint/2010/main" val="41975247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F99127-844E-C329-DACB-F30591BBAF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16000" dirty="0" smtClean="0"/>
              <a:t>Thank you</a:t>
            </a:r>
            <a:endParaRPr lang="ar-IQ" sz="16000" dirty="0"/>
          </a:p>
        </p:txBody>
      </p:sp>
    </p:spTree>
    <p:extLst>
      <p:ext uri="{BB962C8B-B14F-4D97-AF65-F5344CB8AC3E}">
        <p14:creationId xmlns:p14="http://schemas.microsoft.com/office/powerpoint/2010/main" val="2793972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77708B-2C4F-4F23-928D-F9EC2CCD078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Decentration</a:t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ar-IQ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0162856-E505-EF46-D1ED-9DB9E28923A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11347" y="2316163"/>
            <a:ext cx="10381958" cy="2573679"/>
          </a:xfrm>
        </p:spPr>
        <p:txBody>
          <a:bodyPr>
            <a:normAutofit/>
          </a:bodyPr>
          <a:lstStyle/>
          <a:p>
            <a:pPr algn="l"/>
            <a:r>
              <a:rPr lang="en-US" sz="2800" i="1" dirty="0" smtClean="0">
                <a:solidFill>
                  <a:srgbClr val="333333"/>
                </a:solidFill>
                <a:effectLst/>
                <a:latin typeface="Lato" panose="020F0502020204030203" pitchFamily="34" charset="0"/>
              </a:rPr>
              <a:t>       To </a:t>
            </a:r>
            <a:r>
              <a:rPr lang="en-US" sz="2800" i="1" dirty="0">
                <a:solidFill>
                  <a:srgbClr val="333333"/>
                </a:solidFill>
                <a:effectLst/>
                <a:latin typeface="Lato" panose="020F0502020204030203" pitchFamily="34" charset="0"/>
              </a:rPr>
              <a:t>understand decentration in basic terms, </a:t>
            </a:r>
            <a:r>
              <a:rPr lang="en-US" sz="2800" i="1" dirty="0" smtClean="0">
                <a:solidFill>
                  <a:srgbClr val="333333"/>
                </a:solidFill>
                <a:effectLst/>
                <a:latin typeface="Lato" panose="020F0502020204030203" pitchFamily="34" charset="0"/>
              </a:rPr>
              <a:t>it </a:t>
            </a:r>
            <a:r>
              <a:rPr lang="en-US" sz="2800" i="1" dirty="0">
                <a:solidFill>
                  <a:srgbClr val="333333"/>
                </a:solidFill>
                <a:effectLst/>
                <a:latin typeface="Lato" panose="020F0502020204030203" pitchFamily="34" charset="0"/>
              </a:rPr>
              <a:t>means how far the optical center of </a:t>
            </a:r>
            <a:r>
              <a:rPr lang="en-US" sz="2800" i="1" dirty="0" smtClean="0">
                <a:solidFill>
                  <a:srgbClr val="333333"/>
                </a:solidFill>
                <a:effectLst/>
                <a:latin typeface="Lato" panose="020F0502020204030203" pitchFamily="34" charset="0"/>
              </a:rPr>
              <a:t>the lens </a:t>
            </a:r>
            <a:r>
              <a:rPr lang="en-US" sz="2800" i="1" dirty="0">
                <a:solidFill>
                  <a:srgbClr val="333333"/>
                </a:solidFill>
                <a:effectLst/>
                <a:latin typeface="Lato" panose="020F0502020204030203" pitchFamily="34" charset="0"/>
              </a:rPr>
              <a:t>needs to be moved to be directly in front of the patient’s eye when fitted into the frame.</a:t>
            </a:r>
            <a:endParaRPr lang="ar-IQ" sz="2800" i="1" dirty="0"/>
          </a:p>
        </p:txBody>
      </p:sp>
    </p:spTree>
    <p:extLst>
      <p:ext uri="{BB962C8B-B14F-4D97-AF65-F5344CB8AC3E}">
        <p14:creationId xmlns:p14="http://schemas.microsoft.com/office/powerpoint/2010/main" val="3346738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77708B-2C4F-4F23-928D-F9EC2CCD078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1273365"/>
          </a:xfrm>
        </p:spPr>
        <p:txBody>
          <a:bodyPr/>
          <a:lstStyle/>
          <a:p>
            <a:r>
              <a:rPr lang="en-US" dirty="0"/>
              <a:t>Decentration</a:t>
            </a:r>
            <a:endParaRPr lang="ar-IQ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0162856-E505-EF46-D1ED-9DB9E28923A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807208"/>
            <a:ext cx="9144000" cy="3026664"/>
          </a:xfrm>
        </p:spPr>
        <p:txBody>
          <a:bodyPr>
            <a:normAutofit/>
          </a:bodyPr>
          <a:lstStyle/>
          <a:p>
            <a:pPr algn="l"/>
            <a:r>
              <a:rPr lang="en-US" b="0" i="0" dirty="0">
                <a:solidFill>
                  <a:srgbClr val="333333"/>
                </a:solidFill>
                <a:effectLst/>
                <a:latin typeface="Lato" panose="020F0502020204030203" pitchFamily="34" charset="0"/>
              </a:rPr>
              <a:t>The formula for decentration on </a:t>
            </a:r>
            <a:r>
              <a:rPr lang="en-US" b="0" i="0" dirty="0" smtClean="0">
                <a:solidFill>
                  <a:srgbClr val="333333"/>
                </a:solidFill>
                <a:effectLst/>
                <a:latin typeface="Lato" panose="020F0502020204030203" pitchFamily="34" charset="0"/>
              </a:rPr>
              <a:t>a single-vision lens </a:t>
            </a:r>
            <a:r>
              <a:rPr lang="en-US" b="0" i="0" dirty="0">
                <a:solidFill>
                  <a:srgbClr val="333333"/>
                </a:solidFill>
                <a:effectLst/>
                <a:latin typeface="Lato" panose="020F0502020204030203" pitchFamily="34" charset="0"/>
              </a:rPr>
              <a:t>is as follows</a:t>
            </a:r>
            <a:r>
              <a:rPr lang="en-US" b="0" i="0" dirty="0" smtClean="0">
                <a:solidFill>
                  <a:srgbClr val="333333"/>
                </a:solidFill>
                <a:effectLst/>
                <a:latin typeface="Lato" panose="020F0502020204030203" pitchFamily="34" charset="0"/>
              </a:rPr>
              <a:t>:</a:t>
            </a:r>
          </a:p>
          <a:p>
            <a:pPr algn="l"/>
            <a:endParaRPr lang="en-US" b="0" i="0" dirty="0">
              <a:solidFill>
                <a:srgbClr val="333333"/>
              </a:solidFill>
              <a:effectLst/>
              <a:latin typeface="Lato" panose="020F0502020204030203" pitchFamily="34" charset="0"/>
            </a:endParaRPr>
          </a:p>
          <a:p>
            <a:pPr algn="l"/>
            <a:r>
              <a:rPr lang="en-US" b="0" i="0" dirty="0">
                <a:solidFill>
                  <a:srgbClr val="333333"/>
                </a:solidFill>
                <a:effectLst/>
                <a:latin typeface="Lato" panose="020F0502020204030203" pitchFamily="34" charset="0"/>
              </a:rPr>
              <a:t>• Frame pupillary distance (PD) – Patient (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Lato" panose="020F0502020204030203" pitchFamily="34" charset="0"/>
              </a:rPr>
              <a:t>Px</a:t>
            </a:r>
            <a:r>
              <a:rPr lang="en-US" b="0" i="0" dirty="0">
                <a:solidFill>
                  <a:srgbClr val="333333"/>
                </a:solidFill>
                <a:effectLst/>
                <a:latin typeface="Lato" panose="020F0502020204030203" pitchFamily="34" charset="0"/>
              </a:rPr>
              <a:t>) PD / 2</a:t>
            </a:r>
            <a:r>
              <a:rPr lang="en-US" dirty="0"/>
              <a:t/>
            </a:r>
            <a:br>
              <a:rPr lang="en-US" dirty="0"/>
            </a:br>
            <a:r>
              <a:rPr lang="en-US" b="0" i="0" dirty="0">
                <a:solidFill>
                  <a:srgbClr val="333333"/>
                </a:solidFill>
                <a:effectLst/>
                <a:latin typeface="Lato" panose="020F0502020204030203" pitchFamily="34" charset="0"/>
              </a:rPr>
              <a:t>• For example,</a:t>
            </a:r>
          </a:p>
          <a:p>
            <a:pPr algn="l"/>
            <a:r>
              <a:rPr lang="en-US" b="0" i="0" dirty="0">
                <a:solidFill>
                  <a:srgbClr val="333333"/>
                </a:solidFill>
                <a:effectLst/>
                <a:latin typeface="Lato" panose="020F0502020204030203" pitchFamily="34" charset="0"/>
              </a:rPr>
              <a:t> frame size 50, </a:t>
            </a:r>
            <a:r>
              <a:rPr lang="en-US" b="0" i="0" dirty="0" smtClean="0">
                <a:solidFill>
                  <a:srgbClr val="333333"/>
                </a:solidFill>
                <a:effectLst/>
                <a:latin typeface="Lato" panose="020F0502020204030203" pitchFamily="34" charset="0"/>
              </a:rPr>
              <a:t>17 </a:t>
            </a:r>
            <a:r>
              <a:rPr lang="en-US" b="0" i="0" dirty="0">
                <a:solidFill>
                  <a:srgbClr val="333333"/>
                </a:solidFill>
                <a:effectLst/>
                <a:latin typeface="Lato" panose="020F0502020204030203" pitchFamily="34" charset="0"/>
              </a:rPr>
              <a:t>= frame PD 67</a:t>
            </a:r>
            <a:r>
              <a:rPr lang="en-US" dirty="0"/>
              <a:t/>
            </a:r>
            <a:br>
              <a:rPr lang="en-US" dirty="0"/>
            </a:br>
            <a:r>
              <a:rPr lang="en-US" b="0" i="0" dirty="0">
                <a:solidFill>
                  <a:srgbClr val="333333"/>
                </a:solidFill>
                <a:effectLst/>
                <a:latin typeface="Lato" panose="020F0502020204030203" pitchFamily="34" charset="0"/>
              </a:rPr>
              <a:t>•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Lato" panose="020F0502020204030203" pitchFamily="34" charset="0"/>
              </a:rPr>
              <a:t>Px</a:t>
            </a:r>
            <a:r>
              <a:rPr lang="en-US" b="0" i="0" dirty="0">
                <a:solidFill>
                  <a:srgbClr val="333333"/>
                </a:solidFill>
                <a:effectLst/>
                <a:latin typeface="Lato" panose="020F0502020204030203" pitchFamily="34" charset="0"/>
              </a:rPr>
              <a:t> PD 62</a:t>
            </a:r>
            <a:r>
              <a:rPr lang="en-US" dirty="0"/>
              <a:t/>
            </a:r>
            <a:br>
              <a:rPr lang="en-US" dirty="0"/>
            </a:br>
            <a:r>
              <a:rPr lang="en-US" b="0" i="0" dirty="0">
                <a:solidFill>
                  <a:srgbClr val="333333"/>
                </a:solidFill>
                <a:effectLst/>
                <a:latin typeface="Lato" panose="020F0502020204030203" pitchFamily="34" charset="0"/>
              </a:rPr>
              <a:t>• Using the formula: 67 – 62/2 = 2.5mm</a:t>
            </a:r>
            <a:endParaRPr lang="ar-IQ" dirty="0"/>
          </a:p>
        </p:txBody>
      </p:sp>
    </p:spTree>
    <p:extLst>
      <p:ext uri="{BB962C8B-B14F-4D97-AF65-F5344CB8AC3E}">
        <p14:creationId xmlns:p14="http://schemas.microsoft.com/office/powerpoint/2010/main" val="7708439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77708B-2C4F-4F23-928D-F9EC2CCD078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92198"/>
            <a:ext cx="9144000" cy="1273365"/>
          </a:xfrm>
        </p:spPr>
        <p:txBody>
          <a:bodyPr/>
          <a:lstStyle/>
          <a:p>
            <a:r>
              <a:rPr lang="en-US" dirty="0"/>
              <a:t>Decentration</a:t>
            </a:r>
            <a:endParaRPr lang="ar-IQ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0162856-E505-EF46-D1ED-9DB9E28923A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642242" y="1465563"/>
            <a:ext cx="9144000" cy="1273364"/>
          </a:xfrm>
        </p:spPr>
        <p:txBody>
          <a:bodyPr>
            <a:normAutofit/>
          </a:bodyPr>
          <a:lstStyle/>
          <a:p>
            <a:pPr algn="l"/>
            <a:r>
              <a:rPr lang="en-US" dirty="0">
                <a:solidFill>
                  <a:srgbClr val="333333"/>
                </a:solidFill>
                <a:latin typeface="Lato" panose="020F0502020204030203" pitchFamily="34" charset="0"/>
              </a:rPr>
              <a:t>This indicates that the optical center needs to move 2.5mm towards the nasal on each lens for the desired PD.</a:t>
            </a:r>
            <a:endParaRPr lang="ar-IQ" dirty="0"/>
          </a:p>
        </p:txBody>
      </p:sp>
      <p:pic>
        <p:nvPicPr>
          <p:cNvPr id="5" name="صورة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20462" y="2271543"/>
            <a:ext cx="6708227" cy="44602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3201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77708B-2C4F-4F23-928D-F9EC2CCD078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531156"/>
            <a:ext cx="9144000" cy="1273365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Decentration</a:t>
            </a:r>
            <a:br>
              <a:rPr lang="en-US" dirty="0" smtClean="0"/>
            </a:br>
            <a:endParaRPr lang="ar-IQ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0162856-E505-EF46-D1ED-9DB9E28923A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12610" y="1399226"/>
            <a:ext cx="9766779" cy="1273364"/>
          </a:xfrm>
        </p:spPr>
        <p:txBody>
          <a:bodyPr>
            <a:normAutofit/>
          </a:bodyPr>
          <a:lstStyle/>
          <a:p>
            <a:pPr algn="l"/>
            <a:r>
              <a:rPr lang="en-US" dirty="0"/>
              <a:t>If the wearer’s binocular Pupillary Distance (PD) and the Frame Centre Distance (FCD) are equal, no Decentration</a:t>
            </a:r>
            <a:r>
              <a:rPr lang="en-US" dirty="0" smtClean="0"/>
              <a:t> </a:t>
            </a:r>
            <a:r>
              <a:rPr lang="en-US" dirty="0"/>
              <a:t>is </a:t>
            </a:r>
            <a:r>
              <a:rPr lang="en-US" dirty="0" smtClean="0"/>
              <a:t>required, although </a:t>
            </a:r>
            <a:r>
              <a:rPr lang="en-US" dirty="0"/>
              <a:t>this rarely happens.</a:t>
            </a:r>
            <a:endParaRPr lang="ar-IQ" dirty="0"/>
          </a:p>
        </p:txBody>
      </p:sp>
      <p:pic>
        <p:nvPicPr>
          <p:cNvPr id="4" name="صورة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01330" y="3197004"/>
            <a:ext cx="5641825" cy="30853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35948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77708B-2C4F-4F23-928D-F9EC2CCD078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531156"/>
            <a:ext cx="9144000" cy="1273365"/>
          </a:xfrm>
        </p:spPr>
        <p:txBody>
          <a:bodyPr/>
          <a:lstStyle/>
          <a:p>
            <a:r>
              <a:rPr lang="en-US" dirty="0"/>
              <a:t>Decentration</a:t>
            </a:r>
            <a:endParaRPr lang="ar-IQ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0162856-E505-EF46-D1ED-9DB9E28923A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23889" y="2067950"/>
            <a:ext cx="10016197" cy="1293956"/>
          </a:xfrm>
        </p:spPr>
        <p:txBody>
          <a:bodyPr>
            <a:normAutofit/>
          </a:bodyPr>
          <a:lstStyle/>
          <a:p>
            <a:pPr algn="l"/>
            <a:r>
              <a:rPr lang="en-US" dirty="0"/>
              <a:t>When the wearer’s PD is smaller than the FCD, which is common, the lens must be </a:t>
            </a:r>
            <a:r>
              <a:rPr lang="en-US" dirty="0" smtClean="0"/>
              <a:t>decentered     in</a:t>
            </a:r>
            <a:r>
              <a:rPr lang="en-US" dirty="0"/>
              <a:t>, towards the </a:t>
            </a:r>
            <a:r>
              <a:rPr lang="en-US" dirty="0" smtClean="0"/>
              <a:t>bridge.</a:t>
            </a:r>
            <a:endParaRPr lang="ar-IQ" dirty="0"/>
          </a:p>
        </p:txBody>
      </p:sp>
      <p:pic>
        <p:nvPicPr>
          <p:cNvPr id="5" name="صورة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93547" y="3361905"/>
            <a:ext cx="5284362" cy="30991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8614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77708B-2C4F-4F23-928D-F9EC2CCD078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531156"/>
            <a:ext cx="9144000" cy="1273365"/>
          </a:xfrm>
        </p:spPr>
        <p:txBody>
          <a:bodyPr/>
          <a:lstStyle/>
          <a:p>
            <a:r>
              <a:rPr lang="en-US" dirty="0"/>
              <a:t>Decentration</a:t>
            </a:r>
            <a:endParaRPr lang="ar-IQ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0162856-E505-EF46-D1ED-9DB9E28923A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62708" y="2116678"/>
            <a:ext cx="9186203" cy="1273364"/>
          </a:xfrm>
        </p:spPr>
        <p:txBody>
          <a:bodyPr>
            <a:normAutofit/>
          </a:bodyPr>
          <a:lstStyle/>
          <a:p>
            <a:pPr algn="l"/>
            <a:r>
              <a:rPr lang="en-US" dirty="0"/>
              <a:t>In the uncommon situation where the PD is wider than the FCD, </a:t>
            </a:r>
            <a:r>
              <a:rPr lang="en-US" dirty="0" smtClean="0"/>
              <a:t>the </a:t>
            </a:r>
            <a:r>
              <a:rPr lang="en-US" dirty="0"/>
              <a:t>lens is </a:t>
            </a:r>
            <a:r>
              <a:rPr lang="en-US" dirty="0" smtClean="0"/>
              <a:t>decentered </a:t>
            </a:r>
            <a:r>
              <a:rPr lang="en-US" dirty="0"/>
              <a:t>out, towards the temple.</a:t>
            </a:r>
            <a:endParaRPr lang="ar-IQ" dirty="0"/>
          </a:p>
        </p:txBody>
      </p:sp>
      <p:pic>
        <p:nvPicPr>
          <p:cNvPr id="5" name="صورة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61023" y="3062451"/>
            <a:ext cx="6267319" cy="3427440"/>
          </a:xfrm>
          <a:prstGeom prst="rect">
            <a:avLst/>
          </a:prstGeom>
        </p:spPr>
      </p:pic>
      <p:sp>
        <p:nvSpPr>
          <p:cNvPr id="4" name="مربع نص 3"/>
          <p:cNvSpPr txBox="1"/>
          <p:nvPr/>
        </p:nvSpPr>
        <p:spPr>
          <a:xfrm>
            <a:off x="8923283" y="3390042"/>
            <a:ext cx="591207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b="1" dirty="0" smtClean="0"/>
              <a:t>66</a:t>
            </a:r>
            <a:endParaRPr lang="en-US" b="1" dirty="0"/>
          </a:p>
        </p:txBody>
      </p:sp>
      <p:sp>
        <p:nvSpPr>
          <p:cNvPr id="6" name="مربع نص 5"/>
          <p:cNvSpPr txBox="1"/>
          <p:nvPr/>
        </p:nvSpPr>
        <p:spPr>
          <a:xfrm>
            <a:off x="6836980" y="6072807"/>
            <a:ext cx="100899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66</a:t>
            </a:r>
            <a:endParaRPr lang="en-US" dirty="0"/>
          </a:p>
        </p:txBody>
      </p:sp>
      <p:sp>
        <p:nvSpPr>
          <p:cNvPr id="7" name="مربع نص 6"/>
          <p:cNvSpPr txBox="1"/>
          <p:nvPr/>
        </p:nvSpPr>
        <p:spPr>
          <a:xfrm>
            <a:off x="6907924" y="6072807"/>
            <a:ext cx="591207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b="1" dirty="0" smtClean="0"/>
              <a:t>66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41098013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77708B-2C4F-4F23-928D-F9EC2CCD078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1273365"/>
          </a:xfrm>
        </p:spPr>
        <p:txBody>
          <a:bodyPr/>
          <a:lstStyle/>
          <a:p>
            <a:r>
              <a:rPr lang="en-US" dirty="0"/>
              <a:t>Decentration</a:t>
            </a:r>
            <a:endParaRPr lang="ar-IQ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0162856-E505-EF46-D1ED-9DB9E28923A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807208"/>
            <a:ext cx="9144000" cy="3648456"/>
          </a:xfrm>
        </p:spPr>
        <p:txBody>
          <a:bodyPr>
            <a:normAutofit/>
          </a:bodyPr>
          <a:lstStyle/>
          <a:p>
            <a:pPr algn="l" fontAlgn="base"/>
            <a:r>
              <a:rPr lang="en-US" b="0" i="0" dirty="0">
                <a:solidFill>
                  <a:srgbClr val="333333"/>
                </a:solidFill>
                <a:effectLst/>
                <a:latin typeface="Lato" panose="020F0502020204030203" pitchFamily="34" charset="0"/>
              </a:rPr>
              <a:t>Another key factor is understanding </a:t>
            </a:r>
            <a:r>
              <a:rPr lang="en-US" b="1" i="0" dirty="0">
                <a:solidFill>
                  <a:srgbClr val="333333"/>
                </a:solidFill>
                <a:effectLst/>
                <a:latin typeface="Lato" panose="020F0502020204030203" pitchFamily="34" charset="0"/>
              </a:rPr>
              <a:t>minimum blank size (MBS). </a:t>
            </a:r>
            <a:r>
              <a:rPr lang="en-US" b="0" i="0" dirty="0">
                <a:solidFill>
                  <a:srgbClr val="333333"/>
                </a:solidFill>
                <a:effectLst/>
                <a:latin typeface="Lato" panose="020F0502020204030203" pitchFamily="34" charset="0"/>
              </a:rPr>
              <a:t>It’s easy enough to decenter a lens but it’s important to ensure you have enough room to do so.</a:t>
            </a:r>
          </a:p>
          <a:p>
            <a:pPr algn="l" fontAlgn="base"/>
            <a:r>
              <a:rPr lang="en-US" b="0" i="0" dirty="0">
                <a:solidFill>
                  <a:srgbClr val="333333"/>
                </a:solidFill>
                <a:effectLst/>
                <a:latin typeface="Lato" panose="020F0502020204030203" pitchFamily="34" charset="0"/>
              </a:rPr>
              <a:t>The formula for calculating </a:t>
            </a:r>
            <a:r>
              <a:rPr lang="en-US" b="1" i="0" dirty="0">
                <a:solidFill>
                  <a:srgbClr val="333333"/>
                </a:solidFill>
                <a:effectLst/>
                <a:latin typeface="Lato" panose="020F0502020204030203" pitchFamily="34" charset="0"/>
              </a:rPr>
              <a:t>minimum blank size</a:t>
            </a:r>
            <a:r>
              <a:rPr lang="en-US" b="0" i="0" dirty="0">
                <a:solidFill>
                  <a:srgbClr val="333333"/>
                </a:solidFill>
                <a:effectLst/>
                <a:latin typeface="Lato" panose="020F0502020204030203" pitchFamily="34" charset="0"/>
              </a:rPr>
              <a:t> is:</a:t>
            </a:r>
          </a:p>
          <a:p>
            <a:pPr algn="l" fontAlgn="base"/>
            <a:r>
              <a:rPr lang="en-US" b="0" i="0" dirty="0">
                <a:solidFill>
                  <a:srgbClr val="333333"/>
                </a:solidFill>
                <a:effectLst/>
                <a:latin typeface="Lato" panose="020F0502020204030203" pitchFamily="34" charset="0"/>
              </a:rPr>
              <a:t>• MBS = Frame PD – 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Lato" panose="020F0502020204030203" pitchFamily="34" charset="0"/>
              </a:rPr>
              <a:t>Px</a:t>
            </a:r>
            <a:r>
              <a:rPr lang="en-US" b="0" i="0" dirty="0">
                <a:solidFill>
                  <a:srgbClr val="333333"/>
                </a:solidFill>
                <a:effectLst/>
                <a:latin typeface="Lato" panose="020F0502020204030203" pitchFamily="34" charset="0"/>
              </a:rPr>
              <a:t> PD + ED</a:t>
            </a:r>
            <a:br>
              <a:rPr lang="en-US" b="0" i="0" dirty="0">
                <a:solidFill>
                  <a:srgbClr val="333333"/>
                </a:solidFill>
                <a:effectLst/>
                <a:latin typeface="Lato" panose="020F0502020204030203" pitchFamily="34" charset="0"/>
              </a:rPr>
            </a:br>
            <a:r>
              <a:rPr lang="en-US" b="0" i="0" dirty="0">
                <a:solidFill>
                  <a:srgbClr val="333333"/>
                </a:solidFill>
                <a:effectLst/>
                <a:latin typeface="Lato" panose="020F0502020204030203" pitchFamily="34" charset="0"/>
              </a:rPr>
              <a:t>• For example, frame size 50, </a:t>
            </a:r>
            <a:r>
              <a:rPr lang="en-US" b="0" i="0" dirty="0" smtClean="0">
                <a:solidFill>
                  <a:srgbClr val="333333"/>
                </a:solidFill>
                <a:effectLst/>
                <a:latin typeface="Lato" panose="020F0502020204030203" pitchFamily="34" charset="0"/>
              </a:rPr>
              <a:t>17  </a:t>
            </a:r>
            <a:r>
              <a:rPr lang="en-US" b="0" i="0" dirty="0" err="1" smtClean="0">
                <a:solidFill>
                  <a:srgbClr val="333333"/>
                </a:solidFill>
                <a:effectLst/>
                <a:latin typeface="Lato" panose="020F0502020204030203" pitchFamily="34" charset="0"/>
              </a:rPr>
              <a:t>Px</a:t>
            </a:r>
            <a:r>
              <a:rPr lang="en-US" b="0" i="0" dirty="0" smtClean="0">
                <a:solidFill>
                  <a:srgbClr val="333333"/>
                </a:solidFill>
                <a:effectLst/>
                <a:latin typeface="Lato" panose="020F0502020204030203" pitchFamily="34" charset="0"/>
              </a:rPr>
              <a:t> </a:t>
            </a:r>
            <a:r>
              <a:rPr lang="en-US" b="0" i="0" dirty="0">
                <a:solidFill>
                  <a:srgbClr val="333333"/>
                </a:solidFill>
                <a:effectLst/>
                <a:latin typeface="Lato" panose="020F0502020204030203" pitchFamily="34" charset="0"/>
              </a:rPr>
              <a:t>PD 62 and ED 53.</a:t>
            </a:r>
            <a:br>
              <a:rPr lang="en-US" b="0" i="0" dirty="0">
                <a:solidFill>
                  <a:srgbClr val="333333"/>
                </a:solidFill>
                <a:effectLst/>
                <a:latin typeface="Lato" panose="020F0502020204030203" pitchFamily="34" charset="0"/>
              </a:rPr>
            </a:br>
            <a:r>
              <a:rPr lang="en-US" b="0" i="0" dirty="0">
                <a:solidFill>
                  <a:srgbClr val="333333"/>
                </a:solidFill>
                <a:effectLst/>
                <a:latin typeface="Lato" panose="020F0502020204030203" pitchFamily="34" charset="0"/>
              </a:rPr>
              <a:t>• MBS = 67 – 62 + 53 = 58 mm </a:t>
            </a:r>
            <a:r>
              <a:rPr lang="en-US" b="0" i="0" dirty="0" smtClean="0">
                <a:solidFill>
                  <a:srgbClr val="333333"/>
                </a:solidFill>
                <a:effectLst/>
                <a:latin typeface="Lato" panose="020F0502020204030203" pitchFamily="34" charset="0"/>
              </a:rPr>
              <a:t>MBS.</a:t>
            </a:r>
            <a:endParaRPr lang="en-US" b="0" i="0" dirty="0">
              <a:solidFill>
                <a:srgbClr val="333333"/>
              </a:solidFill>
              <a:effectLst/>
              <a:latin typeface="Lato" panose="020F050202020403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220640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77708B-2C4F-4F23-928D-F9EC2CCD078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1273365"/>
          </a:xfrm>
        </p:spPr>
        <p:txBody>
          <a:bodyPr/>
          <a:lstStyle/>
          <a:p>
            <a:r>
              <a:rPr lang="en-US" dirty="0"/>
              <a:t>Decentration</a:t>
            </a:r>
            <a:endParaRPr lang="ar-IQ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0162856-E505-EF46-D1ED-9DB9E28923A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79576" y="2807208"/>
            <a:ext cx="9488424" cy="1985509"/>
          </a:xfrm>
        </p:spPr>
        <p:txBody>
          <a:bodyPr>
            <a:normAutofit/>
          </a:bodyPr>
          <a:lstStyle/>
          <a:p>
            <a:pPr algn="l" fontAlgn="base"/>
            <a:r>
              <a:rPr lang="en-US" b="0" i="0" dirty="0">
                <a:solidFill>
                  <a:srgbClr val="333333"/>
                </a:solidFill>
                <a:effectLst/>
                <a:latin typeface="Lato" panose="020F0502020204030203" pitchFamily="34" charset="0"/>
              </a:rPr>
              <a:t>As can be seen, the minimum size blank required for this patient is </a:t>
            </a:r>
            <a:r>
              <a:rPr lang="en-US" b="1" i="0" dirty="0">
                <a:solidFill>
                  <a:srgbClr val="333333"/>
                </a:solidFill>
                <a:effectLst/>
                <a:latin typeface="Lato" panose="020F0502020204030203" pitchFamily="34" charset="0"/>
              </a:rPr>
              <a:t>58mm</a:t>
            </a:r>
            <a:r>
              <a:rPr lang="en-US" b="0" i="0" dirty="0">
                <a:solidFill>
                  <a:srgbClr val="333333"/>
                </a:solidFill>
                <a:effectLst/>
                <a:latin typeface="Lato" panose="020F0502020204030203" pitchFamily="34" charset="0"/>
              </a:rPr>
              <a:t> which allows plenty of room to decenter the size comfortably.</a:t>
            </a:r>
          </a:p>
          <a:p>
            <a:pPr algn="l" fontAlgn="base"/>
            <a:r>
              <a:rPr lang="en-US" b="0" i="0" dirty="0">
                <a:solidFill>
                  <a:srgbClr val="333333"/>
                </a:solidFill>
                <a:effectLst/>
                <a:latin typeface="Lato" panose="020F0502020204030203" pitchFamily="34" charset="0"/>
              </a:rPr>
              <a:t> Be aware, however, the narrower the PD and the larger the frame, the less room there is to work with. </a:t>
            </a:r>
          </a:p>
        </p:txBody>
      </p:sp>
    </p:spTree>
    <p:extLst>
      <p:ext uri="{BB962C8B-B14F-4D97-AF65-F5344CB8AC3E}">
        <p14:creationId xmlns:p14="http://schemas.microsoft.com/office/powerpoint/2010/main" val="9839471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1276</TotalTime>
  <Words>781</Words>
  <Application>Microsoft Office PowerPoint</Application>
  <PresentationFormat>Widescreen</PresentationFormat>
  <Paragraphs>60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16</vt:i4>
      </vt:variant>
    </vt:vector>
  </HeadingPairs>
  <TitlesOfParts>
    <vt:vector size="24" baseType="lpstr">
      <vt:lpstr>Arial</vt:lpstr>
      <vt:lpstr>Arial Rounded MT Bold</vt:lpstr>
      <vt:lpstr>Calibri</vt:lpstr>
      <vt:lpstr>Calibri Light</vt:lpstr>
      <vt:lpstr>Lato</vt:lpstr>
      <vt:lpstr>Times New Roman</vt:lpstr>
      <vt:lpstr>Office Theme</vt:lpstr>
      <vt:lpstr>1_Office Theme</vt:lpstr>
      <vt:lpstr>PowerPoint Presentation</vt:lpstr>
      <vt:lpstr>Decentration  </vt:lpstr>
      <vt:lpstr>Decentration</vt:lpstr>
      <vt:lpstr>Decentration</vt:lpstr>
      <vt:lpstr>Decentration </vt:lpstr>
      <vt:lpstr>Decentration</vt:lpstr>
      <vt:lpstr>Decentration</vt:lpstr>
      <vt:lpstr>Decentration</vt:lpstr>
      <vt:lpstr>Decentration</vt:lpstr>
      <vt:lpstr>Vertical Decentration</vt:lpstr>
      <vt:lpstr>Vertical Decentration</vt:lpstr>
      <vt:lpstr>Vertical Decentration</vt:lpstr>
      <vt:lpstr>Determine the amount of horizontal decentration required for the following:</vt:lpstr>
      <vt:lpstr>Determine the "theoretical" minimum blank size for each of the following:</vt:lpstr>
      <vt:lpstr>Calculate vertical decentration of the bifocal segment for the following: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Decentration</dc:title>
  <dc:creator>optometry</dc:creator>
  <cp:lastModifiedBy>Fwz</cp:lastModifiedBy>
  <cp:revision>11</cp:revision>
  <dcterms:created xsi:type="dcterms:W3CDTF">2024-03-02T13:03:36Z</dcterms:created>
  <dcterms:modified xsi:type="dcterms:W3CDTF">2024-03-22T19:39:48Z</dcterms:modified>
</cp:coreProperties>
</file>