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309" r:id="rId5"/>
    <p:sldId id="259" r:id="rId6"/>
    <p:sldId id="303" r:id="rId7"/>
    <p:sldId id="260" r:id="rId8"/>
    <p:sldId id="294" r:id="rId9"/>
    <p:sldId id="261" r:id="rId10"/>
    <p:sldId id="262" r:id="rId11"/>
    <p:sldId id="263" r:id="rId12"/>
    <p:sldId id="304" r:id="rId13"/>
    <p:sldId id="305" r:id="rId14"/>
    <p:sldId id="306" r:id="rId15"/>
    <p:sldId id="290" r:id="rId16"/>
    <p:sldId id="264" r:id="rId17"/>
    <p:sldId id="291" r:id="rId18"/>
    <p:sldId id="292" r:id="rId19"/>
    <p:sldId id="265" r:id="rId20"/>
    <p:sldId id="295" r:id="rId21"/>
    <p:sldId id="266" r:id="rId22"/>
    <p:sldId id="267" r:id="rId23"/>
    <p:sldId id="268" r:id="rId24"/>
    <p:sldId id="298" r:id="rId25"/>
    <p:sldId id="300" r:id="rId26"/>
    <p:sldId id="296" r:id="rId27"/>
    <p:sldId id="302" r:id="rId28"/>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howGuides="1">
      <p:cViewPr varScale="1">
        <p:scale>
          <a:sx n="80" d="100"/>
          <a:sy n="80" d="100"/>
        </p:scale>
        <p:origin x="828" y="4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sz="4050" b="1" i="0">
                <a:solidFill>
                  <a:schemeClr val="tx1"/>
                </a:solidFill>
                <a:latin typeface="Times New Roman" panose="02020603050405020304"/>
                <a:cs typeface="Times New Roman" panose="02020603050405020304"/>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200" b="0" i="0">
                <a:solidFill>
                  <a:schemeClr val="tx1"/>
                </a:solidFill>
                <a:latin typeface="Times New Roman" panose="02020603050405020304"/>
                <a:cs typeface="Times New Roman" panose="02020603050405020304"/>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50" b="1" i="0">
                <a:solidFill>
                  <a:schemeClr val="tx1"/>
                </a:solidFill>
                <a:latin typeface="Times New Roman" panose="02020603050405020304"/>
                <a:cs typeface="Times New Roman" panose="02020603050405020304"/>
              </a:defRPr>
            </a:lvl1pPr>
          </a:lstStyle>
          <a:p>
            <a:endParaRPr/>
          </a:p>
        </p:txBody>
      </p:sp>
      <p:sp>
        <p:nvSpPr>
          <p:cNvPr id="3" name="Holder 3"/>
          <p:cNvSpPr>
            <a:spLocks noGrp="1"/>
          </p:cNvSpPr>
          <p:nvPr>
            <p:ph type="body" idx="1"/>
          </p:nvPr>
        </p:nvSpPr>
        <p:spPr/>
        <p:txBody>
          <a:bodyPr lIns="0" tIns="0" rIns="0" bIns="0"/>
          <a:lstStyle>
            <a:lvl1pPr>
              <a:defRPr sz="2200" b="0" i="0">
                <a:solidFill>
                  <a:schemeClr val="tx1"/>
                </a:solidFill>
                <a:latin typeface="Times New Roman" panose="02020603050405020304"/>
                <a:cs typeface="Times New Roman" panose="02020603050405020304"/>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50" b="1" i="0">
                <a:solidFill>
                  <a:schemeClr val="tx1"/>
                </a:solidFill>
                <a:latin typeface="Times New Roman" panose="02020603050405020304"/>
                <a:cs typeface="Times New Roman" panose="02020603050405020304"/>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467868" y="1557527"/>
            <a:ext cx="7924800" cy="4607052"/>
          </a:xfrm>
          <a:prstGeom prst="rect">
            <a:avLst/>
          </a:prstGeom>
        </p:spPr>
      </p:pic>
      <p:sp>
        <p:nvSpPr>
          <p:cNvPr id="2" name="Holder 2"/>
          <p:cNvSpPr>
            <a:spLocks noGrp="1"/>
          </p:cNvSpPr>
          <p:nvPr>
            <p:ph type="title"/>
          </p:nvPr>
        </p:nvSpPr>
        <p:spPr/>
        <p:txBody>
          <a:bodyPr lIns="0" tIns="0" rIns="0" bIns="0"/>
          <a:lstStyle>
            <a:lvl1pPr>
              <a:defRPr sz="4050" b="1" i="0">
                <a:solidFill>
                  <a:schemeClr val="tx1"/>
                </a:solidFill>
                <a:latin typeface="Times New Roman" panose="02020603050405020304"/>
                <a:cs typeface="Times New Roman" panose="02020603050405020304"/>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46303" y="281685"/>
            <a:ext cx="8051393" cy="1122680"/>
          </a:xfrm>
          <a:prstGeom prst="rect">
            <a:avLst/>
          </a:prstGeom>
        </p:spPr>
        <p:txBody>
          <a:bodyPr wrap="square" lIns="0" tIns="0" rIns="0" bIns="0">
            <a:spAutoFit/>
          </a:bodyPr>
          <a:lstStyle>
            <a:lvl1pPr>
              <a:defRPr sz="4050" b="1" i="0">
                <a:solidFill>
                  <a:schemeClr val="tx1"/>
                </a:solidFill>
                <a:latin typeface="Times New Roman" panose="02020603050405020304"/>
                <a:cs typeface="Times New Roman" panose="02020603050405020304"/>
              </a:defRPr>
            </a:lvl1pPr>
          </a:lstStyle>
          <a:p>
            <a:endParaRPr/>
          </a:p>
        </p:txBody>
      </p:sp>
      <p:sp>
        <p:nvSpPr>
          <p:cNvPr id="3" name="Holder 3"/>
          <p:cNvSpPr>
            <a:spLocks noGrp="1"/>
          </p:cNvSpPr>
          <p:nvPr>
            <p:ph type="body" idx="1"/>
          </p:nvPr>
        </p:nvSpPr>
        <p:spPr>
          <a:xfrm>
            <a:off x="618540" y="1326896"/>
            <a:ext cx="8088630" cy="4420235"/>
          </a:xfrm>
          <a:prstGeom prst="rect">
            <a:avLst/>
          </a:prstGeom>
        </p:spPr>
        <p:txBody>
          <a:bodyPr wrap="square" lIns="0" tIns="0" rIns="0" bIns="0">
            <a:spAutoFit/>
          </a:bodyPr>
          <a:lstStyle>
            <a:lvl1pPr>
              <a:defRPr sz="2200" b="0" i="0">
                <a:solidFill>
                  <a:schemeClr val="tx1"/>
                </a:solidFill>
                <a:latin typeface="Times New Roman" panose="02020603050405020304"/>
                <a:cs typeface="Times New Roman" panose="02020603050405020304"/>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3/31/2024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3400" y="76200"/>
            <a:ext cx="7663815" cy="1428750"/>
          </a:xfrm>
          <a:prstGeom prst="rect">
            <a:avLst/>
          </a:prstGeom>
        </p:spPr>
        <p:txBody>
          <a:bodyPr vert="horz" wrap="square" lIns="0" tIns="90805" rIns="0" bIns="0" rtlCol="0">
            <a:spAutoFit/>
          </a:bodyPr>
          <a:lstStyle/>
          <a:p>
            <a:pPr marL="1701165" marR="5080" indent="-1689100" algn="ctr">
              <a:lnSpc>
                <a:spcPts val="4860"/>
              </a:lnSpc>
              <a:spcBef>
                <a:spcPts val="715"/>
              </a:spcBef>
            </a:pPr>
            <a:r>
              <a:rPr sz="4000" b="1" spc="-185" dirty="0">
                <a:latin typeface="Times New Roman" panose="02020603050405020304"/>
                <a:cs typeface="Times New Roman" panose="02020603050405020304"/>
              </a:rPr>
              <a:t>Child</a:t>
            </a:r>
            <a:r>
              <a:rPr lang="en-US" altLang="en-US" sz="4000" b="1" spc="-185" dirty="0">
                <a:latin typeface="Times New Roman" panose="02020603050405020304"/>
                <a:cs typeface="Times New Roman" panose="02020603050405020304"/>
              </a:rPr>
              <a:t>ren </a:t>
            </a:r>
            <a:r>
              <a:rPr sz="4000" b="1" spc="-30" dirty="0">
                <a:latin typeface="Times New Roman" panose="02020603050405020304"/>
                <a:cs typeface="Times New Roman" panose="02020603050405020304"/>
              </a:rPr>
              <a:t>with</a:t>
            </a:r>
            <a:r>
              <a:rPr sz="4000" b="1" spc="-195" dirty="0">
                <a:latin typeface="Times New Roman" panose="02020603050405020304"/>
                <a:cs typeface="Times New Roman" panose="02020603050405020304"/>
              </a:rPr>
              <a:t> </a:t>
            </a:r>
          </a:p>
          <a:p>
            <a:pPr marL="1701165" marR="5080" indent="-1689100" algn="ctr">
              <a:lnSpc>
                <a:spcPts val="4860"/>
              </a:lnSpc>
              <a:spcBef>
                <a:spcPts val="715"/>
              </a:spcBef>
            </a:pPr>
            <a:r>
              <a:rPr sz="4000" b="1" spc="-155" dirty="0">
                <a:latin typeface="Times New Roman" panose="02020603050405020304"/>
                <a:cs typeface="Times New Roman" panose="02020603050405020304"/>
              </a:rPr>
              <a:t>Gastrointestinal </a:t>
            </a:r>
            <a:r>
              <a:rPr sz="4000" b="1" spc="-10" dirty="0">
                <a:latin typeface="Times New Roman" panose="02020603050405020304"/>
                <a:cs typeface="Times New Roman" panose="02020603050405020304"/>
              </a:rPr>
              <a:t>Dysfunction</a:t>
            </a:r>
            <a:endParaRPr sz="4000">
              <a:latin typeface="Times New Roman" panose="02020603050405020304"/>
              <a:cs typeface="Times New Roman" panose="02020603050405020304"/>
            </a:endParaRPr>
          </a:p>
        </p:txBody>
      </p:sp>
      <p:sp>
        <p:nvSpPr>
          <p:cNvPr id="3" name="object 3"/>
          <p:cNvSpPr txBox="1"/>
          <p:nvPr/>
        </p:nvSpPr>
        <p:spPr>
          <a:xfrm>
            <a:off x="1609725" y="5181600"/>
            <a:ext cx="5758180" cy="1267460"/>
          </a:xfrm>
          <a:prstGeom prst="rect">
            <a:avLst/>
          </a:prstGeom>
        </p:spPr>
        <p:txBody>
          <a:bodyPr vert="horz" wrap="square" lIns="0" tIns="12065" rIns="0" bIns="0" rtlCol="0">
            <a:spAutoFit/>
          </a:bodyPr>
          <a:lstStyle/>
          <a:p>
            <a:pPr marL="12700" algn="ctr">
              <a:lnSpc>
                <a:spcPct val="100000"/>
              </a:lnSpc>
              <a:spcBef>
                <a:spcPts val="95"/>
              </a:spcBef>
            </a:pPr>
            <a:r>
              <a:rPr lang="en-US" sz="3200" b="1" spc="-10" dirty="0">
                <a:solidFill>
                  <a:srgbClr val="00B050"/>
                </a:solidFill>
                <a:latin typeface="Times New Roman" panose="02020603050405020304"/>
                <a:cs typeface="Times New Roman" panose="02020603050405020304"/>
              </a:rPr>
              <a:t>Dr </a:t>
            </a:r>
            <a:r>
              <a:rPr sz="3200" b="1" spc="-10" dirty="0">
                <a:solidFill>
                  <a:srgbClr val="00B050"/>
                </a:solidFill>
                <a:latin typeface="Times New Roman" panose="02020603050405020304"/>
                <a:cs typeface="Times New Roman" panose="02020603050405020304"/>
              </a:rPr>
              <a:t>.</a:t>
            </a:r>
            <a:r>
              <a:rPr sz="3200" b="1" spc="-165" dirty="0">
                <a:solidFill>
                  <a:srgbClr val="00B050"/>
                </a:solidFill>
                <a:latin typeface="Times New Roman" panose="02020603050405020304"/>
                <a:cs typeface="Times New Roman" panose="02020603050405020304"/>
              </a:rPr>
              <a:t> </a:t>
            </a:r>
            <a:r>
              <a:rPr lang="en-US" sz="3200" b="1" dirty="0">
                <a:solidFill>
                  <a:srgbClr val="00B050"/>
                </a:solidFill>
                <a:latin typeface="Times New Roman" panose="02020603050405020304"/>
                <a:cs typeface="Times New Roman" panose="02020603050405020304"/>
              </a:rPr>
              <a:t>Reda Elfeshawy </a:t>
            </a:r>
          </a:p>
          <a:p>
            <a:pPr marL="12700" algn="ctr">
              <a:lnSpc>
                <a:spcPct val="100000"/>
              </a:lnSpc>
              <a:spcBef>
                <a:spcPts val="95"/>
              </a:spcBef>
            </a:pPr>
            <a:r>
              <a:rPr lang="en-US" sz="2400" b="1" dirty="0">
                <a:latin typeface="Times New Roman" panose="02020603050405020304"/>
                <a:cs typeface="Times New Roman" panose="02020603050405020304"/>
              </a:rPr>
              <a:t>Assistant</a:t>
            </a:r>
            <a:r>
              <a:rPr lang="en-US" sz="2400" b="1" spc="-75" dirty="0">
                <a:latin typeface="Times New Roman" panose="02020603050405020304"/>
                <a:cs typeface="Times New Roman" panose="02020603050405020304"/>
              </a:rPr>
              <a:t> </a:t>
            </a:r>
            <a:r>
              <a:rPr lang="en-US" sz="2400" b="1" spc="-10" dirty="0">
                <a:latin typeface="Times New Roman" panose="02020603050405020304"/>
                <a:cs typeface="Times New Roman" panose="02020603050405020304"/>
              </a:rPr>
              <a:t>professor </a:t>
            </a:r>
          </a:p>
          <a:p>
            <a:pPr marL="12700" algn="ctr">
              <a:lnSpc>
                <a:spcPct val="100000"/>
              </a:lnSpc>
              <a:spcBef>
                <a:spcPts val="95"/>
              </a:spcBef>
            </a:pPr>
            <a:r>
              <a:rPr lang="en-US" sz="2400" b="1" spc="-10" dirty="0">
                <a:latin typeface="Times New Roman" panose="02020603050405020304"/>
                <a:cs typeface="Times New Roman" panose="02020603050405020304"/>
              </a:rPr>
              <a:t>of pediatric nursing </a:t>
            </a:r>
            <a:endParaRPr sz="2400" dirty="0">
              <a:latin typeface="Times New Roman" panose="02020603050405020304"/>
              <a:cs typeface="Times New Roman" panose="02020603050405020304"/>
            </a:endParaRPr>
          </a:p>
        </p:txBody>
      </p:sp>
      <p:pic>
        <p:nvPicPr>
          <p:cNvPr id="4" name="object 4"/>
          <p:cNvPicPr/>
          <p:nvPr/>
        </p:nvPicPr>
        <p:blipFill>
          <a:blip r:embed="rId2" cstate="print"/>
          <a:stretch>
            <a:fillRect/>
          </a:stretch>
        </p:blipFill>
        <p:spPr>
          <a:xfrm>
            <a:off x="1701165" y="2009140"/>
            <a:ext cx="5476875" cy="302006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2437" y="228346"/>
            <a:ext cx="5537200" cy="574040"/>
          </a:xfrm>
          <a:prstGeom prst="rect">
            <a:avLst/>
          </a:prstGeom>
        </p:spPr>
        <p:txBody>
          <a:bodyPr vert="horz" wrap="square" lIns="0" tIns="12700" rIns="0" bIns="0" rtlCol="0">
            <a:spAutoFit/>
          </a:bodyPr>
          <a:lstStyle/>
          <a:p>
            <a:pPr marL="12700">
              <a:lnSpc>
                <a:spcPct val="100000"/>
              </a:lnSpc>
              <a:spcBef>
                <a:spcPts val="100"/>
              </a:spcBef>
            </a:pPr>
            <a:r>
              <a:rPr sz="3600" dirty="0">
                <a:solidFill>
                  <a:srgbClr val="D04D1D"/>
                </a:solidFill>
                <a:latin typeface="Arial" panose="020B0604020202020204"/>
                <a:cs typeface="Arial" panose="020B0604020202020204"/>
              </a:rPr>
              <a:t>Therapeutic</a:t>
            </a:r>
            <a:r>
              <a:rPr sz="3600" spc="-50" dirty="0">
                <a:solidFill>
                  <a:srgbClr val="D04D1D"/>
                </a:solidFill>
                <a:latin typeface="Arial" panose="020B0604020202020204"/>
                <a:cs typeface="Arial" panose="020B0604020202020204"/>
              </a:rPr>
              <a:t> </a:t>
            </a:r>
            <a:r>
              <a:rPr sz="3600" spc="-10" dirty="0">
                <a:solidFill>
                  <a:srgbClr val="D04D1D"/>
                </a:solidFill>
                <a:latin typeface="Arial" panose="020B0604020202020204"/>
                <a:cs typeface="Arial" panose="020B0604020202020204"/>
              </a:rPr>
              <a:t>Management</a:t>
            </a:r>
            <a:endParaRPr sz="3600">
              <a:latin typeface="Arial" panose="020B0604020202020204"/>
              <a:cs typeface="Arial" panose="020B0604020202020204"/>
            </a:endParaRPr>
          </a:p>
        </p:txBody>
      </p:sp>
      <p:sp>
        <p:nvSpPr>
          <p:cNvPr id="3" name="object 3"/>
          <p:cNvSpPr txBox="1"/>
          <p:nvPr/>
        </p:nvSpPr>
        <p:spPr>
          <a:xfrm>
            <a:off x="402437" y="1066927"/>
            <a:ext cx="7926705" cy="4718599"/>
          </a:xfrm>
          <a:prstGeom prst="rect">
            <a:avLst/>
          </a:prstGeom>
        </p:spPr>
        <p:txBody>
          <a:bodyPr vert="horz" wrap="square" lIns="0" tIns="12065" rIns="0" bIns="0" rtlCol="0">
            <a:spAutoFit/>
          </a:bodyPr>
          <a:lstStyle/>
          <a:p>
            <a:pPr marL="65405">
              <a:lnSpc>
                <a:spcPct val="100000"/>
              </a:lnSpc>
              <a:spcBef>
                <a:spcPts val="95"/>
              </a:spcBef>
            </a:pPr>
            <a:r>
              <a:rPr sz="1900" dirty="0">
                <a:latin typeface="Calibri" panose="020F0502020204030204"/>
                <a:cs typeface="Calibri" panose="020F0502020204030204"/>
              </a:rPr>
              <a:t>The</a:t>
            </a:r>
            <a:r>
              <a:rPr sz="1900" spc="-40" dirty="0">
                <a:latin typeface="Calibri" panose="020F0502020204030204"/>
                <a:cs typeface="Calibri" panose="020F0502020204030204"/>
              </a:rPr>
              <a:t> </a:t>
            </a:r>
            <a:r>
              <a:rPr sz="1900" dirty="0">
                <a:latin typeface="Calibri" panose="020F0502020204030204"/>
                <a:cs typeface="Calibri" panose="020F0502020204030204"/>
              </a:rPr>
              <a:t>major</a:t>
            </a:r>
            <a:r>
              <a:rPr sz="1900" spc="-45" dirty="0">
                <a:latin typeface="Calibri" panose="020F0502020204030204"/>
                <a:cs typeface="Calibri" panose="020F0502020204030204"/>
              </a:rPr>
              <a:t> </a:t>
            </a:r>
            <a:r>
              <a:rPr sz="1900" dirty="0">
                <a:latin typeface="Calibri" panose="020F0502020204030204"/>
                <a:cs typeface="Calibri" panose="020F0502020204030204"/>
              </a:rPr>
              <a:t>goals</a:t>
            </a:r>
            <a:r>
              <a:rPr sz="1900" spc="-35" dirty="0">
                <a:latin typeface="Calibri" panose="020F0502020204030204"/>
                <a:cs typeface="Calibri" panose="020F0502020204030204"/>
              </a:rPr>
              <a:t> </a:t>
            </a:r>
            <a:r>
              <a:rPr sz="1900" dirty="0">
                <a:latin typeface="Calibri" panose="020F0502020204030204"/>
                <a:cs typeface="Calibri" panose="020F0502020204030204"/>
              </a:rPr>
              <a:t>in</a:t>
            </a:r>
            <a:r>
              <a:rPr sz="1900" spc="-45" dirty="0">
                <a:latin typeface="Calibri" panose="020F0502020204030204"/>
                <a:cs typeface="Calibri" panose="020F0502020204030204"/>
              </a:rPr>
              <a:t> </a:t>
            </a:r>
            <a:r>
              <a:rPr sz="1900" dirty="0">
                <a:latin typeface="Calibri" panose="020F0502020204030204"/>
                <a:cs typeface="Calibri" panose="020F0502020204030204"/>
              </a:rPr>
              <a:t>the</a:t>
            </a:r>
            <a:r>
              <a:rPr sz="1900" spc="-35" dirty="0">
                <a:latin typeface="Calibri" panose="020F0502020204030204"/>
                <a:cs typeface="Calibri" panose="020F0502020204030204"/>
              </a:rPr>
              <a:t> </a:t>
            </a:r>
            <a:r>
              <a:rPr sz="1900" spc="-10" dirty="0">
                <a:latin typeface="Calibri" panose="020F0502020204030204"/>
                <a:cs typeface="Calibri" panose="020F0502020204030204"/>
              </a:rPr>
              <a:t>management</a:t>
            </a:r>
            <a:r>
              <a:rPr sz="1900" spc="-35" dirty="0">
                <a:latin typeface="Calibri" panose="020F0502020204030204"/>
                <a:cs typeface="Calibri" panose="020F0502020204030204"/>
              </a:rPr>
              <a:t> </a:t>
            </a:r>
            <a:r>
              <a:rPr sz="1900" dirty="0">
                <a:latin typeface="Calibri" panose="020F0502020204030204"/>
                <a:cs typeface="Calibri" panose="020F0502020204030204"/>
              </a:rPr>
              <a:t>of</a:t>
            </a:r>
            <a:r>
              <a:rPr sz="1900" spc="-50" dirty="0">
                <a:latin typeface="Calibri" panose="020F0502020204030204"/>
                <a:cs typeface="Calibri" panose="020F0502020204030204"/>
              </a:rPr>
              <a:t> </a:t>
            </a:r>
            <a:r>
              <a:rPr sz="1900" b="1" spc="-10" dirty="0">
                <a:latin typeface="Calibri" panose="020F0502020204030204"/>
                <a:cs typeface="Calibri" panose="020F0502020204030204"/>
              </a:rPr>
              <a:t>gastroenteritis</a:t>
            </a:r>
            <a:r>
              <a:rPr sz="1900" b="1" spc="-5" dirty="0">
                <a:latin typeface="Calibri" panose="020F0502020204030204"/>
                <a:cs typeface="Calibri" panose="020F0502020204030204"/>
              </a:rPr>
              <a:t> </a:t>
            </a:r>
            <a:r>
              <a:rPr sz="1900" b="1" dirty="0">
                <a:latin typeface="Calibri" panose="020F0502020204030204"/>
                <a:cs typeface="Calibri" panose="020F0502020204030204"/>
              </a:rPr>
              <a:t>or</a:t>
            </a:r>
            <a:r>
              <a:rPr sz="1900" b="1" spc="-45" dirty="0">
                <a:latin typeface="Calibri" panose="020F0502020204030204"/>
                <a:cs typeface="Calibri" panose="020F0502020204030204"/>
              </a:rPr>
              <a:t> </a:t>
            </a:r>
            <a:r>
              <a:rPr sz="1900" b="1" dirty="0">
                <a:latin typeface="Calibri" panose="020F0502020204030204"/>
                <a:cs typeface="Calibri" panose="020F0502020204030204"/>
              </a:rPr>
              <a:t>acute</a:t>
            </a:r>
            <a:r>
              <a:rPr sz="1900" b="1" spc="-15" dirty="0">
                <a:latin typeface="Calibri" panose="020F0502020204030204"/>
                <a:cs typeface="Calibri" panose="020F0502020204030204"/>
              </a:rPr>
              <a:t> </a:t>
            </a:r>
            <a:r>
              <a:rPr sz="1900" b="1" dirty="0">
                <a:latin typeface="Calibri" panose="020F0502020204030204"/>
                <a:cs typeface="Calibri" panose="020F0502020204030204"/>
              </a:rPr>
              <a:t>diarrhea</a:t>
            </a:r>
            <a:r>
              <a:rPr sz="1900" b="1" spc="-25" dirty="0">
                <a:latin typeface="Calibri" panose="020F0502020204030204"/>
                <a:cs typeface="Calibri" panose="020F0502020204030204"/>
              </a:rPr>
              <a:t> </a:t>
            </a:r>
            <a:r>
              <a:rPr sz="1900" spc="-10" dirty="0">
                <a:latin typeface="Calibri" panose="020F0502020204030204"/>
                <a:cs typeface="Calibri" panose="020F0502020204030204"/>
              </a:rPr>
              <a:t>include</a:t>
            </a:r>
            <a:endParaRPr sz="1900" dirty="0">
              <a:latin typeface="Calibri" panose="020F0502020204030204"/>
              <a:cs typeface="Calibri" panose="020F0502020204030204"/>
            </a:endParaRPr>
          </a:p>
          <a:p>
            <a:pPr marL="332740" indent="-320040">
              <a:lnSpc>
                <a:spcPct val="100000"/>
              </a:lnSpc>
              <a:spcBef>
                <a:spcPts val="1935"/>
              </a:spcBef>
              <a:buAutoNum type="arabicParenBoth"/>
              <a:tabLst>
                <a:tab pos="332740" algn="l"/>
              </a:tabLst>
            </a:pPr>
            <a:r>
              <a:rPr sz="1900" dirty="0">
                <a:latin typeface="Calibri" panose="020F0502020204030204"/>
                <a:cs typeface="Calibri" panose="020F0502020204030204"/>
              </a:rPr>
              <a:t>assessment</a:t>
            </a:r>
            <a:r>
              <a:rPr sz="1900" spc="-80" dirty="0">
                <a:latin typeface="Calibri" panose="020F0502020204030204"/>
                <a:cs typeface="Calibri" panose="020F0502020204030204"/>
              </a:rPr>
              <a:t> </a:t>
            </a:r>
            <a:r>
              <a:rPr sz="1900" dirty="0">
                <a:latin typeface="Calibri" panose="020F0502020204030204"/>
                <a:cs typeface="Calibri" panose="020F0502020204030204"/>
              </a:rPr>
              <a:t>of</a:t>
            </a:r>
            <a:r>
              <a:rPr sz="1900" spc="-65" dirty="0">
                <a:latin typeface="Calibri" panose="020F0502020204030204"/>
                <a:cs typeface="Calibri" panose="020F0502020204030204"/>
              </a:rPr>
              <a:t> </a:t>
            </a:r>
            <a:r>
              <a:rPr sz="1900" dirty="0">
                <a:latin typeface="Calibri" panose="020F0502020204030204"/>
                <a:cs typeface="Calibri" panose="020F0502020204030204"/>
              </a:rPr>
              <a:t>fluid</a:t>
            </a:r>
            <a:r>
              <a:rPr sz="1900" spc="-55" dirty="0">
                <a:latin typeface="Calibri" panose="020F0502020204030204"/>
                <a:cs typeface="Calibri" panose="020F0502020204030204"/>
              </a:rPr>
              <a:t> </a:t>
            </a:r>
            <a:r>
              <a:rPr sz="1900" dirty="0">
                <a:latin typeface="Calibri" panose="020F0502020204030204"/>
                <a:cs typeface="Calibri" panose="020F0502020204030204"/>
              </a:rPr>
              <a:t>and</a:t>
            </a:r>
            <a:r>
              <a:rPr sz="1900" spc="-55" dirty="0">
                <a:latin typeface="Calibri" panose="020F0502020204030204"/>
                <a:cs typeface="Calibri" panose="020F0502020204030204"/>
              </a:rPr>
              <a:t> </a:t>
            </a:r>
            <a:r>
              <a:rPr sz="1900" dirty="0">
                <a:latin typeface="Calibri" panose="020F0502020204030204"/>
                <a:cs typeface="Calibri" panose="020F0502020204030204"/>
              </a:rPr>
              <a:t>electrolyte</a:t>
            </a:r>
            <a:r>
              <a:rPr sz="1900" spc="-20" dirty="0">
                <a:latin typeface="Calibri" panose="020F0502020204030204"/>
                <a:cs typeface="Calibri" panose="020F0502020204030204"/>
              </a:rPr>
              <a:t> </a:t>
            </a:r>
            <a:r>
              <a:rPr sz="1900" spc="-10" dirty="0">
                <a:latin typeface="Calibri" panose="020F0502020204030204"/>
                <a:cs typeface="Calibri" panose="020F0502020204030204"/>
              </a:rPr>
              <a:t>imbalance</a:t>
            </a:r>
            <a:endParaRPr sz="1900" dirty="0">
              <a:latin typeface="Calibri" panose="020F0502020204030204"/>
              <a:cs typeface="Calibri" panose="020F0502020204030204"/>
            </a:endParaRPr>
          </a:p>
          <a:p>
            <a:pPr marL="332740" indent="-320040">
              <a:lnSpc>
                <a:spcPct val="100000"/>
              </a:lnSpc>
              <a:spcBef>
                <a:spcPts val="1945"/>
              </a:spcBef>
              <a:buAutoNum type="arabicParenBoth"/>
              <a:tabLst>
                <a:tab pos="332740" algn="l"/>
              </a:tabLst>
            </a:pPr>
            <a:r>
              <a:rPr sz="1900" spc="-10" dirty="0">
                <a:latin typeface="Calibri" panose="020F0502020204030204"/>
                <a:cs typeface="Calibri" panose="020F0502020204030204"/>
              </a:rPr>
              <a:t>rehydration</a:t>
            </a:r>
            <a:r>
              <a:rPr sz="1900" spc="25" dirty="0">
                <a:latin typeface="Calibri" panose="020F0502020204030204"/>
                <a:cs typeface="Calibri" panose="020F0502020204030204"/>
              </a:rPr>
              <a:t> </a:t>
            </a:r>
            <a:r>
              <a:rPr sz="1900" dirty="0">
                <a:latin typeface="Calibri" panose="020F0502020204030204"/>
                <a:cs typeface="Calibri" panose="020F0502020204030204"/>
              </a:rPr>
              <a:t>therapy</a:t>
            </a:r>
            <a:r>
              <a:rPr sz="1900" spc="-75" dirty="0">
                <a:latin typeface="Calibri" panose="020F0502020204030204"/>
                <a:cs typeface="Calibri" panose="020F0502020204030204"/>
              </a:rPr>
              <a:t> </a:t>
            </a:r>
            <a:r>
              <a:rPr sz="1900" dirty="0">
                <a:latin typeface="Calibri" panose="020F0502020204030204"/>
                <a:cs typeface="Calibri" panose="020F0502020204030204"/>
              </a:rPr>
              <a:t>(every</a:t>
            </a:r>
            <a:r>
              <a:rPr sz="1900" spc="-45" dirty="0">
                <a:latin typeface="Calibri" panose="020F0502020204030204"/>
                <a:cs typeface="Calibri" panose="020F0502020204030204"/>
              </a:rPr>
              <a:t> </a:t>
            </a:r>
            <a:r>
              <a:rPr sz="1900" dirty="0">
                <a:latin typeface="Calibri" panose="020F0502020204030204"/>
                <a:cs typeface="Calibri" panose="020F0502020204030204"/>
              </a:rPr>
              <a:t>1</a:t>
            </a:r>
            <a:r>
              <a:rPr sz="1900" i="1" dirty="0">
                <a:latin typeface="Calibri" panose="020F0502020204030204"/>
                <a:cs typeface="Calibri" panose="020F0502020204030204"/>
              </a:rPr>
              <a:t>/</a:t>
            </a:r>
            <a:r>
              <a:rPr sz="1900" dirty="0">
                <a:latin typeface="Calibri" panose="020F0502020204030204"/>
                <a:cs typeface="Calibri" panose="020F0502020204030204"/>
              </a:rPr>
              <a:t>2</a:t>
            </a:r>
            <a:r>
              <a:rPr sz="1900" spc="-80" dirty="0">
                <a:latin typeface="Calibri" panose="020F0502020204030204"/>
                <a:cs typeface="Calibri" panose="020F0502020204030204"/>
              </a:rPr>
              <a:t> </a:t>
            </a:r>
            <a:r>
              <a:rPr sz="1900" spc="-20" dirty="0">
                <a:latin typeface="Calibri" panose="020F0502020204030204"/>
                <a:cs typeface="Calibri" panose="020F0502020204030204"/>
              </a:rPr>
              <a:t>hour—ORS)</a:t>
            </a:r>
            <a:endParaRPr sz="1900" dirty="0">
              <a:latin typeface="Calibri" panose="020F0502020204030204"/>
              <a:cs typeface="Calibri" panose="020F0502020204030204"/>
            </a:endParaRPr>
          </a:p>
          <a:p>
            <a:pPr marL="332740" indent="-320040">
              <a:lnSpc>
                <a:spcPct val="100000"/>
              </a:lnSpc>
              <a:spcBef>
                <a:spcPts val="1940"/>
              </a:spcBef>
              <a:buAutoNum type="arabicParenBoth"/>
              <a:tabLst>
                <a:tab pos="332740" algn="l"/>
              </a:tabLst>
            </a:pPr>
            <a:r>
              <a:rPr sz="1900" spc="-10" dirty="0">
                <a:latin typeface="Calibri" panose="020F0502020204030204"/>
                <a:cs typeface="Calibri" panose="020F0502020204030204"/>
              </a:rPr>
              <a:t>maintenance</a:t>
            </a:r>
            <a:r>
              <a:rPr sz="1900" spc="-30" dirty="0">
                <a:latin typeface="Calibri" panose="020F0502020204030204"/>
                <a:cs typeface="Calibri" panose="020F0502020204030204"/>
              </a:rPr>
              <a:t> </a:t>
            </a:r>
            <a:r>
              <a:rPr sz="1900" dirty="0">
                <a:latin typeface="Calibri" panose="020F0502020204030204"/>
                <a:cs typeface="Calibri" panose="020F0502020204030204"/>
              </a:rPr>
              <a:t>fluid</a:t>
            </a:r>
            <a:r>
              <a:rPr sz="1900" spc="-40" dirty="0">
                <a:latin typeface="Calibri" panose="020F0502020204030204"/>
                <a:cs typeface="Calibri" panose="020F0502020204030204"/>
              </a:rPr>
              <a:t> </a:t>
            </a:r>
            <a:r>
              <a:rPr sz="1900" spc="-10" dirty="0">
                <a:latin typeface="Calibri" panose="020F0502020204030204"/>
                <a:cs typeface="Calibri" panose="020F0502020204030204"/>
              </a:rPr>
              <a:t>therapy</a:t>
            </a:r>
            <a:endParaRPr sz="1900" dirty="0">
              <a:latin typeface="Calibri" panose="020F0502020204030204"/>
              <a:cs typeface="Calibri" panose="020F0502020204030204"/>
            </a:endParaRPr>
          </a:p>
          <a:p>
            <a:pPr marL="332740" indent="-320040">
              <a:lnSpc>
                <a:spcPct val="100000"/>
              </a:lnSpc>
              <a:spcBef>
                <a:spcPts val="1935"/>
              </a:spcBef>
              <a:buAutoNum type="arabicParenBoth"/>
              <a:tabLst>
                <a:tab pos="332740" algn="l"/>
              </a:tabLst>
            </a:pPr>
            <a:r>
              <a:rPr sz="1900" spc="-10" dirty="0">
                <a:latin typeface="Calibri" panose="020F0502020204030204"/>
                <a:cs typeface="Calibri" panose="020F0502020204030204"/>
              </a:rPr>
              <a:t>reintroduction</a:t>
            </a:r>
            <a:r>
              <a:rPr sz="1900" spc="-35" dirty="0">
                <a:latin typeface="Calibri" panose="020F0502020204030204"/>
                <a:cs typeface="Calibri" panose="020F0502020204030204"/>
              </a:rPr>
              <a:t> </a:t>
            </a:r>
            <a:r>
              <a:rPr sz="1900" dirty="0">
                <a:latin typeface="Calibri" panose="020F0502020204030204"/>
                <a:cs typeface="Calibri" panose="020F0502020204030204"/>
              </a:rPr>
              <a:t>of</a:t>
            </a:r>
            <a:r>
              <a:rPr sz="1900" spc="-60" dirty="0">
                <a:latin typeface="Calibri" panose="020F0502020204030204"/>
                <a:cs typeface="Calibri" panose="020F0502020204030204"/>
              </a:rPr>
              <a:t> </a:t>
            </a:r>
            <a:r>
              <a:rPr sz="1900" dirty="0">
                <a:latin typeface="Calibri" panose="020F0502020204030204"/>
                <a:cs typeface="Calibri" panose="020F0502020204030204"/>
              </a:rPr>
              <a:t>an</a:t>
            </a:r>
            <a:r>
              <a:rPr sz="1900" spc="-50" dirty="0">
                <a:latin typeface="Calibri" panose="020F0502020204030204"/>
                <a:cs typeface="Calibri" panose="020F0502020204030204"/>
              </a:rPr>
              <a:t> </a:t>
            </a:r>
            <a:r>
              <a:rPr sz="1900" dirty="0">
                <a:latin typeface="Calibri" panose="020F0502020204030204"/>
                <a:cs typeface="Calibri" panose="020F0502020204030204"/>
              </a:rPr>
              <a:t>adequate</a:t>
            </a:r>
            <a:r>
              <a:rPr sz="1900" spc="50" dirty="0">
                <a:latin typeface="Calibri" panose="020F0502020204030204"/>
                <a:cs typeface="Calibri" panose="020F0502020204030204"/>
              </a:rPr>
              <a:t> </a:t>
            </a:r>
            <a:r>
              <a:rPr sz="1900" spc="-10" dirty="0">
                <a:latin typeface="Calibri" panose="020F0502020204030204"/>
                <a:cs typeface="Calibri" panose="020F0502020204030204"/>
              </a:rPr>
              <a:t>diet.</a:t>
            </a:r>
            <a:endParaRPr sz="1900" dirty="0">
              <a:latin typeface="Calibri" panose="020F0502020204030204"/>
              <a:cs typeface="Calibri" panose="020F0502020204030204"/>
            </a:endParaRPr>
          </a:p>
          <a:p>
            <a:pPr marL="211455" lvl="1" indent="-198755">
              <a:lnSpc>
                <a:spcPct val="100000"/>
              </a:lnSpc>
              <a:spcBef>
                <a:spcPts val="1945"/>
              </a:spcBef>
              <a:buFont typeface="Arial" panose="020B0604020202020204"/>
              <a:buChar char="■"/>
              <a:tabLst>
                <a:tab pos="210820" algn="l"/>
              </a:tabLst>
            </a:pPr>
            <a:r>
              <a:rPr sz="1900" dirty="0">
                <a:latin typeface="Calibri" panose="020F0502020204030204"/>
                <a:cs typeface="Calibri" panose="020F0502020204030204"/>
              </a:rPr>
              <a:t>If</a:t>
            </a:r>
            <a:r>
              <a:rPr sz="1900" spc="-75" dirty="0">
                <a:latin typeface="Calibri" panose="020F0502020204030204"/>
                <a:cs typeface="Calibri" panose="020F0502020204030204"/>
              </a:rPr>
              <a:t> </a:t>
            </a:r>
            <a:r>
              <a:rPr sz="1900" dirty="0">
                <a:latin typeface="Calibri" panose="020F0502020204030204"/>
                <a:cs typeface="Calibri" panose="020F0502020204030204"/>
              </a:rPr>
              <a:t>severe</a:t>
            </a:r>
            <a:r>
              <a:rPr sz="1900" spc="-45" dirty="0">
                <a:latin typeface="Calibri" panose="020F0502020204030204"/>
                <a:cs typeface="Calibri" panose="020F0502020204030204"/>
              </a:rPr>
              <a:t> </a:t>
            </a:r>
            <a:r>
              <a:rPr sz="1900" dirty="0">
                <a:latin typeface="Calibri" panose="020F0502020204030204"/>
                <a:cs typeface="Calibri" panose="020F0502020204030204"/>
              </a:rPr>
              <a:t>diarrhea</a:t>
            </a:r>
            <a:r>
              <a:rPr sz="1900" spc="-50" dirty="0">
                <a:latin typeface="Calibri" panose="020F0502020204030204"/>
                <a:cs typeface="Calibri" panose="020F0502020204030204"/>
              </a:rPr>
              <a:t> </a:t>
            </a:r>
            <a:r>
              <a:rPr sz="1900" dirty="0">
                <a:latin typeface="Calibri" panose="020F0502020204030204"/>
                <a:cs typeface="Calibri" panose="020F0502020204030204"/>
              </a:rPr>
              <a:t>or</a:t>
            </a:r>
            <a:r>
              <a:rPr sz="1900" spc="-65" dirty="0">
                <a:latin typeface="Calibri" panose="020F0502020204030204"/>
                <a:cs typeface="Calibri" panose="020F0502020204030204"/>
              </a:rPr>
              <a:t> </a:t>
            </a:r>
            <a:r>
              <a:rPr sz="1900" dirty="0">
                <a:latin typeface="Calibri" panose="020F0502020204030204"/>
                <a:cs typeface="Calibri" panose="020F0502020204030204"/>
              </a:rPr>
              <a:t>vomiting,</a:t>
            </a:r>
            <a:r>
              <a:rPr sz="1900" spc="-30" dirty="0">
                <a:latin typeface="Calibri" panose="020F0502020204030204"/>
                <a:cs typeface="Calibri" panose="020F0502020204030204"/>
              </a:rPr>
              <a:t> </a:t>
            </a:r>
            <a:r>
              <a:rPr sz="1900" dirty="0">
                <a:latin typeface="Calibri" panose="020F0502020204030204"/>
                <a:cs typeface="Calibri" panose="020F0502020204030204"/>
              </a:rPr>
              <a:t>may</a:t>
            </a:r>
            <a:r>
              <a:rPr sz="1900" spc="-60" dirty="0">
                <a:latin typeface="Calibri" panose="020F0502020204030204"/>
                <a:cs typeface="Calibri" panose="020F0502020204030204"/>
              </a:rPr>
              <a:t> </a:t>
            </a:r>
            <a:r>
              <a:rPr sz="1900" dirty="0">
                <a:latin typeface="Calibri" panose="020F0502020204030204"/>
                <a:cs typeface="Calibri" panose="020F0502020204030204"/>
              </a:rPr>
              <a:t>institute</a:t>
            </a:r>
            <a:r>
              <a:rPr sz="1900" spc="-25" dirty="0">
                <a:latin typeface="Calibri" panose="020F0502020204030204"/>
                <a:cs typeface="Calibri" panose="020F0502020204030204"/>
              </a:rPr>
              <a:t> </a:t>
            </a:r>
            <a:r>
              <a:rPr sz="1900" b="1" dirty="0">
                <a:latin typeface="Calibri" panose="020F0502020204030204"/>
                <a:cs typeface="Calibri" panose="020F0502020204030204"/>
              </a:rPr>
              <a:t>IV</a:t>
            </a:r>
            <a:r>
              <a:rPr sz="1900" b="1" spc="-60" dirty="0">
                <a:latin typeface="Calibri" panose="020F0502020204030204"/>
                <a:cs typeface="Calibri" panose="020F0502020204030204"/>
              </a:rPr>
              <a:t> </a:t>
            </a:r>
            <a:r>
              <a:rPr sz="1900" b="1" spc="-10" dirty="0">
                <a:latin typeface="Calibri" panose="020F0502020204030204"/>
                <a:cs typeface="Calibri" panose="020F0502020204030204"/>
              </a:rPr>
              <a:t>therapy</a:t>
            </a:r>
            <a:endParaRPr sz="1900" dirty="0">
              <a:latin typeface="Calibri" panose="020F0502020204030204"/>
              <a:cs typeface="Calibri" panose="020F0502020204030204"/>
            </a:endParaRPr>
          </a:p>
          <a:p>
            <a:pPr marL="211455" lvl="1" indent="-198755">
              <a:lnSpc>
                <a:spcPct val="100000"/>
              </a:lnSpc>
              <a:spcBef>
                <a:spcPts val="1140"/>
              </a:spcBef>
              <a:buFont typeface="Arial" panose="020B0604020202020204"/>
              <a:buChar char="■"/>
              <a:tabLst>
                <a:tab pos="210820" algn="l"/>
              </a:tabLst>
            </a:pPr>
            <a:r>
              <a:rPr sz="1900" b="1" dirty="0">
                <a:latin typeface="Calibri" panose="020F0502020204030204"/>
                <a:cs typeface="Calibri" panose="020F0502020204030204"/>
              </a:rPr>
              <a:t>Antibiotics</a:t>
            </a:r>
            <a:r>
              <a:rPr sz="1900" b="1" spc="-40" dirty="0">
                <a:latin typeface="Calibri" panose="020F0502020204030204"/>
                <a:cs typeface="Calibri" panose="020F0502020204030204"/>
              </a:rPr>
              <a:t> </a:t>
            </a:r>
            <a:r>
              <a:rPr sz="1900" dirty="0">
                <a:latin typeface="Calibri" panose="020F0502020204030204"/>
                <a:cs typeface="Calibri" panose="020F0502020204030204"/>
              </a:rPr>
              <a:t>may</a:t>
            </a:r>
            <a:r>
              <a:rPr sz="1900" spc="-60" dirty="0">
                <a:latin typeface="Calibri" panose="020F0502020204030204"/>
                <a:cs typeface="Calibri" panose="020F0502020204030204"/>
              </a:rPr>
              <a:t> </a:t>
            </a:r>
            <a:r>
              <a:rPr sz="1900" dirty="0">
                <a:latin typeface="Calibri" panose="020F0502020204030204"/>
                <a:cs typeface="Calibri" panose="020F0502020204030204"/>
              </a:rPr>
              <a:t>be</a:t>
            </a:r>
            <a:r>
              <a:rPr sz="1900" spc="-60" dirty="0">
                <a:latin typeface="Calibri" panose="020F0502020204030204"/>
                <a:cs typeface="Calibri" panose="020F0502020204030204"/>
              </a:rPr>
              <a:t> </a:t>
            </a:r>
            <a:r>
              <a:rPr sz="1900" spc="-10" dirty="0">
                <a:latin typeface="Calibri" panose="020F0502020204030204"/>
                <a:cs typeface="Calibri" panose="020F0502020204030204"/>
              </a:rPr>
              <a:t>administered</a:t>
            </a:r>
            <a:r>
              <a:rPr sz="1900" spc="-30" dirty="0">
                <a:latin typeface="Calibri" panose="020F0502020204030204"/>
                <a:cs typeface="Calibri" panose="020F0502020204030204"/>
              </a:rPr>
              <a:t> </a:t>
            </a:r>
            <a:r>
              <a:rPr sz="1900" dirty="0">
                <a:latin typeface="Calibri" panose="020F0502020204030204"/>
                <a:cs typeface="Calibri" panose="020F0502020204030204"/>
              </a:rPr>
              <a:t>if</a:t>
            </a:r>
            <a:r>
              <a:rPr sz="1900" spc="-65" dirty="0">
                <a:latin typeface="Calibri" panose="020F0502020204030204"/>
                <a:cs typeface="Calibri" panose="020F0502020204030204"/>
              </a:rPr>
              <a:t> </a:t>
            </a:r>
            <a:r>
              <a:rPr sz="1900" dirty="0">
                <a:latin typeface="Calibri" panose="020F0502020204030204"/>
                <a:cs typeface="Calibri" panose="020F0502020204030204"/>
              </a:rPr>
              <a:t>stool</a:t>
            </a:r>
            <a:r>
              <a:rPr sz="1900" spc="-60" dirty="0">
                <a:latin typeface="Calibri" panose="020F0502020204030204"/>
                <a:cs typeface="Calibri" panose="020F0502020204030204"/>
              </a:rPr>
              <a:t> </a:t>
            </a:r>
            <a:r>
              <a:rPr sz="1900" dirty="0">
                <a:latin typeface="Calibri" panose="020F0502020204030204"/>
                <a:cs typeface="Calibri" panose="020F0502020204030204"/>
              </a:rPr>
              <a:t>culture</a:t>
            </a:r>
            <a:r>
              <a:rPr sz="1900" spc="-35" dirty="0">
                <a:latin typeface="Calibri" panose="020F0502020204030204"/>
                <a:cs typeface="Calibri" panose="020F0502020204030204"/>
              </a:rPr>
              <a:t> </a:t>
            </a:r>
            <a:r>
              <a:rPr sz="1900" dirty="0">
                <a:latin typeface="Calibri" panose="020F0502020204030204"/>
                <a:cs typeface="Calibri" panose="020F0502020204030204"/>
              </a:rPr>
              <a:t>is</a:t>
            </a:r>
            <a:r>
              <a:rPr sz="1900" spc="-70" dirty="0">
                <a:latin typeface="Calibri" panose="020F0502020204030204"/>
                <a:cs typeface="Calibri" panose="020F0502020204030204"/>
              </a:rPr>
              <a:t> </a:t>
            </a:r>
            <a:r>
              <a:rPr sz="1900" spc="-10" dirty="0">
                <a:latin typeface="Calibri" panose="020F0502020204030204"/>
                <a:cs typeface="Calibri" panose="020F0502020204030204"/>
              </a:rPr>
              <a:t>positive.</a:t>
            </a:r>
            <a:endParaRPr sz="1900" dirty="0">
              <a:latin typeface="Calibri" panose="020F0502020204030204"/>
              <a:cs typeface="Calibri" panose="020F0502020204030204"/>
            </a:endParaRPr>
          </a:p>
          <a:p>
            <a:pPr marL="211455" lvl="1" indent="-198755">
              <a:lnSpc>
                <a:spcPct val="100000"/>
              </a:lnSpc>
              <a:spcBef>
                <a:spcPts val="1140"/>
              </a:spcBef>
              <a:buFont typeface="Arial" panose="020B0604020202020204"/>
              <a:buChar char="■"/>
              <a:tabLst>
                <a:tab pos="210820" algn="l"/>
              </a:tabLst>
            </a:pPr>
            <a:r>
              <a:rPr sz="1900" dirty="0">
                <a:latin typeface="Calibri" panose="020F0502020204030204"/>
                <a:cs typeface="Calibri" panose="020F0502020204030204"/>
              </a:rPr>
              <a:t>If</a:t>
            </a:r>
            <a:r>
              <a:rPr sz="1900" spc="-55" dirty="0">
                <a:latin typeface="Calibri" panose="020F0502020204030204"/>
                <a:cs typeface="Calibri" panose="020F0502020204030204"/>
              </a:rPr>
              <a:t> </a:t>
            </a:r>
            <a:r>
              <a:rPr sz="1900" dirty="0">
                <a:latin typeface="Calibri" panose="020F0502020204030204"/>
                <a:cs typeface="Calibri" panose="020F0502020204030204"/>
              </a:rPr>
              <a:t>patient</a:t>
            </a:r>
            <a:r>
              <a:rPr sz="1900" spc="-45" dirty="0">
                <a:latin typeface="Calibri" panose="020F0502020204030204"/>
                <a:cs typeface="Calibri" panose="020F0502020204030204"/>
              </a:rPr>
              <a:t> </a:t>
            </a:r>
            <a:r>
              <a:rPr sz="1900" dirty="0">
                <a:latin typeface="Calibri" panose="020F0502020204030204"/>
                <a:cs typeface="Calibri" panose="020F0502020204030204"/>
              </a:rPr>
              <a:t>is</a:t>
            </a:r>
            <a:r>
              <a:rPr sz="1900" spc="-35" dirty="0">
                <a:latin typeface="Calibri" panose="020F0502020204030204"/>
                <a:cs typeface="Calibri" panose="020F0502020204030204"/>
              </a:rPr>
              <a:t> </a:t>
            </a:r>
            <a:r>
              <a:rPr sz="1900" b="1" dirty="0">
                <a:latin typeface="Calibri" panose="020F0502020204030204"/>
                <a:cs typeface="Calibri" panose="020F0502020204030204"/>
              </a:rPr>
              <a:t>not</a:t>
            </a:r>
            <a:r>
              <a:rPr sz="1900" b="1" spc="-35" dirty="0">
                <a:latin typeface="Calibri" panose="020F0502020204030204"/>
                <a:cs typeface="Calibri" panose="020F0502020204030204"/>
              </a:rPr>
              <a:t> </a:t>
            </a:r>
            <a:r>
              <a:rPr sz="1900" b="1" spc="-20" dirty="0">
                <a:latin typeface="Calibri" panose="020F0502020204030204"/>
                <a:cs typeface="Calibri" panose="020F0502020204030204"/>
              </a:rPr>
              <a:t>dehydrated</a:t>
            </a:r>
            <a:r>
              <a:rPr sz="1900" spc="-20" dirty="0">
                <a:latin typeface="Calibri" panose="020F0502020204030204"/>
                <a:cs typeface="Calibri" panose="020F0502020204030204"/>
              </a:rPr>
              <a:t>, </a:t>
            </a:r>
            <a:r>
              <a:rPr sz="1900" dirty="0">
                <a:latin typeface="Calibri" panose="020F0502020204030204"/>
                <a:cs typeface="Calibri" panose="020F0502020204030204"/>
              </a:rPr>
              <a:t>care</a:t>
            </a:r>
            <a:r>
              <a:rPr sz="1900" spc="-45" dirty="0">
                <a:latin typeface="Calibri" panose="020F0502020204030204"/>
                <a:cs typeface="Calibri" panose="020F0502020204030204"/>
              </a:rPr>
              <a:t> </a:t>
            </a:r>
            <a:r>
              <a:rPr sz="1900" dirty="0">
                <a:latin typeface="Calibri" panose="020F0502020204030204"/>
                <a:cs typeface="Calibri" panose="020F0502020204030204"/>
              </a:rPr>
              <a:t>may</a:t>
            </a:r>
            <a:r>
              <a:rPr sz="1900" spc="-40" dirty="0">
                <a:latin typeface="Calibri" panose="020F0502020204030204"/>
                <a:cs typeface="Calibri" panose="020F0502020204030204"/>
              </a:rPr>
              <a:t> </a:t>
            </a:r>
            <a:r>
              <a:rPr sz="1900" dirty="0">
                <a:latin typeface="Calibri" panose="020F0502020204030204"/>
                <a:cs typeface="Calibri" panose="020F0502020204030204"/>
              </a:rPr>
              <a:t>be</a:t>
            </a:r>
            <a:r>
              <a:rPr sz="1900" spc="-50" dirty="0">
                <a:latin typeface="Calibri" panose="020F0502020204030204"/>
                <a:cs typeface="Calibri" panose="020F0502020204030204"/>
              </a:rPr>
              <a:t> </a:t>
            </a:r>
            <a:r>
              <a:rPr sz="1900" dirty="0">
                <a:latin typeface="Calibri" panose="020F0502020204030204"/>
                <a:cs typeface="Calibri" panose="020F0502020204030204"/>
              </a:rPr>
              <a:t>given</a:t>
            </a:r>
            <a:r>
              <a:rPr sz="1900" spc="-10" dirty="0">
                <a:latin typeface="Calibri" panose="020F0502020204030204"/>
                <a:cs typeface="Calibri" panose="020F0502020204030204"/>
              </a:rPr>
              <a:t> </a:t>
            </a:r>
            <a:r>
              <a:rPr sz="1900" b="1" dirty="0">
                <a:latin typeface="Calibri" panose="020F0502020204030204"/>
                <a:cs typeface="Calibri" panose="020F0502020204030204"/>
              </a:rPr>
              <a:t>at</a:t>
            </a:r>
            <a:r>
              <a:rPr sz="1900" b="1" spc="-35" dirty="0">
                <a:latin typeface="Calibri" panose="020F0502020204030204"/>
                <a:cs typeface="Calibri" panose="020F0502020204030204"/>
              </a:rPr>
              <a:t> </a:t>
            </a:r>
            <a:r>
              <a:rPr sz="1900" b="1" spc="-10" dirty="0">
                <a:latin typeface="Calibri" panose="020F0502020204030204"/>
                <a:cs typeface="Calibri" panose="020F0502020204030204"/>
              </a:rPr>
              <a:t>home.</a:t>
            </a:r>
            <a:endParaRPr sz="1900" dirty="0">
              <a:latin typeface="Calibri" panose="020F0502020204030204"/>
              <a:cs typeface="Calibri" panose="020F0502020204030204"/>
            </a:endParaRPr>
          </a:p>
          <a:p>
            <a:pPr marL="211455" lvl="1" indent="-198755">
              <a:lnSpc>
                <a:spcPct val="100000"/>
              </a:lnSpc>
              <a:spcBef>
                <a:spcPts val="1140"/>
              </a:spcBef>
              <a:buFont typeface="Arial" panose="020B0604020202020204"/>
              <a:buChar char="■"/>
              <a:tabLst>
                <a:tab pos="210820" algn="l"/>
              </a:tabLst>
            </a:pPr>
            <a:r>
              <a:rPr sz="1900" spc="-10" dirty="0">
                <a:latin typeface="Calibri" panose="020F0502020204030204"/>
                <a:cs typeface="Calibri" panose="020F0502020204030204"/>
              </a:rPr>
              <a:t>Moisturize</a:t>
            </a:r>
            <a:r>
              <a:rPr sz="1900" spc="-20" dirty="0">
                <a:latin typeface="Calibri" panose="020F0502020204030204"/>
                <a:cs typeface="Calibri" panose="020F0502020204030204"/>
              </a:rPr>
              <a:t> </a:t>
            </a:r>
            <a:r>
              <a:rPr sz="1900" dirty="0">
                <a:latin typeface="Calibri" panose="020F0502020204030204"/>
                <a:cs typeface="Calibri" panose="020F0502020204030204"/>
              </a:rPr>
              <a:t>lips</a:t>
            </a:r>
            <a:r>
              <a:rPr sz="1900" spc="-50" dirty="0">
                <a:latin typeface="Calibri" panose="020F0502020204030204"/>
                <a:cs typeface="Calibri" panose="020F0502020204030204"/>
              </a:rPr>
              <a:t> </a:t>
            </a:r>
            <a:r>
              <a:rPr sz="1900" dirty="0">
                <a:latin typeface="Calibri" panose="020F0502020204030204"/>
                <a:cs typeface="Calibri" panose="020F0502020204030204"/>
              </a:rPr>
              <a:t>with</a:t>
            </a:r>
            <a:r>
              <a:rPr sz="1900" spc="-50" dirty="0">
                <a:latin typeface="Calibri" panose="020F0502020204030204"/>
                <a:cs typeface="Calibri" panose="020F0502020204030204"/>
              </a:rPr>
              <a:t> </a:t>
            </a:r>
            <a:r>
              <a:rPr sz="1900" spc="-10" dirty="0">
                <a:latin typeface="Calibri" panose="020F0502020204030204"/>
                <a:cs typeface="Calibri" panose="020F0502020204030204"/>
              </a:rPr>
              <a:t>Vaseline.</a:t>
            </a:r>
            <a:endParaRPr sz="1900" dirty="0">
              <a:latin typeface="Calibri" panose="020F0502020204030204"/>
              <a:cs typeface="Calibri" panose="020F0502020204030204"/>
            </a:endParaRPr>
          </a:p>
          <a:p>
            <a:pPr marL="211455" lvl="1" indent="-198755">
              <a:lnSpc>
                <a:spcPct val="100000"/>
              </a:lnSpc>
              <a:spcBef>
                <a:spcPts val="1140"/>
              </a:spcBef>
              <a:buFont typeface="Arial" panose="020B0604020202020204"/>
              <a:buChar char="■"/>
              <a:tabLst>
                <a:tab pos="210820" algn="l"/>
              </a:tabLst>
            </a:pPr>
            <a:r>
              <a:rPr sz="1900" dirty="0">
                <a:latin typeface="Calibri" panose="020F0502020204030204"/>
                <a:cs typeface="Calibri" panose="020F0502020204030204"/>
              </a:rPr>
              <a:t>Keep</a:t>
            </a:r>
            <a:r>
              <a:rPr sz="1900" spc="-45" dirty="0">
                <a:latin typeface="Calibri" panose="020F0502020204030204"/>
                <a:cs typeface="Calibri" panose="020F0502020204030204"/>
              </a:rPr>
              <a:t> </a:t>
            </a:r>
            <a:r>
              <a:rPr sz="1900" dirty="0">
                <a:latin typeface="Calibri" panose="020F0502020204030204"/>
                <a:cs typeface="Calibri" panose="020F0502020204030204"/>
              </a:rPr>
              <a:t>perineal</a:t>
            </a:r>
            <a:r>
              <a:rPr sz="1900" spc="-50" dirty="0">
                <a:latin typeface="Calibri" panose="020F0502020204030204"/>
                <a:cs typeface="Calibri" panose="020F0502020204030204"/>
              </a:rPr>
              <a:t> </a:t>
            </a:r>
            <a:r>
              <a:rPr sz="1900" dirty="0">
                <a:latin typeface="Calibri" panose="020F0502020204030204"/>
                <a:cs typeface="Calibri" panose="020F0502020204030204"/>
              </a:rPr>
              <a:t>area</a:t>
            </a:r>
            <a:r>
              <a:rPr sz="1900" spc="-50" dirty="0">
                <a:latin typeface="Calibri" panose="020F0502020204030204"/>
                <a:cs typeface="Calibri" panose="020F0502020204030204"/>
              </a:rPr>
              <a:t> </a:t>
            </a:r>
            <a:r>
              <a:rPr sz="1900" dirty="0">
                <a:latin typeface="Calibri" panose="020F0502020204030204"/>
                <a:cs typeface="Calibri" panose="020F0502020204030204"/>
              </a:rPr>
              <a:t>clean</a:t>
            </a:r>
            <a:r>
              <a:rPr sz="1900" spc="-60" dirty="0">
                <a:latin typeface="Calibri" panose="020F0502020204030204"/>
                <a:cs typeface="Calibri" panose="020F0502020204030204"/>
              </a:rPr>
              <a:t> </a:t>
            </a:r>
            <a:r>
              <a:rPr sz="1900" dirty="0">
                <a:latin typeface="Calibri" panose="020F0502020204030204"/>
                <a:cs typeface="Calibri" panose="020F0502020204030204"/>
              </a:rPr>
              <a:t>and</a:t>
            </a:r>
            <a:r>
              <a:rPr sz="1900" spc="-55" dirty="0">
                <a:latin typeface="Calibri" panose="020F0502020204030204"/>
                <a:cs typeface="Calibri" panose="020F0502020204030204"/>
              </a:rPr>
              <a:t> </a:t>
            </a:r>
            <a:r>
              <a:rPr sz="1900" dirty="0">
                <a:latin typeface="Calibri" panose="020F0502020204030204"/>
                <a:cs typeface="Calibri" panose="020F0502020204030204"/>
              </a:rPr>
              <a:t>dry</a:t>
            </a:r>
            <a:r>
              <a:rPr sz="1900" spc="-45" dirty="0">
                <a:latin typeface="Calibri" panose="020F0502020204030204"/>
                <a:cs typeface="Calibri" panose="020F0502020204030204"/>
              </a:rPr>
              <a:t> </a:t>
            </a:r>
            <a:r>
              <a:rPr sz="1900" dirty="0">
                <a:latin typeface="Calibri" panose="020F0502020204030204"/>
                <a:cs typeface="Calibri" panose="020F0502020204030204"/>
              </a:rPr>
              <a:t>between</a:t>
            </a:r>
            <a:r>
              <a:rPr sz="1900" spc="-20" dirty="0">
                <a:latin typeface="Calibri" panose="020F0502020204030204"/>
                <a:cs typeface="Calibri" panose="020F0502020204030204"/>
              </a:rPr>
              <a:t> </a:t>
            </a:r>
            <a:r>
              <a:rPr sz="1900" dirty="0">
                <a:latin typeface="Calibri" panose="020F0502020204030204"/>
                <a:cs typeface="Calibri" panose="020F0502020204030204"/>
              </a:rPr>
              <a:t>diarrhea</a:t>
            </a:r>
            <a:r>
              <a:rPr sz="1900" spc="-40" dirty="0">
                <a:latin typeface="Calibri" panose="020F0502020204030204"/>
                <a:cs typeface="Calibri" panose="020F0502020204030204"/>
              </a:rPr>
              <a:t> </a:t>
            </a:r>
            <a:r>
              <a:rPr sz="1900" spc="-10" dirty="0">
                <a:latin typeface="Calibri" panose="020F0502020204030204"/>
                <a:cs typeface="Calibri" panose="020F0502020204030204"/>
              </a:rPr>
              <a:t>episodes.</a:t>
            </a:r>
            <a:endParaRPr sz="1900" dirty="0">
              <a:latin typeface="Calibri" panose="020F0502020204030204"/>
              <a:cs typeface="Calibri" panose="020F0502020204030204"/>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542" y="503935"/>
            <a:ext cx="6139180" cy="528320"/>
          </a:xfrm>
          <a:prstGeom prst="rect">
            <a:avLst/>
          </a:prstGeom>
        </p:spPr>
        <p:txBody>
          <a:bodyPr vert="horz" wrap="square" lIns="0" tIns="12700" rIns="0" bIns="0" rtlCol="0">
            <a:spAutoFit/>
          </a:bodyPr>
          <a:lstStyle/>
          <a:p>
            <a:pPr marL="12700">
              <a:lnSpc>
                <a:spcPct val="100000"/>
              </a:lnSpc>
              <a:spcBef>
                <a:spcPts val="100"/>
              </a:spcBef>
            </a:pPr>
            <a:r>
              <a:rPr sz="3300" b="0" i="1" spc="-35" dirty="0">
                <a:latin typeface="Calibri Light" panose="020F0302020204030204"/>
                <a:cs typeface="Calibri Light" panose="020F0302020204030204"/>
              </a:rPr>
              <a:t>FORMULA</a:t>
            </a:r>
            <a:r>
              <a:rPr sz="3300" b="0" i="1" spc="-155" dirty="0">
                <a:latin typeface="Calibri Light" panose="020F0302020204030204"/>
                <a:cs typeface="Calibri Light" panose="020F0302020204030204"/>
              </a:rPr>
              <a:t> </a:t>
            </a:r>
            <a:r>
              <a:rPr sz="3300" b="0" i="1" dirty="0">
                <a:latin typeface="Calibri Light" panose="020F0302020204030204"/>
                <a:cs typeface="Calibri Light" panose="020F0302020204030204"/>
              </a:rPr>
              <a:t>FOR</a:t>
            </a:r>
            <a:r>
              <a:rPr sz="3300" b="0" i="1" spc="-130" dirty="0">
                <a:latin typeface="Calibri Light" panose="020F0302020204030204"/>
                <a:cs typeface="Calibri Light" panose="020F0302020204030204"/>
              </a:rPr>
              <a:t> </a:t>
            </a:r>
            <a:r>
              <a:rPr sz="3300" b="0" i="1" spc="-50" dirty="0">
                <a:latin typeface="Calibri Light" panose="020F0302020204030204"/>
                <a:cs typeface="Calibri Light" panose="020F0302020204030204"/>
              </a:rPr>
              <a:t>FLUID</a:t>
            </a:r>
            <a:r>
              <a:rPr sz="3300" b="0" i="1" spc="-140" dirty="0">
                <a:latin typeface="Calibri Light" panose="020F0302020204030204"/>
                <a:cs typeface="Calibri Light" panose="020F0302020204030204"/>
              </a:rPr>
              <a:t> </a:t>
            </a:r>
            <a:r>
              <a:rPr sz="3300" b="0" i="1" spc="-10" dirty="0">
                <a:latin typeface="Calibri Light" panose="020F0302020204030204"/>
                <a:cs typeface="Calibri Light" panose="020F0302020204030204"/>
              </a:rPr>
              <a:t>MAINTENANCE</a:t>
            </a:r>
            <a:endParaRPr sz="3300">
              <a:latin typeface="Calibri Light" panose="020F0302020204030204"/>
              <a:cs typeface="Calibri Light" panose="020F0302020204030204"/>
            </a:endParaRPr>
          </a:p>
        </p:txBody>
      </p:sp>
      <p:sp>
        <p:nvSpPr>
          <p:cNvPr id="3" name="object 3"/>
          <p:cNvSpPr txBox="1"/>
          <p:nvPr/>
        </p:nvSpPr>
        <p:spPr>
          <a:xfrm>
            <a:off x="707542" y="1392823"/>
            <a:ext cx="5388610" cy="4993005"/>
          </a:xfrm>
          <a:prstGeom prst="rect">
            <a:avLst/>
          </a:prstGeom>
        </p:spPr>
        <p:txBody>
          <a:bodyPr vert="horz" wrap="square" lIns="0" tIns="128905" rIns="0" bIns="0" rtlCol="0">
            <a:spAutoFit/>
          </a:bodyPr>
          <a:lstStyle/>
          <a:p>
            <a:pPr marL="187325" indent="-174625">
              <a:lnSpc>
                <a:spcPct val="100000"/>
              </a:lnSpc>
              <a:spcBef>
                <a:spcPts val="1015"/>
              </a:spcBef>
              <a:buChar char="•"/>
              <a:tabLst>
                <a:tab pos="187325" algn="l"/>
              </a:tabLst>
            </a:pPr>
            <a:r>
              <a:rPr sz="1900" b="1" i="1" dirty="0">
                <a:solidFill>
                  <a:srgbClr val="C00000"/>
                </a:solidFill>
                <a:latin typeface="Calibri" panose="020F0502020204030204"/>
                <a:cs typeface="Calibri" panose="020F0502020204030204"/>
              </a:rPr>
              <a:t>100</a:t>
            </a:r>
            <a:r>
              <a:rPr sz="1900" b="1" i="1" spc="-45" dirty="0">
                <a:solidFill>
                  <a:srgbClr val="C00000"/>
                </a:solidFill>
                <a:latin typeface="Calibri" panose="020F0502020204030204"/>
                <a:cs typeface="Calibri" panose="020F0502020204030204"/>
              </a:rPr>
              <a:t> </a:t>
            </a:r>
            <a:r>
              <a:rPr sz="1900" b="1" i="1" dirty="0">
                <a:solidFill>
                  <a:srgbClr val="C00000"/>
                </a:solidFill>
                <a:latin typeface="Calibri" panose="020F0502020204030204"/>
                <a:cs typeface="Calibri" panose="020F0502020204030204"/>
              </a:rPr>
              <a:t>mL/kg</a:t>
            </a:r>
            <a:r>
              <a:rPr sz="1900" b="1" i="1" spc="-60" dirty="0">
                <a:solidFill>
                  <a:srgbClr val="C00000"/>
                </a:solidFill>
                <a:latin typeface="Calibri" panose="020F0502020204030204"/>
                <a:cs typeface="Calibri" panose="020F0502020204030204"/>
              </a:rPr>
              <a:t> </a:t>
            </a:r>
            <a:r>
              <a:rPr sz="1900" b="1" i="1" dirty="0">
                <a:solidFill>
                  <a:srgbClr val="C00000"/>
                </a:solidFill>
                <a:latin typeface="Calibri" panose="020F0502020204030204"/>
                <a:cs typeface="Calibri" panose="020F0502020204030204"/>
              </a:rPr>
              <a:t>for</a:t>
            </a:r>
            <a:r>
              <a:rPr sz="1900" b="1" i="1" spc="-50" dirty="0">
                <a:solidFill>
                  <a:srgbClr val="C00000"/>
                </a:solidFill>
                <a:latin typeface="Calibri" panose="020F0502020204030204"/>
                <a:cs typeface="Calibri" panose="020F0502020204030204"/>
              </a:rPr>
              <a:t> </a:t>
            </a:r>
            <a:r>
              <a:rPr sz="1900" b="1" i="1" dirty="0">
                <a:solidFill>
                  <a:srgbClr val="C00000"/>
                </a:solidFill>
                <a:latin typeface="Calibri" panose="020F0502020204030204"/>
                <a:cs typeface="Calibri" panose="020F0502020204030204"/>
              </a:rPr>
              <a:t>first</a:t>
            </a:r>
            <a:r>
              <a:rPr sz="1900" b="1" i="1" spc="-35" dirty="0">
                <a:solidFill>
                  <a:srgbClr val="C00000"/>
                </a:solidFill>
                <a:latin typeface="Calibri" panose="020F0502020204030204"/>
                <a:cs typeface="Calibri" panose="020F0502020204030204"/>
              </a:rPr>
              <a:t> </a:t>
            </a:r>
            <a:r>
              <a:rPr sz="1900" b="1" i="1" dirty="0">
                <a:solidFill>
                  <a:srgbClr val="C00000"/>
                </a:solidFill>
                <a:latin typeface="Calibri" panose="020F0502020204030204"/>
                <a:cs typeface="Calibri" panose="020F0502020204030204"/>
              </a:rPr>
              <a:t>10</a:t>
            </a:r>
            <a:r>
              <a:rPr sz="1900" b="1" i="1" spc="-45" dirty="0">
                <a:solidFill>
                  <a:srgbClr val="C00000"/>
                </a:solidFill>
                <a:latin typeface="Calibri" panose="020F0502020204030204"/>
                <a:cs typeface="Calibri" panose="020F0502020204030204"/>
              </a:rPr>
              <a:t> </a:t>
            </a:r>
            <a:r>
              <a:rPr sz="1900" b="1" i="1" spc="-25" dirty="0">
                <a:solidFill>
                  <a:srgbClr val="C00000"/>
                </a:solidFill>
                <a:latin typeface="Calibri" panose="020F0502020204030204"/>
                <a:cs typeface="Calibri" panose="020F0502020204030204"/>
              </a:rPr>
              <a:t>kg</a:t>
            </a:r>
            <a:endParaRPr sz="1900">
              <a:latin typeface="Calibri" panose="020F0502020204030204"/>
              <a:cs typeface="Calibri" panose="020F0502020204030204"/>
            </a:endParaRPr>
          </a:p>
          <a:p>
            <a:pPr marL="186690" indent="-173990">
              <a:lnSpc>
                <a:spcPct val="100000"/>
              </a:lnSpc>
              <a:spcBef>
                <a:spcPts val="915"/>
              </a:spcBef>
              <a:buChar char="•"/>
              <a:tabLst>
                <a:tab pos="186690" algn="l"/>
              </a:tabLst>
            </a:pPr>
            <a:r>
              <a:rPr sz="1900" b="1" i="1" dirty="0">
                <a:solidFill>
                  <a:srgbClr val="C00000"/>
                </a:solidFill>
                <a:latin typeface="Calibri" panose="020F0502020204030204"/>
                <a:cs typeface="Calibri" panose="020F0502020204030204"/>
              </a:rPr>
              <a:t>50</a:t>
            </a:r>
            <a:r>
              <a:rPr sz="1900" b="1" i="1" spc="-70" dirty="0">
                <a:solidFill>
                  <a:srgbClr val="C00000"/>
                </a:solidFill>
                <a:latin typeface="Calibri" panose="020F0502020204030204"/>
                <a:cs typeface="Calibri" panose="020F0502020204030204"/>
              </a:rPr>
              <a:t> </a:t>
            </a:r>
            <a:r>
              <a:rPr sz="1900" b="1" i="1" dirty="0">
                <a:solidFill>
                  <a:srgbClr val="C00000"/>
                </a:solidFill>
                <a:latin typeface="Calibri" panose="020F0502020204030204"/>
                <a:cs typeface="Calibri" panose="020F0502020204030204"/>
              </a:rPr>
              <a:t>mL/kg</a:t>
            </a:r>
            <a:r>
              <a:rPr sz="1900" b="1" i="1" spc="-60" dirty="0">
                <a:solidFill>
                  <a:srgbClr val="C00000"/>
                </a:solidFill>
                <a:latin typeface="Calibri" panose="020F0502020204030204"/>
                <a:cs typeface="Calibri" panose="020F0502020204030204"/>
              </a:rPr>
              <a:t> </a:t>
            </a:r>
            <a:r>
              <a:rPr sz="1900" b="1" i="1" dirty="0">
                <a:solidFill>
                  <a:srgbClr val="C00000"/>
                </a:solidFill>
                <a:latin typeface="Calibri" panose="020F0502020204030204"/>
                <a:cs typeface="Calibri" panose="020F0502020204030204"/>
              </a:rPr>
              <a:t>for</a:t>
            </a:r>
            <a:r>
              <a:rPr sz="1900" b="1" i="1" spc="-65" dirty="0">
                <a:solidFill>
                  <a:srgbClr val="C00000"/>
                </a:solidFill>
                <a:latin typeface="Calibri" panose="020F0502020204030204"/>
                <a:cs typeface="Calibri" panose="020F0502020204030204"/>
              </a:rPr>
              <a:t> </a:t>
            </a:r>
            <a:r>
              <a:rPr sz="1900" b="1" i="1" dirty="0">
                <a:solidFill>
                  <a:srgbClr val="C00000"/>
                </a:solidFill>
                <a:latin typeface="Calibri" panose="020F0502020204030204"/>
                <a:cs typeface="Calibri" panose="020F0502020204030204"/>
              </a:rPr>
              <a:t>next</a:t>
            </a:r>
            <a:r>
              <a:rPr sz="1900" b="1" i="1" spc="-40" dirty="0">
                <a:solidFill>
                  <a:srgbClr val="C00000"/>
                </a:solidFill>
                <a:latin typeface="Calibri" panose="020F0502020204030204"/>
                <a:cs typeface="Calibri" panose="020F0502020204030204"/>
              </a:rPr>
              <a:t> </a:t>
            </a:r>
            <a:r>
              <a:rPr sz="1900" b="1" i="1" dirty="0">
                <a:solidFill>
                  <a:srgbClr val="C00000"/>
                </a:solidFill>
                <a:latin typeface="Calibri" panose="020F0502020204030204"/>
                <a:cs typeface="Calibri" panose="020F0502020204030204"/>
              </a:rPr>
              <a:t>10</a:t>
            </a:r>
            <a:r>
              <a:rPr sz="1900" b="1" i="1" spc="-55" dirty="0">
                <a:solidFill>
                  <a:srgbClr val="C00000"/>
                </a:solidFill>
                <a:latin typeface="Calibri" panose="020F0502020204030204"/>
                <a:cs typeface="Calibri" panose="020F0502020204030204"/>
              </a:rPr>
              <a:t> </a:t>
            </a:r>
            <a:r>
              <a:rPr sz="1900" b="1" i="1" spc="-25" dirty="0">
                <a:solidFill>
                  <a:srgbClr val="C00000"/>
                </a:solidFill>
                <a:latin typeface="Calibri" panose="020F0502020204030204"/>
                <a:cs typeface="Calibri" panose="020F0502020204030204"/>
              </a:rPr>
              <a:t>kg</a:t>
            </a:r>
            <a:endParaRPr sz="1900">
              <a:latin typeface="Calibri" panose="020F0502020204030204"/>
              <a:cs typeface="Calibri" panose="020F0502020204030204"/>
            </a:endParaRPr>
          </a:p>
          <a:p>
            <a:pPr marL="186690" indent="-173990">
              <a:lnSpc>
                <a:spcPct val="100000"/>
              </a:lnSpc>
              <a:spcBef>
                <a:spcPts val="915"/>
              </a:spcBef>
              <a:buChar char="•"/>
              <a:tabLst>
                <a:tab pos="186690" algn="l"/>
              </a:tabLst>
            </a:pPr>
            <a:r>
              <a:rPr sz="1900" b="1" i="1" dirty="0">
                <a:solidFill>
                  <a:srgbClr val="C00000"/>
                </a:solidFill>
                <a:latin typeface="Calibri" panose="020F0502020204030204"/>
                <a:cs typeface="Calibri" panose="020F0502020204030204"/>
              </a:rPr>
              <a:t>20</a:t>
            </a:r>
            <a:r>
              <a:rPr sz="1900" b="1" i="1" spc="-65" dirty="0">
                <a:solidFill>
                  <a:srgbClr val="C00000"/>
                </a:solidFill>
                <a:latin typeface="Calibri" panose="020F0502020204030204"/>
                <a:cs typeface="Calibri" panose="020F0502020204030204"/>
              </a:rPr>
              <a:t> </a:t>
            </a:r>
            <a:r>
              <a:rPr sz="1900" b="1" i="1" dirty="0">
                <a:solidFill>
                  <a:srgbClr val="C00000"/>
                </a:solidFill>
                <a:latin typeface="Calibri" panose="020F0502020204030204"/>
                <a:cs typeface="Calibri" panose="020F0502020204030204"/>
              </a:rPr>
              <a:t>mL/kg</a:t>
            </a:r>
            <a:r>
              <a:rPr sz="1900" b="1" i="1" spc="-60" dirty="0">
                <a:solidFill>
                  <a:srgbClr val="C00000"/>
                </a:solidFill>
                <a:latin typeface="Calibri" panose="020F0502020204030204"/>
                <a:cs typeface="Calibri" panose="020F0502020204030204"/>
              </a:rPr>
              <a:t> </a:t>
            </a:r>
            <a:r>
              <a:rPr sz="1900" b="1" i="1" dirty="0">
                <a:solidFill>
                  <a:srgbClr val="C00000"/>
                </a:solidFill>
                <a:latin typeface="Calibri" panose="020F0502020204030204"/>
                <a:cs typeface="Calibri" panose="020F0502020204030204"/>
              </a:rPr>
              <a:t>for</a:t>
            </a:r>
            <a:r>
              <a:rPr sz="1900" b="1" i="1" spc="-60" dirty="0">
                <a:solidFill>
                  <a:srgbClr val="C00000"/>
                </a:solidFill>
                <a:latin typeface="Calibri" panose="020F0502020204030204"/>
                <a:cs typeface="Calibri" panose="020F0502020204030204"/>
              </a:rPr>
              <a:t> </a:t>
            </a:r>
            <a:r>
              <a:rPr sz="1900" b="1" i="1" dirty="0">
                <a:solidFill>
                  <a:srgbClr val="C00000"/>
                </a:solidFill>
                <a:latin typeface="Calibri" panose="020F0502020204030204"/>
                <a:cs typeface="Calibri" panose="020F0502020204030204"/>
              </a:rPr>
              <a:t>remaining</a:t>
            </a:r>
            <a:r>
              <a:rPr sz="1900" b="1" i="1" spc="-45" dirty="0">
                <a:solidFill>
                  <a:srgbClr val="C00000"/>
                </a:solidFill>
                <a:latin typeface="Calibri" panose="020F0502020204030204"/>
                <a:cs typeface="Calibri" panose="020F0502020204030204"/>
              </a:rPr>
              <a:t> </a:t>
            </a:r>
            <a:r>
              <a:rPr sz="1900" b="1" i="1" spc="-25" dirty="0">
                <a:solidFill>
                  <a:srgbClr val="C00000"/>
                </a:solidFill>
                <a:latin typeface="Calibri" panose="020F0502020204030204"/>
                <a:cs typeface="Calibri" panose="020F0502020204030204"/>
              </a:rPr>
              <a:t>kg</a:t>
            </a:r>
            <a:endParaRPr sz="1900">
              <a:latin typeface="Calibri" panose="020F0502020204030204"/>
              <a:cs typeface="Calibri" panose="020F0502020204030204"/>
            </a:endParaRPr>
          </a:p>
          <a:p>
            <a:pPr marL="187325" indent="-174625">
              <a:lnSpc>
                <a:spcPct val="100000"/>
              </a:lnSpc>
              <a:spcBef>
                <a:spcPts val="910"/>
              </a:spcBef>
              <a:buChar char="•"/>
              <a:tabLst>
                <a:tab pos="187325" algn="l"/>
              </a:tabLst>
            </a:pPr>
            <a:r>
              <a:rPr sz="1900" i="1" dirty="0">
                <a:latin typeface="Calibri" panose="020F0502020204030204"/>
                <a:cs typeface="Calibri" panose="020F0502020204030204"/>
              </a:rPr>
              <a:t>Add</a:t>
            </a:r>
            <a:r>
              <a:rPr sz="1900" i="1" spc="-55" dirty="0">
                <a:latin typeface="Calibri" panose="020F0502020204030204"/>
                <a:cs typeface="Calibri" panose="020F0502020204030204"/>
              </a:rPr>
              <a:t> </a:t>
            </a:r>
            <a:r>
              <a:rPr sz="1900" i="1" dirty="0">
                <a:latin typeface="Calibri" panose="020F0502020204030204"/>
                <a:cs typeface="Calibri" panose="020F0502020204030204"/>
              </a:rPr>
              <a:t>together</a:t>
            </a:r>
            <a:r>
              <a:rPr sz="1900" i="1" spc="-20" dirty="0">
                <a:latin typeface="Calibri" panose="020F0502020204030204"/>
                <a:cs typeface="Calibri" panose="020F0502020204030204"/>
              </a:rPr>
              <a:t> </a:t>
            </a:r>
            <a:r>
              <a:rPr sz="1900" i="1" dirty="0">
                <a:latin typeface="Calibri" panose="020F0502020204030204"/>
                <a:cs typeface="Calibri" panose="020F0502020204030204"/>
              </a:rPr>
              <a:t>for</a:t>
            </a:r>
            <a:r>
              <a:rPr sz="1900" i="1" spc="-50" dirty="0">
                <a:latin typeface="Calibri" panose="020F0502020204030204"/>
                <a:cs typeface="Calibri" panose="020F0502020204030204"/>
              </a:rPr>
              <a:t> </a:t>
            </a:r>
            <a:r>
              <a:rPr sz="1900" i="1" spc="-10" dirty="0">
                <a:latin typeface="Calibri" panose="020F0502020204030204"/>
                <a:cs typeface="Calibri" panose="020F0502020204030204"/>
              </a:rPr>
              <a:t>total</a:t>
            </a:r>
            <a:r>
              <a:rPr sz="1900" i="1" spc="-55" dirty="0">
                <a:latin typeface="Calibri" panose="020F0502020204030204"/>
                <a:cs typeface="Calibri" panose="020F0502020204030204"/>
              </a:rPr>
              <a:t> </a:t>
            </a:r>
            <a:r>
              <a:rPr sz="1900" i="1" dirty="0">
                <a:latin typeface="Calibri" panose="020F0502020204030204"/>
                <a:cs typeface="Calibri" panose="020F0502020204030204"/>
              </a:rPr>
              <a:t>mL</a:t>
            </a:r>
            <a:r>
              <a:rPr sz="1900" i="1" spc="-40" dirty="0">
                <a:latin typeface="Calibri" panose="020F0502020204030204"/>
                <a:cs typeface="Calibri" panose="020F0502020204030204"/>
              </a:rPr>
              <a:t> </a:t>
            </a:r>
            <a:r>
              <a:rPr sz="1900" i="1" dirty="0">
                <a:latin typeface="Calibri" panose="020F0502020204030204"/>
                <a:cs typeface="Calibri" panose="020F0502020204030204"/>
              </a:rPr>
              <a:t>needed</a:t>
            </a:r>
            <a:r>
              <a:rPr sz="1900" i="1" spc="-15" dirty="0">
                <a:latin typeface="Calibri" panose="020F0502020204030204"/>
                <a:cs typeface="Calibri" panose="020F0502020204030204"/>
              </a:rPr>
              <a:t> </a:t>
            </a:r>
            <a:r>
              <a:rPr sz="1900" i="1" dirty="0">
                <a:latin typeface="Calibri" panose="020F0502020204030204"/>
                <a:cs typeface="Calibri" panose="020F0502020204030204"/>
              </a:rPr>
              <a:t>per</a:t>
            </a:r>
            <a:r>
              <a:rPr sz="1900" i="1" spc="-40" dirty="0">
                <a:latin typeface="Calibri" panose="020F0502020204030204"/>
                <a:cs typeface="Calibri" panose="020F0502020204030204"/>
              </a:rPr>
              <a:t> </a:t>
            </a:r>
            <a:r>
              <a:rPr sz="1900" i="1" spc="-25" dirty="0">
                <a:latin typeface="Calibri" panose="020F0502020204030204"/>
                <a:cs typeface="Calibri" panose="020F0502020204030204"/>
              </a:rPr>
              <a:t>24-</a:t>
            </a:r>
            <a:r>
              <a:rPr sz="1900" i="1" dirty="0">
                <a:latin typeface="Calibri" panose="020F0502020204030204"/>
                <a:cs typeface="Calibri" panose="020F0502020204030204"/>
              </a:rPr>
              <a:t>hour</a:t>
            </a:r>
            <a:r>
              <a:rPr sz="1900" i="1" spc="-40" dirty="0">
                <a:latin typeface="Calibri" panose="020F0502020204030204"/>
                <a:cs typeface="Calibri" panose="020F0502020204030204"/>
              </a:rPr>
              <a:t> </a:t>
            </a:r>
            <a:r>
              <a:rPr sz="1900" i="1" spc="-10" dirty="0">
                <a:latin typeface="Calibri" panose="020F0502020204030204"/>
                <a:cs typeface="Calibri" panose="020F0502020204030204"/>
              </a:rPr>
              <a:t>period.</a:t>
            </a:r>
            <a:endParaRPr sz="1900">
              <a:latin typeface="Calibri" panose="020F0502020204030204"/>
              <a:cs typeface="Calibri" panose="020F0502020204030204"/>
            </a:endParaRPr>
          </a:p>
          <a:p>
            <a:pPr marL="186690" indent="-173990">
              <a:lnSpc>
                <a:spcPct val="100000"/>
              </a:lnSpc>
              <a:spcBef>
                <a:spcPts val="915"/>
              </a:spcBef>
              <a:buChar char="•"/>
              <a:tabLst>
                <a:tab pos="186690" algn="l"/>
              </a:tabLst>
            </a:pPr>
            <a:r>
              <a:rPr sz="1900" i="1" dirty="0">
                <a:latin typeface="Calibri" panose="020F0502020204030204"/>
                <a:cs typeface="Calibri" panose="020F0502020204030204"/>
              </a:rPr>
              <a:t>Divide</a:t>
            </a:r>
            <a:r>
              <a:rPr sz="1900" i="1" spc="-30" dirty="0">
                <a:latin typeface="Calibri" panose="020F0502020204030204"/>
                <a:cs typeface="Calibri" panose="020F0502020204030204"/>
              </a:rPr>
              <a:t> </a:t>
            </a:r>
            <a:r>
              <a:rPr sz="1900" i="1" dirty="0">
                <a:latin typeface="Calibri" panose="020F0502020204030204"/>
                <a:cs typeface="Calibri" panose="020F0502020204030204"/>
              </a:rPr>
              <a:t>by</a:t>
            </a:r>
            <a:r>
              <a:rPr sz="1900" i="1" spc="-45" dirty="0">
                <a:latin typeface="Calibri" panose="020F0502020204030204"/>
                <a:cs typeface="Calibri" panose="020F0502020204030204"/>
              </a:rPr>
              <a:t> </a:t>
            </a:r>
            <a:r>
              <a:rPr sz="1900" i="1" dirty="0">
                <a:latin typeface="Calibri" panose="020F0502020204030204"/>
                <a:cs typeface="Calibri" panose="020F0502020204030204"/>
              </a:rPr>
              <a:t>24</a:t>
            </a:r>
            <a:r>
              <a:rPr sz="1900" i="1" spc="-65" dirty="0">
                <a:latin typeface="Calibri" panose="020F0502020204030204"/>
                <a:cs typeface="Calibri" panose="020F0502020204030204"/>
              </a:rPr>
              <a:t> </a:t>
            </a:r>
            <a:r>
              <a:rPr sz="1900" i="1" dirty="0">
                <a:latin typeface="Calibri" panose="020F0502020204030204"/>
                <a:cs typeface="Calibri" panose="020F0502020204030204"/>
              </a:rPr>
              <a:t>for</a:t>
            </a:r>
            <a:r>
              <a:rPr sz="1900" i="1" spc="-50" dirty="0">
                <a:latin typeface="Calibri" panose="020F0502020204030204"/>
                <a:cs typeface="Calibri" panose="020F0502020204030204"/>
              </a:rPr>
              <a:t> </a:t>
            </a:r>
            <a:r>
              <a:rPr sz="1900" i="1" dirty="0">
                <a:latin typeface="Calibri" panose="020F0502020204030204"/>
                <a:cs typeface="Calibri" panose="020F0502020204030204"/>
              </a:rPr>
              <a:t>mL/hour</a:t>
            </a:r>
            <a:r>
              <a:rPr sz="1900" i="1" spc="-35" dirty="0">
                <a:latin typeface="Calibri" panose="020F0502020204030204"/>
                <a:cs typeface="Calibri" panose="020F0502020204030204"/>
              </a:rPr>
              <a:t> </a:t>
            </a:r>
            <a:r>
              <a:rPr sz="1900" i="1" dirty="0">
                <a:latin typeface="Calibri" panose="020F0502020204030204"/>
                <a:cs typeface="Calibri" panose="020F0502020204030204"/>
              </a:rPr>
              <a:t>fluid</a:t>
            </a:r>
            <a:r>
              <a:rPr sz="1900" i="1" spc="-40" dirty="0">
                <a:latin typeface="Calibri" panose="020F0502020204030204"/>
                <a:cs typeface="Calibri" panose="020F0502020204030204"/>
              </a:rPr>
              <a:t> </a:t>
            </a:r>
            <a:r>
              <a:rPr sz="1900" i="1" spc="-10" dirty="0">
                <a:latin typeface="Calibri" panose="020F0502020204030204"/>
                <a:cs typeface="Calibri" panose="020F0502020204030204"/>
              </a:rPr>
              <a:t>requirement.</a:t>
            </a:r>
            <a:endParaRPr sz="1900">
              <a:latin typeface="Calibri" panose="020F0502020204030204"/>
              <a:cs typeface="Calibri" panose="020F0502020204030204"/>
            </a:endParaRPr>
          </a:p>
          <a:p>
            <a:pPr marL="12700">
              <a:lnSpc>
                <a:spcPct val="100000"/>
              </a:lnSpc>
              <a:spcBef>
                <a:spcPts val="1705"/>
              </a:spcBef>
            </a:pPr>
            <a:r>
              <a:rPr sz="1900" i="1" spc="-25" dirty="0">
                <a:latin typeface="Calibri" panose="020F0502020204030204"/>
                <a:cs typeface="Calibri" panose="020F0502020204030204"/>
              </a:rPr>
              <a:t>Ex.</a:t>
            </a:r>
            <a:endParaRPr sz="1900">
              <a:latin typeface="Calibri" panose="020F0502020204030204"/>
              <a:cs typeface="Calibri" panose="020F0502020204030204"/>
            </a:endParaRPr>
          </a:p>
          <a:p>
            <a:pPr marL="12700">
              <a:lnSpc>
                <a:spcPct val="100000"/>
              </a:lnSpc>
              <a:spcBef>
                <a:spcPts val="910"/>
              </a:spcBef>
            </a:pPr>
            <a:r>
              <a:rPr sz="1900" i="1" dirty="0">
                <a:latin typeface="Calibri" panose="020F0502020204030204"/>
                <a:cs typeface="Calibri" panose="020F0502020204030204"/>
              </a:rPr>
              <a:t>Thus,</a:t>
            </a:r>
            <a:r>
              <a:rPr sz="1900" i="1" spc="-25" dirty="0">
                <a:latin typeface="Calibri" panose="020F0502020204030204"/>
                <a:cs typeface="Calibri" panose="020F0502020204030204"/>
              </a:rPr>
              <a:t> </a:t>
            </a:r>
            <a:r>
              <a:rPr sz="1900" i="1" dirty="0">
                <a:latin typeface="Calibri" panose="020F0502020204030204"/>
                <a:cs typeface="Calibri" panose="020F0502020204030204"/>
              </a:rPr>
              <a:t>for</a:t>
            </a:r>
            <a:r>
              <a:rPr sz="1900" i="1" spc="-40" dirty="0">
                <a:latin typeface="Calibri" panose="020F0502020204030204"/>
                <a:cs typeface="Calibri" panose="020F0502020204030204"/>
              </a:rPr>
              <a:t> </a:t>
            </a:r>
            <a:r>
              <a:rPr sz="1900" i="1" dirty="0">
                <a:latin typeface="Calibri" panose="020F0502020204030204"/>
                <a:cs typeface="Calibri" panose="020F0502020204030204"/>
              </a:rPr>
              <a:t>a</a:t>
            </a:r>
            <a:r>
              <a:rPr sz="1900" i="1" spc="-35" dirty="0">
                <a:latin typeface="Calibri" panose="020F0502020204030204"/>
                <a:cs typeface="Calibri" panose="020F0502020204030204"/>
              </a:rPr>
              <a:t> </a:t>
            </a:r>
            <a:r>
              <a:rPr sz="1900" i="1" spc="-25" dirty="0">
                <a:latin typeface="Calibri" panose="020F0502020204030204"/>
                <a:cs typeface="Calibri" panose="020F0502020204030204"/>
              </a:rPr>
              <a:t>23-</a:t>
            </a:r>
            <a:r>
              <a:rPr sz="1900" i="1" dirty="0">
                <a:latin typeface="Calibri" panose="020F0502020204030204"/>
                <a:cs typeface="Calibri" panose="020F0502020204030204"/>
              </a:rPr>
              <a:t>kg</a:t>
            </a:r>
            <a:r>
              <a:rPr sz="1900" i="1" spc="-35" dirty="0">
                <a:latin typeface="Calibri" panose="020F0502020204030204"/>
                <a:cs typeface="Calibri" panose="020F0502020204030204"/>
              </a:rPr>
              <a:t> </a:t>
            </a:r>
            <a:r>
              <a:rPr sz="1900" i="1" spc="-10" dirty="0">
                <a:latin typeface="Calibri" panose="020F0502020204030204"/>
                <a:cs typeface="Calibri" panose="020F0502020204030204"/>
              </a:rPr>
              <a:t>child:</a:t>
            </a:r>
            <a:endParaRPr sz="1900">
              <a:latin typeface="Calibri" panose="020F0502020204030204"/>
              <a:cs typeface="Calibri" panose="020F0502020204030204"/>
            </a:endParaRPr>
          </a:p>
          <a:p>
            <a:pPr marL="186690" indent="-173990">
              <a:lnSpc>
                <a:spcPct val="100000"/>
              </a:lnSpc>
              <a:spcBef>
                <a:spcPts val="915"/>
              </a:spcBef>
              <a:buChar char="•"/>
              <a:tabLst>
                <a:tab pos="186690" algn="l"/>
              </a:tabLst>
            </a:pPr>
            <a:r>
              <a:rPr sz="1900" i="1" dirty="0">
                <a:latin typeface="Calibri" panose="020F0502020204030204"/>
                <a:cs typeface="Calibri" panose="020F0502020204030204"/>
              </a:rPr>
              <a:t>100</a:t>
            </a:r>
            <a:r>
              <a:rPr sz="1900" i="1" spc="-20" dirty="0">
                <a:latin typeface="Calibri" panose="020F0502020204030204"/>
                <a:cs typeface="Calibri" panose="020F0502020204030204"/>
              </a:rPr>
              <a:t> </a:t>
            </a:r>
            <a:r>
              <a:rPr sz="1900" i="1" dirty="0">
                <a:latin typeface="Calibri" panose="020F0502020204030204"/>
                <a:cs typeface="Calibri" panose="020F0502020204030204"/>
              </a:rPr>
              <a:t>×</a:t>
            </a:r>
            <a:r>
              <a:rPr sz="1900" i="1" spc="-30" dirty="0">
                <a:latin typeface="Calibri" panose="020F0502020204030204"/>
                <a:cs typeface="Calibri" panose="020F0502020204030204"/>
              </a:rPr>
              <a:t> </a:t>
            </a:r>
            <a:r>
              <a:rPr sz="1900" i="1" dirty="0">
                <a:latin typeface="Calibri" panose="020F0502020204030204"/>
                <a:cs typeface="Calibri" panose="020F0502020204030204"/>
              </a:rPr>
              <a:t>10</a:t>
            </a:r>
            <a:r>
              <a:rPr sz="1900" i="1" spc="-20" dirty="0">
                <a:latin typeface="Calibri" panose="020F0502020204030204"/>
                <a:cs typeface="Calibri" panose="020F0502020204030204"/>
              </a:rPr>
              <a:t> </a:t>
            </a:r>
            <a:r>
              <a:rPr sz="1900" i="1" dirty="0">
                <a:latin typeface="Calibri" panose="020F0502020204030204"/>
                <a:cs typeface="Calibri" panose="020F0502020204030204"/>
              </a:rPr>
              <a:t>=</a:t>
            </a:r>
            <a:r>
              <a:rPr sz="1900" i="1" spc="-15" dirty="0">
                <a:latin typeface="Calibri" panose="020F0502020204030204"/>
                <a:cs typeface="Calibri" panose="020F0502020204030204"/>
              </a:rPr>
              <a:t> </a:t>
            </a:r>
            <a:r>
              <a:rPr sz="1900" i="1" spc="-20" dirty="0">
                <a:latin typeface="Calibri" panose="020F0502020204030204"/>
                <a:cs typeface="Calibri" panose="020F0502020204030204"/>
              </a:rPr>
              <a:t>1,000</a:t>
            </a:r>
            <a:endParaRPr sz="1900">
              <a:latin typeface="Calibri" panose="020F0502020204030204"/>
              <a:cs typeface="Calibri" panose="020F0502020204030204"/>
            </a:endParaRPr>
          </a:p>
          <a:p>
            <a:pPr marL="186690" indent="-173990">
              <a:lnSpc>
                <a:spcPct val="100000"/>
              </a:lnSpc>
              <a:spcBef>
                <a:spcPts val="915"/>
              </a:spcBef>
              <a:buChar char="•"/>
              <a:tabLst>
                <a:tab pos="186690" algn="l"/>
              </a:tabLst>
            </a:pPr>
            <a:r>
              <a:rPr sz="1900" i="1" dirty="0">
                <a:latin typeface="Calibri" panose="020F0502020204030204"/>
                <a:cs typeface="Calibri" panose="020F0502020204030204"/>
              </a:rPr>
              <a:t>50</a:t>
            </a:r>
            <a:r>
              <a:rPr sz="1900" i="1" spc="-35" dirty="0">
                <a:latin typeface="Calibri" panose="020F0502020204030204"/>
                <a:cs typeface="Calibri" panose="020F0502020204030204"/>
              </a:rPr>
              <a:t> </a:t>
            </a:r>
            <a:r>
              <a:rPr sz="1900" i="1" dirty="0">
                <a:latin typeface="Calibri" panose="020F0502020204030204"/>
                <a:cs typeface="Calibri" panose="020F0502020204030204"/>
              </a:rPr>
              <a:t>×</a:t>
            </a:r>
            <a:r>
              <a:rPr sz="1900" i="1" spc="-10" dirty="0">
                <a:latin typeface="Calibri" panose="020F0502020204030204"/>
                <a:cs typeface="Calibri" panose="020F0502020204030204"/>
              </a:rPr>
              <a:t> </a:t>
            </a:r>
            <a:r>
              <a:rPr sz="1900" i="1" dirty="0">
                <a:latin typeface="Calibri" panose="020F0502020204030204"/>
                <a:cs typeface="Calibri" panose="020F0502020204030204"/>
              </a:rPr>
              <a:t>10</a:t>
            </a:r>
            <a:r>
              <a:rPr sz="1900" i="1" spc="-20" dirty="0">
                <a:latin typeface="Calibri" panose="020F0502020204030204"/>
                <a:cs typeface="Calibri" panose="020F0502020204030204"/>
              </a:rPr>
              <a:t> </a:t>
            </a:r>
            <a:r>
              <a:rPr sz="1900" i="1" dirty="0">
                <a:latin typeface="Calibri" panose="020F0502020204030204"/>
                <a:cs typeface="Calibri" panose="020F0502020204030204"/>
              </a:rPr>
              <a:t>=</a:t>
            </a:r>
            <a:r>
              <a:rPr sz="1900" i="1" spc="-25" dirty="0">
                <a:latin typeface="Calibri" panose="020F0502020204030204"/>
                <a:cs typeface="Calibri" panose="020F0502020204030204"/>
              </a:rPr>
              <a:t> 500</a:t>
            </a:r>
            <a:endParaRPr sz="1900">
              <a:latin typeface="Calibri" panose="020F0502020204030204"/>
              <a:cs typeface="Calibri" panose="020F0502020204030204"/>
            </a:endParaRPr>
          </a:p>
          <a:p>
            <a:pPr marL="187325" indent="-174625">
              <a:lnSpc>
                <a:spcPct val="100000"/>
              </a:lnSpc>
              <a:spcBef>
                <a:spcPts val="910"/>
              </a:spcBef>
              <a:buChar char="•"/>
              <a:tabLst>
                <a:tab pos="187325" algn="l"/>
              </a:tabLst>
            </a:pPr>
            <a:r>
              <a:rPr sz="1900" i="1" dirty="0">
                <a:latin typeface="Calibri" panose="020F0502020204030204"/>
                <a:cs typeface="Calibri" panose="020F0502020204030204"/>
              </a:rPr>
              <a:t>20</a:t>
            </a:r>
            <a:r>
              <a:rPr sz="1900" i="1" spc="-30" dirty="0">
                <a:latin typeface="Calibri" panose="020F0502020204030204"/>
                <a:cs typeface="Calibri" panose="020F0502020204030204"/>
              </a:rPr>
              <a:t> </a:t>
            </a:r>
            <a:r>
              <a:rPr sz="1900" i="1" dirty="0">
                <a:latin typeface="Calibri" panose="020F0502020204030204"/>
                <a:cs typeface="Calibri" panose="020F0502020204030204"/>
              </a:rPr>
              <a:t>×</a:t>
            </a:r>
            <a:r>
              <a:rPr sz="1900" i="1" spc="-15" dirty="0">
                <a:latin typeface="Calibri" panose="020F0502020204030204"/>
                <a:cs typeface="Calibri" panose="020F0502020204030204"/>
              </a:rPr>
              <a:t> </a:t>
            </a:r>
            <a:r>
              <a:rPr sz="1900" i="1" dirty="0">
                <a:latin typeface="Calibri" panose="020F0502020204030204"/>
                <a:cs typeface="Calibri" panose="020F0502020204030204"/>
              </a:rPr>
              <a:t>3</a:t>
            </a:r>
            <a:r>
              <a:rPr sz="1900" i="1" spc="-10" dirty="0">
                <a:latin typeface="Calibri" panose="020F0502020204030204"/>
                <a:cs typeface="Calibri" panose="020F0502020204030204"/>
              </a:rPr>
              <a:t> </a:t>
            </a:r>
            <a:r>
              <a:rPr sz="1900" i="1" dirty="0">
                <a:latin typeface="Calibri" panose="020F0502020204030204"/>
                <a:cs typeface="Calibri" panose="020F0502020204030204"/>
              </a:rPr>
              <a:t>=</a:t>
            </a:r>
            <a:r>
              <a:rPr sz="1900" i="1" spc="-20" dirty="0">
                <a:latin typeface="Calibri" panose="020F0502020204030204"/>
                <a:cs typeface="Calibri" panose="020F0502020204030204"/>
              </a:rPr>
              <a:t> </a:t>
            </a:r>
            <a:r>
              <a:rPr sz="1900" i="1" spc="-25" dirty="0">
                <a:latin typeface="Calibri" panose="020F0502020204030204"/>
                <a:cs typeface="Calibri" panose="020F0502020204030204"/>
              </a:rPr>
              <a:t>60</a:t>
            </a:r>
            <a:endParaRPr sz="1900">
              <a:latin typeface="Calibri" panose="020F0502020204030204"/>
              <a:cs typeface="Calibri" panose="020F0502020204030204"/>
            </a:endParaRPr>
          </a:p>
          <a:p>
            <a:pPr marL="186690" indent="-173990">
              <a:lnSpc>
                <a:spcPct val="100000"/>
              </a:lnSpc>
              <a:spcBef>
                <a:spcPts val="915"/>
              </a:spcBef>
              <a:buChar char="•"/>
              <a:tabLst>
                <a:tab pos="186690" algn="l"/>
              </a:tabLst>
            </a:pPr>
            <a:r>
              <a:rPr sz="1900" i="1" dirty="0">
                <a:latin typeface="Calibri" panose="020F0502020204030204"/>
                <a:cs typeface="Calibri" panose="020F0502020204030204"/>
              </a:rPr>
              <a:t>1,000</a:t>
            </a:r>
            <a:r>
              <a:rPr sz="1900" i="1" spc="-35" dirty="0">
                <a:latin typeface="Calibri" panose="020F0502020204030204"/>
                <a:cs typeface="Calibri" panose="020F0502020204030204"/>
              </a:rPr>
              <a:t> </a:t>
            </a:r>
            <a:r>
              <a:rPr sz="1900" i="1" dirty="0">
                <a:latin typeface="Calibri" panose="020F0502020204030204"/>
                <a:cs typeface="Calibri" panose="020F0502020204030204"/>
              </a:rPr>
              <a:t>+</a:t>
            </a:r>
            <a:r>
              <a:rPr sz="1900" i="1" spc="-20" dirty="0">
                <a:latin typeface="Calibri" panose="020F0502020204030204"/>
                <a:cs typeface="Calibri" panose="020F0502020204030204"/>
              </a:rPr>
              <a:t> </a:t>
            </a:r>
            <a:r>
              <a:rPr sz="1900" i="1" dirty="0">
                <a:latin typeface="Calibri" panose="020F0502020204030204"/>
                <a:cs typeface="Calibri" panose="020F0502020204030204"/>
              </a:rPr>
              <a:t>500</a:t>
            </a:r>
            <a:r>
              <a:rPr sz="1900" i="1" spc="-30" dirty="0">
                <a:latin typeface="Calibri" panose="020F0502020204030204"/>
                <a:cs typeface="Calibri" panose="020F0502020204030204"/>
              </a:rPr>
              <a:t> </a:t>
            </a:r>
            <a:r>
              <a:rPr sz="1900" i="1" dirty="0">
                <a:latin typeface="Calibri" panose="020F0502020204030204"/>
                <a:cs typeface="Calibri" panose="020F0502020204030204"/>
              </a:rPr>
              <a:t>+</a:t>
            </a:r>
            <a:r>
              <a:rPr sz="1900" i="1" spc="-20" dirty="0">
                <a:latin typeface="Calibri" panose="020F0502020204030204"/>
                <a:cs typeface="Calibri" panose="020F0502020204030204"/>
              </a:rPr>
              <a:t> </a:t>
            </a:r>
            <a:r>
              <a:rPr sz="1900" i="1" dirty="0">
                <a:latin typeface="Calibri" panose="020F0502020204030204"/>
                <a:cs typeface="Calibri" panose="020F0502020204030204"/>
              </a:rPr>
              <a:t>60</a:t>
            </a:r>
            <a:r>
              <a:rPr sz="1900" i="1" spc="-45" dirty="0">
                <a:latin typeface="Calibri" panose="020F0502020204030204"/>
                <a:cs typeface="Calibri" panose="020F0502020204030204"/>
              </a:rPr>
              <a:t> </a:t>
            </a:r>
            <a:r>
              <a:rPr sz="1900" i="1" dirty="0">
                <a:latin typeface="Calibri" panose="020F0502020204030204"/>
                <a:cs typeface="Calibri" panose="020F0502020204030204"/>
              </a:rPr>
              <a:t>=</a:t>
            </a:r>
            <a:r>
              <a:rPr sz="1900" i="1" spc="-20" dirty="0">
                <a:latin typeface="Calibri" panose="020F0502020204030204"/>
                <a:cs typeface="Calibri" panose="020F0502020204030204"/>
              </a:rPr>
              <a:t> </a:t>
            </a:r>
            <a:r>
              <a:rPr sz="1900" i="1" dirty="0">
                <a:solidFill>
                  <a:srgbClr val="FF0000"/>
                </a:solidFill>
                <a:latin typeface="Calibri" panose="020F0502020204030204"/>
                <a:cs typeface="Calibri" panose="020F0502020204030204"/>
              </a:rPr>
              <a:t>1,560</a:t>
            </a:r>
            <a:r>
              <a:rPr sz="1900" i="1" spc="-20" dirty="0">
                <a:solidFill>
                  <a:srgbClr val="FF0000"/>
                </a:solidFill>
                <a:latin typeface="Calibri" panose="020F0502020204030204"/>
                <a:cs typeface="Calibri" panose="020F0502020204030204"/>
              </a:rPr>
              <a:t> </a:t>
            </a:r>
            <a:r>
              <a:rPr sz="1900" i="1" dirty="0">
                <a:solidFill>
                  <a:srgbClr val="FF0000"/>
                </a:solidFill>
                <a:latin typeface="Calibri" panose="020F0502020204030204"/>
                <a:cs typeface="Calibri" panose="020F0502020204030204"/>
              </a:rPr>
              <a:t>ml</a:t>
            </a:r>
            <a:r>
              <a:rPr sz="1900" i="1" spc="-30" dirty="0">
                <a:solidFill>
                  <a:srgbClr val="FF0000"/>
                </a:solidFill>
                <a:latin typeface="Calibri" panose="020F0502020204030204"/>
                <a:cs typeface="Calibri" panose="020F0502020204030204"/>
              </a:rPr>
              <a:t> </a:t>
            </a:r>
            <a:r>
              <a:rPr sz="1900" i="1" spc="-20" dirty="0">
                <a:solidFill>
                  <a:srgbClr val="FF0000"/>
                </a:solidFill>
                <a:latin typeface="Calibri" panose="020F0502020204030204"/>
                <a:cs typeface="Calibri" panose="020F0502020204030204"/>
              </a:rPr>
              <a:t>/day</a:t>
            </a:r>
            <a:endParaRPr sz="1900">
              <a:latin typeface="Calibri" panose="020F0502020204030204"/>
              <a:cs typeface="Calibri" panose="020F0502020204030204"/>
            </a:endParaRPr>
          </a:p>
          <a:p>
            <a:pPr marL="12700">
              <a:lnSpc>
                <a:spcPct val="100000"/>
              </a:lnSpc>
              <a:spcBef>
                <a:spcPts val="910"/>
              </a:spcBef>
            </a:pPr>
            <a:r>
              <a:rPr sz="1900" i="1" dirty="0">
                <a:latin typeface="Calibri" panose="020F0502020204030204"/>
                <a:cs typeface="Calibri" panose="020F0502020204030204"/>
              </a:rPr>
              <a:t>1,560/24</a:t>
            </a:r>
            <a:r>
              <a:rPr sz="1900" i="1" spc="-20" dirty="0">
                <a:latin typeface="Calibri" panose="020F0502020204030204"/>
                <a:cs typeface="Calibri" panose="020F0502020204030204"/>
              </a:rPr>
              <a:t> </a:t>
            </a:r>
            <a:r>
              <a:rPr sz="1900" i="1" dirty="0">
                <a:latin typeface="Calibri" panose="020F0502020204030204"/>
                <a:cs typeface="Calibri" panose="020F0502020204030204"/>
              </a:rPr>
              <a:t>=</a:t>
            </a:r>
            <a:r>
              <a:rPr sz="1900" i="1" spc="-55" dirty="0">
                <a:latin typeface="Calibri" panose="020F0502020204030204"/>
                <a:cs typeface="Calibri" panose="020F0502020204030204"/>
              </a:rPr>
              <a:t> </a:t>
            </a:r>
            <a:r>
              <a:rPr sz="1900" i="1" dirty="0">
                <a:solidFill>
                  <a:srgbClr val="FF0000"/>
                </a:solidFill>
                <a:latin typeface="Calibri" panose="020F0502020204030204"/>
                <a:cs typeface="Calibri" panose="020F0502020204030204"/>
              </a:rPr>
              <a:t>65</a:t>
            </a:r>
            <a:r>
              <a:rPr sz="1900" i="1" spc="-40" dirty="0">
                <a:solidFill>
                  <a:srgbClr val="FF0000"/>
                </a:solidFill>
                <a:latin typeface="Calibri" panose="020F0502020204030204"/>
                <a:cs typeface="Calibri" panose="020F0502020204030204"/>
              </a:rPr>
              <a:t> </a:t>
            </a:r>
            <a:r>
              <a:rPr sz="1900" i="1" spc="-10" dirty="0">
                <a:solidFill>
                  <a:srgbClr val="FF0000"/>
                </a:solidFill>
                <a:latin typeface="Calibri" panose="020F0502020204030204"/>
                <a:cs typeface="Calibri" panose="020F0502020204030204"/>
              </a:rPr>
              <a:t>mL/hour</a:t>
            </a:r>
            <a:endParaRPr sz="1900">
              <a:latin typeface="Calibri" panose="020F0502020204030204"/>
              <a:cs typeface="Calibri" panose="020F0502020204030204"/>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303" y="281685"/>
            <a:ext cx="8051393" cy="1246495"/>
          </a:xfrm>
        </p:spPr>
        <p:txBody>
          <a:bodyPr/>
          <a:lstStyle/>
          <a:p>
            <a:r>
              <a:rPr lang="en-US" b="1" dirty="0"/>
              <a:t>Nursing Interventions</a:t>
            </a:r>
            <a:br>
              <a:rPr lang="en-US" b="1" dirty="0"/>
            </a:br>
            <a:endParaRPr lang="en-US" dirty="0"/>
          </a:p>
        </p:txBody>
      </p:sp>
      <p:sp>
        <p:nvSpPr>
          <p:cNvPr id="3" name="Text Placeholder 2"/>
          <p:cNvSpPr>
            <a:spLocks noGrp="1"/>
          </p:cNvSpPr>
          <p:nvPr>
            <p:ph type="body" idx="1"/>
          </p:nvPr>
        </p:nvSpPr>
        <p:spPr>
          <a:xfrm>
            <a:off x="618540" y="1326896"/>
            <a:ext cx="8088630" cy="3724096"/>
          </a:xfrm>
        </p:spPr>
        <p:txBody>
          <a:bodyPr/>
          <a:lstStyle/>
          <a:p>
            <a:r>
              <a:rPr lang="en-US" b="1" dirty="0"/>
              <a:t>Fluid Volume Deficit:</a:t>
            </a:r>
          </a:p>
          <a:p>
            <a:pPr>
              <a:buFont typeface="+mj-lt"/>
              <a:buAutoNum type="arabicPeriod"/>
            </a:pPr>
            <a:r>
              <a:rPr lang="en-US" dirty="0"/>
              <a:t>Monitor vital signs, intake, and output closely to assess fluid balance.</a:t>
            </a:r>
          </a:p>
          <a:p>
            <a:pPr>
              <a:buFont typeface="+mj-lt"/>
              <a:buAutoNum type="arabicPeriod"/>
            </a:pPr>
            <a:r>
              <a:rPr lang="en-US" dirty="0"/>
              <a:t>Encourage oral rehydration with clear fluids or oral rehydration solutions (ORS) to replace fluids and electrolytes lost through vomiting and diarrhea.</a:t>
            </a:r>
          </a:p>
          <a:p>
            <a:pPr>
              <a:buFont typeface="+mj-lt"/>
              <a:buAutoNum type="arabicPeriod"/>
            </a:pPr>
            <a:r>
              <a:rPr lang="en-US" dirty="0"/>
              <a:t>Administer intravenous fluids as prescribed to correct dehydration and maintain adequate hydration.</a:t>
            </a:r>
          </a:p>
          <a:p>
            <a:pPr>
              <a:buFont typeface="+mj-lt"/>
              <a:buAutoNum type="arabicPeriod"/>
            </a:pPr>
            <a:r>
              <a:rPr lang="en-US" dirty="0"/>
              <a:t>Assess for signs of severe dehydration, such as tachycardia, hypotension, or altered mental status, and promptly report to the healthcare team.</a:t>
            </a:r>
          </a:p>
          <a:p>
            <a:endParaRPr lang="en-US" dirty="0"/>
          </a:p>
        </p:txBody>
      </p:sp>
      <p:pic>
        <p:nvPicPr>
          <p:cNvPr id="4098" name="Picture 2" descr="‪7 Gastroenteritis Nursing Care Plans - Nurseslab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142932"/>
            <a:ext cx="2028825" cy="1524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304800" y="1828800"/>
            <a:ext cx="8088630" cy="3724096"/>
          </a:xfrm>
        </p:spPr>
        <p:txBody>
          <a:bodyPr/>
          <a:lstStyle/>
          <a:p>
            <a:r>
              <a:rPr lang="en-US" b="1" dirty="0"/>
              <a:t>Imbalanced Nutrition: Less than Body Requirements:</a:t>
            </a:r>
          </a:p>
          <a:p>
            <a:pPr>
              <a:buFont typeface="+mj-lt"/>
              <a:buAutoNum type="arabicPeriod"/>
            </a:pPr>
            <a:r>
              <a:rPr lang="en-US" dirty="0"/>
              <a:t>Assess the patient’s nutritional status, dietary intake, and weight changes.</a:t>
            </a:r>
          </a:p>
          <a:p>
            <a:pPr>
              <a:buFont typeface="+mj-lt"/>
              <a:buAutoNum type="arabicPeriod"/>
            </a:pPr>
            <a:r>
              <a:rPr lang="en-US" dirty="0"/>
              <a:t>Offer small, frequent meals of easily digestible foods, such as rice, toast, bananas, and yogurt, to provide nutrients and promote gradual refeeding.</a:t>
            </a:r>
          </a:p>
          <a:p>
            <a:pPr>
              <a:buFont typeface="+mj-lt"/>
              <a:buAutoNum type="arabicPeriod"/>
            </a:pPr>
            <a:r>
              <a:rPr lang="en-US" dirty="0"/>
              <a:t>Encourage the patient to consume clear liquids or easily digestible during the acute phase of gastroenteritis.</a:t>
            </a:r>
          </a:p>
          <a:p>
            <a:pPr>
              <a:buFont typeface="+mj-lt"/>
              <a:buAutoNum type="arabicPeriod"/>
            </a:pPr>
            <a:r>
              <a:rPr lang="en-US" dirty="0"/>
              <a:t>Provide education on the gradual reintroduction of regular foods, avoiding spicy or fatty foods that may exacerbate symptoms.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618540" y="1326896"/>
            <a:ext cx="8088630" cy="3046988"/>
          </a:xfrm>
        </p:spPr>
        <p:txBody>
          <a:bodyPr/>
          <a:lstStyle/>
          <a:p>
            <a:r>
              <a:rPr lang="en-US" b="1" dirty="0"/>
              <a:t>Risk for Infection:</a:t>
            </a:r>
          </a:p>
          <a:p>
            <a:pPr>
              <a:buFont typeface="+mj-lt"/>
              <a:buAutoNum type="arabicPeriod"/>
            </a:pPr>
            <a:r>
              <a:rPr lang="en-US" dirty="0"/>
              <a:t>Practice strict hand hygiene and adhere to infection prevention protocols.</a:t>
            </a:r>
          </a:p>
          <a:p>
            <a:pPr>
              <a:buFont typeface="+mj-lt"/>
              <a:buAutoNum type="arabicPeriod"/>
            </a:pPr>
            <a:r>
              <a:rPr lang="en-US" dirty="0"/>
              <a:t>Implement isolation precautions as indicated, particularly for patients with highly contagious or infectious gastroenteritis.</a:t>
            </a:r>
          </a:p>
          <a:p>
            <a:pPr>
              <a:buFont typeface="+mj-lt"/>
              <a:buAutoNum type="arabicPeriod"/>
            </a:pPr>
            <a:r>
              <a:rPr lang="en-US" dirty="0"/>
              <a:t>Educate the patient and caregivers about proper hand hygiene, including thorough handwashing with soap and water, to prevent the spread of infection.</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1219200" y="3429000"/>
            <a:ext cx="5867400" cy="1477328"/>
          </a:xfrm>
        </p:spPr>
        <p:txBody>
          <a:bodyPr/>
          <a:lstStyle/>
          <a:p>
            <a:r>
              <a:rPr lang="en-US" sz="4800" dirty="0">
                <a:solidFill>
                  <a:srgbClr val="CE171F"/>
                </a:solidFill>
                <a:latin typeface="Arial" panose="020B0604020202020204"/>
                <a:cs typeface="Arial" panose="020B0604020202020204"/>
              </a:rPr>
              <a:t>Cleft</a:t>
            </a:r>
            <a:r>
              <a:rPr lang="en-US" sz="4800" spc="-45" dirty="0">
                <a:solidFill>
                  <a:srgbClr val="CE171F"/>
                </a:solidFill>
                <a:latin typeface="Arial" panose="020B0604020202020204"/>
                <a:cs typeface="Arial" panose="020B0604020202020204"/>
              </a:rPr>
              <a:t> </a:t>
            </a:r>
            <a:r>
              <a:rPr lang="en-US" sz="4800" dirty="0">
                <a:solidFill>
                  <a:srgbClr val="CE171F"/>
                </a:solidFill>
                <a:latin typeface="Arial" panose="020B0604020202020204"/>
                <a:cs typeface="Arial" panose="020B0604020202020204"/>
              </a:rPr>
              <a:t>Lip</a:t>
            </a:r>
            <a:r>
              <a:rPr lang="en-US" sz="4800" spc="-45" dirty="0">
                <a:solidFill>
                  <a:srgbClr val="CE171F"/>
                </a:solidFill>
                <a:latin typeface="Arial" panose="020B0604020202020204"/>
                <a:cs typeface="Arial" panose="020B0604020202020204"/>
              </a:rPr>
              <a:t> </a:t>
            </a:r>
            <a:r>
              <a:rPr lang="en-US" sz="4800" dirty="0">
                <a:solidFill>
                  <a:srgbClr val="CE171F"/>
                </a:solidFill>
                <a:latin typeface="Arial" panose="020B0604020202020204"/>
                <a:cs typeface="Arial" panose="020B0604020202020204"/>
              </a:rPr>
              <a:t>and</a:t>
            </a:r>
            <a:r>
              <a:rPr lang="en-US" sz="4800" spc="-45" dirty="0">
                <a:solidFill>
                  <a:srgbClr val="CE171F"/>
                </a:solidFill>
                <a:latin typeface="Arial" panose="020B0604020202020204"/>
                <a:cs typeface="Arial" panose="020B0604020202020204"/>
              </a:rPr>
              <a:t> </a:t>
            </a:r>
            <a:r>
              <a:rPr lang="en-US" sz="4800" spc="-10" dirty="0">
                <a:solidFill>
                  <a:srgbClr val="CE171F"/>
                </a:solidFill>
                <a:latin typeface="Arial" panose="020B0604020202020204"/>
                <a:cs typeface="Arial" panose="020B0604020202020204"/>
              </a:rPr>
              <a:t>Palate</a:t>
            </a:r>
            <a:endParaRPr lang="en-US" sz="4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81200" y="228600"/>
            <a:ext cx="4269740" cy="574040"/>
          </a:xfrm>
          <a:prstGeom prst="rect">
            <a:avLst/>
          </a:prstGeom>
        </p:spPr>
        <p:txBody>
          <a:bodyPr vert="horz" wrap="square" lIns="0" tIns="12700" rIns="0" bIns="0" rtlCol="0">
            <a:spAutoFit/>
          </a:bodyPr>
          <a:lstStyle/>
          <a:p>
            <a:pPr marL="12700" algn="ctr">
              <a:lnSpc>
                <a:spcPct val="100000"/>
              </a:lnSpc>
              <a:spcBef>
                <a:spcPts val="100"/>
              </a:spcBef>
            </a:pPr>
            <a:r>
              <a:rPr sz="3600" dirty="0">
                <a:solidFill>
                  <a:srgbClr val="CE171F"/>
                </a:solidFill>
                <a:latin typeface="Arial" panose="020B0604020202020204"/>
                <a:cs typeface="Arial" panose="020B0604020202020204"/>
              </a:rPr>
              <a:t>Cleft</a:t>
            </a:r>
            <a:r>
              <a:rPr sz="3600" spc="-45" dirty="0">
                <a:solidFill>
                  <a:srgbClr val="CE171F"/>
                </a:solidFill>
                <a:latin typeface="Arial" panose="020B0604020202020204"/>
                <a:cs typeface="Arial" panose="020B0604020202020204"/>
              </a:rPr>
              <a:t> </a:t>
            </a:r>
            <a:r>
              <a:rPr sz="3600" dirty="0">
                <a:solidFill>
                  <a:srgbClr val="CE171F"/>
                </a:solidFill>
                <a:latin typeface="Arial" panose="020B0604020202020204"/>
                <a:cs typeface="Arial" panose="020B0604020202020204"/>
              </a:rPr>
              <a:t>Lip</a:t>
            </a:r>
            <a:r>
              <a:rPr sz="3600" spc="-45" dirty="0">
                <a:solidFill>
                  <a:srgbClr val="CE171F"/>
                </a:solidFill>
                <a:latin typeface="Arial" panose="020B0604020202020204"/>
                <a:cs typeface="Arial" panose="020B0604020202020204"/>
              </a:rPr>
              <a:t> </a:t>
            </a:r>
            <a:r>
              <a:rPr sz="3600" dirty="0">
                <a:solidFill>
                  <a:srgbClr val="CE171F"/>
                </a:solidFill>
                <a:latin typeface="Arial" panose="020B0604020202020204"/>
                <a:cs typeface="Arial" panose="020B0604020202020204"/>
              </a:rPr>
              <a:t>and</a:t>
            </a:r>
            <a:r>
              <a:rPr sz="3600" spc="-45" dirty="0">
                <a:solidFill>
                  <a:srgbClr val="CE171F"/>
                </a:solidFill>
                <a:latin typeface="Arial" panose="020B0604020202020204"/>
                <a:cs typeface="Arial" panose="020B0604020202020204"/>
              </a:rPr>
              <a:t> </a:t>
            </a:r>
            <a:r>
              <a:rPr sz="3600" spc="-10" dirty="0">
                <a:solidFill>
                  <a:srgbClr val="CE171F"/>
                </a:solidFill>
                <a:latin typeface="Arial" panose="020B0604020202020204"/>
                <a:cs typeface="Arial" panose="020B0604020202020204"/>
              </a:rPr>
              <a:t>Palate</a:t>
            </a:r>
            <a:endParaRPr sz="3600" dirty="0">
              <a:latin typeface="Arial" panose="020B0604020202020204"/>
              <a:cs typeface="Arial" panose="020B0604020202020204"/>
            </a:endParaRPr>
          </a:p>
        </p:txBody>
      </p:sp>
      <p:sp>
        <p:nvSpPr>
          <p:cNvPr id="4" name="object 4"/>
          <p:cNvSpPr txBox="1"/>
          <p:nvPr/>
        </p:nvSpPr>
        <p:spPr>
          <a:xfrm>
            <a:off x="381711" y="1150746"/>
            <a:ext cx="8283575" cy="3008516"/>
          </a:xfrm>
          <a:prstGeom prst="rect">
            <a:avLst/>
          </a:prstGeom>
        </p:spPr>
        <p:txBody>
          <a:bodyPr vert="horz" wrap="square" lIns="0" tIns="12700" rIns="0" bIns="0" rtlCol="0">
            <a:spAutoFit/>
          </a:bodyPr>
          <a:lstStyle/>
          <a:p>
            <a:pPr marL="184785" marR="318770" indent="-172720" algn="just">
              <a:lnSpc>
                <a:spcPct val="100000"/>
              </a:lnSpc>
              <a:spcBef>
                <a:spcPts val="100"/>
              </a:spcBef>
              <a:buFont typeface="Arial" panose="020B0604020202020204"/>
              <a:buChar char="•"/>
              <a:tabLst>
                <a:tab pos="184785" algn="l"/>
              </a:tabLst>
            </a:pPr>
            <a:r>
              <a:rPr sz="2100" dirty="0">
                <a:latin typeface="Calibri" panose="020F0502020204030204"/>
                <a:cs typeface="Calibri" panose="020F0502020204030204"/>
              </a:rPr>
              <a:t>Cleft</a:t>
            </a:r>
            <a:r>
              <a:rPr sz="2100" spc="-25" dirty="0">
                <a:latin typeface="Calibri" panose="020F0502020204030204"/>
                <a:cs typeface="Calibri" panose="020F0502020204030204"/>
              </a:rPr>
              <a:t> </a:t>
            </a:r>
            <a:r>
              <a:rPr sz="2100" dirty="0">
                <a:latin typeface="Calibri" panose="020F0502020204030204"/>
                <a:cs typeface="Calibri" panose="020F0502020204030204"/>
              </a:rPr>
              <a:t>lip</a:t>
            </a:r>
            <a:r>
              <a:rPr sz="2100" spc="-15" dirty="0">
                <a:latin typeface="Calibri" panose="020F0502020204030204"/>
                <a:cs typeface="Calibri" panose="020F0502020204030204"/>
              </a:rPr>
              <a:t> </a:t>
            </a:r>
            <a:r>
              <a:rPr sz="2100" b="1" dirty="0">
                <a:latin typeface="Calibri" panose="020F0502020204030204"/>
                <a:cs typeface="Calibri" panose="020F0502020204030204"/>
              </a:rPr>
              <a:t>(CL)</a:t>
            </a:r>
            <a:r>
              <a:rPr sz="2100" b="1" spc="-60" dirty="0">
                <a:latin typeface="Calibri" panose="020F0502020204030204"/>
                <a:cs typeface="Calibri" panose="020F0502020204030204"/>
              </a:rPr>
              <a:t> </a:t>
            </a:r>
            <a:r>
              <a:rPr sz="2100" dirty="0">
                <a:latin typeface="Calibri" panose="020F0502020204030204"/>
                <a:cs typeface="Calibri" panose="020F0502020204030204"/>
              </a:rPr>
              <a:t>and</a:t>
            </a:r>
            <a:r>
              <a:rPr sz="2100" spc="-35" dirty="0">
                <a:latin typeface="Calibri" panose="020F0502020204030204"/>
                <a:cs typeface="Calibri" panose="020F0502020204030204"/>
              </a:rPr>
              <a:t> </a:t>
            </a:r>
            <a:r>
              <a:rPr sz="2100" dirty="0">
                <a:latin typeface="Calibri" panose="020F0502020204030204"/>
                <a:cs typeface="Calibri" panose="020F0502020204030204"/>
              </a:rPr>
              <a:t>palate</a:t>
            </a:r>
            <a:r>
              <a:rPr sz="2100" spc="-45" dirty="0">
                <a:latin typeface="Calibri" panose="020F0502020204030204"/>
                <a:cs typeface="Calibri" panose="020F0502020204030204"/>
              </a:rPr>
              <a:t> </a:t>
            </a:r>
            <a:r>
              <a:rPr sz="2100" b="1" dirty="0">
                <a:latin typeface="Calibri" panose="020F0502020204030204"/>
                <a:cs typeface="Calibri" panose="020F0502020204030204"/>
              </a:rPr>
              <a:t>(CP)</a:t>
            </a:r>
            <a:r>
              <a:rPr sz="2100" b="1" spc="-60" dirty="0">
                <a:latin typeface="Calibri" panose="020F0502020204030204"/>
                <a:cs typeface="Calibri" panose="020F0502020204030204"/>
              </a:rPr>
              <a:t> </a:t>
            </a:r>
            <a:r>
              <a:rPr sz="2100" dirty="0">
                <a:latin typeface="Calibri" panose="020F0502020204030204"/>
                <a:cs typeface="Calibri" panose="020F0502020204030204"/>
              </a:rPr>
              <a:t>is</a:t>
            </a:r>
            <a:r>
              <a:rPr sz="2100" spc="-25" dirty="0">
                <a:latin typeface="Calibri" panose="020F0502020204030204"/>
                <a:cs typeface="Calibri" panose="020F0502020204030204"/>
              </a:rPr>
              <a:t> </a:t>
            </a:r>
            <a:r>
              <a:rPr sz="2100" dirty="0">
                <a:latin typeface="Calibri" panose="020F0502020204030204"/>
                <a:cs typeface="Calibri" panose="020F0502020204030204"/>
              </a:rPr>
              <a:t>the</a:t>
            </a:r>
            <a:r>
              <a:rPr sz="2100" spc="-35" dirty="0">
                <a:latin typeface="Calibri" panose="020F0502020204030204"/>
                <a:cs typeface="Calibri" panose="020F0502020204030204"/>
              </a:rPr>
              <a:t> </a:t>
            </a:r>
            <a:r>
              <a:rPr sz="2100" dirty="0">
                <a:latin typeface="Calibri" panose="020F0502020204030204"/>
                <a:cs typeface="Calibri" panose="020F0502020204030204"/>
              </a:rPr>
              <a:t>most</a:t>
            </a:r>
            <a:r>
              <a:rPr sz="2100" spc="-30" dirty="0">
                <a:latin typeface="Calibri" panose="020F0502020204030204"/>
                <a:cs typeface="Calibri" panose="020F0502020204030204"/>
              </a:rPr>
              <a:t> </a:t>
            </a:r>
            <a:r>
              <a:rPr sz="2100" dirty="0">
                <a:latin typeface="Calibri" panose="020F0502020204030204"/>
                <a:cs typeface="Calibri" panose="020F0502020204030204"/>
              </a:rPr>
              <a:t>common</a:t>
            </a:r>
            <a:r>
              <a:rPr sz="2100" spc="-40" dirty="0">
                <a:latin typeface="Calibri" panose="020F0502020204030204"/>
                <a:cs typeface="Calibri" panose="020F0502020204030204"/>
              </a:rPr>
              <a:t> </a:t>
            </a:r>
            <a:r>
              <a:rPr sz="2100" spc="-10" dirty="0">
                <a:latin typeface="Calibri" panose="020F0502020204030204"/>
                <a:cs typeface="Calibri" panose="020F0502020204030204"/>
              </a:rPr>
              <a:t>congenital</a:t>
            </a:r>
            <a:r>
              <a:rPr sz="2100" spc="-30" dirty="0">
                <a:latin typeface="Calibri" panose="020F0502020204030204"/>
                <a:cs typeface="Calibri" panose="020F0502020204030204"/>
              </a:rPr>
              <a:t> </a:t>
            </a:r>
            <a:r>
              <a:rPr sz="2100" spc="-10" dirty="0">
                <a:latin typeface="Calibri" panose="020F0502020204030204"/>
                <a:cs typeface="Calibri" panose="020F0502020204030204"/>
              </a:rPr>
              <a:t>craniofacial anomaly,</a:t>
            </a:r>
            <a:r>
              <a:rPr sz="2100" spc="-55" dirty="0">
                <a:latin typeface="Calibri" panose="020F0502020204030204"/>
                <a:cs typeface="Calibri" panose="020F0502020204030204"/>
              </a:rPr>
              <a:t> </a:t>
            </a:r>
            <a:r>
              <a:rPr sz="2100" dirty="0">
                <a:latin typeface="Calibri" panose="020F0502020204030204"/>
                <a:cs typeface="Calibri" panose="020F0502020204030204"/>
              </a:rPr>
              <a:t>they</a:t>
            </a:r>
            <a:r>
              <a:rPr sz="2100" spc="-75" dirty="0">
                <a:latin typeface="Calibri" panose="020F0502020204030204"/>
                <a:cs typeface="Calibri" panose="020F0502020204030204"/>
              </a:rPr>
              <a:t> </a:t>
            </a:r>
            <a:r>
              <a:rPr sz="2100" dirty="0">
                <a:latin typeface="Calibri" panose="020F0502020204030204"/>
                <a:cs typeface="Calibri" panose="020F0502020204030204"/>
              </a:rPr>
              <a:t>may</a:t>
            </a:r>
            <a:r>
              <a:rPr sz="2100" spc="-55" dirty="0">
                <a:latin typeface="Calibri" panose="020F0502020204030204"/>
                <a:cs typeface="Calibri" panose="020F0502020204030204"/>
              </a:rPr>
              <a:t> </a:t>
            </a:r>
            <a:r>
              <a:rPr sz="2100" dirty="0">
                <a:latin typeface="Calibri" panose="020F0502020204030204"/>
                <a:cs typeface="Calibri" panose="020F0502020204030204"/>
              </a:rPr>
              <a:t>appear</a:t>
            </a:r>
            <a:r>
              <a:rPr sz="2100" spc="-55" dirty="0">
                <a:latin typeface="Calibri" panose="020F0502020204030204"/>
                <a:cs typeface="Calibri" panose="020F0502020204030204"/>
              </a:rPr>
              <a:t> </a:t>
            </a:r>
            <a:r>
              <a:rPr sz="2100" spc="-10" dirty="0">
                <a:latin typeface="Calibri" panose="020F0502020204030204"/>
                <a:cs typeface="Calibri" panose="020F0502020204030204"/>
              </a:rPr>
              <a:t>separately</a:t>
            </a:r>
            <a:r>
              <a:rPr sz="2100" spc="-35" dirty="0">
                <a:latin typeface="Calibri" panose="020F0502020204030204"/>
                <a:cs typeface="Calibri" panose="020F0502020204030204"/>
              </a:rPr>
              <a:t> </a:t>
            </a:r>
            <a:r>
              <a:rPr sz="2100" spc="-45" dirty="0">
                <a:latin typeface="Calibri" panose="020F0502020204030204"/>
                <a:cs typeface="Calibri" panose="020F0502020204030204"/>
              </a:rPr>
              <a:t>or,</a:t>
            </a:r>
            <a:r>
              <a:rPr sz="2100" spc="-40" dirty="0">
                <a:latin typeface="Calibri" panose="020F0502020204030204"/>
                <a:cs typeface="Calibri" panose="020F0502020204030204"/>
              </a:rPr>
              <a:t> </a:t>
            </a:r>
            <a:r>
              <a:rPr sz="2100" dirty="0">
                <a:latin typeface="Calibri" panose="020F0502020204030204"/>
                <a:cs typeface="Calibri" panose="020F0502020204030204"/>
              </a:rPr>
              <a:t>more</a:t>
            </a:r>
            <a:r>
              <a:rPr sz="2100" spc="-35" dirty="0">
                <a:latin typeface="Calibri" panose="020F0502020204030204"/>
                <a:cs typeface="Calibri" panose="020F0502020204030204"/>
              </a:rPr>
              <a:t> </a:t>
            </a:r>
            <a:r>
              <a:rPr sz="2100" dirty="0">
                <a:latin typeface="Calibri" panose="020F0502020204030204"/>
                <a:cs typeface="Calibri" panose="020F0502020204030204"/>
              </a:rPr>
              <a:t>often,</a:t>
            </a:r>
            <a:r>
              <a:rPr sz="2100" spc="-55" dirty="0">
                <a:latin typeface="Calibri" panose="020F0502020204030204"/>
                <a:cs typeface="Calibri" panose="020F0502020204030204"/>
              </a:rPr>
              <a:t> </a:t>
            </a:r>
            <a:r>
              <a:rPr sz="2100" spc="-30" dirty="0">
                <a:latin typeface="Calibri" panose="020F0502020204030204"/>
                <a:cs typeface="Calibri" panose="020F0502020204030204"/>
              </a:rPr>
              <a:t>together.</a:t>
            </a:r>
            <a:r>
              <a:rPr sz="2100" spc="-35" dirty="0">
                <a:latin typeface="Calibri" panose="020F0502020204030204"/>
                <a:cs typeface="Calibri" panose="020F0502020204030204"/>
              </a:rPr>
              <a:t> </a:t>
            </a:r>
            <a:r>
              <a:rPr sz="2100" dirty="0">
                <a:latin typeface="Calibri" panose="020F0502020204030204"/>
                <a:cs typeface="Calibri" panose="020F0502020204030204"/>
              </a:rPr>
              <a:t>It</a:t>
            </a:r>
            <a:r>
              <a:rPr sz="2100" spc="-60" dirty="0">
                <a:latin typeface="Calibri" panose="020F0502020204030204"/>
                <a:cs typeface="Calibri" panose="020F0502020204030204"/>
              </a:rPr>
              <a:t> </a:t>
            </a:r>
            <a:r>
              <a:rPr sz="2100" spc="-10" dirty="0">
                <a:latin typeface="Calibri" panose="020F0502020204030204"/>
                <a:cs typeface="Calibri" panose="020F0502020204030204"/>
              </a:rPr>
              <a:t>occurs </a:t>
            </a:r>
            <a:r>
              <a:rPr sz="2100" dirty="0">
                <a:latin typeface="Calibri" panose="020F0502020204030204"/>
                <a:cs typeface="Calibri" panose="020F0502020204030204"/>
              </a:rPr>
              <a:t>frequently</a:t>
            </a:r>
            <a:r>
              <a:rPr sz="2100" spc="-45" dirty="0">
                <a:latin typeface="Calibri" panose="020F0502020204030204"/>
                <a:cs typeface="Calibri" panose="020F0502020204030204"/>
              </a:rPr>
              <a:t> </a:t>
            </a:r>
            <a:r>
              <a:rPr sz="2100" dirty="0">
                <a:latin typeface="Calibri" panose="020F0502020204030204"/>
                <a:cs typeface="Calibri" panose="020F0502020204030204"/>
              </a:rPr>
              <a:t>in</a:t>
            </a:r>
            <a:r>
              <a:rPr sz="2100" spc="-40" dirty="0">
                <a:latin typeface="Calibri" panose="020F0502020204030204"/>
                <a:cs typeface="Calibri" panose="020F0502020204030204"/>
              </a:rPr>
              <a:t> </a:t>
            </a:r>
            <a:r>
              <a:rPr sz="2100" dirty="0">
                <a:latin typeface="Calibri" panose="020F0502020204030204"/>
                <a:cs typeface="Calibri" panose="020F0502020204030204"/>
              </a:rPr>
              <a:t>association</a:t>
            </a:r>
            <a:r>
              <a:rPr sz="2100" spc="-20" dirty="0">
                <a:latin typeface="Calibri" panose="020F0502020204030204"/>
                <a:cs typeface="Calibri" panose="020F0502020204030204"/>
              </a:rPr>
              <a:t> </a:t>
            </a:r>
            <a:r>
              <a:rPr sz="2100" dirty="0">
                <a:latin typeface="Calibri" panose="020F0502020204030204"/>
                <a:cs typeface="Calibri" panose="020F0502020204030204"/>
              </a:rPr>
              <a:t>with</a:t>
            </a:r>
            <a:r>
              <a:rPr sz="2100" spc="-45" dirty="0">
                <a:latin typeface="Calibri" panose="020F0502020204030204"/>
                <a:cs typeface="Calibri" panose="020F0502020204030204"/>
              </a:rPr>
              <a:t> </a:t>
            </a:r>
            <a:r>
              <a:rPr sz="2100" dirty="0">
                <a:latin typeface="Calibri" panose="020F0502020204030204"/>
                <a:cs typeface="Calibri" panose="020F0502020204030204"/>
              </a:rPr>
              <a:t>other</a:t>
            </a:r>
            <a:r>
              <a:rPr sz="2100" spc="-40" dirty="0">
                <a:latin typeface="Calibri" panose="020F0502020204030204"/>
                <a:cs typeface="Calibri" panose="020F0502020204030204"/>
              </a:rPr>
              <a:t> </a:t>
            </a:r>
            <a:r>
              <a:rPr sz="2100" spc="-10" dirty="0">
                <a:latin typeface="Calibri" panose="020F0502020204030204"/>
                <a:cs typeface="Calibri" panose="020F0502020204030204"/>
              </a:rPr>
              <a:t>anomalies.</a:t>
            </a:r>
            <a:endParaRPr sz="2100" dirty="0">
              <a:latin typeface="Calibri" panose="020F0502020204030204"/>
              <a:cs typeface="Calibri" panose="020F0502020204030204"/>
            </a:endParaRPr>
          </a:p>
          <a:p>
            <a:pPr marL="184785" marR="5080" indent="-172720">
              <a:lnSpc>
                <a:spcPct val="100000"/>
              </a:lnSpc>
              <a:spcBef>
                <a:spcPts val="795"/>
              </a:spcBef>
              <a:buFont typeface="Arial" panose="020B0604020202020204"/>
              <a:buChar char="•"/>
              <a:tabLst>
                <a:tab pos="184785" algn="l"/>
              </a:tabLst>
            </a:pPr>
            <a:r>
              <a:rPr sz="2100" b="1" dirty="0">
                <a:latin typeface="Calibri" panose="020F0502020204030204"/>
                <a:cs typeface="Calibri" panose="020F0502020204030204"/>
              </a:rPr>
              <a:t>CL</a:t>
            </a:r>
            <a:r>
              <a:rPr sz="2100" b="1" spc="-65" dirty="0">
                <a:latin typeface="Calibri" panose="020F0502020204030204"/>
                <a:cs typeface="Calibri" panose="020F0502020204030204"/>
              </a:rPr>
              <a:t> </a:t>
            </a:r>
            <a:r>
              <a:rPr sz="2100" dirty="0">
                <a:latin typeface="Calibri" panose="020F0502020204030204"/>
                <a:cs typeface="Calibri" panose="020F0502020204030204"/>
              </a:rPr>
              <a:t>results</a:t>
            </a:r>
            <a:r>
              <a:rPr sz="2100" spc="-30" dirty="0">
                <a:latin typeface="Calibri" panose="020F0502020204030204"/>
                <a:cs typeface="Calibri" panose="020F0502020204030204"/>
              </a:rPr>
              <a:t> </a:t>
            </a:r>
            <a:r>
              <a:rPr sz="2100" dirty="0">
                <a:latin typeface="Calibri" panose="020F0502020204030204"/>
                <a:cs typeface="Calibri" panose="020F0502020204030204"/>
              </a:rPr>
              <a:t>from</a:t>
            </a:r>
            <a:r>
              <a:rPr sz="2100" spc="-55" dirty="0">
                <a:latin typeface="Calibri" panose="020F0502020204030204"/>
                <a:cs typeface="Calibri" panose="020F0502020204030204"/>
              </a:rPr>
              <a:t> </a:t>
            </a:r>
            <a:r>
              <a:rPr sz="2100" dirty="0">
                <a:latin typeface="Calibri" panose="020F0502020204030204"/>
                <a:cs typeface="Calibri" panose="020F0502020204030204"/>
              </a:rPr>
              <a:t>failure</a:t>
            </a:r>
            <a:r>
              <a:rPr sz="2100" spc="-50" dirty="0">
                <a:latin typeface="Calibri" panose="020F0502020204030204"/>
                <a:cs typeface="Calibri" panose="020F0502020204030204"/>
              </a:rPr>
              <a:t> </a:t>
            </a:r>
            <a:r>
              <a:rPr sz="2100" dirty="0">
                <a:latin typeface="Calibri" panose="020F0502020204030204"/>
                <a:cs typeface="Calibri" panose="020F0502020204030204"/>
              </a:rPr>
              <a:t>of</a:t>
            </a:r>
            <a:r>
              <a:rPr sz="2100" spc="-45" dirty="0">
                <a:latin typeface="Calibri" panose="020F0502020204030204"/>
                <a:cs typeface="Calibri" panose="020F0502020204030204"/>
              </a:rPr>
              <a:t> </a:t>
            </a:r>
            <a:r>
              <a:rPr sz="2100" dirty="0">
                <a:latin typeface="Calibri" panose="020F0502020204030204"/>
                <a:cs typeface="Calibri" panose="020F0502020204030204"/>
              </a:rPr>
              <a:t>the</a:t>
            </a:r>
            <a:r>
              <a:rPr sz="2100" spc="-50" dirty="0">
                <a:latin typeface="Calibri" panose="020F0502020204030204"/>
                <a:cs typeface="Calibri" panose="020F0502020204030204"/>
              </a:rPr>
              <a:t> </a:t>
            </a:r>
            <a:r>
              <a:rPr sz="2100" dirty="0">
                <a:latin typeface="Calibri" panose="020F0502020204030204"/>
                <a:cs typeface="Calibri" panose="020F0502020204030204"/>
              </a:rPr>
              <a:t>maxillary</a:t>
            </a:r>
            <a:r>
              <a:rPr sz="2100" spc="-35" dirty="0">
                <a:latin typeface="Calibri" panose="020F0502020204030204"/>
                <a:cs typeface="Calibri" panose="020F0502020204030204"/>
              </a:rPr>
              <a:t> </a:t>
            </a:r>
            <a:r>
              <a:rPr sz="2100" dirty="0">
                <a:latin typeface="Calibri" panose="020F0502020204030204"/>
                <a:cs typeface="Calibri" panose="020F0502020204030204"/>
              </a:rPr>
              <a:t>and</a:t>
            </a:r>
            <a:r>
              <a:rPr sz="2100" spc="-65" dirty="0">
                <a:latin typeface="Calibri" panose="020F0502020204030204"/>
                <a:cs typeface="Calibri" panose="020F0502020204030204"/>
              </a:rPr>
              <a:t> </a:t>
            </a:r>
            <a:r>
              <a:rPr sz="2100" dirty="0">
                <a:latin typeface="Calibri" panose="020F0502020204030204"/>
                <a:cs typeface="Calibri" panose="020F0502020204030204"/>
              </a:rPr>
              <a:t>median</a:t>
            </a:r>
            <a:r>
              <a:rPr sz="2100" spc="-50" dirty="0">
                <a:latin typeface="Calibri" panose="020F0502020204030204"/>
                <a:cs typeface="Calibri" panose="020F0502020204030204"/>
              </a:rPr>
              <a:t> </a:t>
            </a:r>
            <a:r>
              <a:rPr sz="2100" dirty="0">
                <a:latin typeface="Calibri" panose="020F0502020204030204"/>
                <a:cs typeface="Calibri" panose="020F0502020204030204"/>
              </a:rPr>
              <a:t>nasal</a:t>
            </a:r>
            <a:r>
              <a:rPr sz="2100" spc="-65" dirty="0">
                <a:latin typeface="Calibri" panose="020F0502020204030204"/>
                <a:cs typeface="Calibri" panose="020F0502020204030204"/>
              </a:rPr>
              <a:t> </a:t>
            </a:r>
            <a:r>
              <a:rPr sz="2100" dirty="0">
                <a:latin typeface="Calibri" panose="020F0502020204030204"/>
                <a:cs typeface="Calibri" panose="020F0502020204030204"/>
              </a:rPr>
              <a:t>processes</a:t>
            </a:r>
            <a:r>
              <a:rPr sz="2100" spc="-10" dirty="0">
                <a:latin typeface="Calibri" panose="020F0502020204030204"/>
                <a:cs typeface="Calibri" panose="020F0502020204030204"/>
              </a:rPr>
              <a:t> </a:t>
            </a:r>
            <a:r>
              <a:rPr sz="2100" dirty="0">
                <a:latin typeface="Calibri" panose="020F0502020204030204"/>
                <a:cs typeface="Calibri" panose="020F0502020204030204"/>
              </a:rPr>
              <a:t>to</a:t>
            </a:r>
            <a:r>
              <a:rPr sz="2100" spc="-55" dirty="0">
                <a:latin typeface="Calibri" panose="020F0502020204030204"/>
                <a:cs typeface="Calibri" panose="020F0502020204030204"/>
              </a:rPr>
              <a:t> </a:t>
            </a:r>
            <a:r>
              <a:rPr sz="2100" spc="-10" dirty="0">
                <a:latin typeface="Calibri" panose="020F0502020204030204"/>
                <a:cs typeface="Calibri" panose="020F0502020204030204"/>
              </a:rPr>
              <a:t>fuse;</a:t>
            </a:r>
            <a:endParaRPr lang="en-US" sz="2100" spc="-10" dirty="0">
              <a:latin typeface="Calibri" panose="020F0502020204030204"/>
              <a:cs typeface="Calibri" panose="020F0502020204030204"/>
            </a:endParaRPr>
          </a:p>
          <a:p>
            <a:pPr marL="184785" marR="5080" indent="-172720">
              <a:lnSpc>
                <a:spcPct val="100000"/>
              </a:lnSpc>
              <a:spcBef>
                <a:spcPts val="795"/>
              </a:spcBef>
              <a:buFont typeface="Arial" panose="020B0604020202020204"/>
              <a:buChar char="•"/>
              <a:tabLst>
                <a:tab pos="184785" algn="l"/>
              </a:tabLst>
            </a:pPr>
            <a:r>
              <a:rPr sz="2100" spc="-10" dirty="0">
                <a:latin typeface="Calibri" panose="020F0502020204030204"/>
                <a:cs typeface="Calibri" panose="020F0502020204030204"/>
              </a:rPr>
              <a:t> </a:t>
            </a:r>
            <a:r>
              <a:rPr sz="2100" b="1" dirty="0">
                <a:latin typeface="Calibri" panose="020F0502020204030204"/>
                <a:cs typeface="Calibri" panose="020F0502020204030204"/>
              </a:rPr>
              <a:t>CP</a:t>
            </a:r>
            <a:r>
              <a:rPr sz="2100" b="1" spc="-55" dirty="0">
                <a:latin typeface="Calibri" panose="020F0502020204030204"/>
                <a:cs typeface="Calibri" panose="020F0502020204030204"/>
              </a:rPr>
              <a:t> </a:t>
            </a:r>
            <a:r>
              <a:rPr sz="2100" dirty="0">
                <a:latin typeface="Calibri" panose="020F0502020204030204"/>
                <a:cs typeface="Calibri" panose="020F0502020204030204"/>
              </a:rPr>
              <a:t>is</a:t>
            </a:r>
            <a:r>
              <a:rPr sz="2100" spc="-35" dirty="0">
                <a:latin typeface="Calibri" panose="020F0502020204030204"/>
                <a:cs typeface="Calibri" panose="020F0502020204030204"/>
              </a:rPr>
              <a:t> </a:t>
            </a:r>
            <a:r>
              <a:rPr sz="2100" dirty="0">
                <a:latin typeface="Calibri" panose="020F0502020204030204"/>
                <a:cs typeface="Calibri" panose="020F0502020204030204"/>
              </a:rPr>
              <a:t>a</a:t>
            </a:r>
            <a:r>
              <a:rPr sz="2100" spc="-45" dirty="0">
                <a:latin typeface="Calibri" panose="020F0502020204030204"/>
                <a:cs typeface="Calibri" panose="020F0502020204030204"/>
              </a:rPr>
              <a:t> </a:t>
            </a:r>
            <a:r>
              <a:rPr sz="2100" dirty="0">
                <a:latin typeface="Calibri" panose="020F0502020204030204"/>
                <a:cs typeface="Calibri" panose="020F0502020204030204"/>
              </a:rPr>
              <a:t>midline</a:t>
            </a:r>
            <a:r>
              <a:rPr sz="2100" spc="-35" dirty="0">
                <a:latin typeface="Calibri" panose="020F0502020204030204"/>
                <a:cs typeface="Calibri" panose="020F0502020204030204"/>
              </a:rPr>
              <a:t> </a:t>
            </a:r>
            <a:r>
              <a:rPr sz="2100" dirty="0">
                <a:latin typeface="Calibri" panose="020F0502020204030204"/>
                <a:cs typeface="Calibri" panose="020F0502020204030204"/>
              </a:rPr>
              <a:t>fissure</a:t>
            </a:r>
            <a:r>
              <a:rPr sz="2100" spc="-20" dirty="0">
                <a:latin typeface="Calibri" panose="020F0502020204030204"/>
                <a:cs typeface="Calibri" panose="020F0502020204030204"/>
              </a:rPr>
              <a:t> </a:t>
            </a:r>
            <a:r>
              <a:rPr sz="2100" dirty="0">
                <a:latin typeface="Calibri" panose="020F0502020204030204"/>
                <a:cs typeface="Calibri" panose="020F0502020204030204"/>
              </a:rPr>
              <a:t>of</a:t>
            </a:r>
            <a:r>
              <a:rPr sz="2100" spc="-50" dirty="0">
                <a:latin typeface="Calibri" panose="020F0502020204030204"/>
                <a:cs typeface="Calibri" panose="020F0502020204030204"/>
              </a:rPr>
              <a:t> </a:t>
            </a:r>
            <a:r>
              <a:rPr sz="2100" dirty="0">
                <a:latin typeface="Calibri" panose="020F0502020204030204"/>
                <a:cs typeface="Calibri" panose="020F0502020204030204"/>
              </a:rPr>
              <a:t>the</a:t>
            </a:r>
            <a:r>
              <a:rPr sz="2100" spc="-45" dirty="0">
                <a:latin typeface="Calibri" panose="020F0502020204030204"/>
                <a:cs typeface="Calibri" panose="020F0502020204030204"/>
              </a:rPr>
              <a:t> </a:t>
            </a:r>
            <a:r>
              <a:rPr sz="2100" dirty="0">
                <a:latin typeface="Calibri" panose="020F0502020204030204"/>
                <a:cs typeface="Calibri" panose="020F0502020204030204"/>
              </a:rPr>
              <a:t>palate</a:t>
            </a:r>
            <a:r>
              <a:rPr sz="2100" spc="-55" dirty="0">
                <a:latin typeface="Calibri" panose="020F0502020204030204"/>
                <a:cs typeface="Calibri" panose="020F0502020204030204"/>
              </a:rPr>
              <a:t> </a:t>
            </a:r>
            <a:r>
              <a:rPr sz="2100" dirty="0">
                <a:latin typeface="Calibri" panose="020F0502020204030204"/>
                <a:cs typeface="Calibri" panose="020F0502020204030204"/>
              </a:rPr>
              <a:t>that</a:t>
            </a:r>
            <a:r>
              <a:rPr sz="2100" spc="-55" dirty="0">
                <a:latin typeface="Calibri" panose="020F0502020204030204"/>
                <a:cs typeface="Calibri" panose="020F0502020204030204"/>
              </a:rPr>
              <a:t> </a:t>
            </a:r>
            <a:r>
              <a:rPr sz="2100" dirty="0">
                <a:latin typeface="Calibri" panose="020F0502020204030204"/>
                <a:cs typeface="Calibri" panose="020F0502020204030204"/>
              </a:rPr>
              <a:t>results</a:t>
            </a:r>
            <a:r>
              <a:rPr sz="2100" spc="-30" dirty="0">
                <a:latin typeface="Calibri" panose="020F0502020204030204"/>
                <a:cs typeface="Calibri" panose="020F0502020204030204"/>
              </a:rPr>
              <a:t> </a:t>
            </a:r>
            <a:r>
              <a:rPr sz="2100" dirty="0">
                <a:latin typeface="Calibri" panose="020F0502020204030204"/>
                <a:cs typeface="Calibri" panose="020F0502020204030204"/>
              </a:rPr>
              <a:t>from</a:t>
            </a:r>
            <a:r>
              <a:rPr sz="2100" spc="-35" dirty="0">
                <a:latin typeface="Calibri" panose="020F0502020204030204"/>
                <a:cs typeface="Calibri" panose="020F0502020204030204"/>
              </a:rPr>
              <a:t> </a:t>
            </a:r>
            <a:r>
              <a:rPr sz="2100" spc="-10" dirty="0">
                <a:latin typeface="Calibri" panose="020F0502020204030204"/>
                <a:cs typeface="Calibri" panose="020F0502020204030204"/>
              </a:rPr>
              <a:t>failure</a:t>
            </a:r>
            <a:r>
              <a:rPr sz="2100" spc="-40" dirty="0">
                <a:latin typeface="Calibri" panose="020F0502020204030204"/>
                <a:cs typeface="Calibri" panose="020F0502020204030204"/>
              </a:rPr>
              <a:t> </a:t>
            </a:r>
            <a:r>
              <a:rPr sz="2100" dirty="0">
                <a:latin typeface="Calibri" panose="020F0502020204030204"/>
                <a:cs typeface="Calibri" panose="020F0502020204030204"/>
              </a:rPr>
              <a:t>of</a:t>
            </a:r>
            <a:r>
              <a:rPr sz="2100" spc="-35" dirty="0">
                <a:latin typeface="Calibri" panose="020F0502020204030204"/>
                <a:cs typeface="Calibri" panose="020F0502020204030204"/>
              </a:rPr>
              <a:t> </a:t>
            </a:r>
            <a:r>
              <a:rPr sz="2100" dirty="0">
                <a:latin typeface="Calibri" panose="020F0502020204030204"/>
                <a:cs typeface="Calibri" panose="020F0502020204030204"/>
              </a:rPr>
              <a:t>the</a:t>
            </a:r>
            <a:r>
              <a:rPr sz="2100" spc="-40" dirty="0">
                <a:latin typeface="Calibri" panose="020F0502020204030204"/>
                <a:cs typeface="Calibri" panose="020F0502020204030204"/>
              </a:rPr>
              <a:t> </a:t>
            </a:r>
            <a:r>
              <a:rPr sz="2100" spc="-25" dirty="0">
                <a:latin typeface="Calibri" panose="020F0502020204030204"/>
                <a:cs typeface="Calibri" panose="020F0502020204030204"/>
              </a:rPr>
              <a:t>two </a:t>
            </a:r>
            <a:r>
              <a:rPr sz="2100" dirty="0">
                <a:latin typeface="Calibri" panose="020F0502020204030204"/>
                <a:cs typeface="Calibri" panose="020F0502020204030204"/>
              </a:rPr>
              <a:t>palatal</a:t>
            </a:r>
            <a:r>
              <a:rPr sz="2100" spc="-85" dirty="0">
                <a:latin typeface="Calibri" panose="020F0502020204030204"/>
                <a:cs typeface="Calibri" panose="020F0502020204030204"/>
              </a:rPr>
              <a:t> </a:t>
            </a:r>
            <a:r>
              <a:rPr sz="2100" dirty="0">
                <a:latin typeface="Calibri" panose="020F0502020204030204"/>
                <a:cs typeface="Calibri" panose="020F0502020204030204"/>
              </a:rPr>
              <a:t>processes</a:t>
            </a:r>
            <a:r>
              <a:rPr sz="2100" spc="-35" dirty="0">
                <a:latin typeface="Calibri" panose="020F0502020204030204"/>
                <a:cs typeface="Calibri" panose="020F0502020204030204"/>
              </a:rPr>
              <a:t> </a:t>
            </a:r>
            <a:r>
              <a:rPr sz="2100" dirty="0">
                <a:latin typeface="Calibri" panose="020F0502020204030204"/>
                <a:cs typeface="Calibri" panose="020F0502020204030204"/>
              </a:rPr>
              <a:t>to</a:t>
            </a:r>
            <a:r>
              <a:rPr sz="2100" spc="-70" dirty="0">
                <a:latin typeface="Calibri" panose="020F0502020204030204"/>
                <a:cs typeface="Calibri" panose="020F0502020204030204"/>
              </a:rPr>
              <a:t> </a:t>
            </a:r>
            <a:r>
              <a:rPr sz="2100" spc="-10" dirty="0">
                <a:latin typeface="Calibri" panose="020F0502020204030204"/>
                <a:cs typeface="Calibri" panose="020F0502020204030204"/>
              </a:rPr>
              <a:t>fuse.</a:t>
            </a:r>
            <a:endParaRPr lang="en-US" sz="2100" spc="-10" dirty="0">
              <a:latin typeface="Calibri" panose="020F0502020204030204"/>
              <a:cs typeface="Calibri" panose="020F0502020204030204"/>
            </a:endParaRPr>
          </a:p>
          <a:p>
            <a:pPr marL="12065" marR="5080">
              <a:spcBef>
                <a:spcPts val="795"/>
              </a:spcBef>
              <a:tabLst>
                <a:tab pos="184785" algn="l"/>
              </a:tabLst>
            </a:pPr>
            <a:r>
              <a:rPr lang="en-US" sz="2100" dirty="0">
                <a:latin typeface="Times New Roman" panose="02020603050405020304"/>
                <a:cs typeface="Times New Roman" panose="02020603050405020304"/>
              </a:rPr>
              <a:t>The</a:t>
            </a:r>
            <a:r>
              <a:rPr lang="en-US" sz="2100" spc="-35" dirty="0">
                <a:latin typeface="Times New Roman" panose="02020603050405020304"/>
                <a:cs typeface="Times New Roman" panose="02020603050405020304"/>
              </a:rPr>
              <a:t> </a:t>
            </a:r>
            <a:r>
              <a:rPr lang="en-US" sz="2100" dirty="0">
                <a:latin typeface="Times New Roman" panose="02020603050405020304"/>
                <a:cs typeface="Times New Roman" panose="02020603050405020304"/>
              </a:rPr>
              <a:t>incidence</a:t>
            </a:r>
            <a:r>
              <a:rPr lang="en-US" sz="2100" spc="-60" dirty="0">
                <a:latin typeface="Times New Roman" panose="02020603050405020304"/>
                <a:cs typeface="Times New Roman" panose="02020603050405020304"/>
              </a:rPr>
              <a:t> </a:t>
            </a:r>
            <a:r>
              <a:rPr lang="en-US" sz="2100" dirty="0">
                <a:latin typeface="Calibri" panose="020F0502020204030204"/>
                <a:cs typeface="Calibri" panose="020F0502020204030204"/>
              </a:rPr>
              <a:t>:</a:t>
            </a:r>
            <a:r>
              <a:rPr lang="en-US" sz="2100" spc="-35" dirty="0">
                <a:latin typeface="Calibri" panose="020F0502020204030204"/>
                <a:cs typeface="Calibri" panose="020F0502020204030204"/>
              </a:rPr>
              <a:t> </a:t>
            </a:r>
            <a:r>
              <a:rPr lang="en-US" sz="2100" dirty="0">
                <a:latin typeface="Calibri" panose="020F0502020204030204"/>
                <a:cs typeface="Calibri" panose="020F0502020204030204"/>
              </a:rPr>
              <a:t>occurring</a:t>
            </a:r>
            <a:r>
              <a:rPr lang="en-US" sz="2100" spc="-30" dirty="0">
                <a:latin typeface="Calibri" panose="020F0502020204030204"/>
                <a:cs typeface="Calibri" panose="020F0502020204030204"/>
              </a:rPr>
              <a:t> </a:t>
            </a:r>
            <a:r>
              <a:rPr lang="en-US" sz="2100" dirty="0">
                <a:latin typeface="Calibri" panose="020F0502020204030204"/>
                <a:cs typeface="Calibri" panose="020F0502020204030204"/>
              </a:rPr>
              <a:t>once</a:t>
            </a:r>
            <a:r>
              <a:rPr lang="en-US" sz="2100" spc="-25" dirty="0">
                <a:latin typeface="Calibri" panose="020F0502020204030204"/>
                <a:cs typeface="Calibri" panose="020F0502020204030204"/>
              </a:rPr>
              <a:t> </a:t>
            </a:r>
            <a:r>
              <a:rPr lang="en-US" sz="2100" dirty="0">
                <a:latin typeface="Calibri" panose="020F0502020204030204"/>
                <a:cs typeface="Calibri" panose="020F0502020204030204"/>
              </a:rPr>
              <a:t>in</a:t>
            </a:r>
            <a:r>
              <a:rPr lang="en-US" sz="2100" spc="-50" dirty="0">
                <a:latin typeface="Calibri" panose="020F0502020204030204"/>
                <a:cs typeface="Calibri" panose="020F0502020204030204"/>
              </a:rPr>
              <a:t> </a:t>
            </a:r>
            <a:r>
              <a:rPr lang="en-US" sz="2100" dirty="0">
                <a:latin typeface="Calibri" panose="020F0502020204030204"/>
                <a:cs typeface="Calibri" panose="020F0502020204030204"/>
              </a:rPr>
              <a:t>every</a:t>
            </a:r>
            <a:r>
              <a:rPr lang="en-US" sz="2100" spc="-5" dirty="0">
                <a:latin typeface="Calibri" panose="020F0502020204030204"/>
                <a:cs typeface="Calibri" panose="020F0502020204030204"/>
              </a:rPr>
              <a:t> </a:t>
            </a:r>
            <a:r>
              <a:rPr lang="en-US" sz="2100" dirty="0">
                <a:latin typeface="Calibri" panose="020F0502020204030204"/>
                <a:cs typeface="Calibri" panose="020F0502020204030204"/>
              </a:rPr>
              <a:t>700</a:t>
            </a:r>
            <a:r>
              <a:rPr lang="en-US" sz="2100" spc="-50" dirty="0">
                <a:latin typeface="Calibri" panose="020F0502020204030204"/>
                <a:cs typeface="Calibri" panose="020F0502020204030204"/>
              </a:rPr>
              <a:t> </a:t>
            </a:r>
            <a:r>
              <a:rPr lang="en-US" sz="2100" dirty="0">
                <a:latin typeface="Calibri" panose="020F0502020204030204"/>
                <a:cs typeface="Calibri" panose="020F0502020204030204"/>
              </a:rPr>
              <a:t>births</a:t>
            </a:r>
            <a:r>
              <a:rPr lang="en-US" sz="2100" spc="-45" dirty="0">
                <a:latin typeface="Calibri" panose="020F0502020204030204"/>
                <a:cs typeface="Calibri" panose="020F0502020204030204"/>
              </a:rPr>
              <a:t> </a:t>
            </a:r>
            <a:r>
              <a:rPr lang="en-US" sz="2100" spc="-10" dirty="0">
                <a:latin typeface="Calibri" panose="020F0502020204030204"/>
                <a:cs typeface="Calibri" panose="020F0502020204030204"/>
              </a:rPr>
              <a:t>worldwide.</a:t>
            </a:r>
            <a:endParaRPr lang="en-US" sz="2100" dirty="0">
              <a:latin typeface="Calibri" panose="020F0502020204030204"/>
              <a:cs typeface="Calibri" panose="020F0502020204030204"/>
            </a:endParaRPr>
          </a:p>
          <a:p>
            <a:pPr marL="12065" marR="5080">
              <a:lnSpc>
                <a:spcPct val="100000"/>
              </a:lnSpc>
              <a:spcBef>
                <a:spcPts val="795"/>
              </a:spcBef>
              <a:tabLst>
                <a:tab pos="184785" algn="l"/>
              </a:tabLst>
            </a:pPr>
            <a:endParaRPr sz="2100" dirty="0">
              <a:latin typeface="Calibri" panose="020F0502020204030204"/>
              <a:cs typeface="Calibri" panose="020F0502020204030204"/>
            </a:endParaRPr>
          </a:p>
        </p:txBody>
      </p:sp>
      <p:pic>
        <p:nvPicPr>
          <p:cNvPr id="5" name="Picture 2" descr="Unilateral and bilateral cleft li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711" y="3964500"/>
            <a:ext cx="4114089" cy="240872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left pala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8860" y="3810000"/>
            <a:ext cx="3188340" cy="2362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618540" y="1326896"/>
            <a:ext cx="8088630" cy="1015663"/>
          </a:xfrm>
        </p:spPr>
        <p:txBody>
          <a:bodyPr/>
          <a:lstStyle/>
          <a:p>
            <a:r>
              <a:rPr lang="en-US" dirty="0"/>
              <a:t>Cleft lip is a condition where there is a gap or split in the upper lip, often extending upward toward the nose. This gap can be small or extensive and may occur on one or both sides of the lip.</a:t>
            </a:r>
          </a:p>
        </p:txBody>
      </p:sp>
      <p:pic>
        <p:nvPicPr>
          <p:cNvPr id="1026" name="Picture 2" descr="Unilateral and bilateral cleft li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626190"/>
            <a:ext cx="7530578" cy="377850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152400" y="1326896"/>
            <a:ext cx="8915400" cy="1644904"/>
          </a:xfrm>
        </p:spPr>
        <p:txBody>
          <a:bodyPr/>
          <a:lstStyle/>
          <a:p>
            <a:r>
              <a:rPr lang="en-US" dirty="0"/>
              <a:t>Cleft palate, on the other hand, is a condition where there is an opening or gap in the roof of the mouth (palate). This gap may extend from the front of the mouth toward the back, and it can vary in size and severity.</a:t>
            </a:r>
          </a:p>
        </p:txBody>
      </p:sp>
      <p:pic>
        <p:nvPicPr>
          <p:cNvPr id="2050" name="Picture 2" descr="Cleft pala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353" y="2927095"/>
            <a:ext cx="7683297" cy="348209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38404" y="461898"/>
            <a:ext cx="3943985" cy="528320"/>
          </a:xfrm>
          <a:prstGeom prst="rect">
            <a:avLst/>
          </a:prstGeom>
        </p:spPr>
        <p:txBody>
          <a:bodyPr vert="horz" wrap="square" lIns="0" tIns="12700" rIns="0" bIns="0" rtlCol="0">
            <a:spAutoFit/>
          </a:bodyPr>
          <a:lstStyle/>
          <a:p>
            <a:pPr marL="12700">
              <a:lnSpc>
                <a:spcPct val="100000"/>
              </a:lnSpc>
              <a:spcBef>
                <a:spcPts val="100"/>
              </a:spcBef>
            </a:pPr>
            <a:r>
              <a:rPr sz="3300" b="0" dirty="0">
                <a:solidFill>
                  <a:srgbClr val="C00000"/>
                </a:solidFill>
                <a:latin typeface="Times New Roman" panose="02020603050405020304"/>
                <a:cs typeface="Times New Roman" panose="02020603050405020304"/>
              </a:rPr>
              <a:t>Clinical</a:t>
            </a:r>
            <a:r>
              <a:rPr sz="3300" b="0" spc="-25" dirty="0">
                <a:solidFill>
                  <a:srgbClr val="C00000"/>
                </a:solidFill>
                <a:latin typeface="Times New Roman" panose="02020603050405020304"/>
                <a:cs typeface="Times New Roman" panose="02020603050405020304"/>
              </a:rPr>
              <a:t> </a:t>
            </a:r>
            <a:r>
              <a:rPr sz="3300" b="0" spc="-10" dirty="0">
                <a:solidFill>
                  <a:srgbClr val="C00000"/>
                </a:solidFill>
                <a:latin typeface="Times New Roman" panose="02020603050405020304"/>
                <a:cs typeface="Times New Roman" panose="02020603050405020304"/>
              </a:rPr>
              <a:t>Manifestations</a:t>
            </a:r>
            <a:endParaRPr sz="3300">
              <a:latin typeface="Times New Roman" panose="02020603050405020304"/>
              <a:cs typeface="Times New Roman" panose="02020603050405020304"/>
            </a:endParaRPr>
          </a:p>
        </p:txBody>
      </p:sp>
      <p:sp>
        <p:nvSpPr>
          <p:cNvPr id="3" name="object 3"/>
          <p:cNvSpPr txBox="1"/>
          <p:nvPr/>
        </p:nvSpPr>
        <p:spPr>
          <a:xfrm>
            <a:off x="438404" y="1244345"/>
            <a:ext cx="8401050" cy="4005712"/>
          </a:xfrm>
          <a:prstGeom prst="rect">
            <a:avLst/>
          </a:prstGeom>
        </p:spPr>
        <p:txBody>
          <a:bodyPr vert="horz" wrap="square" lIns="0" tIns="12700" rIns="0" bIns="0" rtlCol="0">
            <a:spAutoFit/>
          </a:bodyPr>
          <a:lstStyle/>
          <a:p>
            <a:pPr marL="184785" marR="5080" indent="-172720">
              <a:lnSpc>
                <a:spcPct val="140000"/>
              </a:lnSpc>
              <a:spcBef>
                <a:spcPts val="100"/>
              </a:spcBef>
              <a:buFont typeface="Arial" panose="020B0604020202020204"/>
              <a:buChar char="•"/>
              <a:tabLst>
                <a:tab pos="184785" algn="l"/>
              </a:tabLst>
            </a:pPr>
            <a:r>
              <a:rPr sz="2100" dirty="0">
                <a:latin typeface="Calibri" panose="020F0502020204030204"/>
                <a:cs typeface="Calibri" panose="020F0502020204030204"/>
              </a:rPr>
              <a:t>The</a:t>
            </a:r>
            <a:r>
              <a:rPr sz="2100" spc="-45" dirty="0">
                <a:latin typeface="Calibri" panose="020F0502020204030204"/>
                <a:cs typeface="Calibri" panose="020F0502020204030204"/>
              </a:rPr>
              <a:t> </a:t>
            </a:r>
            <a:r>
              <a:rPr sz="2100" spc="-10" dirty="0">
                <a:latin typeface="Calibri" panose="020F0502020204030204"/>
                <a:cs typeface="Calibri" panose="020F0502020204030204"/>
              </a:rPr>
              <a:t>infant</a:t>
            </a:r>
            <a:r>
              <a:rPr sz="2100" spc="-55" dirty="0">
                <a:latin typeface="Calibri" panose="020F0502020204030204"/>
                <a:cs typeface="Calibri" panose="020F0502020204030204"/>
              </a:rPr>
              <a:t> </a:t>
            </a:r>
            <a:r>
              <a:rPr sz="2100" dirty="0">
                <a:latin typeface="Calibri" panose="020F0502020204030204"/>
                <a:cs typeface="Calibri" panose="020F0502020204030204"/>
              </a:rPr>
              <a:t>with</a:t>
            </a:r>
            <a:r>
              <a:rPr sz="2100" spc="-35" dirty="0">
                <a:latin typeface="Calibri" panose="020F0502020204030204"/>
                <a:cs typeface="Calibri" panose="020F0502020204030204"/>
              </a:rPr>
              <a:t> </a:t>
            </a:r>
            <a:r>
              <a:rPr sz="2100" b="1" dirty="0">
                <a:latin typeface="Calibri" panose="020F0502020204030204"/>
                <a:cs typeface="Calibri" panose="020F0502020204030204"/>
              </a:rPr>
              <a:t>cleft</a:t>
            </a:r>
            <a:r>
              <a:rPr sz="2100" b="1" spc="-55" dirty="0">
                <a:latin typeface="Calibri" panose="020F0502020204030204"/>
                <a:cs typeface="Calibri" panose="020F0502020204030204"/>
              </a:rPr>
              <a:t> </a:t>
            </a:r>
            <a:r>
              <a:rPr sz="2100" b="1" dirty="0">
                <a:latin typeface="Calibri" panose="020F0502020204030204"/>
                <a:cs typeface="Calibri" panose="020F0502020204030204"/>
              </a:rPr>
              <a:t>lip</a:t>
            </a:r>
            <a:r>
              <a:rPr sz="2100" b="1" spc="-60" dirty="0">
                <a:latin typeface="Calibri" panose="020F0502020204030204"/>
                <a:cs typeface="Calibri" panose="020F0502020204030204"/>
              </a:rPr>
              <a:t> </a:t>
            </a:r>
            <a:r>
              <a:rPr sz="2100" dirty="0">
                <a:latin typeface="Calibri" panose="020F0502020204030204"/>
                <a:cs typeface="Calibri" panose="020F0502020204030204"/>
              </a:rPr>
              <a:t>may</a:t>
            </a:r>
            <a:r>
              <a:rPr sz="2100" spc="-50" dirty="0">
                <a:latin typeface="Calibri" panose="020F0502020204030204"/>
                <a:cs typeface="Calibri" panose="020F0502020204030204"/>
              </a:rPr>
              <a:t> </a:t>
            </a:r>
            <a:r>
              <a:rPr sz="2100" dirty="0">
                <a:latin typeface="Calibri" panose="020F0502020204030204"/>
                <a:cs typeface="Calibri" panose="020F0502020204030204"/>
              </a:rPr>
              <a:t>have</a:t>
            </a:r>
            <a:r>
              <a:rPr sz="2100" spc="-45" dirty="0">
                <a:latin typeface="Calibri" panose="020F0502020204030204"/>
                <a:cs typeface="Calibri" panose="020F0502020204030204"/>
              </a:rPr>
              <a:t> </a:t>
            </a:r>
            <a:endParaRPr lang="en-US" sz="2100" spc="-45" dirty="0">
              <a:latin typeface="Calibri" panose="020F0502020204030204"/>
              <a:cs typeface="Calibri" panose="020F0502020204030204"/>
            </a:endParaRPr>
          </a:p>
          <a:p>
            <a:pPr marL="184785" marR="5080" indent="-172720">
              <a:lnSpc>
                <a:spcPct val="140000"/>
              </a:lnSpc>
              <a:spcBef>
                <a:spcPts val="100"/>
              </a:spcBef>
              <a:buFont typeface="Arial" panose="020B0604020202020204"/>
              <a:buChar char="•"/>
              <a:tabLst>
                <a:tab pos="184785" algn="l"/>
              </a:tabLst>
            </a:pPr>
            <a:r>
              <a:rPr lang="en-US" sz="2100" dirty="0">
                <a:latin typeface="Calibri" panose="020F0502020204030204"/>
                <a:cs typeface="Calibri" panose="020F0502020204030204"/>
              </a:rPr>
              <a:t>D</a:t>
            </a:r>
            <a:r>
              <a:rPr sz="2100" dirty="0">
                <a:latin typeface="Calibri" panose="020F0502020204030204"/>
                <a:cs typeface="Calibri" panose="020F0502020204030204"/>
              </a:rPr>
              <a:t>ifficulty</a:t>
            </a:r>
            <a:r>
              <a:rPr sz="2100" spc="-40" dirty="0">
                <a:latin typeface="Calibri" panose="020F0502020204030204"/>
                <a:cs typeface="Calibri" panose="020F0502020204030204"/>
              </a:rPr>
              <a:t> </a:t>
            </a:r>
            <a:r>
              <a:rPr sz="2100" dirty="0">
                <a:latin typeface="Calibri" panose="020F0502020204030204"/>
                <a:cs typeface="Calibri" panose="020F0502020204030204"/>
              </a:rPr>
              <a:t>suction</a:t>
            </a:r>
            <a:r>
              <a:rPr sz="2100" spc="-30" dirty="0">
                <a:latin typeface="Calibri" panose="020F0502020204030204"/>
                <a:cs typeface="Calibri" panose="020F0502020204030204"/>
              </a:rPr>
              <a:t> </a:t>
            </a:r>
            <a:r>
              <a:rPr sz="2100" dirty="0">
                <a:latin typeface="Calibri" panose="020F0502020204030204"/>
                <a:cs typeface="Calibri" panose="020F0502020204030204"/>
              </a:rPr>
              <a:t>for</a:t>
            </a:r>
            <a:r>
              <a:rPr sz="2100" spc="-35" dirty="0">
                <a:latin typeface="Calibri" panose="020F0502020204030204"/>
                <a:cs typeface="Calibri" panose="020F0502020204030204"/>
              </a:rPr>
              <a:t> </a:t>
            </a:r>
            <a:r>
              <a:rPr sz="2100" spc="-10" dirty="0">
                <a:latin typeface="Calibri" panose="020F0502020204030204"/>
                <a:cs typeface="Calibri" panose="020F0502020204030204"/>
              </a:rPr>
              <a:t>feeding</a:t>
            </a:r>
            <a:r>
              <a:rPr sz="2100" spc="-50" dirty="0">
                <a:latin typeface="Calibri" panose="020F0502020204030204"/>
                <a:cs typeface="Calibri" panose="020F0502020204030204"/>
              </a:rPr>
              <a:t> </a:t>
            </a:r>
            <a:r>
              <a:rPr sz="2100" dirty="0">
                <a:latin typeface="Calibri" panose="020F0502020204030204"/>
                <a:cs typeface="Calibri" panose="020F0502020204030204"/>
              </a:rPr>
              <a:t>and</a:t>
            </a:r>
            <a:r>
              <a:rPr sz="2100" spc="-50" dirty="0">
                <a:latin typeface="Calibri" panose="020F0502020204030204"/>
                <a:cs typeface="Calibri" panose="020F0502020204030204"/>
              </a:rPr>
              <a:t> </a:t>
            </a:r>
            <a:r>
              <a:rPr sz="2100" dirty="0">
                <a:latin typeface="Calibri" panose="020F0502020204030204"/>
                <a:cs typeface="Calibri" panose="020F0502020204030204"/>
              </a:rPr>
              <a:t>may</a:t>
            </a:r>
            <a:r>
              <a:rPr sz="2100" spc="-65" dirty="0">
                <a:latin typeface="Calibri" panose="020F0502020204030204"/>
                <a:cs typeface="Calibri" panose="020F0502020204030204"/>
              </a:rPr>
              <a:t> </a:t>
            </a:r>
            <a:r>
              <a:rPr sz="2100" spc="-20" dirty="0">
                <a:latin typeface="Calibri" panose="020F0502020204030204"/>
                <a:cs typeface="Calibri" panose="020F0502020204030204"/>
              </a:rPr>
              <a:t>also </a:t>
            </a:r>
            <a:r>
              <a:rPr sz="2100" dirty="0">
                <a:latin typeface="Calibri" panose="020F0502020204030204"/>
                <a:cs typeface="Calibri" panose="020F0502020204030204"/>
              </a:rPr>
              <a:t>experience</a:t>
            </a:r>
            <a:endParaRPr lang="en-US" sz="2100" dirty="0">
              <a:latin typeface="Calibri" panose="020F0502020204030204"/>
              <a:cs typeface="Calibri" panose="020F0502020204030204"/>
            </a:endParaRPr>
          </a:p>
          <a:p>
            <a:pPr marL="184785" marR="5080" indent="-172720">
              <a:lnSpc>
                <a:spcPct val="140000"/>
              </a:lnSpc>
              <a:spcBef>
                <a:spcPts val="100"/>
              </a:spcBef>
              <a:buFont typeface="Arial" panose="020B0604020202020204"/>
              <a:buChar char="•"/>
              <a:tabLst>
                <a:tab pos="184785" algn="l"/>
              </a:tabLst>
            </a:pPr>
            <a:r>
              <a:rPr sz="2100" spc="-35" dirty="0">
                <a:latin typeface="Calibri" panose="020F0502020204030204"/>
                <a:cs typeface="Calibri" panose="020F0502020204030204"/>
              </a:rPr>
              <a:t> </a:t>
            </a:r>
            <a:r>
              <a:rPr lang="en-US" sz="2100" spc="-10" dirty="0">
                <a:latin typeface="Calibri" panose="020F0502020204030204"/>
                <a:cs typeface="Calibri" panose="020F0502020204030204"/>
              </a:rPr>
              <a:t>E</a:t>
            </a:r>
            <a:r>
              <a:rPr sz="2100" spc="-10" dirty="0">
                <a:latin typeface="Calibri" panose="020F0502020204030204"/>
                <a:cs typeface="Calibri" panose="020F0502020204030204"/>
              </a:rPr>
              <a:t>xcessive</a:t>
            </a:r>
            <a:r>
              <a:rPr sz="2100" spc="-5" dirty="0">
                <a:latin typeface="Calibri" panose="020F0502020204030204"/>
                <a:cs typeface="Calibri" panose="020F0502020204030204"/>
              </a:rPr>
              <a:t> </a:t>
            </a:r>
            <a:r>
              <a:rPr sz="2100" dirty="0">
                <a:latin typeface="Calibri" panose="020F0502020204030204"/>
                <a:cs typeface="Calibri" panose="020F0502020204030204"/>
              </a:rPr>
              <a:t>air</a:t>
            </a:r>
            <a:r>
              <a:rPr sz="2100" spc="-50" dirty="0">
                <a:latin typeface="Calibri" panose="020F0502020204030204"/>
                <a:cs typeface="Calibri" panose="020F0502020204030204"/>
              </a:rPr>
              <a:t> </a:t>
            </a:r>
            <a:r>
              <a:rPr sz="2100" spc="-10" dirty="0">
                <a:latin typeface="Calibri" panose="020F0502020204030204"/>
                <a:cs typeface="Calibri" panose="020F0502020204030204"/>
              </a:rPr>
              <a:t>intake.</a:t>
            </a:r>
            <a:r>
              <a:rPr sz="2100" spc="-65" dirty="0">
                <a:latin typeface="Calibri" panose="020F0502020204030204"/>
                <a:cs typeface="Calibri" panose="020F0502020204030204"/>
              </a:rPr>
              <a:t> </a:t>
            </a:r>
            <a:endParaRPr lang="en-US" sz="2100" spc="-65" dirty="0">
              <a:latin typeface="Calibri" panose="020F0502020204030204"/>
              <a:cs typeface="Calibri" panose="020F0502020204030204"/>
            </a:endParaRPr>
          </a:p>
          <a:p>
            <a:pPr marL="184785" marR="5080" indent="-172720">
              <a:lnSpc>
                <a:spcPct val="140000"/>
              </a:lnSpc>
              <a:spcBef>
                <a:spcPts val="100"/>
              </a:spcBef>
              <a:buFont typeface="Arial" panose="020B0604020202020204"/>
              <a:buChar char="•"/>
              <a:tabLst>
                <a:tab pos="184785" algn="l"/>
              </a:tabLst>
            </a:pPr>
            <a:r>
              <a:rPr sz="2100" dirty="0">
                <a:latin typeface="Calibri" panose="020F0502020204030204"/>
                <a:cs typeface="Calibri" panose="020F0502020204030204"/>
              </a:rPr>
              <a:t>Gagging,</a:t>
            </a:r>
            <a:r>
              <a:rPr sz="2100" spc="-45" dirty="0">
                <a:latin typeface="Calibri" panose="020F0502020204030204"/>
                <a:cs typeface="Calibri" panose="020F0502020204030204"/>
              </a:rPr>
              <a:t> </a:t>
            </a:r>
            <a:r>
              <a:rPr sz="2100" dirty="0">
                <a:latin typeface="Calibri" panose="020F0502020204030204"/>
                <a:cs typeface="Calibri" panose="020F0502020204030204"/>
              </a:rPr>
              <a:t>choking,</a:t>
            </a:r>
            <a:r>
              <a:rPr sz="2100" spc="-50" dirty="0">
                <a:latin typeface="Calibri" panose="020F0502020204030204"/>
                <a:cs typeface="Calibri" panose="020F0502020204030204"/>
              </a:rPr>
              <a:t> </a:t>
            </a:r>
            <a:r>
              <a:rPr sz="2100" dirty="0">
                <a:latin typeface="Calibri" panose="020F0502020204030204"/>
                <a:cs typeface="Calibri" panose="020F0502020204030204"/>
              </a:rPr>
              <a:t>and</a:t>
            </a:r>
            <a:r>
              <a:rPr sz="2100" spc="-65" dirty="0">
                <a:latin typeface="Calibri" panose="020F0502020204030204"/>
                <a:cs typeface="Calibri" panose="020F0502020204030204"/>
              </a:rPr>
              <a:t> </a:t>
            </a:r>
            <a:r>
              <a:rPr sz="2100" dirty="0">
                <a:latin typeface="Calibri" panose="020F0502020204030204"/>
                <a:cs typeface="Calibri" panose="020F0502020204030204"/>
              </a:rPr>
              <a:t>nasal</a:t>
            </a:r>
            <a:r>
              <a:rPr sz="2100" spc="-50" dirty="0">
                <a:latin typeface="Calibri" panose="020F0502020204030204"/>
                <a:cs typeface="Calibri" panose="020F0502020204030204"/>
              </a:rPr>
              <a:t> </a:t>
            </a:r>
            <a:r>
              <a:rPr sz="2100" spc="-10" dirty="0">
                <a:latin typeface="Calibri" panose="020F0502020204030204"/>
                <a:cs typeface="Calibri" panose="020F0502020204030204"/>
              </a:rPr>
              <a:t>regurgitation</a:t>
            </a:r>
            <a:r>
              <a:rPr sz="2100" spc="-55" dirty="0">
                <a:latin typeface="Calibri" panose="020F0502020204030204"/>
                <a:cs typeface="Calibri" panose="020F0502020204030204"/>
              </a:rPr>
              <a:t> </a:t>
            </a:r>
            <a:r>
              <a:rPr sz="2100" spc="-25" dirty="0">
                <a:latin typeface="Calibri" panose="020F0502020204030204"/>
                <a:cs typeface="Calibri" panose="020F0502020204030204"/>
              </a:rPr>
              <a:t>of </a:t>
            </a:r>
            <a:r>
              <a:rPr sz="2100" dirty="0">
                <a:latin typeface="Calibri" panose="020F0502020204030204"/>
                <a:cs typeface="Calibri" panose="020F0502020204030204"/>
              </a:rPr>
              <a:t>milk</a:t>
            </a:r>
            <a:r>
              <a:rPr sz="2100" spc="-55" dirty="0">
                <a:latin typeface="Calibri" panose="020F0502020204030204"/>
                <a:cs typeface="Calibri" panose="020F0502020204030204"/>
              </a:rPr>
              <a:t> </a:t>
            </a:r>
            <a:r>
              <a:rPr sz="2100" dirty="0">
                <a:latin typeface="Calibri" panose="020F0502020204030204"/>
                <a:cs typeface="Calibri" panose="020F0502020204030204"/>
              </a:rPr>
              <a:t>may</a:t>
            </a:r>
            <a:r>
              <a:rPr sz="2100" spc="-80" dirty="0">
                <a:latin typeface="Calibri" panose="020F0502020204030204"/>
                <a:cs typeface="Calibri" panose="020F0502020204030204"/>
              </a:rPr>
              <a:t> </a:t>
            </a:r>
            <a:r>
              <a:rPr sz="2100" dirty="0">
                <a:latin typeface="Calibri" panose="020F0502020204030204"/>
                <a:cs typeface="Calibri" panose="020F0502020204030204"/>
              </a:rPr>
              <a:t>occur</a:t>
            </a:r>
            <a:r>
              <a:rPr sz="2100" spc="-50" dirty="0">
                <a:latin typeface="Calibri" panose="020F0502020204030204"/>
                <a:cs typeface="Calibri" panose="020F0502020204030204"/>
              </a:rPr>
              <a:t> </a:t>
            </a:r>
            <a:r>
              <a:rPr sz="2100" dirty="0">
                <a:latin typeface="Calibri" panose="020F0502020204030204"/>
                <a:cs typeface="Calibri" panose="020F0502020204030204"/>
              </a:rPr>
              <a:t>in</a:t>
            </a:r>
            <a:r>
              <a:rPr sz="2100" spc="-55" dirty="0">
                <a:latin typeface="Calibri" panose="020F0502020204030204"/>
                <a:cs typeface="Calibri" panose="020F0502020204030204"/>
              </a:rPr>
              <a:t> </a:t>
            </a:r>
            <a:r>
              <a:rPr sz="2100" dirty="0">
                <a:latin typeface="Calibri" panose="020F0502020204030204"/>
                <a:cs typeface="Calibri" panose="020F0502020204030204"/>
              </a:rPr>
              <a:t>babies</a:t>
            </a:r>
            <a:r>
              <a:rPr sz="2100" spc="-60" dirty="0">
                <a:latin typeface="Calibri" panose="020F0502020204030204"/>
                <a:cs typeface="Calibri" panose="020F0502020204030204"/>
              </a:rPr>
              <a:t> </a:t>
            </a:r>
            <a:r>
              <a:rPr sz="2100" dirty="0">
                <a:latin typeface="Calibri" panose="020F0502020204030204"/>
                <a:cs typeface="Calibri" panose="020F0502020204030204"/>
              </a:rPr>
              <a:t>with</a:t>
            </a:r>
            <a:r>
              <a:rPr sz="2100" spc="-40" dirty="0">
                <a:latin typeface="Calibri" panose="020F0502020204030204"/>
                <a:cs typeface="Calibri" panose="020F0502020204030204"/>
              </a:rPr>
              <a:t> </a:t>
            </a:r>
            <a:r>
              <a:rPr sz="2100" b="1" dirty="0">
                <a:latin typeface="Calibri" panose="020F0502020204030204"/>
                <a:cs typeface="Calibri" panose="020F0502020204030204"/>
              </a:rPr>
              <a:t>cleft</a:t>
            </a:r>
            <a:r>
              <a:rPr sz="2100" b="1" spc="-65" dirty="0">
                <a:latin typeface="Calibri" panose="020F0502020204030204"/>
                <a:cs typeface="Calibri" panose="020F0502020204030204"/>
              </a:rPr>
              <a:t> </a:t>
            </a:r>
            <a:r>
              <a:rPr sz="2100" b="1" dirty="0">
                <a:latin typeface="Calibri" panose="020F0502020204030204"/>
                <a:cs typeface="Calibri" panose="020F0502020204030204"/>
              </a:rPr>
              <a:t>palate</a:t>
            </a:r>
            <a:r>
              <a:rPr sz="2100" dirty="0">
                <a:latin typeface="Calibri" panose="020F0502020204030204"/>
                <a:cs typeface="Calibri" panose="020F0502020204030204"/>
              </a:rPr>
              <a:t>.</a:t>
            </a:r>
            <a:r>
              <a:rPr sz="2100" spc="-60" dirty="0">
                <a:latin typeface="Calibri" panose="020F0502020204030204"/>
                <a:cs typeface="Calibri" panose="020F0502020204030204"/>
              </a:rPr>
              <a:t> </a:t>
            </a:r>
            <a:endParaRPr lang="en-US" sz="2100" spc="-60" dirty="0">
              <a:latin typeface="Calibri" panose="020F0502020204030204"/>
              <a:cs typeface="Calibri" panose="020F0502020204030204"/>
            </a:endParaRPr>
          </a:p>
          <a:p>
            <a:pPr marL="184785" marR="5080" indent="-172720">
              <a:lnSpc>
                <a:spcPct val="140000"/>
              </a:lnSpc>
              <a:spcBef>
                <a:spcPts val="100"/>
              </a:spcBef>
              <a:buFont typeface="Arial" panose="020B0604020202020204"/>
              <a:buChar char="•"/>
              <a:tabLst>
                <a:tab pos="184785" algn="l"/>
              </a:tabLst>
            </a:pPr>
            <a:r>
              <a:rPr sz="2100" spc="-10" dirty="0">
                <a:latin typeface="Calibri" panose="020F0502020204030204"/>
                <a:cs typeface="Calibri" panose="020F0502020204030204"/>
              </a:rPr>
              <a:t>Excessive</a:t>
            </a:r>
            <a:r>
              <a:rPr sz="2100" spc="-20" dirty="0">
                <a:latin typeface="Calibri" panose="020F0502020204030204"/>
                <a:cs typeface="Calibri" panose="020F0502020204030204"/>
              </a:rPr>
              <a:t> </a:t>
            </a:r>
            <a:r>
              <a:rPr sz="2100" dirty="0">
                <a:latin typeface="Calibri" panose="020F0502020204030204"/>
                <a:cs typeface="Calibri" panose="020F0502020204030204"/>
              </a:rPr>
              <a:t>feeding</a:t>
            </a:r>
            <a:r>
              <a:rPr sz="2100" spc="-50" dirty="0">
                <a:latin typeface="Calibri" panose="020F0502020204030204"/>
                <a:cs typeface="Calibri" panose="020F0502020204030204"/>
              </a:rPr>
              <a:t> </a:t>
            </a:r>
            <a:r>
              <a:rPr sz="2100" spc="-10" dirty="0">
                <a:latin typeface="Calibri" panose="020F0502020204030204"/>
                <a:cs typeface="Calibri" panose="020F0502020204030204"/>
              </a:rPr>
              <a:t>time, </a:t>
            </a:r>
            <a:r>
              <a:rPr sz="2100" dirty="0">
                <a:latin typeface="Calibri" panose="020F0502020204030204"/>
                <a:cs typeface="Calibri" panose="020F0502020204030204"/>
              </a:rPr>
              <a:t>inadequate</a:t>
            </a:r>
            <a:r>
              <a:rPr sz="2100" spc="-85" dirty="0">
                <a:latin typeface="Calibri" panose="020F0502020204030204"/>
                <a:cs typeface="Calibri" panose="020F0502020204030204"/>
              </a:rPr>
              <a:t> </a:t>
            </a:r>
            <a:r>
              <a:rPr sz="2100" spc="-10" dirty="0">
                <a:latin typeface="Calibri" panose="020F0502020204030204"/>
                <a:cs typeface="Calibri" panose="020F0502020204030204"/>
              </a:rPr>
              <a:t>intake,</a:t>
            </a:r>
            <a:r>
              <a:rPr sz="2100" spc="-60" dirty="0">
                <a:latin typeface="Calibri" panose="020F0502020204030204"/>
                <a:cs typeface="Calibri" panose="020F0502020204030204"/>
              </a:rPr>
              <a:t> </a:t>
            </a:r>
            <a:r>
              <a:rPr sz="2100" dirty="0">
                <a:latin typeface="Calibri" panose="020F0502020204030204"/>
                <a:cs typeface="Calibri" panose="020F0502020204030204"/>
              </a:rPr>
              <a:t>and</a:t>
            </a:r>
            <a:r>
              <a:rPr sz="2100" spc="-80" dirty="0">
                <a:latin typeface="Calibri" panose="020F0502020204030204"/>
                <a:cs typeface="Calibri" panose="020F0502020204030204"/>
              </a:rPr>
              <a:t> </a:t>
            </a:r>
            <a:r>
              <a:rPr sz="2100" dirty="0">
                <a:latin typeface="Calibri" panose="020F0502020204030204"/>
                <a:cs typeface="Calibri" panose="020F0502020204030204"/>
              </a:rPr>
              <a:t>fatigue</a:t>
            </a:r>
            <a:r>
              <a:rPr sz="2100" spc="-60" dirty="0">
                <a:latin typeface="Calibri" panose="020F0502020204030204"/>
                <a:cs typeface="Calibri" panose="020F0502020204030204"/>
              </a:rPr>
              <a:t> </a:t>
            </a:r>
            <a:r>
              <a:rPr sz="2100" dirty="0">
                <a:latin typeface="Calibri" panose="020F0502020204030204"/>
                <a:cs typeface="Calibri" panose="020F0502020204030204"/>
              </a:rPr>
              <a:t>contribute</a:t>
            </a:r>
            <a:r>
              <a:rPr sz="2100" spc="-70" dirty="0">
                <a:latin typeface="Calibri" panose="020F0502020204030204"/>
                <a:cs typeface="Calibri" panose="020F0502020204030204"/>
              </a:rPr>
              <a:t> </a:t>
            </a:r>
            <a:r>
              <a:rPr sz="2100" dirty="0">
                <a:latin typeface="Calibri" panose="020F0502020204030204"/>
                <a:cs typeface="Calibri" panose="020F0502020204030204"/>
              </a:rPr>
              <a:t>to</a:t>
            </a:r>
            <a:r>
              <a:rPr sz="2100" spc="-70" dirty="0">
                <a:latin typeface="Calibri" panose="020F0502020204030204"/>
                <a:cs typeface="Calibri" panose="020F0502020204030204"/>
              </a:rPr>
              <a:t> </a:t>
            </a:r>
            <a:r>
              <a:rPr sz="2100" spc="-10" dirty="0">
                <a:latin typeface="Calibri" panose="020F0502020204030204"/>
                <a:cs typeface="Calibri" panose="020F0502020204030204"/>
              </a:rPr>
              <a:t>insufficient</a:t>
            </a:r>
            <a:r>
              <a:rPr sz="2100" spc="-35" dirty="0">
                <a:latin typeface="Calibri" panose="020F0502020204030204"/>
                <a:cs typeface="Calibri" panose="020F0502020204030204"/>
              </a:rPr>
              <a:t> </a:t>
            </a:r>
            <a:r>
              <a:rPr sz="2100" spc="-10" dirty="0">
                <a:latin typeface="Calibri" panose="020F0502020204030204"/>
                <a:cs typeface="Calibri" panose="020F0502020204030204"/>
              </a:rPr>
              <a:t>growth.</a:t>
            </a:r>
            <a:endParaRPr sz="2100" dirty="0">
              <a:latin typeface="Calibri" panose="020F0502020204030204"/>
              <a:cs typeface="Calibri" panose="020F0502020204030204"/>
            </a:endParaRPr>
          </a:p>
          <a:p>
            <a:pPr>
              <a:lnSpc>
                <a:spcPct val="100000"/>
              </a:lnSpc>
              <a:buFont typeface="Arial" panose="020B0604020202020204"/>
              <a:buChar char="•"/>
            </a:pPr>
            <a:endParaRPr sz="2100" dirty="0">
              <a:latin typeface="Calibri" panose="020F0502020204030204"/>
              <a:cs typeface="Calibri" panose="020F0502020204030204"/>
            </a:endParaRPr>
          </a:p>
          <a:p>
            <a:pPr>
              <a:lnSpc>
                <a:spcPct val="100000"/>
              </a:lnSpc>
              <a:spcBef>
                <a:spcPts val="1005"/>
              </a:spcBef>
              <a:buFont typeface="Arial" panose="020B0604020202020204"/>
              <a:buChar char="•"/>
            </a:pPr>
            <a:endParaRPr sz="2100" dirty="0">
              <a:latin typeface="Calibri" panose="020F0502020204030204"/>
              <a:cs typeface="Calibri" panose="020F0502020204030204"/>
            </a:endParaRPr>
          </a:p>
        </p:txBody>
      </p:sp>
      <p:grpSp>
        <p:nvGrpSpPr>
          <p:cNvPr id="4" name="object 4"/>
          <p:cNvGrpSpPr/>
          <p:nvPr/>
        </p:nvGrpSpPr>
        <p:grpSpPr>
          <a:xfrm>
            <a:off x="6448041" y="4076700"/>
            <a:ext cx="2696210" cy="2781300"/>
            <a:chOff x="6448041" y="4076700"/>
            <a:chExt cx="2696210" cy="2781300"/>
          </a:xfrm>
        </p:grpSpPr>
        <p:pic>
          <p:nvPicPr>
            <p:cNvPr id="5" name="object 5"/>
            <p:cNvPicPr/>
            <p:nvPr/>
          </p:nvPicPr>
          <p:blipFill>
            <a:blip r:embed="rId2" cstate="print"/>
            <a:stretch>
              <a:fillRect/>
            </a:stretch>
          </p:blipFill>
          <p:spPr>
            <a:xfrm>
              <a:off x="6448041" y="6563891"/>
              <a:ext cx="2695958" cy="294107"/>
            </a:xfrm>
            <a:prstGeom prst="rect">
              <a:avLst/>
            </a:prstGeom>
          </p:spPr>
        </p:pic>
        <p:pic>
          <p:nvPicPr>
            <p:cNvPr id="6" name="object 6"/>
            <p:cNvPicPr/>
            <p:nvPr/>
          </p:nvPicPr>
          <p:blipFill>
            <a:blip r:embed="rId3" cstate="print"/>
            <a:stretch>
              <a:fillRect/>
            </a:stretch>
          </p:blipFill>
          <p:spPr>
            <a:xfrm>
              <a:off x="6458711" y="4076700"/>
              <a:ext cx="2685288" cy="2493264"/>
            </a:xfrm>
            <a:prstGeom prst="rect">
              <a:avLst/>
            </a:prstGeom>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6303" y="281685"/>
            <a:ext cx="8051393" cy="1060450"/>
          </a:xfrm>
          <a:prstGeom prst="rect">
            <a:avLst/>
          </a:prstGeom>
        </p:spPr>
        <p:txBody>
          <a:bodyPr vert="horz" wrap="square" lIns="0" tIns="445516" rIns="0" bIns="0" rtlCol="0">
            <a:spAutoFit/>
          </a:bodyPr>
          <a:lstStyle/>
          <a:p>
            <a:pPr marL="382270">
              <a:lnSpc>
                <a:spcPct val="100000"/>
              </a:lnSpc>
              <a:spcBef>
                <a:spcPts val="100"/>
              </a:spcBef>
            </a:pPr>
            <a:r>
              <a:rPr sz="4000" spc="-10" dirty="0">
                <a:gradFill>
                  <a:gsLst>
                    <a:gs pos="0">
                      <a:srgbClr val="9EE256"/>
                    </a:gs>
                    <a:gs pos="100000">
                      <a:srgbClr val="52762D"/>
                    </a:gs>
                  </a:gsLst>
                  <a:lin scaled="0"/>
                </a:gradFill>
                <a:latin typeface="Times New Roman" panose="02020603050405020304" charset="0"/>
                <a:cs typeface="Times New Roman" panose="02020603050405020304" charset="0"/>
              </a:rPr>
              <a:t>O</a:t>
            </a:r>
            <a:r>
              <a:rPr lang="en-US" sz="4000" spc="-10" dirty="0">
                <a:gradFill>
                  <a:gsLst>
                    <a:gs pos="0">
                      <a:srgbClr val="9EE256"/>
                    </a:gs>
                    <a:gs pos="100000">
                      <a:srgbClr val="52762D"/>
                    </a:gs>
                  </a:gsLst>
                  <a:lin scaled="0"/>
                </a:gradFill>
                <a:latin typeface="Times New Roman" panose="02020603050405020304" charset="0"/>
                <a:cs typeface="Times New Roman" panose="02020603050405020304" charset="0"/>
              </a:rPr>
              <a:t>utline </a:t>
            </a:r>
          </a:p>
        </p:txBody>
      </p:sp>
      <p:sp>
        <p:nvSpPr>
          <p:cNvPr id="3" name="object 3"/>
          <p:cNvSpPr txBox="1"/>
          <p:nvPr/>
        </p:nvSpPr>
        <p:spPr>
          <a:xfrm>
            <a:off x="707542" y="1741297"/>
            <a:ext cx="4295775" cy="3141980"/>
          </a:xfrm>
          <a:prstGeom prst="rect">
            <a:avLst/>
          </a:prstGeom>
        </p:spPr>
        <p:txBody>
          <a:bodyPr vert="horz" wrap="square" lIns="0" tIns="81280" rIns="0" bIns="0" rtlCol="0">
            <a:spAutoFit/>
          </a:bodyPr>
          <a:lstStyle/>
          <a:p>
            <a:pPr marL="184785" indent="-172085">
              <a:lnSpc>
                <a:spcPct val="100000"/>
              </a:lnSpc>
              <a:spcBef>
                <a:spcPts val="640"/>
              </a:spcBef>
              <a:buFont typeface="Arial" panose="020B0604020202020204"/>
              <a:buChar char="•"/>
              <a:tabLst>
                <a:tab pos="184785" algn="l"/>
              </a:tabLst>
            </a:pPr>
            <a:r>
              <a:rPr sz="2100" spc="-10" dirty="0">
                <a:latin typeface="Calibri" panose="020F0502020204030204"/>
                <a:cs typeface="Calibri" panose="020F0502020204030204"/>
              </a:rPr>
              <a:t>Definition</a:t>
            </a:r>
            <a:endParaRPr sz="2100" dirty="0">
              <a:latin typeface="Calibri" panose="020F0502020204030204"/>
              <a:cs typeface="Calibri" panose="020F0502020204030204"/>
            </a:endParaRPr>
          </a:p>
          <a:p>
            <a:pPr marL="184785" indent="-172085">
              <a:lnSpc>
                <a:spcPct val="100000"/>
              </a:lnSpc>
              <a:spcBef>
                <a:spcPts val="545"/>
              </a:spcBef>
              <a:buFont typeface="Arial" panose="020B0604020202020204"/>
              <a:buChar char="•"/>
              <a:tabLst>
                <a:tab pos="184785" algn="l"/>
              </a:tabLst>
            </a:pPr>
            <a:r>
              <a:rPr sz="2100" dirty="0">
                <a:latin typeface="Calibri" panose="020F0502020204030204"/>
                <a:cs typeface="Calibri" panose="020F0502020204030204"/>
              </a:rPr>
              <a:t>Signs</a:t>
            </a:r>
            <a:r>
              <a:rPr sz="2100" spc="-20" dirty="0">
                <a:latin typeface="Calibri" panose="020F0502020204030204"/>
                <a:cs typeface="Calibri" panose="020F0502020204030204"/>
              </a:rPr>
              <a:t> </a:t>
            </a:r>
            <a:r>
              <a:rPr sz="2100" dirty="0">
                <a:latin typeface="Calibri" panose="020F0502020204030204"/>
                <a:cs typeface="Calibri" panose="020F0502020204030204"/>
              </a:rPr>
              <a:t>and</a:t>
            </a:r>
            <a:r>
              <a:rPr sz="2100" spc="-35" dirty="0">
                <a:latin typeface="Calibri" panose="020F0502020204030204"/>
                <a:cs typeface="Calibri" panose="020F0502020204030204"/>
              </a:rPr>
              <a:t> </a:t>
            </a:r>
            <a:r>
              <a:rPr sz="2100" spc="-10" dirty="0">
                <a:latin typeface="Calibri" panose="020F0502020204030204"/>
                <a:cs typeface="Calibri" panose="020F0502020204030204"/>
              </a:rPr>
              <a:t>symptoms</a:t>
            </a:r>
            <a:endParaRPr sz="2100" dirty="0">
              <a:latin typeface="Calibri" panose="020F0502020204030204"/>
              <a:cs typeface="Calibri" panose="020F0502020204030204"/>
            </a:endParaRPr>
          </a:p>
          <a:p>
            <a:pPr marL="184785" indent="-172085">
              <a:lnSpc>
                <a:spcPct val="100000"/>
              </a:lnSpc>
              <a:spcBef>
                <a:spcPts val="550"/>
              </a:spcBef>
              <a:buFont typeface="Arial" panose="020B0604020202020204"/>
              <a:buChar char="•"/>
              <a:tabLst>
                <a:tab pos="184785" algn="l"/>
              </a:tabLst>
            </a:pPr>
            <a:r>
              <a:rPr sz="2100" spc="-10" dirty="0">
                <a:latin typeface="Calibri" panose="020F0502020204030204"/>
                <a:cs typeface="Calibri" panose="020F0502020204030204"/>
              </a:rPr>
              <a:t>Causes</a:t>
            </a:r>
            <a:endParaRPr sz="2100" dirty="0">
              <a:latin typeface="Calibri" panose="020F0502020204030204"/>
              <a:cs typeface="Calibri" panose="020F0502020204030204"/>
            </a:endParaRPr>
          </a:p>
          <a:p>
            <a:pPr marL="184785" indent="-172085">
              <a:lnSpc>
                <a:spcPct val="100000"/>
              </a:lnSpc>
              <a:spcBef>
                <a:spcPts val="555"/>
              </a:spcBef>
              <a:buFont typeface="Arial" panose="020B0604020202020204"/>
              <a:buChar char="•"/>
              <a:tabLst>
                <a:tab pos="184785" algn="l"/>
              </a:tabLst>
            </a:pPr>
            <a:r>
              <a:rPr sz="2100" spc="-10" dirty="0">
                <a:latin typeface="Calibri" panose="020F0502020204030204"/>
                <a:cs typeface="Calibri" panose="020F0502020204030204"/>
              </a:rPr>
              <a:t>Complication</a:t>
            </a:r>
            <a:endParaRPr sz="2100" dirty="0">
              <a:latin typeface="Calibri" panose="020F0502020204030204"/>
              <a:cs typeface="Calibri" panose="020F0502020204030204"/>
            </a:endParaRPr>
          </a:p>
          <a:p>
            <a:pPr marL="184785" indent="-172085">
              <a:lnSpc>
                <a:spcPct val="100000"/>
              </a:lnSpc>
              <a:spcBef>
                <a:spcPts val="540"/>
              </a:spcBef>
              <a:buFont typeface="Arial" panose="020B0604020202020204"/>
              <a:buChar char="•"/>
              <a:tabLst>
                <a:tab pos="184785" algn="l"/>
              </a:tabLst>
            </a:pPr>
            <a:r>
              <a:rPr sz="2100" dirty="0">
                <a:latin typeface="Calibri" panose="020F0502020204030204"/>
                <a:cs typeface="Calibri" panose="020F0502020204030204"/>
              </a:rPr>
              <a:t>Assessment</a:t>
            </a:r>
            <a:r>
              <a:rPr sz="2100" spc="-40" dirty="0">
                <a:latin typeface="Calibri" panose="020F0502020204030204"/>
                <a:cs typeface="Calibri" panose="020F0502020204030204"/>
              </a:rPr>
              <a:t> </a:t>
            </a:r>
            <a:r>
              <a:rPr sz="2100" dirty="0">
                <a:latin typeface="Calibri" panose="020F0502020204030204"/>
                <a:cs typeface="Calibri" panose="020F0502020204030204"/>
              </a:rPr>
              <a:t>and</a:t>
            </a:r>
            <a:r>
              <a:rPr sz="2100" spc="-90" dirty="0">
                <a:latin typeface="Calibri" panose="020F0502020204030204"/>
                <a:cs typeface="Calibri" panose="020F0502020204030204"/>
              </a:rPr>
              <a:t> </a:t>
            </a:r>
            <a:r>
              <a:rPr sz="2100" dirty="0">
                <a:latin typeface="Calibri" panose="020F0502020204030204"/>
                <a:cs typeface="Calibri" panose="020F0502020204030204"/>
              </a:rPr>
              <a:t>diagnostic</a:t>
            </a:r>
            <a:r>
              <a:rPr sz="2100" spc="-75" dirty="0">
                <a:latin typeface="Calibri" panose="020F0502020204030204"/>
                <a:cs typeface="Calibri" panose="020F0502020204030204"/>
              </a:rPr>
              <a:t> </a:t>
            </a:r>
            <a:r>
              <a:rPr sz="2100" spc="-10" dirty="0">
                <a:latin typeface="Calibri" panose="020F0502020204030204"/>
                <a:cs typeface="Calibri" panose="020F0502020204030204"/>
              </a:rPr>
              <a:t>evaluation</a:t>
            </a:r>
            <a:endParaRPr sz="2100" dirty="0">
              <a:latin typeface="Calibri" panose="020F0502020204030204"/>
              <a:cs typeface="Calibri" panose="020F0502020204030204"/>
            </a:endParaRPr>
          </a:p>
          <a:p>
            <a:pPr marL="184785" indent="-172085">
              <a:lnSpc>
                <a:spcPct val="100000"/>
              </a:lnSpc>
              <a:spcBef>
                <a:spcPts val="550"/>
              </a:spcBef>
              <a:buFont typeface="Arial" panose="020B0604020202020204"/>
              <a:buChar char="•"/>
              <a:tabLst>
                <a:tab pos="184785" algn="l"/>
              </a:tabLst>
            </a:pPr>
            <a:r>
              <a:rPr sz="2100" dirty="0">
                <a:latin typeface="Calibri" panose="020F0502020204030204"/>
                <a:cs typeface="Calibri" panose="020F0502020204030204"/>
              </a:rPr>
              <a:t>Therapeutic</a:t>
            </a:r>
            <a:r>
              <a:rPr sz="2100" spc="-105" dirty="0">
                <a:latin typeface="Calibri" panose="020F0502020204030204"/>
                <a:cs typeface="Calibri" panose="020F0502020204030204"/>
              </a:rPr>
              <a:t> </a:t>
            </a:r>
            <a:r>
              <a:rPr sz="2100" spc="-10" dirty="0">
                <a:latin typeface="Calibri" panose="020F0502020204030204"/>
                <a:cs typeface="Calibri" panose="020F0502020204030204"/>
              </a:rPr>
              <a:t>management</a:t>
            </a:r>
            <a:endParaRPr sz="2100" dirty="0">
              <a:latin typeface="Calibri" panose="020F0502020204030204"/>
              <a:cs typeface="Calibri" panose="020F0502020204030204"/>
            </a:endParaRPr>
          </a:p>
          <a:p>
            <a:pPr marL="184785" indent="-172085">
              <a:lnSpc>
                <a:spcPct val="100000"/>
              </a:lnSpc>
              <a:spcBef>
                <a:spcPts val="565"/>
              </a:spcBef>
              <a:buFont typeface="Arial" panose="020B0604020202020204"/>
              <a:buChar char="•"/>
              <a:tabLst>
                <a:tab pos="184785" algn="l"/>
              </a:tabLst>
            </a:pPr>
            <a:r>
              <a:rPr sz="2100" dirty="0">
                <a:latin typeface="Calibri" panose="020F0502020204030204"/>
                <a:cs typeface="Calibri" panose="020F0502020204030204"/>
              </a:rPr>
              <a:t>Nursing</a:t>
            </a:r>
            <a:r>
              <a:rPr sz="2100" spc="-50" dirty="0">
                <a:latin typeface="Calibri" panose="020F0502020204030204"/>
                <a:cs typeface="Calibri" panose="020F0502020204030204"/>
              </a:rPr>
              <a:t> </a:t>
            </a:r>
            <a:r>
              <a:rPr sz="2100" spc="-10" dirty="0">
                <a:latin typeface="Calibri" panose="020F0502020204030204"/>
                <a:cs typeface="Calibri" panose="020F0502020204030204"/>
              </a:rPr>
              <a:t>diagnosis</a:t>
            </a:r>
            <a:endParaRPr sz="2100" dirty="0">
              <a:latin typeface="Calibri" panose="020F0502020204030204"/>
              <a:cs typeface="Calibri" panose="020F0502020204030204"/>
            </a:endParaRPr>
          </a:p>
          <a:p>
            <a:pPr marL="184785" indent="-172085">
              <a:lnSpc>
                <a:spcPct val="100000"/>
              </a:lnSpc>
              <a:spcBef>
                <a:spcPts val="530"/>
              </a:spcBef>
              <a:buFont typeface="Arial" panose="020B0604020202020204"/>
              <a:buChar char="•"/>
              <a:tabLst>
                <a:tab pos="184785" algn="l"/>
              </a:tabLst>
            </a:pPr>
            <a:r>
              <a:rPr sz="2100" dirty="0">
                <a:latin typeface="Calibri" panose="020F0502020204030204"/>
                <a:cs typeface="Calibri" panose="020F0502020204030204"/>
              </a:rPr>
              <a:t>Nursing</a:t>
            </a:r>
            <a:r>
              <a:rPr sz="2100" spc="-55" dirty="0">
                <a:latin typeface="Calibri" panose="020F0502020204030204"/>
                <a:cs typeface="Calibri" panose="020F0502020204030204"/>
              </a:rPr>
              <a:t> </a:t>
            </a:r>
            <a:r>
              <a:rPr sz="2100" dirty="0">
                <a:latin typeface="Calibri" panose="020F0502020204030204"/>
                <a:cs typeface="Calibri" panose="020F0502020204030204"/>
              </a:rPr>
              <a:t>care</a:t>
            </a:r>
            <a:r>
              <a:rPr sz="2100" spc="-65" dirty="0">
                <a:latin typeface="Calibri" panose="020F0502020204030204"/>
                <a:cs typeface="Calibri" panose="020F0502020204030204"/>
              </a:rPr>
              <a:t> </a:t>
            </a:r>
            <a:r>
              <a:rPr sz="2100" spc="-10" dirty="0">
                <a:latin typeface="Calibri" panose="020F0502020204030204"/>
                <a:cs typeface="Calibri" panose="020F0502020204030204"/>
              </a:rPr>
              <a:t>management</a:t>
            </a:r>
            <a:endParaRPr sz="2100" dirty="0">
              <a:latin typeface="Calibri" panose="020F0502020204030204"/>
              <a:cs typeface="Calibri" panose="020F0502020204030204"/>
            </a:endParaRPr>
          </a:p>
        </p:txBody>
      </p:sp>
      <p:pic>
        <p:nvPicPr>
          <p:cNvPr id="4" name="object 4"/>
          <p:cNvPicPr/>
          <p:nvPr/>
        </p:nvPicPr>
        <p:blipFill>
          <a:blip r:embed="rId2" cstate="print"/>
          <a:stretch>
            <a:fillRect/>
          </a:stretch>
        </p:blipFill>
        <p:spPr>
          <a:xfrm>
            <a:off x="5724949" y="171597"/>
            <a:ext cx="3040985" cy="6238666"/>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618540" y="1326896"/>
            <a:ext cx="8088630" cy="3847207"/>
          </a:xfrm>
        </p:spPr>
        <p:txBody>
          <a:bodyPr/>
          <a:lstStyle/>
          <a:p>
            <a:pPr marL="12700">
              <a:lnSpc>
                <a:spcPct val="100000"/>
              </a:lnSpc>
              <a:tabLst>
                <a:tab pos="184785" algn="l"/>
              </a:tabLst>
            </a:pPr>
            <a:endParaRPr lang="en-US" sz="2400" b="1" dirty="0">
              <a:latin typeface="Calibri" panose="020F0502020204030204"/>
              <a:cs typeface="Calibri" panose="020F0502020204030204"/>
            </a:endParaRPr>
          </a:p>
          <a:p>
            <a:pPr marL="12700">
              <a:lnSpc>
                <a:spcPct val="100000"/>
              </a:lnSpc>
              <a:tabLst>
                <a:tab pos="184785" algn="l"/>
              </a:tabLst>
            </a:pPr>
            <a:endParaRPr lang="en-US" sz="2400" b="1" dirty="0">
              <a:latin typeface="Calibri" panose="020F0502020204030204"/>
              <a:cs typeface="Calibri" panose="020F0502020204030204"/>
            </a:endParaRPr>
          </a:p>
          <a:p>
            <a:pPr marL="12700">
              <a:lnSpc>
                <a:spcPct val="100000"/>
              </a:lnSpc>
              <a:tabLst>
                <a:tab pos="184785" algn="l"/>
              </a:tabLst>
            </a:pPr>
            <a:r>
              <a:rPr lang="en-US" sz="2400" b="1" dirty="0">
                <a:latin typeface="Calibri" panose="020F0502020204030204"/>
                <a:cs typeface="Calibri" panose="020F0502020204030204"/>
              </a:rPr>
              <a:t>Complications</a:t>
            </a:r>
            <a:r>
              <a:rPr lang="en-US" sz="2400" b="1" spc="-50" dirty="0">
                <a:latin typeface="Calibri" panose="020F0502020204030204"/>
                <a:cs typeface="Calibri" panose="020F0502020204030204"/>
              </a:rPr>
              <a:t> </a:t>
            </a:r>
            <a:r>
              <a:rPr lang="en-US" sz="2400" b="1" dirty="0">
                <a:latin typeface="Calibri" panose="020F0502020204030204"/>
                <a:cs typeface="Calibri" panose="020F0502020204030204"/>
              </a:rPr>
              <a:t>of</a:t>
            </a:r>
            <a:r>
              <a:rPr lang="en-US" sz="2400" b="1" spc="-35" dirty="0">
                <a:latin typeface="Calibri" panose="020F0502020204030204"/>
                <a:cs typeface="Calibri" panose="020F0502020204030204"/>
              </a:rPr>
              <a:t> </a:t>
            </a:r>
            <a:r>
              <a:rPr lang="en-US" sz="2400" b="1" dirty="0">
                <a:latin typeface="Calibri" panose="020F0502020204030204"/>
                <a:cs typeface="Calibri" panose="020F0502020204030204"/>
              </a:rPr>
              <a:t>cleft</a:t>
            </a:r>
            <a:r>
              <a:rPr lang="en-US" sz="2400" b="1" spc="-45" dirty="0">
                <a:latin typeface="Calibri" panose="020F0502020204030204"/>
                <a:cs typeface="Calibri" panose="020F0502020204030204"/>
              </a:rPr>
              <a:t> </a:t>
            </a:r>
            <a:r>
              <a:rPr lang="en-US" sz="2400" b="1" dirty="0">
                <a:latin typeface="Calibri" panose="020F0502020204030204"/>
                <a:cs typeface="Calibri" panose="020F0502020204030204"/>
              </a:rPr>
              <a:t>lip</a:t>
            </a:r>
            <a:r>
              <a:rPr lang="en-US" sz="2400" b="1" spc="-50" dirty="0">
                <a:latin typeface="Calibri" panose="020F0502020204030204"/>
                <a:cs typeface="Calibri" panose="020F0502020204030204"/>
              </a:rPr>
              <a:t> </a:t>
            </a:r>
            <a:r>
              <a:rPr lang="en-US" sz="2400" b="1" dirty="0">
                <a:latin typeface="Calibri" panose="020F0502020204030204"/>
                <a:cs typeface="Calibri" panose="020F0502020204030204"/>
              </a:rPr>
              <a:t>and</a:t>
            </a:r>
            <a:r>
              <a:rPr lang="en-US" sz="2400" b="1" spc="-35" dirty="0">
                <a:latin typeface="Calibri" panose="020F0502020204030204"/>
                <a:cs typeface="Calibri" panose="020F0502020204030204"/>
              </a:rPr>
              <a:t> </a:t>
            </a:r>
            <a:r>
              <a:rPr lang="en-US" sz="2400" b="1" dirty="0">
                <a:latin typeface="Calibri" panose="020F0502020204030204"/>
                <a:cs typeface="Calibri" panose="020F0502020204030204"/>
              </a:rPr>
              <a:t>palate</a:t>
            </a:r>
            <a:r>
              <a:rPr lang="en-US" sz="2400" b="1" spc="-20" dirty="0">
                <a:latin typeface="Calibri" panose="020F0502020204030204"/>
                <a:cs typeface="Calibri" panose="020F0502020204030204"/>
              </a:rPr>
              <a:t> </a:t>
            </a:r>
            <a:r>
              <a:rPr lang="en-US" sz="2400" spc="-10" dirty="0">
                <a:latin typeface="Calibri" panose="020F0502020204030204"/>
                <a:cs typeface="Calibri" panose="020F0502020204030204"/>
              </a:rPr>
              <a:t>include</a:t>
            </a:r>
            <a:endParaRPr lang="en-US" sz="2400" dirty="0">
              <a:latin typeface="Calibri" panose="020F0502020204030204"/>
              <a:cs typeface="Calibri" panose="020F0502020204030204"/>
            </a:endParaRPr>
          </a:p>
          <a:p>
            <a:pPr marL="184785" indent="-172085">
              <a:lnSpc>
                <a:spcPct val="100000"/>
              </a:lnSpc>
              <a:spcBef>
                <a:spcPts val="1815"/>
              </a:spcBef>
              <a:buFont typeface="Arial" panose="020B0604020202020204"/>
              <a:buChar char="•"/>
              <a:tabLst>
                <a:tab pos="184785" algn="l"/>
              </a:tabLst>
            </a:pPr>
            <a:r>
              <a:rPr lang="en-US" sz="2400" dirty="0">
                <a:latin typeface="Calibri" panose="020F0502020204030204"/>
                <a:cs typeface="Calibri" panose="020F0502020204030204"/>
              </a:rPr>
              <a:t>feeding</a:t>
            </a:r>
            <a:r>
              <a:rPr lang="en-US" sz="2400" spc="-110" dirty="0">
                <a:latin typeface="Calibri" panose="020F0502020204030204"/>
                <a:cs typeface="Calibri" panose="020F0502020204030204"/>
              </a:rPr>
              <a:t> </a:t>
            </a:r>
            <a:r>
              <a:rPr lang="en-US" sz="2400" spc="-10" dirty="0">
                <a:latin typeface="Calibri" panose="020F0502020204030204"/>
                <a:cs typeface="Calibri" panose="020F0502020204030204"/>
              </a:rPr>
              <a:t>difficulties</a:t>
            </a:r>
            <a:endParaRPr lang="en-US" sz="2400" dirty="0">
              <a:latin typeface="Calibri" panose="020F0502020204030204"/>
              <a:cs typeface="Calibri" panose="020F0502020204030204"/>
            </a:endParaRPr>
          </a:p>
          <a:p>
            <a:pPr marL="184785" indent="-172085">
              <a:lnSpc>
                <a:spcPct val="100000"/>
              </a:lnSpc>
              <a:spcBef>
                <a:spcPts val="1800"/>
              </a:spcBef>
              <a:buFont typeface="Arial" panose="020B0604020202020204"/>
              <a:buChar char="•"/>
              <a:tabLst>
                <a:tab pos="184785" algn="l"/>
              </a:tabLst>
            </a:pPr>
            <a:r>
              <a:rPr lang="en-US" sz="2400" dirty="0">
                <a:latin typeface="Calibri" panose="020F0502020204030204"/>
                <a:cs typeface="Calibri" panose="020F0502020204030204"/>
              </a:rPr>
              <a:t>altered</a:t>
            </a:r>
            <a:r>
              <a:rPr lang="en-US" sz="2400" spc="-95" dirty="0">
                <a:latin typeface="Calibri" panose="020F0502020204030204"/>
                <a:cs typeface="Calibri" panose="020F0502020204030204"/>
              </a:rPr>
              <a:t> </a:t>
            </a:r>
            <a:r>
              <a:rPr lang="en-US" sz="2400" spc="-10" dirty="0">
                <a:latin typeface="Calibri" panose="020F0502020204030204"/>
                <a:cs typeface="Calibri" panose="020F0502020204030204"/>
              </a:rPr>
              <a:t>dentition</a:t>
            </a:r>
            <a:endParaRPr lang="en-US" sz="2400" dirty="0">
              <a:latin typeface="Calibri" panose="020F0502020204030204"/>
              <a:cs typeface="Calibri" panose="020F0502020204030204"/>
            </a:endParaRPr>
          </a:p>
          <a:p>
            <a:pPr marL="184785" indent="-172085">
              <a:lnSpc>
                <a:spcPct val="100000"/>
              </a:lnSpc>
              <a:spcBef>
                <a:spcPts val="1810"/>
              </a:spcBef>
              <a:buFont typeface="Arial" panose="020B0604020202020204"/>
              <a:buChar char="•"/>
              <a:tabLst>
                <a:tab pos="184785" algn="l"/>
              </a:tabLst>
            </a:pPr>
            <a:r>
              <a:rPr lang="en-US" sz="2400" spc="-10" dirty="0">
                <a:latin typeface="Calibri" panose="020F0502020204030204"/>
                <a:cs typeface="Calibri" panose="020F0502020204030204"/>
              </a:rPr>
              <a:t>delayed</a:t>
            </a:r>
            <a:r>
              <a:rPr lang="en-US" sz="2400" spc="-55" dirty="0">
                <a:latin typeface="Calibri" panose="020F0502020204030204"/>
                <a:cs typeface="Calibri" panose="020F0502020204030204"/>
              </a:rPr>
              <a:t> </a:t>
            </a:r>
            <a:r>
              <a:rPr lang="en-US" sz="2400" dirty="0">
                <a:latin typeface="Calibri" panose="020F0502020204030204"/>
                <a:cs typeface="Calibri" panose="020F0502020204030204"/>
              </a:rPr>
              <a:t>or</a:t>
            </a:r>
            <a:r>
              <a:rPr lang="en-US" sz="2400" spc="-60" dirty="0">
                <a:latin typeface="Calibri" panose="020F0502020204030204"/>
                <a:cs typeface="Calibri" panose="020F0502020204030204"/>
              </a:rPr>
              <a:t> </a:t>
            </a:r>
            <a:r>
              <a:rPr lang="en-US" sz="2400" dirty="0">
                <a:latin typeface="Calibri" panose="020F0502020204030204"/>
                <a:cs typeface="Calibri" panose="020F0502020204030204"/>
              </a:rPr>
              <a:t>altered</a:t>
            </a:r>
            <a:r>
              <a:rPr lang="en-US" sz="2400" spc="-65" dirty="0">
                <a:latin typeface="Calibri" panose="020F0502020204030204"/>
                <a:cs typeface="Calibri" panose="020F0502020204030204"/>
              </a:rPr>
              <a:t> </a:t>
            </a:r>
            <a:r>
              <a:rPr lang="en-US" sz="2400" dirty="0">
                <a:latin typeface="Calibri" panose="020F0502020204030204"/>
                <a:cs typeface="Calibri" panose="020F0502020204030204"/>
              </a:rPr>
              <a:t>speech</a:t>
            </a:r>
            <a:r>
              <a:rPr lang="en-US" sz="2400" spc="-50" dirty="0">
                <a:latin typeface="Calibri" panose="020F0502020204030204"/>
                <a:cs typeface="Calibri" panose="020F0502020204030204"/>
              </a:rPr>
              <a:t> </a:t>
            </a:r>
            <a:r>
              <a:rPr lang="en-US" sz="2400" spc="-10" dirty="0">
                <a:latin typeface="Calibri" panose="020F0502020204030204"/>
                <a:cs typeface="Calibri" panose="020F0502020204030204"/>
              </a:rPr>
              <a:t>development,</a:t>
            </a:r>
            <a:r>
              <a:rPr lang="en-US" sz="2400" spc="-40" dirty="0">
                <a:latin typeface="Calibri" panose="020F0502020204030204"/>
                <a:cs typeface="Calibri" panose="020F0502020204030204"/>
              </a:rPr>
              <a:t> </a:t>
            </a:r>
            <a:r>
              <a:rPr lang="en-US" sz="2400" spc="-25" dirty="0">
                <a:latin typeface="Calibri" panose="020F0502020204030204"/>
                <a:cs typeface="Calibri" panose="020F0502020204030204"/>
              </a:rPr>
              <a:t>and</a:t>
            </a:r>
            <a:endParaRPr lang="en-US" sz="2400" dirty="0">
              <a:latin typeface="Calibri" panose="020F0502020204030204"/>
              <a:cs typeface="Calibri" panose="020F0502020204030204"/>
            </a:endParaRPr>
          </a:p>
          <a:p>
            <a:pPr marL="184785" indent="-172085">
              <a:lnSpc>
                <a:spcPct val="100000"/>
              </a:lnSpc>
              <a:spcBef>
                <a:spcPts val="1815"/>
              </a:spcBef>
              <a:buFont typeface="Arial" panose="020B0604020202020204"/>
              <a:buChar char="•"/>
              <a:tabLst>
                <a:tab pos="184785" algn="l"/>
              </a:tabLst>
            </a:pPr>
            <a:r>
              <a:rPr lang="en-US" sz="2400" dirty="0">
                <a:latin typeface="Calibri" panose="020F0502020204030204"/>
                <a:cs typeface="Calibri" panose="020F0502020204030204"/>
              </a:rPr>
              <a:t>otitis</a:t>
            </a:r>
            <a:r>
              <a:rPr lang="en-US" sz="2400" spc="-60" dirty="0">
                <a:latin typeface="Calibri" panose="020F0502020204030204"/>
                <a:cs typeface="Calibri" panose="020F0502020204030204"/>
              </a:rPr>
              <a:t> </a:t>
            </a:r>
            <a:r>
              <a:rPr lang="en-US" sz="2400" spc="-10" dirty="0">
                <a:latin typeface="Calibri" panose="020F0502020204030204"/>
                <a:cs typeface="Calibri" panose="020F0502020204030204"/>
              </a:rPr>
              <a:t>media.</a:t>
            </a:r>
            <a:endParaRPr lang="en-US" sz="2400" dirty="0">
              <a:latin typeface="Calibri" panose="020F0502020204030204"/>
              <a:cs typeface="Calibri" panose="020F0502020204030204"/>
            </a:endParaRP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2437" y="280542"/>
            <a:ext cx="5537200" cy="574040"/>
          </a:xfrm>
          <a:prstGeom prst="rect">
            <a:avLst/>
          </a:prstGeom>
        </p:spPr>
        <p:txBody>
          <a:bodyPr vert="horz" wrap="square" lIns="0" tIns="12700" rIns="0" bIns="0" rtlCol="0">
            <a:spAutoFit/>
          </a:bodyPr>
          <a:lstStyle/>
          <a:p>
            <a:pPr marL="12700">
              <a:lnSpc>
                <a:spcPct val="100000"/>
              </a:lnSpc>
              <a:spcBef>
                <a:spcPts val="100"/>
              </a:spcBef>
            </a:pPr>
            <a:r>
              <a:rPr sz="3600" dirty="0">
                <a:solidFill>
                  <a:srgbClr val="CE171F"/>
                </a:solidFill>
                <a:latin typeface="Arial" panose="020B0604020202020204"/>
                <a:cs typeface="Arial" panose="020B0604020202020204"/>
              </a:rPr>
              <a:t>Therapeutic</a:t>
            </a:r>
            <a:r>
              <a:rPr sz="3600" spc="-50" dirty="0">
                <a:solidFill>
                  <a:srgbClr val="CE171F"/>
                </a:solidFill>
                <a:latin typeface="Arial" panose="020B0604020202020204"/>
                <a:cs typeface="Arial" panose="020B0604020202020204"/>
              </a:rPr>
              <a:t> </a:t>
            </a:r>
            <a:r>
              <a:rPr sz="3600" spc="-10" dirty="0">
                <a:solidFill>
                  <a:srgbClr val="CE171F"/>
                </a:solidFill>
                <a:latin typeface="Arial" panose="020B0604020202020204"/>
                <a:cs typeface="Arial" panose="020B0604020202020204"/>
              </a:rPr>
              <a:t>Management</a:t>
            </a:r>
            <a:endParaRPr sz="3600">
              <a:latin typeface="Arial" panose="020B0604020202020204"/>
              <a:cs typeface="Arial" panose="020B0604020202020204"/>
            </a:endParaRPr>
          </a:p>
        </p:txBody>
      </p:sp>
      <p:sp>
        <p:nvSpPr>
          <p:cNvPr id="3" name="object 3"/>
          <p:cNvSpPr txBox="1"/>
          <p:nvPr/>
        </p:nvSpPr>
        <p:spPr>
          <a:xfrm>
            <a:off x="402437" y="980317"/>
            <a:ext cx="8281670" cy="1938020"/>
          </a:xfrm>
          <a:prstGeom prst="rect">
            <a:avLst/>
          </a:prstGeom>
        </p:spPr>
        <p:txBody>
          <a:bodyPr vert="horz" wrap="square" lIns="0" tIns="10160" rIns="0" bIns="0" rtlCol="0">
            <a:spAutoFit/>
          </a:bodyPr>
          <a:lstStyle/>
          <a:p>
            <a:pPr marL="12700" marR="5080" indent="170815">
              <a:lnSpc>
                <a:spcPct val="115000"/>
              </a:lnSpc>
              <a:spcBef>
                <a:spcPts val="80"/>
              </a:spcBef>
              <a:buChar char="•"/>
              <a:tabLst>
                <a:tab pos="183515" algn="l"/>
              </a:tabLst>
            </a:pPr>
            <a:r>
              <a:rPr sz="2000" dirty="0">
                <a:latin typeface="Arial" panose="020B0604020202020204"/>
                <a:cs typeface="Arial" panose="020B0604020202020204"/>
              </a:rPr>
              <a:t>Treatment</a:t>
            </a:r>
            <a:r>
              <a:rPr sz="2000" spc="-80" dirty="0">
                <a:latin typeface="Arial" panose="020B0604020202020204"/>
                <a:cs typeface="Arial" panose="020B0604020202020204"/>
              </a:rPr>
              <a:t> </a:t>
            </a:r>
            <a:r>
              <a:rPr sz="2000" dirty="0">
                <a:latin typeface="Arial" panose="020B0604020202020204"/>
                <a:cs typeface="Arial" panose="020B0604020202020204"/>
              </a:rPr>
              <a:t>of</a:t>
            </a:r>
            <a:r>
              <a:rPr sz="2000" spc="-40" dirty="0">
                <a:latin typeface="Arial" panose="020B0604020202020204"/>
                <a:cs typeface="Arial" panose="020B0604020202020204"/>
              </a:rPr>
              <a:t> </a:t>
            </a:r>
            <a:r>
              <a:rPr sz="2000" dirty="0">
                <a:latin typeface="Arial" panose="020B0604020202020204"/>
                <a:cs typeface="Arial" panose="020B0604020202020204"/>
              </a:rPr>
              <a:t>the</a:t>
            </a:r>
            <a:r>
              <a:rPr sz="2000" spc="-40" dirty="0">
                <a:latin typeface="Arial" panose="020B0604020202020204"/>
                <a:cs typeface="Arial" panose="020B0604020202020204"/>
              </a:rPr>
              <a:t> </a:t>
            </a:r>
            <a:r>
              <a:rPr sz="2000" dirty="0">
                <a:latin typeface="Arial" panose="020B0604020202020204"/>
                <a:cs typeface="Arial" panose="020B0604020202020204"/>
              </a:rPr>
              <a:t>child</a:t>
            </a:r>
            <a:r>
              <a:rPr sz="2000" spc="-20" dirty="0">
                <a:latin typeface="Arial" panose="020B0604020202020204"/>
                <a:cs typeface="Arial" panose="020B0604020202020204"/>
              </a:rPr>
              <a:t> </a:t>
            </a:r>
            <a:r>
              <a:rPr sz="2000" dirty="0">
                <a:latin typeface="Arial" panose="020B0604020202020204"/>
                <a:cs typeface="Arial" panose="020B0604020202020204"/>
              </a:rPr>
              <a:t>with</a:t>
            </a:r>
            <a:r>
              <a:rPr sz="2000" spc="-30" dirty="0">
                <a:latin typeface="Arial" panose="020B0604020202020204"/>
                <a:cs typeface="Arial" panose="020B0604020202020204"/>
              </a:rPr>
              <a:t> </a:t>
            </a:r>
            <a:r>
              <a:rPr sz="2000" dirty="0">
                <a:latin typeface="Arial" panose="020B0604020202020204"/>
                <a:cs typeface="Arial" panose="020B0604020202020204"/>
              </a:rPr>
              <a:t>CL</a:t>
            </a:r>
            <a:r>
              <a:rPr sz="2000" spc="-105" dirty="0">
                <a:latin typeface="Arial" panose="020B0604020202020204"/>
                <a:cs typeface="Arial" panose="020B0604020202020204"/>
              </a:rPr>
              <a:t> </a:t>
            </a:r>
            <a:r>
              <a:rPr sz="2000" dirty="0">
                <a:latin typeface="Arial" panose="020B0604020202020204"/>
                <a:cs typeface="Arial" panose="020B0604020202020204"/>
              </a:rPr>
              <a:t>and</a:t>
            </a:r>
            <a:r>
              <a:rPr sz="2000" spc="-35" dirty="0">
                <a:latin typeface="Arial" panose="020B0604020202020204"/>
                <a:cs typeface="Arial" panose="020B0604020202020204"/>
              </a:rPr>
              <a:t> </a:t>
            </a:r>
            <a:r>
              <a:rPr sz="2000" dirty="0">
                <a:latin typeface="Arial" panose="020B0604020202020204"/>
                <a:cs typeface="Arial" panose="020B0604020202020204"/>
              </a:rPr>
              <a:t>CP</a:t>
            </a:r>
            <a:r>
              <a:rPr sz="2000" spc="-55" dirty="0">
                <a:latin typeface="Arial" panose="020B0604020202020204"/>
                <a:cs typeface="Arial" panose="020B0604020202020204"/>
              </a:rPr>
              <a:t> </a:t>
            </a:r>
            <a:r>
              <a:rPr sz="2000" dirty="0">
                <a:latin typeface="Arial" panose="020B0604020202020204"/>
                <a:cs typeface="Arial" panose="020B0604020202020204"/>
              </a:rPr>
              <a:t>involves</a:t>
            </a:r>
            <a:r>
              <a:rPr sz="2000" spc="-20" dirty="0">
                <a:latin typeface="Arial" panose="020B0604020202020204"/>
                <a:cs typeface="Arial" panose="020B0604020202020204"/>
              </a:rPr>
              <a:t> </a:t>
            </a:r>
            <a:r>
              <a:rPr sz="2000" dirty="0">
                <a:latin typeface="Arial" panose="020B0604020202020204"/>
                <a:cs typeface="Arial" panose="020B0604020202020204"/>
              </a:rPr>
              <a:t>the</a:t>
            </a:r>
            <a:r>
              <a:rPr sz="2000" spc="-35" dirty="0">
                <a:latin typeface="Arial" panose="020B0604020202020204"/>
                <a:cs typeface="Arial" panose="020B0604020202020204"/>
              </a:rPr>
              <a:t> </a:t>
            </a:r>
            <a:r>
              <a:rPr sz="2000" dirty="0">
                <a:latin typeface="Arial" panose="020B0604020202020204"/>
                <a:cs typeface="Arial" panose="020B0604020202020204"/>
              </a:rPr>
              <a:t>cooperative</a:t>
            </a:r>
            <a:r>
              <a:rPr sz="2000" spc="-50" dirty="0">
                <a:latin typeface="Arial" panose="020B0604020202020204"/>
                <a:cs typeface="Arial" panose="020B0604020202020204"/>
              </a:rPr>
              <a:t> </a:t>
            </a:r>
            <a:r>
              <a:rPr sz="2000" spc="-10" dirty="0">
                <a:latin typeface="Arial" panose="020B0604020202020204"/>
                <a:cs typeface="Arial" panose="020B0604020202020204"/>
              </a:rPr>
              <a:t>efforts</a:t>
            </a:r>
            <a:r>
              <a:rPr sz="2000" spc="-240" dirty="0">
                <a:latin typeface="Arial" panose="020B0604020202020204"/>
                <a:cs typeface="Arial" panose="020B0604020202020204"/>
              </a:rPr>
              <a:t> </a:t>
            </a:r>
            <a:r>
              <a:rPr sz="2000" spc="-25" dirty="0">
                <a:latin typeface="Arial" panose="020B0604020202020204"/>
                <a:cs typeface="Arial" panose="020B0604020202020204"/>
              </a:rPr>
              <a:t>of </a:t>
            </a:r>
            <a:r>
              <a:rPr sz="2000" b="1" dirty="0">
                <a:latin typeface="Arial" panose="020B0604020202020204"/>
                <a:cs typeface="Arial" panose="020B0604020202020204"/>
              </a:rPr>
              <a:t>a</a:t>
            </a:r>
            <a:r>
              <a:rPr sz="2000" b="1" spc="-35" dirty="0">
                <a:latin typeface="Arial" panose="020B0604020202020204"/>
                <a:cs typeface="Arial" panose="020B0604020202020204"/>
              </a:rPr>
              <a:t> </a:t>
            </a:r>
            <a:r>
              <a:rPr sz="2000" b="1" dirty="0">
                <a:latin typeface="Arial" panose="020B0604020202020204"/>
                <a:cs typeface="Arial" panose="020B0604020202020204"/>
              </a:rPr>
              <a:t>multidisciplinary</a:t>
            </a:r>
            <a:r>
              <a:rPr sz="2000" b="1" spc="-85" dirty="0">
                <a:latin typeface="Arial" panose="020B0604020202020204"/>
                <a:cs typeface="Arial" panose="020B0604020202020204"/>
              </a:rPr>
              <a:t> </a:t>
            </a:r>
            <a:r>
              <a:rPr sz="2000" b="1" dirty="0">
                <a:latin typeface="Arial" panose="020B0604020202020204"/>
                <a:cs typeface="Arial" panose="020B0604020202020204"/>
              </a:rPr>
              <a:t>health</a:t>
            </a:r>
            <a:r>
              <a:rPr sz="2000" b="1" spc="-45" dirty="0">
                <a:latin typeface="Arial" panose="020B0604020202020204"/>
                <a:cs typeface="Arial" panose="020B0604020202020204"/>
              </a:rPr>
              <a:t> </a:t>
            </a:r>
            <a:r>
              <a:rPr sz="2000" b="1" dirty="0">
                <a:latin typeface="Arial" panose="020B0604020202020204"/>
                <a:cs typeface="Arial" panose="020B0604020202020204"/>
              </a:rPr>
              <a:t>care</a:t>
            </a:r>
            <a:r>
              <a:rPr sz="2000" b="1" spc="-60" dirty="0">
                <a:latin typeface="Arial" panose="020B0604020202020204"/>
                <a:cs typeface="Arial" panose="020B0604020202020204"/>
              </a:rPr>
              <a:t> </a:t>
            </a:r>
            <a:r>
              <a:rPr sz="2000" b="1" dirty="0">
                <a:latin typeface="Arial" panose="020B0604020202020204"/>
                <a:cs typeface="Arial" panose="020B0604020202020204"/>
              </a:rPr>
              <a:t>team</a:t>
            </a:r>
            <a:r>
              <a:rPr sz="2000" dirty="0">
                <a:latin typeface="Arial" panose="020B0604020202020204"/>
                <a:cs typeface="Arial" panose="020B0604020202020204"/>
              </a:rPr>
              <a:t>.</a:t>
            </a:r>
            <a:r>
              <a:rPr sz="2000" spc="-65" dirty="0">
                <a:latin typeface="Arial" panose="020B0604020202020204"/>
                <a:cs typeface="Arial" panose="020B0604020202020204"/>
              </a:rPr>
              <a:t> </a:t>
            </a:r>
            <a:r>
              <a:rPr sz="2100" dirty="0">
                <a:latin typeface="Calibri" panose="020F0502020204030204"/>
                <a:cs typeface="Calibri" panose="020F0502020204030204"/>
              </a:rPr>
              <a:t>cleft</a:t>
            </a:r>
            <a:r>
              <a:rPr sz="2100" spc="-15" dirty="0">
                <a:latin typeface="Calibri" panose="020F0502020204030204"/>
                <a:cs typeface="Calibri" panose="020F0502020204030204"/>
              </a:rPr>
              <a:t> </a:t>
            </a:r>
            <a:r>
              <a:rPr sz="2100" dirty="0">
                <a:latin typeface="Calibri" panose="020F0502020204030204"/>
                <a:cs typeface="Calibri" panose="020F0502020204030204"/>
              </a:rPr>
              <a:t>lip</a:t>
            </a:r>
            <a:r>
              <a:rPr sz="2100" spc="-15" dirty="0">
                <a:latin typeface="Calibri" panose="020F0502020204030204"/>
                <a:cs typeface="Calibri" panose="020F0502020204030204"/>
              </a:rPr>
              <a:t> </a:t>
            </a:r>
            <a:r>
              <a:rPr sz="2100" dirty="0">
                <a:latin typeface="Calibri" panose="020F0502020204030204"/>
                <a:cs typeface="Calibri" panose="020F0502020204030204"/>
              </a:rPr>
              <a:t>should</a:t>
            </a:r>
            <a:r>
              <a:rPr sz="2100" spc="-35" dirty="0">
                <a:latin typeface="Calibri" panose="020F0502020204030204"/>
                <a:cs typeface="Calibri" panose="020F0502020204030204"/>
              </a:rPr>
              <a:t> </a:t>
            </a:r>
            <a:r>
              <a:rPr sz="2100" dirty="0">
                <a:latin typeface="Calibri" panose="020F0502020204030204"/>
                <a:cs typeface="Calibri" panose="020F0502020204030204"/>
              </a:rPr>
              <a:t>be</a:t>
            </a:r>
            <a:r>
              <a:rPr sz="2100" spc="-30" dirty="0">
                <a:latin typeface="Calibri" panose="020F0502020204030204"/>
                <a:cs typeface="Calibri" panose="020F0502020204030204"/>
              </a:rPr>
              <a:t> </a:t>
            </a:r>
            <a:r>
              <a:rPr sz="2100" dirty="0">
                <a:latin typeface="Calibri" panose="020F0502020204030204"/>
                <a:cs typeface="Calibri" panose="020F0502020204030204"/>
              </a:rPr>
              <a:t>repair</a:t>
            </a:r>
            <a:r>
              <a:rPr sz="2100" spc="-30" dirty="0">
                <a:latin typeface="Calibri" panose="020F0502020204030204"/>
                <a:cs typeface="Calibri" panose="020F0502020204030204"/>
              </a:rPr>
              <a:t> </a:t>
            </a:r>
            <a:r>
              <a:rPr sz="2100" spc="-10" dirty="0">
                <a:latin typeface="Calibri" panose="020F0502020204030204"/>
                <a:cs typeface="Calibri" panose="020F0502020204030204"/>
              </a:rPr>
              <a:t>surgically </a:t>
            </a:r>
            <a:r>
              <a:rPr sz="2100" dirty="0">
                <a:latin typeface="Calibri" panose="020F0502020204030204"/>
                <a:cs typeface="Calibri" panose="020F0502020204030204"/>
              </a:rPr>
              <a:t>around</a:t>
            </a:r>
            <a:r>
              <a:rPr sz="2100" spc="-40" dirty="0">
                <a:latin typeface="Calibri" panose="020F0502020204030204"/>
                <a:cs typeface="Calibri" panose="020F0502020204030204"/>
              </a:rPr>
              <a:t> </a:t>
            </a:r>
            <a:r>
              <a:rPr sz="2100" dirty="0">
                <a:latin typeface="Calibri" panose="020F0502020204030204"/>
                <a:cs typeface="Calibri" panose="020F0502020204030204"/>
              </a:rPr>
              <a:t>the</a:t>
            </a:r>
            <a:r>
              <a:rPr sz="2100" spc="-35" dirty="0">
                <a:latin typeface="Calibri" panose="020F0502020204030204"/>
                <a:cs typeface="Calibri" panose="020F0502020204030204"/>
              </a:rPr>
              <a:t> </a:t>
            </a:r>
            <a:r>
              <a:rPr sz="2100" dirty="0">
                <a:latin typeface="Calibri" panose="020F0502020204030204"/>
                <a:cs typeface="Calibri" panose="020F0502020204030204"/>
              </a:rPr>
              <a:t>age</a:t>
            </a:r>
            <a:r>
              <a:rPr sz="2100" spc="-20" dirty="0">
                <a:latin typeface="Calibri" panose="020F0502020204030204"/>
                <a:cs typeface="Calibri" panose="020F0502020204030204"/>
              </a:rPr>
              <a:t> </a:t>
            </a:r>
            <a:r>
              <a:rPr sz="2100" dirty="0">
                <a:latin typeface="Calibri" panose="020F0502020204030204"/>
                <a:cs typeface="Calibri" panose="020F0502020204030204"/>
              </a:rPr>
              <a:t>of</a:t>
            </a:r>
            <a:r>
              <a:rPr sz="2100" spc="-30" dirty="0">
                <a:latin typeface="Calibri" panose="020F0502020204030204"/>
                <a:cs typeface="Calibri" panose="020F0502020204030204"/>
              </a:rPr>
              <a:t> </a:t>
            </a:r>
            <a:r>
              <a:rPr sz="2100" dirty="0">
                <a:latin typeface="Calibri" panose="020F0502020204030204"/>
                <a:cs typeface="Calibri" panose="020F0502020204030204"/>
              </a:rPr>
              <a:t>2</a:t>
            </a:r>
            <a:r>
              <a:rPr sz="2100" spc="-30" dirty="0">
                <a:latin typeface="Calibri" panose="020F0502020204030204"/>
                <a:cs typeface="Calibri" panose="020F0502020204030204"/>
              </a:rPr>
              <a:t> </a:t>
            </a:r>
            <a:r>
              <a:rPr sz="2100" dirty="0">
                <a:latin typeface="Calibri" panose="020F0502020204030204"/>
                <a:cs typeface="Calibri" panose="020F0502020204030204"/>
              </a:rPr>
              <a:t>to</a:t>
            </a:r>
            <a:r>
              <a:rPr sz="2100" spc="-20" dirty="0">
                <a:latin typeface="Calibri" panose="020F0502020204030204"/>
                <a:cs typeface="Calibri" panose="020F0502020204030204"/>
              </a:rPr>
              <a:t> </a:t>
            </a:r>
            <a:r>
              <a:rPr sz="2100" dirty="0">
                <a:latin typeface="Calibri" panose="020F0502020204030204"/>
                <a:cs typeface="Calibri" panose="020F0502020204030204"/>
              </a:rPr>
              <a:t>3</a:t>
            </a:r>
            <a:r>
              <a:rPr sz="2100" spc="-30" dirty="0">
                <a:latin typeface="Calibri" panose="020F0502020204030204"/>
                <a:cs typeface="Calibri" panose="020F0502020204030204"/>
              </a:rPr>
              <a:t> </a:t>
            </a:r>
            <a:r>
              <a:rPr sz="2100" dirty="0">
                <a:latin typeface="Calibri" panose="020F0502020204030204"/>
                <a:cs typeface="Calibri" panose="020F0502020204030204"/>
              </a:rPr>
              <a:t>months</a:t>
            </a:r>
            <a:r>
              <a:rPr sz="2100" spc="-25" dirty="0">
                <a:latin typeface="Calibri" panose="020F0502020204030204"/>
                <a:cs typeface="Calibri" panose="020F0502020204030204"/>
              </a:rPr>
              <a:t> </a:t>
            </a:r>
            <a:r>
              <a:rPr sz="2100" dirty="0">
                <a:latin typeface="Calibri" panose="020F0502020204030204"/>
                <a:cs typeface="Calibri" panose="020F0502020204030204"/>
              </a:rPr>
              <a:t>and</a:t>
            </a:r>
            <a:r>
              <a:rPr sz="2100" spc="-35" dirty="0">
                <a:latin typeface="Calibri" panose="020F0502020204030204"/>
                <a:cs typeface="Calibri" panose="020F0502020204030204"/>
              </a:rPr>
              <a:t> </a:t>
            </a:r>
            <a:r>
              <a:rPr sz="2100" dirty="0">
                <a:latin typeface="Calibri" panose="020F0502020204030204"/>
                <a:cs typeface="Calibri" panose="020F0502020204030204"/>
              </a:rPr>
              <a:t>cleft</a:t>
            </a:r>
            <a:r>
              <a:rPr sz="2100" spc="-15" dirty="0">
                <a:latin typeface="Calibri" panose="020F0502020204030204"/>
                <a:cs typeface="Calibri" panose="020F0502020204030204"/>
              </a:rPr>
              <a:t> </a:t>
            </a:r>
            <a:r>
              <a:rPr sz="2100" dirty="0">
                <a:latin typeface="Calibri" panose="020F0502020204030204"/>
                <a:cs typeface="Calibri" panose="020F0502020204030204"/>
              </a:rPr>
              <a:t>palate</a:t>
            </a:r>
            <a:r>
              <a:rPr sz="2100" spc="-35" dirty="0">
                <a:latin typeface="Calibri" panose="020F0502020204030204"/>
                <a:cs typeface="Calibri" panose="020F0502020204030204"/>
              </a:rPr>
              <a:t> </a:t>
            </a:r>
            <a:r>
              <a:rPr sz="2100" dirty="0">
                <a:latin typeface="Calibri" panose="020F0502020204030204"/>
                <a:cs typeface="Calibri" panose="020F0502020204030204"/>
              </a:rPr>
              <a:t>at</a:t>
            </a:r>
            <a:r>
              <a:rPr sz="2100" spc="-30" dirty="0">
                <a:latin typeface="Calibri" panose="020F0502020204030204"/>
                <a:cs typeface="Calibri" panose="020F0502020204030204"/>
              </a:rPr>
              <a:t> </a:t>
            </a:r>
            <a:r>
              <a:rPr sz="2100" dirty="0">
                <a:latin typeface="Calibri" panose="020F0502020204030204"/>
                <a:cs typeface="Calibri" panose="020F0502020204030204"/>
              </a:rPr>
              <a:t>9</a:t>
            </a:r>
            <a:r>
              <a:rPr sz="2100" spc="-30" dirty="0">
                <a:latin typeface="Calibri" panose="020F0502020204030204"/>
                <a:cs typeface="Calibri" panose="020F0502020204030204"/>
              </a:rPr>
              <a:t> </a:t>
            </a:r>
            <a:r>
              <a:rPr sz="2100" dirty="0">
                <a:latin typeface="Calibri" panose="020F0502020204030204"/>
                <a:cs typeface="Calibri" panose="020F0502020204030204"/>
              </a:rPr>
              <a:t>to</a:t>
            </a:r>
            <a:r>
              <a:rPr sz="2100" spc="-25" dirty="0">
                <a:latin typeface="Calibri" panose="020F0502020204030204"/>
                <a:cs typeface="Calibri" panose="020F0502020204030204"/>
              </a:rPr>
              <a:t> </a:t>
            </a:r>
            <a:r>
              <a:rPr sz="2100" dirty="0">
                <a:latin typeface="Calibri" panose="020F0502020204030204"/>
                <a:cs typeface="Calibri" panose="020F0502020204030204"/>
              </a:rPr>
              <a:t>18</a:t>
            </a:r>
            <a:r>
              <a:rPr sz="2100" spc="-25" dirty="0">
                <a:latin typeface="Calibri" panose="020F0502020204030204"/>
                <a:cs typeface="Calibri" panose="020F0502020204030204"/>
              </a:rPr>
              <a:t> </a:t>
            </a:r>
            <a:r>
              <a:rPr sz="2100" spc="-10" dirty="0">
                <a:latin typeface="Calibri" panose="020F0502020204030204"/>
                <a:cs typeface="Calibri" panose="020F0502020204030204"/>
              </a:rPr>
              <a:t>months.</a:t>
            </a:r>
            <a:endParaRPr sz="2100">
              <a:latin typeface="Calibri" panose="020F0502020204030204"/>
              <a:cs typeface="Calibri" panose="020F0502020204030204"/>
            </a:endParaRPr>
          </a:p>
          <a:p>
            <a:pPr marL="12700" marR="546100" indent="170815">
              <a:lnSpc>
                <a:spcPct val="115000"/>
              </a:lnSpc>
              <a:spcBef>
                <a:spcPts val="1015"/>
              </a:spcBef>
              <a:buChar char="•"/>
              <a:tabLst>
                <a:tab pos="183515" algn="l"/>
              </a:tabLst>
            </a:pPr>
            <a:r>
              <a:rPr sz="2000" dirty="0">
                <a:latin typeface="Arial" panose="020B0604020202020204"/>
                <a:cs typeface="Arial" panose="020B0604020202020204"/>
              </a:rPr>
              <a:t>Management</a:t>
            </a:r>
            <a:r>
              <a:rPr sz="2000" spc="-75" dirty="0">
                <a:latin typeface="Arial" panose="020B0604020202020204"/>
                <a:cs typeface="Arial" panose="020B0604020202020204"/>
              </a:rPr>
              <a:t> </a:t>
            </a:r>
            <a:r>
              <a:rPr sz="2000" dirty="0">
                <a:latin typeface="Arial" panose="020B0604020202020204"/>
                <a:cs typeface="Arial" panose="020B0604020202020204"/>
              </a:rPr>
              <a:t>is</a:t>
            </a:r>
            <a:r>
              <a:rPr sz="2000" spc="-35" dirty="0">
                <a:latin typeface="Arial" panose="020B0604020202020204"/>
                <a:cs typeface="Arial" panose="020B0604020202020204"/>
              </a:rPr>
              <a:t> </a:t>
            </a:r>
            <a:r>
              <a:rPr sz="2000" dirty="0">
                <a:latin typeface="Arial" panose="020B0604020202020204"/>
                <a:cs typeface="Arial" panose="020B0604020202020204"/>
              </a:rPr>
              <a:t>directed</a:t>
            </a:r>
            <a:r>
              <a:rPr sz="2000" spc="-40" dirty="0">
                <a:latin typeface="Arial" panose="020B0604020202020204"/>
                <a:cs typeface="Arial" panose="020B0604020202020204"/>
              </a:rPr>
              <a:t> </a:t>
            </a:r>
            <a:r>
              <a:rPr sz="2000" dirty="0">
                <a:latin typeface="Arial" panose="020B0604020202020204"/>
                <a:cs typeface="Arial" panose="020B0604020202020204"/>
              </a:rPr>
              <a:t>toward</a:t>
            </a:r>
            <a:r>
              <a:rPr sz="2000" spc="-245" dirty="0">
                <a:latin typeface="Arial" panose="020B0604020202020204"/>
                <a:cs typeface="Arial" panose="020B0604020202020204"/>
              </a:rPr>
              <a:t> </a:t>
            </a:r>
            <a:r>
              <a:rPr sz="2000" dirty="0">
                <a:latin typeface="Arial" panose="020B0604020202020204"/>
                <a:cs typeface="Arial" panose="020B0604020202020204"/>
              </a:rPr>
              <a:t>closure</a:t>
            </a:r>
            <a:r>
              <a:rPr sz="2000" spc="-50" dirty="0">
                <a:latin typeface="Arial" panose="020B0604020202020204"/>
                <a:cs typeface="Arial" panose="020B0604020202020204"/>
              </a:rPr>
              <a:t> </a:t>
            </a:r>
            <a:r>
              <a:rPr sz="2000" dirty="0">
                <a:latin typeface="Arial" panose="020B0604020202020204"/>
                <a:cs typeface="Arial" panose="020B0604020202020204"/>
              </a:rPr>
              <a:t>of</a:t>
            </a:r>
            <a:r>
              <a:rPr sz="2000" spc="-30" dirty="0">
                <a:latin typeface="Arial" panose="020B0604020202020204"/>
                <a:cs typeface="Arial" panose="020B0604020202020204"/>
              </a:rPr>
              <a:t> </a:t>
            </a:r>
            <a:r>
              <a:rPr sz="2000" dirty="0">
                <a:latin typeface="Arial" panose="020B0604020202020204"/>
                <a:cs typeface="Arial" panose="020B0604020202020204"/>
              </a:rPr>
              <a:t>the</a:t>
            </a:r>
            <a:r>
              <a:rPr sz="2000" spc="-45" dirty="0">
                <a:latin typeface="Arial" panose="020B0604020202020204"/>
                <a:cs typeface="Arial" panose="020B0604020202020204"/>
              </a:rPr>
              <a:t> </a:t>
            </a:r>
            <a:r>
              <a:rPr sz="2000" dirty="0">
                <a:latin typeface="Arial" panose="020B0604020202020204"/>
                <a:cs typeface="Arial" panose="020B0604020202020204"/>
              </a:rPr>
              <a:t>cleft(s),</a:t>
            </a:r>
            <a:r>
              <a:rPr sz="2000" spc="-70" dirty="0">
                <a:latin typeface="Arial" panose="020B0604020202020204"/>
                <a:cs typeface="Arial" panose="020B0604020202020204"/>
              </a:rPr>
              <a:t> </a:t>
            </a:r>
            <a:r>
              <a:rPr sz="2000" dirty="0">
                <a:latin typeface="Arial" panose="020B0604020202020204"/>
                <a:cs typeface="Arial" panose="020B0604020202020204"/>
              </a:rPr>
              <a:t>prevention</a:t>
            </a:r>
            <a:r>
              <a:rPr sz="2000" spc="-45" dirty="0">
                <a:latin typeface="Arial" panose="020B0604020202020204"/>
                <a:cs typeface="Arial" panose="020B0604020202020204"/>
              </a:rPr>
              <a:t> </a:t>
            </a:r>
            <a:r>
              <a:rPr sz="2000" spc="-25" dirty="0">
                <a:latin typeface="Arial" panose="020B0604020202020204"/>
                <a:cs typeface="Arial" panose="020B0604020202020204"/>
              </a:rPr>
              <a:t>of </a:t>
            </a:r>
            <a:r>
              <a:rPr sz="2000" dirty="0">
                <a:latin typeface="Arial" panose="020B0604020202020204"/>
                <a:cs typeface="Arial" panose="020B0604020202020204"/>
              </a:rPr>
              <a:t>complications,</a:t>
            </a:r>
            <a:r>
              <a:rPr sz="2000" spc="-75" dirty="0">
                <a:latin typeface="Arial" panose="020B0604020202020204"/>
                <a:cs typeface="Arial" panose="020B0604020202020204"/>
              </a:rPr>
              <a:t> </a:t>
            </a:r>
            <a:r>
              <a:rPr sz="2000" dirty="0">
                <a:latin typeface="Arial" panose="020B0604020202020204"/>
                <a:cs typeface="Arial" panose="020B0604020202020204"/>
              </a:rPr>
              <a:t>and</a:t>
            </a:r>
            <a:r>
              <a:rPr sz="2000" spc="-30" dirty="0">
                <a:latin typeface="Arial" panose="020B0604020202020204"/>
                <a:cs typeface="Arial" panose="020B0604020202020204"/>
              </a:rPr>
              <a:t> </a:t>
            </a:r>
            <a:r>
              <a:rPr sz="2000" dirty="0">
                <a:latin typeface="Arial" panose="020B0604020202020204"/>
                <a:cs typeface="Arial" panose="020B0604020202020204"/>
              </a:rPr>
              <a:t>facilitation</a:t>
            </a:r>
            <a:r>
              <a:rPr sz="2000" spc="-15" dirty="0">
                <a:latin typeface="Arial" panose="020B0604020202020204"/>
                <a:cs typeface="Arial" panose="020B0604020202020204"/>
              </a:rPr>
              <a:t> </a:t>
            </a:r>
            <a:r>
              <a:rPr sz="2000" dirty="0">
                <a:latin typeface="Arial" panose="020B0604020202020204"/>
                <a:cs typeface="Arial" panose="020B0604020202020204"/>
              </a:rPr>
              <a:t>of</a:t>
            </a:r>
            <a:r>
              <a:rPr sz="2000" spc="-240" dirty="0">
                <a:latin typeface="Arial" panose="020B0604020202020204"/>
                <a:cs typeface="Arial" panose="020B0604020202020204"/>
              </a:rPr>
              <a:t> </a:t>
            </a:r>
            <a:r>
              <a:rPr sz="2000" dirty="0">
                <a:latin typeface="Arial" panose="020B0604020202020204"/>
                <a:cs typeface="Arial" panose="020B0604020202020204"/>
              </a:rPr>
              <a:t>normal</a:t>
            </a:r>
            <a:r>
              <a:rPr sz="2000" spc="-45" dirty="0">
                <a:latin typeface="Arial" panose="020B0604020202020204"/>
                <a:cs typeface="Arial" panose="020B0604020202020204"/>
              </a:rPr>
              <a:t> </a:t>
            </a:r>
            <a:r>
              <a:rPr sz="2000" dirty="0">
                <a:latin typeface="Arial" panose="020B0604020202020204"/>
                <a:cs typeface="Arial" panose="020B0604020202020204"/>
              </a:rPr>
              <a:t>growth</a:t>
            </a:r>
            <a:r>
              <a:rPr sz="2000" spc="-45" dirty="0">
                <a:latin typeface="Arial" panose="020B0604020202020204"/>
                <a:cs typeface="Arial" panose="020B0604020202020204"/>
              </a:rPr>
              <a:t> </a:t>
            </a:r>
            <a:r>
              <a:rPr sz="2000" dirty="0">
                <a:latin typeface="Arial" panose="020B0604020202020204"/>
                <a:cs typeface="Arial" panose="020B0604020202020204"/>
              </a:rPr>
              <a:t>and</a:t>
            </a:r>
            <a:r>
              <a:rPr sz="2000" spc="-45" dirty="0">
                <a:latin typeface="Arial" panose="020B0604020202020204"/>
                <a:cs typeface="Arial" panose="020B0604020202020204"/>
              </a:rPr>
              <a:t> </a:t>
            </a:r>
            <a:r>
              <a:rPr sz="2000" spc="-10" dirty="0">
                <a:latin typeface="Arial" panose="020B0604020202020204"/>
                <a:cs typeface="Arial" panose="020B0604020202020204"/>
              </a:rPr>
              <a:t>development.</a:t>
            </a:r>
            <a:endParaRPr sz="2000">
              <a:latin typeface="Arial" panose="020B0604020202020204"/>
              <a:cs typeface="Arial" panose="020B0604020202020204"/>
            </a:endParaRPr>
          </a:p>
        </p:txBody>
      </p:sp>
      <p:pic>
        <p:nvPicPr>
          <p:cNvPr id="4" name="object 4"/>
          <p:cNvPicPr/>
          <p:nvPr/>
        </p:nvPicPr>
        <p:blipFill>
          <a:blip r:embed="rId2" cstate="print"/>
          <a:stretch>
            <a:fillRect/>
          </a:stretch>
        </p:blipFill>
        <p:spPr>
          <a:xfrm>
            <a:off x="899160" y="3428999"/>
            <a:ext cx="2880360" cy="3428999"/>
          </a:xfrm>
          <a:prstGeom prst="rect">
            <a:avLst/>
          </a:prstGeom>
        </p:spPr>
      </p:pic>
      <p:pic>
        <p:nvPicPr>
          <p:cNvPr id="5" name="object 5"/>
          <p:cNvPicPr/>
          <p:nvPr/>
        </p:nvPicPr>
        <p:blipFill>
          <a:blip r:embed="rId3" cstate="print"/>
          <a:stretch>
            <a:fillRect/>
          </a:stretch>
        </p:blipFill>
        <p:spPr>
          <a:xfrm>
            <a:off x="5507735" y="3428999"/>
            <a:ext cx="2880360" cy="3428999"/>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0200" y="573785"/>
            <a:ext cx="3232785" cy="528320"/>
          </a:xfrm>
          <a:prstGeom prst="rect">
            <a:avLst/>
          </a:prstGeom>
        </p:spPr>
        <p:txBody>
          <a:bodyPr vert="horz" wrap="square" lIns="0" tIns="12700" rIns="0" bIns="0" rtlCol="0">
            <a:spAutoFit/>
          </a:bodyPr>
          <a:lstStyle/>
          <a:p>
            <a:pPr marL="12700">
              <a:lnSpc>
                <a:spcPct val="100000"/>
              </a:lnSpc>
              <a:spcBef>
                <a:spcPts val="100"/>
              </a:spcBef>
            </a:pPr>
            <a:r>
              <a:rPr sz="3300" dirty="0">
                <a:solidFill>
                  <a:srgbClr val="C00000"/>
                </a:solidFill>
              </a:rPr>
              <a:t>Nursing</a:t>
            </a:r>
            <a:r>
              <a:rPr sz="3300" spc="-35" dirty="0">
                <a:solidFill>
                  <a:srgbClr val="C00000"/>
                </a:solidFill>
              </a:rPr>
              <a:t> </a:t>
            </a:r>
            <a:r>
              <a:rPr sz="3300" spc="-10" dirty="0">
                <a:solidFill>
                  <a:srgbClr val="C00000"/>
                </a:solidFill>
              </a:rPr>
              <a:t>diagnosis</a:t>
            </a:r>
            <a:endParaRPr sz="3300"/>
          </a:p>
        </p:txBody>
      </p:sp>
      <p:sp>
        <p:nvSpPr>
          <p:cNvPr id="3" name="object 3"/>
          <p:cNvSpPr txBox="1"/>
          <p:nvPr/>
        </p:nvSpPr>
        <p:spPr>
          <a:xfrm>
            <a:off x="330200" y="1313840"/>
            <a:ext cx="8614410" cy="4341495"/>
          </a:xfrm>
          <a:prstGeom prst="rect">
            <a:avLst/>
          </a:prstGeom>
        </p:spPr>
        <p:txBody>
          <a:bodyPr vert="horz" wrap="square" lIns="0" tIns="12700" rIns="0" bIns="0" rtlCol="0">
            <a:spAutoFit/>
          </a:bodyPr>
          <a:lstStyle/>
          <a:p>
            <a:pPr marL="183515" marR="798830" indent="-171450">
              <a:lnSpc>
                <a:spcPct val="150000"/>
              </a:lnSpc>
              <a:spcBef>
                <a:spcPts val="100"/>
              </a:spcBef>
              <a:buFont typeface="Arial" panose="020B0604020202020204"/>
              <a:buChar char="•"/>
              <a:tabLst>
                <a:tab pos="184785" algn="l"/>
              </a:tabLst>
            </a:pPr>
            <a:r>
              <a:rPr sz="1900" dirty="0">
                <a:latin typeface="Times New Roman" panose="02020603050405020304"/>
                <a:cs typeface="Times New Roman" panose="02020603050405020304"/>
              </a:rPr>
              <a:t>Altered</a:t>
            </a:r>
            <a:r>
              <a:rPr sz="1900" spc="340" dirty="0">
                <a:latin typeface="Times New Roman" panose="02020603050405020304"/>
                <a:cs typeface="Times New Roman" panose="02020603050405020304"/>
              </a:rPr>
              <a:t> </a:t>
            </a:r>
            <a:r>
              <a:rPr sz="1900" dirty="0">
                <a:latin typeface="Times New Roman" panose="02020603050405020304"/>
                <a:cs typeface="Times New Roman" panose="02020603050405020304"/>
              </a:rPr>
              <a:t>Nutrition:</a:t>
            </a:r>
            <a:r>
              <a:rPr sz="1900" spc="350" dirty="0">
                <a:latin typeface="Times New Roman" panose="02020603050405020304"/>
                <a:cs typeface="Times New Roman" panose="02020603050405020304"/>
              </a:rPr>
              <a:t> </a:t>
            </a:r>
            <a:r>
              <a:rPr sz="1900" dirty="0">
                <a:latin typeface="Times New Roman" panose="02020603050405020304"/>
                <a:cs typeface="Times New Roman" panose="02020603050405020304"/>
              </a:rPr>
              <a:t>Less</a:t>
            </a:r>
            <a:r>
              <a:rPr sz="1900" spc="295" dirty="0">
                <a:latin typeface="Times New Roman" panose="02020603050405020304"/>
                <a:cs typeface="Times New Roman" panose="02020603050405020304"/>
              </a:rPr>
              <a:t> </a:t>
            </a:r>
            <a:r>
              <a:rPr sz="1900" dirty="0">
                <a:latin typeface="Times New Roman" panose="02020603050405020304"/>
                <a:cs typeface="Times New Roman" panose="02020603050405020304"/>
              </a:rPr>
              <a:t>Than</a:t>
            </a:r>
            <a:r>
              <a:rPr sz="1900" spc="345" dirty="0">
                <a:latin typeface="Times New Roman" panose="02020603050405020304"/>
                <a:cs typeface="Times New Roman" panose="02020603050405020304"/>
              </a:rPr>
              <a:t> </a:t>
            </a:r>
            <a:r>
              <a:rPr sz="1900" dirty="0">
                <a:latin typeface="Times New Roman" panose="02020603050405020304"/>
                <a:cs typeface="Times New Roman" panose="02020603050405020304"/>
              </a:rPr>
              <a:t>Body</a:t>
            </a:r>
            <a:r>
              <a:rPr sz="1900" spc="350" dirty="0">
                <a:latin typeface="Times New Roman" panose="02020603050405020304"/>
                <a:cs typeface="Times New Roman" panose="02020603050405020304"/>
              </a:rPr>
              <a:t> </a:t>
            </a:r>
            <a:r>
              <a:rPr sz="1900" dirty="0">
                <a:latin typeface="Times New Roman" panose="02020603050405020304"/>
                <a:cs typeface="Times New Roman" panose="02020603050405020304"/>
              </a:rPr>
              <a:t>Requirements</a:t>
            </a:r>
            <a:r>
              <a:rPr sz="1900" spc="350" dirty="0">
                <a:latin typeface="Times New Roman" panose="02020603050405020304"/>
                <a:cs typeface="Times New Roman" panose="02020603050405020304"/>
              </a:rPr>
              <a:t> </a:t>
            </a:r>
            <a:r>
              <a:rPr sz="1900" dirty="0">
                <a:latin typeface="Times New Roman" panose="02020603050405020304"/>
                <a:cs typeface="Times New Roman" panose="02020603050405020304"/>
              </a:rPr>
              <a:t>related</a:t>
            </a:r>
            <a:r>
              <a:rPr sz="1900" spc="330" dirty="0">
                <a:latin typeface="Times New Roman" panose="02020603050405020304"/>
                <a:cs typeface="Times New Roman" panose="02020603050405020304"/>
              </a:rPr>
              <a:t> </a:t>
            </a:r>
            <a:r>
              <a:rPr sz="1900" dirty="0">
                <a:latin typeface="Times New Roman" panose="02020603050405020304"/>
                <a:cs typeface="Times New Roman" panose="02020603050405020304"/>
              </a:rPr>
              <a:t>to</a:t>
            </a:r>
            <a:r>
              <a:rPr sz="1900" spc="340" dirty="0">
                <a:latin typeface="Times New Roman" panose="02020603050405020304"/>
                <a:cs typeface="Times New Roman" panose="02020603050405020304"/>
              </a:rPr>
              <a:t> </a:t>
            </a:r>
            <a:r>
              <a:rPr sz="1900" dirty="0">
                <a:latin typeface="Times New Roman" panose="02020603050405020304"/>
                <a:cs typeface="Times New Roman" panose="02020603050405020304"/>
              </a:rPr>
              <a:t>deficient</a:t>
            </a:r>
            <a:r>
              <a:rPr sz="1900" spc="335" dirty="0">
                <a:latin typeface="Times New Roman" panose="02020603050405020304"/>
                <a:cs typeface="Times New Roman" panose="02020603050405020304"/>
              </a:rPr>
              <a:t> </a:t>
            </a:r>
            <a:r>
              <a:rPr sz="1900" spc="-20" dirty="0">
                <a:latin typeface="Times New Roman" panose="02020603050405020304"/>
                <a:cs typeface="Times New Roman" panose="02020603050405020304"/>
              </a:rPr>
              <a:t>oral 	</a:t>
            </a:r>
            <a:r>
              <a:rPr sz="1900" dirty="0">
                <a:latin typeface="Times New Roman" panose="02020603050405020304"/>
                <a:cs typeface="Times New Roman" panose="02020603050405020304"/>
              </a:rPr>
              <a:t>intake</a:t>
            </a:r>
            <a:r>
              <a:rPr sz="1900" spc="-100" dirty="0">
                <a:latin typeface="Times New Roman" panose="02020603050405020304"/>
                <a:cs typeface="Times New Roman" panose="02020603050405020304"/>
              </a:rPr>
              <a:t> </a:t>
            </a:r>
            <a:r>
              <a:rPr sz="1900" dirty="0">
                <a:latin typeface="Times New Roman" panose="02020603050405020304"/>
                <a:cs typeface="Times New Roman" panose="02020603050405020304"/>
              </a:rPr>
              <a:t>and</a:t>
            </a:r>
            <a:r>
              <a:rPr sz="1900" spc="-100" dirty="0">
                <a:latin typeface="Times New Roman" panose="02020603050405020304"/>
                <a:cs typeface="Times New Roman" panose="02020603050405020304"/>
              </a:rPr>
              <a:t> </a:t>
            </a:r>
            <a:r>
              <a:rPr sz="1900" dirty="0">
                <a:latin typeface="Times New Roman" panose="02020603050405020304"/>
                <a:cs typeface="Times New Roman" panose="02020603050405020304"/>
              </a:rPr>
              <a:t>inability</a:t>
            </a:r>
            <a:r>
              <a:rPr sz="1900" spc="-105" dirty="0">
                <a:latin typeface="Times New Roman" panose="02020603050405020304"/>
                <a:cs typeface="Times New Roman" panose="02020603050405020304"/>
              </a:rPr>
              <a:t> </a:t>
            </a:r>
            <a:r>
              <a:rPr sz="1900" dirty="0">
                <a:latin typeface="Times New Roman" panose="02020603050405020304"/>
                <a:cs typeface="Times New Roman" panose="02020603050405020304"/>
              </a:rPr>
              <a:t>to</a:t>
            </a:r>
            <a:r>
              <a:rPr sz="1900" spc="-95"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suck</a:t>
            </a:r>
            <a:r>
              <a:rPr sz="1900" spc="-110"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effectively</a:t>
            </a:r>
            <a:r>
              <a:rPr sz="1900" spc="-95"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(preoperative</a:t>
            </a:r>
            <a:r>
              <a:rPr sz="1900" spc="-90" dirty="0">
                <a:latin typeface="Times New Roman" panose="02020603050405020304"/>
                <a:cs typeface="Times New Roman" panose="02020603050405020304"/>
              </a:rPr>
              <a:t> </a:t>
            </a:r>
            <a:r>
              <a:rPr sz="1900" dirty="0">
                <a:latin typeface="Times New Roman" panose="02020603050405020304"/>
                <a:cs typeface="Times New Roman" panose="02020603050405020304"/>
              </a:rPr>
              <a:t>CL/CP)</a:t>
            </a:r>
            <a:r>
              <a:rPr sz="1900" spc="-35" dirty="0">
                <a:latin typeface="Times New Roman" panose="02020603050405020304"/>
                <a:cs typeface="Times New Roman" panose="02020603050405020304"/>
              </a:rPr>
              <a:t> </a:t>
            </a:r>
            <a:r>
              <a:rPr sz="1900" dirty="0">
                <a:latin typeface="Times New Roman" panose="02020603050405020304"/>
                <a:cs typeface="Times New Roman" panose="02020603050405020304"/>
              </a:rPr>
              <a:t>or difficulty</a:t>
            </a:r>
            <a:r>
              <a:rPr sz="1900" spc="-10" dirty="0">
                <a:latin typeface="Times New Roman" panose="02020603050405020304"/>
                <a:cs typeface="Times New Roman" panose="02020603050405020304"/>
              </a:rPr>
              <a:t> eating 	after</a:t>
            </a:r>
            <a:r>
              <a:rPr sz="1900" spc="-100"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surgical</a:t>
            </a:r>
            <a:r>
              <a:rPr sz="1900" spc="-110" dirty="0">
                <a:latin typeface="Times New Roman" panose="02020603050405020304"/>
                <a:cs typeface="Times New Roman" panose="02020603050405020304"/>
              </a:rPr>
              <a:t> </a:t>
            </a:r>
            <a:r>
              <a:rPr sz="1900" dirty="0">
                <a:latin typeface="Times New Roman" panose="02020603050405020304"/>
                <a:cs typeface="Times New Roman" panose="02020603050405020304"/>
              </a:rPr>
              <a:t>procedure</a:t>
            </a:r>
            <a:r>
              <a:rPr sz="1900" spc="-30"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(postoperatively)</a:t>
            </a:r>
            <a:endParaRPr sz="1900">
              <a:latin typeface="Times New Roman" panose="02020603050405020304"/>
              <a:cs typeface="Times New Roman" panose="02020603050405020304"/>
            </a:endParaRPr>
          </a:p>
          <a:p>
            <a:pPr marL="184150" indent="-171450">
              <a:lnSpc>
                <a:spcPct val="100000"/>
              </a:lnSpc>
              <a:spcBef>
                <a:spcPts val="1935"/>
              </a:spcBef>
              <a:buFont typeface="Arial" panose="020B0604020202020204"/>
              <a:buChar char="•"/>
              <a:tabLst>
                <a:tab pos="184150" algn="l"/>
              </a:tabLst>
            </a:pPr>
            <a:r>
              <a:rPr sz="1900" dirty="0">
                <a:latin typeface="Times New Roman" panose="02020603050405020304"/>
                <a:cs typeface="Times New Roman" panose="02020603050405020304"/>
              </a:rPr>
              <a:t>Risk</a:t>
            </a:r>
            <a:r>
              <a:rPr sz="1900" spc="345" dirty="0">
                <a:latin typeface="Times New Roman" panose="02020603050405020304"/>
                <a:cs typeface="Times New Roman" panose="02020603050405020304"/>
              </a:rPr>
              <a:t> </a:t>
            </a:r>
            <a:r>
              <a:rPr sz="1900" dirty="0">
                <a:latin typeface="Times New Roman" panose="02020603050405020304"/>
                <a:cs typeface="Times New Roman" panose="02020603050405020304"/>
              </a:rPr>
              <a:t>for</a:t>
            </a:r>
            <a:r>
              <a:rPr sz="1900" spc="254" dirty="0">
                <a:latin typeface="Times New Roman" panose="02020603050405020304"/>
                <a:cs typeface="Times New Roman" panose="02020603050405020304"/>
              </a:rPr>
              <a:t> </a:t>
            </a:r>
            <a:r>
              <a:rPr sz="1900" dirty="0">
                <a:latin typeface="Times New Roman" panose="02020603050405020304"/>
                <a:cs typeface="Times New Roman" panose="02020603050405020304"/>
              </a:rPr>
              <a:t>Altered</a:t>
            </a:r>
            <a:r>
              <a:rPr sz="1900" spc="355" dirty="0">
                <a:latin typeface="Times New Roman" panose="02020603050405020304"/>
                <a:cs typeface="Times New Roman" panose="02020603050405020304"/>
              </a:rPr>
              <a:t> </a:t>
            </a:r>
            <a:r>
              <a:rPr sz="1900" dirty="0">
                <a:latin typeface="Times New Roman" panose="02020603050405020304"/>
                <a:cs typeface="Times New Roman" panose="02020603050405020304"/>
              </a:rPr>
              <a:t>Parenting</a:t>
            </a:r>
            <a:r>
              <a:rPr sz="1900" spc="350" dirty="0">
                <a:latin typeface="Times New Roman" panose="02020603050405020304"/>
                <a:cs typeface="Times New Roman" panose="02020603050405020304"/>
              </a:rPr>
              <a:t> </a:t>
            </a:r>
            <a:r>
              <a:rPr sz="1900" dirty="0">
                <a:latin typeface="Times New Roman" panose="02020603050405020304"/>
                <a:cs typeface="Times New Roman" panose="02020603050405020304"/>
              </a:rPr>
              <a:t>related</a:t>
            </a:r>
            <a:r>
              <a:rPr sz="1900" spc="335" dirty="0">
                <a:latin typeface="Times New Roman" panose="02020603050405020304"/>
                <a:cs typeface="Times New Roman" panose="02020603050405020304"/>
              </a:rPr>
              <a:t> </a:t>
            </a:r>
            <a:r>
              <a:rPr sz="1900" dirty="0">
                <a:latin typeface="Times New Roman" panose="02020603050405020304"/>
                <a:cs typeface="Times New Roman" panose="02020603050405020304"/>
              </a:rPr>
              <a:t>to</a:t>
            </a:r>
            <a:r>
              <a:rPr sz="1900" spc="345" dirty="0">
                <a:latin typeface="Times New Roman" panose="02020603050405020304"/>
                <a:cs typeface="Times New Roman" panose="02020603050405020304"/>
              </a:rPr>
              <a:t> </a:t>
            </a:r>
            <a:r>
              <a:rPr sz="1900" dirty="0">
                <a:latin typeface="Times New Roman" panose="02020603050405020304"/>
                <a:cs typeface="Times New Roman" panose="02020603050405020304"/>
              </a:rPr>
              <a:t>infant</a:t>
            </a:r>
            <a:r>
              <a:rPr sz="1900" spc="340" dirty="0">
                <a:latin typeface="Times New Roman" panose="02020603050405020304"/>
                <a:cs typeface="Times New Roman" panose="02020603050405020304"/>
              </a:rPr>
              <a:t> </a:t>
            </a:r>
            <a:r>
              <a:rPr sz="1900" dirty="0">
                <a:latin typeface="Times New Roman" panose="02020603050405020304"/>
                <a:cs typeface="Times New Roman" panose="02020603050405020304"/>
              </a:rPr>
              <a:t>with</a:t>
            </a:r>
            <a:r>
              <a:rPr sz="1900" spc="350" dirty="0">
                <a:latin typeface="Times New Roman" panose="02020603050405020304"/>
                <a:cs typeface="Times New Roman" panose="02020603050405020304"/>
              </a:rPr>
              <a:t> </a:t>
            </a:r>
            <a:r>
              <a:rPr sz="1900" dirty="0">
                <a:latin typeface="Times New Roman" panose="02020603050405020304"/>
                <a:cs typeface="Times New Roman" panose="02020603050405020304"/>
              </a:rPr>
              <a:t>a</a:t>
            </a:r>
            <a:r>
              <a:rPr sz="1900" spc="350" dirty="0">
                <a:latin typeface="Times New Roman" panose="02020603050405020304"/>
                <a:cs typeface="Times New Roman" panose="02020603050405020304"/>
              </a:rPr>
              <a:t> </a:t>
            </a:r>
            <a:r>
              <a:rPr sz="1900" dirty="0">
                <a:latin typeface="Times New Roman" panose="02020603050405020304"/>
                <a:cs typeface="Times New Roman" panose="02020603050405020304"/>
              </a:rPr>
              <a:t>highly</a:t>
            </a:r>
            <a:r>
              <a:rPr sz="1900" spc="345" dirty="0">
                <a:latin typeface="Times New Roman" panose="02020603050405020304"/>
                <a:cs typeface="Times New Roman" panose="02020603050405020304"/>
              </a:rPr>
              <a:t> </a:t>
            </a:r>
            <a:r>
              <a:rPr sz="1900" dirty="0">
                <a:latin typeface="Times New Roman" panose="02020603050405020304"/>
                <a:cs typeface="Times New Roman" panose="02020603050405020304"/>
              </a:rPr>
              <a:t>visible</a:t>
            </a:r>
            <a:r>
              <a:rPr sz="1900" spc="345" dirty="0">
                <a:latin typeface="Times New Roman" panose="02020603050405020304"/>
                <a:cs typeface="Times New Roman" panose="02020603050405020304"/>
              </a:rPr>
              <a:t> </a:t>
            </a:r>
            <a:r>
              <a:rPr sz="1900" dirty="0">
                <a:latin typeface="Times New Roman" panose="02020603050405020304"/>
                <a:cs typeface="Times New Roman" panose="02020603050405020304"/>
              </a:rPr>
              <a:t>physical</a:t>
            </a:r>
            <a:r>
              <a:rPr sz="1900" spc="320"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defect</a:t>
            </a:r>
            <a:endParaRPr sz="1900">
              <a:latin typeface="Times New Roman" panose="02020603050405020304"/>
              <a:cs typeface="Times New Roman" panose="02020603050405020304"/>
            </a:endParaRPr>
          </a:p>
          <a:p>
            <a:pPr marL="184150" indent="-171450">
              <a:lnSpc>
                <a:spcPct val="100000"/>
              </a:lnSpc>
              <a:spcBef>
                <a:spcPts val="1945"/>
              </a:spcBef>
              <a:buFont typeface="Arial" panose="020B0604020202020204"/>
              <a:buChar char="•"/>
              <a:tabLst>
                <a:tab pos="184150" algn="l"/>
              </a:tabLst>
            </a:pPr>
            <a:r>
              <a:rPr sz="1900" spc="-10" dirty="0">
                <a:latin typeface="Times New Roman" panose="02020603050405020304"/>
                <a:cs typeface="Times New Roman" panose="02020603050405020304"/>
              </a:rPr>
              <a:t>Pain</a:t>
            </a:r>
            <a:r>
              <a:rPr sz="1900" spc="-95" dirty="0">
                <a:latin typeface="Times New Roman" panose="02020603050405020304"/>
                <a:cs typeface="Times New Roman" panose="02020603050405020304"/>
              </a:rPr>
              <a:t> </a:t>
            </a:r>
            <a:r>
              <a:rPr sz="1900" dirty="0">
                <a:latin typeface="Times New Roman" panose="02020603050405020304"/>
                <a:cs typeface="Times New Roman" panose="02020603050405020304"/>
              </a:rPr>
              <a:t>related</a:t>
            </a:r>
            <a:r>
              <a:rPr sz="1900" spc="-95" dirty="0">
                <a:latin typeface="Times New Roman" panose="02020603050405020304"/>
                <a:cs typeface="Times New Roman" panose="02020603050405020304"/>
              </a:rPr>
              <a:t> </a:t>
            </a:r>
            <a:r>
              <a:rPr sz="1900" dirty="0">
                <a:latin typeface="Times New Roman" panose="02020603050405020304"/>
                <a:cs typeface="Times New Roman" panose="02020603050405020304"/>
              </a:rPr>
              <a:t>to</a:t>
            </a:r>
            <a:r>
              <a:rPr sz="1900" spc="-100" dirty="0">
                <a:latin typeface="Times New Roman" panose="02020603050405020304"/>
                <a:cs typeface="Times New Roman" panose="02020603050405020304"/>
              </a:rPr>
              <a:t> </a:t>
            </a:r>
            <a:r>
              <a:rPr sz="1900" dirty="0">
                <a:latin typeface="Times New Roman" panose="02020603050405020304"/>
                <a:cs typeface="Times New Roman" panose="02020603050405020304"/>
              </a:rPr>
              <a:t>tissue</a:t>
            </a:r>
            <a:r>
              <a:rPr sz="1900" spc="-95"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trauma</a:t>
            </a:r>
            <a:endParaRPr sz="1900">
              <a:latin typeface="Times New Roman" panose="02020603050405020304"/>
              <a:cs typeface="Times New Roman" panose="02020603050405020304"/>
            </a:endParaRPr>
          </a:p>
          <a:p>
            <a:pPr marL="184150" indent="-171450">
              <a:lnSpc>
                <a:spcPct val="100000"/>
              </a:lnSpc>
              <a:spcBef>
                <a:spcPts val="1945"/>
              </a:spcBef>
              <a:buFont typeface="Arial" panose="020B0604020202020204"/>
              <a:buChar char="•"/>
              <a:tabLst>
                <a:tab pos="184150" algn="l"/>
              </a:tabLst>
            </a:pPr>
            <a:r>
              <a:rPr sz="1900" dirty="0">
                <a:latin typeface="Times New Roman" panose="02020603050405020304"/>
                <a:cs typeface="Times New Roman" panose="02020603050405020304"/>
              </a:rPr>
              <a:t>Risk</a:t>
            </a:r>
            <a:r>
              <a:rPr sz="1900" spc="330" dirty="0">
                <a:latin typeface="Times New Roman" panose="02020603050405020304"/>
                <a:cs typeface="Times New Roman" panose="02020603050405020304"/>
              </a:rPr>
              <a:t> </a:t>
            </a:r>
            <a:r>
              <a:rPr sz="1900" dirty="0">
                <a:latin typeface="Times New Roman" panose="02020603050405020304"/>
                <a:cs typeface="Times New Roman" panose="02020603050405020304"/>
              </a:rPr>
              <a:t>for</a:t>
            </a:r>
            <a:r>
              <a:rPr sz="1900" spc="320" dirty="0">
                <a:latin typeface="Times New Roman" panose="02020603050405020304"/>
                <a:cs typeface="Times New Roman" panose="02020603050405020304"/>
              </a:rPr>
              <a:t> </a:t>
            </a:r>
            <a:r>
              <a:rPr sz="1900" dirty="0">
                <a:latin typeface="Times New Roman" panose="02020603050405020304"/>
                <a:cs typeface="Times New Roman" panose="02020603050405020304"/>
              </a:rPr>
              <a:t>Trauma</a:t>
            </a:r>
            <a:r>
              <a:rPr sz="1900" spc="355" dirty="0">
                <a:latin typeface="Times New Roman" panose="02020603050405020304"/>
                <a:cs typeface="Times New Roman" panose="02020603050405020304"/>
              </a:rPr>
              <a:t> </a:t>
            </a:r>
            <a:r>
              <a:rPr sz="1900" dirty="0">
                <a:latin typeface="Times New Roman" panose="02020603050405020304"/>
                <a:cs typeface="Times New Roman" panose="02020603050405020304"/>
              </a:rPr>
              <a:t>of</a:t>
            </a:r>
            <a:r>
              <a:rPr sz="1900" spc="340" dirty="0">
                <a:latin typeface="Times New Roman" panose="02020603050405020304"/>
                <a:cs typeface="Times New Roman" panose="02020603050405020304"/>
              </a:rPr>
              <a:t> </a:t>
            </a:r>
            <a:r>
              <a:rPr sz="1900" dirty="0">
                <a:latin typeface="Times New Roman" panose="02020603050405020304"/>
                <a:cs typeface="Times New Roman" panose="02020603050405020304"/>
              </a:rPr>
              <a:t>the</a:t>
            </a:r>
            <a:r>
              <a:rPr sz="1900" spc="320" dirty="0">
                <a:latin typeface="Times New Roman" panose="02020603050405020304"/>
                <a:cs typeface="Times New Roman" panose="02020603050405020304"/>
              </a:rPr>
              <a:t> </a:t>
            </a:r>
            <a:r>
              <a:rPr sz="1900" dirty="0">
                <a:latin typeface="Times New Roman" panose="02020603050405020304"/>
                <a:cs typeface="Times New Roman" panose="02020603050405020304"/>
              </a:rPr>
              <a:t>surgical</a:t>
            </a:r>
            <a:r>
              <a:rPr sz="1900" spc="330" dirty="0">
                <a:latin typeface="Times New Roman" panose="02020603050405020304"/>
                <a:cs typeface="Times New Roman" panose="02020603050405020304"/>
              </a:rPr>
              <a:t> </a:t>
            </a:r>
            <a:r>
              <a:rPr sz="1900" dirty="0">
                <a:latin typeface="Times New Roman" panose="02020603050405020304"/>
                <a:cs typeface="Times New Roman" panose="02020603050405020304"/>
              </a:rPr>
              <a:t>site</a:t>
            </a:r>
            <a:r>
              <a:rPr sz="1900" spc="330" dirty="0">
                <a:latin typeface="Times New Roman" panose="02020603050405020304"/>
                <a:cs typeface="Times New Roman" panose="02020603050405020304"/>
              </a:rPr>
              <a:t> </a:t>
            </a:r>
            <a:r>
              <a:rPr sz="1900" dirty="0">
                <a:latin typeface="Times New Roman" panose="02020603050405020304"/>
                <a:cs typeface="Times New Roman" panose="02020603050405020304"/>
              </a:rPr>
              <a:t>related</a:t>
            </a:r>
            <a:r>
              <a:rPr sz="1900" spc="325" dirty="0">
                <a:latin typeface="Times New Roman" panose="02020603050405020304"/>
                <a:cs typeface="Times New Roman" panose="02020603050405020304"/>
              </a:rPr>
              <a:t> </a:t>
            </a:r>
            <a:r>
              <a:rPr sz="1900" dirty="0">
                <a:latin typeface="Times New Roman" panose="02020603050405020304"/>
                <a:cs typeface="Times New Roman" panose="02020603050405020304"/>
              </a:rPr>
              <a:t>to</a:t>
            </a:r>
            <a:r>
              <a:rPr sz="1900" spc="340" dirty="0">
                <a:latin typeface="Times New Roman" panose="02020603050405020304"/>
                <a:cs typeface="Times New Roman" panose="02020603050405020304"/>
              </a:rPr>
              <a:t> </a:t>
            </a:r>
            <a:r>
              <a:rPr sz="1900" dirty="0">
                <a:latin typeface="Times New Roman" panose="02020603050405020304"/>
                <a:cs typeface="Times New Roman" panose="02020603050405020304"/>
              </a:rPr>
              <a:t>infant’s</a:t>
            </a:r>
            <a:r>
              <a:rPr sz="1900" spc="325"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hand-to-mouth</a:t>
            </a:r>
            <a:endParaRPr sz="1900">
              <a:latin typeface="Times New Roman" panose="02020603050405020304"/>
              <a:cs typeface="Times New Roman" panose="02020603050405020304"/>
            </a:endParaRPr>
          </a:p>
          <a:p>
            <a:pPr marL="184785">
              <a:lnSpc>
                <a:spcPct val="100000"/>
              </a:lnSpc>
              <a:spcBef>
                <a:spcPts val="1140"/>
              </a:spcBef>
            </a:pPr>
            <a:r>
              <a:rPr sz="1900" spc="-10" dirty="0">
                <a:latin typeface="Times New Roman" panose="02020603050405020304"/>
                <a:cs typeface="Times New Roman" panose="02020603050405020304"/>
              </a:rPr>
              <a:t>activity</a:t>
            </a:r>
            <a:endParaRPr sz="1900">
              <a:latin typeface="Times New Roman" panose="02020603050405020304"/>
              <a:cs typeface="Times New Roman" panose="02020603050405020304"/>
            </a:endParaRPr>
          </a:p>
          <a:p>
            <a:pPr marL="183515" marR="5080" indent="-171450">
              <a:lnSpc>
                <a:spcPct val="150000"/>
              </a:lnSpc>
              <a:spcBef>
                <a:spcPts val="795"/>
              </a:spcBef>
              <a:buFont typeface="Arial" panose="020B0604020202020204"/>
              <a:buChar char="•"/>
              <a:tabLst>
                <a:tab pos="184785" algn="l"/>
              </a:tabLst>
            </a:pPr>
            <a:r>
              <a:rPr sz="1900" spc="-10" dirty="0">
                <a:latin typeface="Times New Roman" panose="02020603050405020304"/>
                <a:cs typeface="Times New Roman" panose="02020603050405020304"/>
              </a:rPr>
              <a:t>Altered</a:t>
            </a:r>
            <a:r>
              <a:rPr sz="1900" spc="-65"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Family</a:t>
            </a:r>
            <a:r>
              <a:rPr sz="1900" spc="-55"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Processes</a:t>
            </a:r>
            <a:r>
              <a:rPr sz="1900" spc="-90" dirty="0">
                <a:latin typeface="Times New Roman" panose="02020603050405020304"/>
                <a:cs typeface="Times New Roman" panose="02020603050405020304"/>
              </a:rPr>
              <a:t> </a:t>
            </a:r>
            <a:r>
              <a:rPr sz="1900" dirty="0">
                <a:latin typeface="Times New Roman" panose="02020603050405020304"/>
                <a:cs typeface="Times New Roman" panose="02020603050405020304"/>
              </a:rPr>
              <a:t>related</a:t>
            </a:r>
            <a:r>
              <a:rPr sz="1900" spc="-65" dirty="0">
                <a:latin typeface="Times New Roman" panose="02020603050405020304"/>
                <a:cs typeface="Times New Roman" panose="02020603050405020304"/>
              </a:rPr>
              <a:t> </a:t>
            </a:r>
            <a:r>
              <a:rPr sz="1900" dirty="0">
                <a:latin typeface="Times New Roman" panose="02020603050405020304"/>
                <a:cs typeface="Times New Roman" panose="02020603050405020304"/>
              </a:rPr>
              <a:t>to</a:t>
            </a:r>
            <a:r>
              <a:rPr sz="1900" spc="-65" dirty="0">
                <a:latin typeface="Times New Roman" panose="02020603050405020304"/>
                <a:cs typeface="Times New Roman" panose="02020603050405020304"/>
              </a:rPr>
              <a:t> </a:t>
            </a:r>
            <a:r>
              <a:rPr sz="1900" spc="-20" dirty="0">
                <a:latin typeface="Times New Roman" panose="02020603050405020304"/>
                <a:cs typeface="Times New Roman" panose="02020603050405020304"/>
              </a:rPr>
              <a:t>child’s</a:t>
            </a:r>
            <a:r>
              <a:rPr sz="1900" spc="-75"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hospitalization</a:t>
            </a:r>
            <a:r>
              <a:rPr sz="1900" spc="-65" dirty="0">
                <a:latin typeface="Times New Roman" panose="02020603050405020304"/>
                <a:cs typeface="Times New Roman" panose="02020603050405020304"/>
              </a:rPr>
              <a:t> </a:t>
            </a:r>
            <a:r>
              <a:rPr sz="1900" dirty="0">
                <a:latin typeface="Times New Roman" panose="02020603050405020304"/>
                <a:cs typeface="Times New Roman" panose="02020603050405020304"/>
              </a:rPr>
              <a:t>and</a:t>
            </a:r>
            <a:r>
              <a:rPr sz="1900" spc="-80"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surgical</a:t>
            </a:r>
            <a:r>
              <a:rPr sz="1900" spc="-70"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correction</a:t>
            </a:r>
            <a:r>
              <a:rPr sz="1900" spc="-65" dirty="0">
                <a:latin typeface="Times New Roman" panose="02020603050405020304"/>
                <a:cs typeface="Times New Roman" panose="02020603050405020304"/>
              </a:rPr>
              <a:t> </a:t>
            </a:r>
            <a:r>
              <a:rPr sz="1900" dirty="0">
                <a:latin typeface="Times New Roman" panose="02020603050405020304"/>
                <a:cs typeface="Times New Roman" panose="02020603050405020304"/>
              </a:rPr>
              <a:t>of</a:t>
            </a:r>
            <a:r>
              <a:rPr sz="1900" spc="-75" dirty="0">
                <a:latin typeface="Times New Roman" panose="02020603050405020304"/>
                <a:cs typeface="Times New Roman" panose="02020603050405020304"/>
              </a:rPr>
              <a:t> </a:t>
            </a:r>
            <a:r>
              <a:rPr sz="1900" spc="-25" dirty="0">
                <a:latin typeface="Times New Roman" panose="02020603050405020304"/>
                <a:cs typeface="Times New Roman" panose="02020603050405020304"/>
              </a:rPr>
              <a:t>phy 	</a:t>
            </a:r>
            <a:r>
              <a:rPr sz="1900" dirty="0">
                <a:latin typeface="Times New Roman" panose="02020603050405020304"/>
                <a:cs typeface="Times New Roman" panose="02020603050405020304"/>
              </a:rPr>
              <a:t>sical</a:t>
            </a:r>
            <a:r>
              <a:rPr sz="1900" spc="-105"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defect</a:t>
            </a:r>
            <a:endParaRPr sz="1900">
              <a:latin typeface="Times New Roman" panose="02020603050405020304"/>
              <a:cs typeface="Times New Roman" panose="02020603050405020304"/>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62457" y="439292"/>
            <a:ext cx="5817870" cy="574040"/>
          </a:xfrm>
          <a:prstGeom prst="rect">
            <a:avLst/>
          </a:prstGeom>
        </p:spPr>
        <p:txBody>
          <a:bodyPr vert="horz" wrap="square" lIns="0" tIns="12700" rIns="0" bIns="0" rtlCol="0">
            <a:spAutoFit/>
          </a:bodyPr>
          <a:lstStyle/>
          <a:p>
            <a:pPr marL="12700">
              <a:lnSpc>
                <a:spcPct val="100000"/>
              </a:lnSpc>
              <a:spcBef>
                <a:spcPts val="100"/>
              </a:spcBef>
            </a:pPr>
            <a:r>
              <a:rPr sz="3600" dirty="0">
                <a:solidFill>
                  <a:srgbClr val="CE171F"/>
                </a:solidFill>
                <a:latin typeface="Arial" panose="020B0604020202020204"/>
                <a:cs typeface="Arial" panose="020B0604020202020204"/>
              </a:rPr>
              <a:t>Nursing</a:t>
            </a:r>
            <a:r>
              <a:rPr sz="3600" spc="-80" dirty="0">
                <a:solidFill>
                  <a:srgbClr val="CE171F"/>
                </a:solidFill>
                <a:latin typeface="Arial" panose="020B0604020202020204"/>
                <a:cs typeface="Arial" panose="020B0604020202020204"/>
              </a:rPr>
              <a:t> </a:t>
            </a:r>
            <a:r>
              <a:rPr sz="3600" dirty="0">
                <a:solidFill>
                  <a:srgbClr val="CE171F"/>
                </a:solidFill>
                <a:latin typeface="Arial" panose="020B0604020202020204"/>
                <a:cs typeface="Arial" panose="020B0604020202020204"/>
              </a:rPr>
              <a:t>Care</a:t>
            </a:r>
            <a:r>
              <a:rPr sz="3600" spc="-85" dirty="0">
                <a:solidFill>
                  <a:srgbClr val="CE171F"/>
                </a:solidFill>
                <a:latin typeface="Arial" panose="020B0604020202020204"/>
                <a:cs typeface="Arial" panose="020B0604020202020204"/>
              </a:rPr>
              <a:t> </a:t>
            </a:r>
            <a:r>
              <a:rPr sz="3600" spc="-10" dirty="0">
                <a:solidFill>
                  <a:srgbClr val="CE171F"/>
                </a:solidFill>
                <a:latin typeface="Arial" panose="020B0604020202020204"/>
                <a:cs typeface="Arial" panose="020B0604020202020204"/>
              </a:rPr>
              <a:t>Management</a:t>
            </a:r>
            <a:endParaRPr sz="3600" dirty="0">
              <a:latin typeface="Arial" panose="020B0604020202020204"/>
              <a:cs typeface="Arial" panose="020B0604020202020204"/>
            </a:endParaRPr>
          </a:p>
        </p:txBody>
      </p:sp>
      <p:sp>
        <p:nvSpPr>
          <p:cNvPr id="3" name="object 3"/>
          <p:cNvSpPr txBox="1"/>
          <p:nvPr/>
        </p:nvSpPr>
        <p:spPr>
          <a:xfrm>
            <a:off x="582879" y="1266291"/>
            <a:ext cx="7654925" cy="2705100"/>
          </a:xfrm>
          <a:prstGeom prst="rect">
            <a:avLst/>
          </a:prstGeom>
        </p:spPr>
        <p:txBody>
          <a:bodyPr vert="horz" wrap="square" lIns="0" tIns="12700" rIns="0" bIns="0" rtlCol="0">
            <a:spAutoFit/>
          </a:bodyPr>
          <a:lstStyle/>
          <a:p>
            <a:pPr marL="12700" marR="5080" indent="170815">
              <a:lnSpc>
                <a:spcPct val="115000"/>
              </a:lnSpc>
              <a:spcBef>
                <a:spcPts val="100"/>
              </a:spcBef>
              <a:buChar char="•"/>
              <a:tabLst>
                <a:tab pos="183515" algn="l"/>
              </a:tabLst>
            </a:pPr>
            <a:r>
              <a:rPr sz="2000" dirty="0">
                <a:latin typeface="Arial" panose="020B0604020202020204"/>
                <a:cs typeface="Arial" panose="020B0604020202020204"/>
              </a:rPr>
              <a:t>The</a:t>
            </a:r>
            <a:r>
              <a:rPr sz="2000" spc="-35" dirty="0">
                <a:latin typeface="Arial" panose="020B0604020202020204"/>
                <a:cs typeface="Arial" panose="020B0604020202020204"/>
              </a:rPr>
              <a:t> </a:t>
            </a:r>
            <a:r>
              <a:rPr sz="2000" dirty="0">
                <a:latin typeface="Arial" panose="020B0604020202020204"/>
                <a:cs typeface="Arial" panose="020B0604020202020204"/>
              </a:rPr>
              <a:t>immediate</a:t>
            </a:r>
            <a:r>
              <a:rPr sz="2000" spc="-30" dirty="0">
                <a:latin typeface="Arial" panose="020B0604020202020204"/>
                <a:cs typeface="Arial" panose="020B0604020202020204"/>
              </a:rPr>
              <a:t> </a:t>
            </a:r>
            <a:r>
              <a:rPr sz="2000" dirty="0">
                <a:latin typeface="Arial" panose="020B0604020202020204"/>
                <a:cs typeface="Arial" panose="020B0604020202020204"/>
              </a:rPr>
              <a:t>nursing</a:t>
            </a:r>
            <a:r>
              <a:rPr sz="2000" spc="-60" dirty="0">
                <a:latin typeface="Arial" panose="020B0604020202020204"/>
                <a:cs typeface="Arial" panose="020B0604020202020204"/>
              </a:rPr>
              <a:t> </a:t>
            </a:r>
            <a:r>
              <a:rPr sz="2000" dirty="0">
                <a:latin typeface="Arial" panose="020B0604020202020204"/>
                <a:cs typeface="Arial" panose="020B0604020202020204"/>
              </a:rPr>
              <a:t>care</a:t>
            </a:r>
            <a:r>
              <a:rPr sz="2000" spc="-50" dirty="0">
                <a:latin typeface="Arial" panose="020B0604020202020204"/>
                <a:cs typeface="Arial" panose="020B0604020202020204"/>
              </a:rPr>
              <a:t> </a:t>
            </a:r>
            <a:r>
              <a:rPr sz="2000" dirty="0">
                <a:latin typeface="Arial" panose="020B0604020202020204"/>
                <a:cs typeface="Arial" panose="020B0604020202020204"/>
              </a:rPr>
              <a:t>for</a:t>
            </a:r>
            <a:r>
              <a:rPr sz="2000" spc="-30" dirty="0">
                <a:latin typeface="Arial" panose="020B0604020202020204"/>
                <a:cs typeface="Arial" panose="020B0604020202020204"/>
              </a:rPr>
              <a:t> </a:t>
            </a:r>
            <a:r>
              <a:rPr sz="2000" dirty="0">
                <a:latin typeface="Arial" panose="020B0604020202020204"/>
                <a:cs typeface="Arial" panose="020B0604020202020204"/>
              </a:rPr>
              <a:t>an</a:t>
            </a:r>
            <a:r>
              <a:rPr sz="2000" spc="-30" dirty="0">
                <a:latin typeface="Arial" panose="020B0604020202020204"/>
                <a:cs typeface="Arial" panose="020B0604020202020204"/>
              </a:rPr>
              <a:t> </a:t>
            </a:r>
            <a:r>
              <a:rPr sz="2000" dirty="0">
                <a:latin typeface="Arial" panose="020B0604020202020204"/>
                <a:cs typeface="Arial" panose="020B0604020202020204"/>
              </a:rPr>
              <a:t>infant</a:t>
            </a:r>
            <a:r>
              <a:rPr sz="2000" spc="-40" dirty="0">
                <a:latin typeface="Arial" panose="020B0604020202020204"/>
                <a:cs typeface="Arial" panose="020B0604020202020204"/>
              </a:rPr>
              <a:t> </a:t>
            </a:r>
            <a:r>
              <a:rPr sz="2000" dirty="0">
                <a:latin typeface="Arial" panose="020B0604020202020204"/>
                <a:cs typeface="Arial" panose="020B0604020202020204"/>
              </a:rPr>
              <a:t>with</a:t>
            </a:r>
            <a:r>
              <a:rPr sz="2000" spc="-15" dirty="0">
                <a:latin typeface="Arial" panose="020B0604020202020204"/>
                <a:cs typeface="Arial" panose="020B0604020202020204"/>
              </a:rPr>
              <a:t> </a:t>
            </a:r>
            <a:r>
              <a:rPr sz="2000" dirty="0">
                <a:latin typeface="Arial" panose="020B0604020202020204"/>
                <a:cs typeface="Arial" panose="020B0604020202020204"/>
              </a:rPr>
              <a:t>CL/P</a:t>
            </a:r>
            <a:r>
              <a:rPr sz="2000" spc="-60" dirty="0">
                <a:latin typeface="Arial" panose="020B0604020202020204"/>
                <a:cs typeface="Arial" panose="020B0604020202020204"/>
              </a:rPr>
              <a:t> </a:t>
            </a:r>
            <a:r>
              <a:rPr sz="2000" dirty="0">
                <a:latin typeface="Arial" panose="020B0604020202020204"/>
                <a:cs typeface="Arial" panose="020B0604020202020204"/>
              </a:rPr>
              <a:t>deformities</a:t>
            </a:r>
            <a:r>
              <a:rPr sz="2000" spc="-55" dirty="0">
                <a:latin typeface="Arial" panose="020B0604020202020204"/>
                <a:cs typeface="Arial" panose="020B0604020202020204"/>
              </a:rPr>
              <a:t> </a:t>
            </a:r>
            <a:r>
              <a:rPr sz="2000" spc="-25" dirty="0">
                <a:latin typeface="Arial" panose="020B0604020202020204"/>
                <a:cs typeface="Arial" panose="020B0604020202020204"/>
              </a:rPr>
              <a:t>are </a:t>
            </a:r>
            <a:r>
              <a:rPr sz="2000" dirty="0">
                <a:latin typeface="Arial" panose="020B0604020202020204"/>
                <a:cs typeface="Arial" panose="020B0604020202020204"/>
              </a:rPr>
              <a:t>related</a:t>
            </a:r>
            <a:r>
              <a:rPr sz="2000" spc="-40" dirty="0">
                <a:latin typeface="Arial" panose="020B0604020202020204"/>
                <a:cs typeface="Arial" panose="020B0604020202020204"/>
              </a:rPr>
              <a:t> </a:t>
            </a:r>
            <a:r>
              <a:rPr sz="2000" dirty="0">
                <a:latin typeface="Arial" panose="020B0604020202020204"/>
                <a:cs typeface="Arial" panose="020B0604020202020204"/>
              </a:rPr>
              <a:t>to</a:t>
            </a:r>
            <a:r>
              <a:rPr sz="2000" spc="-10" dirty="0">
                <a:latin typeface="Arial" panose="020B0604020202020204"/>
                <a:cs typeface="Arial" panose="020B0604020202020204"/>
              </a:rPr>
              <a:t> </a:t>
            </a:r>
            <a:r>
              <a:rPr sz="2000" dirty="0">
                <a:latin typeface="Arial" panose="020B0604020202020204"/>
                <a:cs typeface="Arial" panose="020B0604020202020204"/>
              </a:rPr>
              <a:t>feeding.</a:t>
            </a:r>
            <a:r>
              <a:rPr sz="2000" spc="-40" dirty="0">
                <a:latin typeface="Arial" panose="020B0604020202020204"/>
                <a:cs typeface="Arial" panose="020B0604020202020204"/>
              </a:rPr>
              <a:t> </a:t>
            </a:r>
            <a:r>
              <a:rPr sz="2000" b="1" dirty="0">
                <a:latin typeface="Arial" panose="020B0604020202020204"/>
                <a:cs typeface="Arial" panose="020B0604020202020204"/>
              </a:rPr>
              <a:t>In</a:t>
            </a:r>
            <a:r>
              <a:rPr sz="2000" b="1" spc="-15" dirty="0">
                <a:latin typeface="Arial" panose="020B0604020202020204"/>
                <a:cs typeface="Arial" panose="020B0604020202020204"/>
              </a:rPr>
              <a:t> </a:t>
            </a:r>
            <a:r>
              <a:rPr sz="2000" b="1" dirty="0">
                <a:latin typeface="Arial" panose="020B0604020202020204"/>
                <a:cs typeface="Arial" panose="020B0604020202020204"/>
              </a:rPr>
              <a:t>addition</a:t>
            </a:r>
            <a:r>
              <a:rPr sz="2000" b="1" spc="-30" dirty="0">
                <a:latin typeface="Arial" panose="020B0604020202020204"/>
                <a:cs typeface="Arial" panose="020B0604020202020204"/>
              </a:rPr>
              <a:t> </a:t>
            </a:r>
            <a:r>
              <a:rPr sz="2000" b="1" spc="-25" dirty="0">
                <a:latin typeface="Arial" panose="020B0604020202020204"/>
                <a:cs typeface="Arial" panose="020B0604020202020204"/>
              </a:rPr>
              <a:t>to</a:t>
            </a:r>
            <a:endParaRPr sz="2000">
              <a:latin typeface="Arial" panose="020B0604020202020204"/>
              <a:cs typeface="Arial" panose="020B0604020202020204"/>
            </a:endParaRPr>
          </a:p>
          <a:p>
            <a:pPr marL="184785" indent="-172085">
              <a:lnSpc>
                <a:spcPct val="100000"/>
              </a:lnSpc>
              <a:spcBef>
                <a:spcPts val="1350"/>
              </a:spcBef>
              <a:buFont typeface="Arial" panose="020B0604020202020204"/>
              <a:buChar char="•"/>
              <a:tabLst>
                <a:tab pos="184785" algn="l"/>
              </a:tabLst>
            </a:pPr>
            <a:r>
              <a:rPr sz="2100" b="1" i="1" dirty="0">
                <a:latin typeface="Calibri" panose="020F0502020204030204"/>
                <a:cs typeface="Calibri" panose="020F0502020204030204"/>
              </a:rPr>
              <a:t>Promoting</a:t>
            </a:r>
            <a:r>
              <a:rPr sz="2100" b="1" i="1" spc="-80" dirty="0">
                <a:latin typeface="Calibri" panose="020F0502020204030204"/>
                <a:cs typeface="Calibri" panose="020F0502020204030204"/>
              </a:rPr>
              <a:t> </a:t>
            </a:r>
            <a:r>
              <a:rPr sz="2100" b="1" i="1" dirty="0">
                <a:latin typeface="Calibri" panose="020F0502020204030204"/>
                <a:cs typeface="Calibri" panose="020F0502020204030204"/>
              </a:rPr>
              <a:t>Adequate</a:t>
            </a:r>
            <a:r>
              <a:rPr sz="2100" b="1" i="1" spc="-30" dirty="0">
                <a:latin typeface="Calibri" panose="020F0502020204030204"/>
                <a:cs typeface="Calibri" panose="020F0502020204030204"/>
              </a:rPr>
              <a:t> </a:t>
            </a:r>
            <a:r>
              <a:rPr sz="2100" b="1" i="1" dirty="0">
                <a:latin typeface="Calibri" panose="020F0502020204030204"/>
                <a:cs typeface="Calibri" panose="020F0502020204030204"/>
              </a:rPr>
              <a:t>Nutrition</a:t>
            </a:r>
            <a:r>
              <a:rPr sz="2100" b="1" i="1" spc="-75" dirty="0">
                <a:latin typeface="Calibri" panose="020F0502020204030204"/>
                <a:cs typeface="Calibri" panose="020F0502020204030204"/>
              </a:rPr>
              <a:t> </a:t>
            </a:r>
            <a:r>
              <a:rPr sz="2100" spc="-10" dirty="0">
                <a:latin typeface="Calibri" panose="020F0502020204030204"/>
                <a:cs typeface="Calibri" panose="020F0502020204030204"/>
              </a:rPr>
              <a:t>(preoperatively)</a:t>
            </a:r>
            <a:endParaRPr sz="2100">
              <a:latin typeface="Calibri" panose="020F0502020204030204"/>
              <a:cs typeface="Calibri" panose="020F0502020204030204"/>
            </a:endParaRPr>
          </a:p>
          <a:p>
            <a:pPr marL="184785" indent="-172085">
              <a:lnSpc>
                <a:spcPct val="100000"/>
              </a:lnSpc>
              <a:spcBef>
                <a:spcPts val="1380"/>
              </a:spcBef>
              <a:buFont typeface="Arial" panose="020B0604020202020204"/>
              <a:buChar char="•"/>
              <a:tabLst>
                <a:tab pos="184785" algn="l"/>
              </a:tabLst>
            </a:pPr>
            <a:r>
              <a:rPr sz="2100" b="1" i="1" dirty="0">
                <a:latin typeface="Calibri" panose="020F0502020204030204"/>
                <a:cs typeface="Calibri" panose="020F0502020204030204"/>
              </a:rPr>
              <a:t>Preventing</a:t>
            </a:r>
            <a:r>
              <a:rPr sz="2100" b="1" i="1" spc="-45" dirty="0">
                <a:latin typeface="Calibri" panose="020F0502020204030204"/>
                <a:cs typeface="Calibri" panose="020F0502020204030204"/>
              </a:rPr>
              <a:t> </a:t>
            </a:r>
            <a:r>
              <a:rPr sz="2100" b="1" i="1" dirty="0">
                <a:latin typeface="Calibri" panose="020F0502020204030204"/>
                <a:cs typeface="Calibri" panose="020F0502020204030204"/>
              </a:rPr>
              <a:t>Injury</a:t>
            </a:r>
            <a:r>
              <a:rPr sz="2100" b="1" i="1" spc="-55" dirty="0">
                <a:latin typeface="Calibri" panose="020F0502020204030204"/>
                <a:cs typeface="Calibri" panose="020F0502020204030204"/>
              </a:rPr>
              <a:t> </a:t>
            </a:r>
            <a:r>
              <a:rPr sz="2100" b="1" i="1" dirty="0">
                <a:latin typeface="Calibri" panose="020F0502020204030204"/>
                <a:cs typeface="Calibri" panose="020F0502020204030204"/>
              </a:rPr>
              <a:t>to</a:t>
            </a:r>
            <a:r>
              <a:rPr sz="2100" b="1" i="1" spc="-60" dirty="0">
                <a:latin typeface="Calibri" panose="020F0502020204030204"/>
                <a:cs typeface="Calibri" panose="020F0502020204030204"/>
              </a:rPr>
              <a:t> </a:t>
            </a:r>
            <a:r>
              <a:rPr sz="2100" b="1" i="1" dirty="0">
                <a:latin typeface="Calibri" panose="020F0502020204030204"/>
                <a:cs typeface="Calibri" panose="020F0502020204030204"/>
              </a:rPr>
              <a:t>the</a:t>
            </a:r>
            <a:r>
              <a:rPr sz="2100" b="1" i="1" spc="-50" dirty="0">
                <a:latin typeface="Calibri" panose="020F0502020204030204"/>
                <a:cs typeface="Calibri" panose="020F0502020204030204"/>
              </a:rPr>
              <a:t> </a:t>
            </a:r>
            <a:r>
              <a:rPr sz="2100" b="1" i="1" dirty="0">
                <a:latin typeface="Calibri" panose="020F0502020204030204"/>
                <a:cs typeface="Calibri" panose="020F0502020204030204"/>
              </a:rPr>
              <a:t>Suture</a:t>
            </a:r>
            <a:r>
              <a:rPr sz="2100" b="1" i="1" spc="-60" dirty="0">
                <a:latin typeface="Calibri" panose="020F0502020204030204"/>
                <a:cs typeface="Calibri" panose="020F0502020204030204"/>
              </a:rPr>
              <a:t> </a:t>
            </a:r>
            <a:r>
              <a:rPr sz="2100" b="1" i="1" dirty="0">
                <a:latin typeface="Calibri" panose="020F0502020204030204"/>
                <a:cs typeface="Calibri" panose="020F0502020204030204"/>
              </a:rPr>
              <a:t>Line</a:t>
            </a:r>
            <a:r>
              <a:rPr sz="2100" b="1" i="1" spc="-30" dirty="0">
                <a:latin typeface="Calibri" panose="020F0502020204030204"/>
                <a:cs typeface="Calibri" panose="020F0502020204030204"/>
              </a:rPr>
              <a:t> </a:t>
            </a:r>
            <a:r>
              <a:rPr sz="2100" spc="-20" dirty="0">
                <a:latin typeface="Calibri" panose="020F0502020204030204"/>
                <a:cs typeface="Calibri" panose="020F0502020204030204"/>
              </a:rPr>
              <a:t>(Postoperatively </a:t>
            </a:r>
            <a:r>
              <a:rPr sz="2100" spc="-50" dirty="0">
                <a:latin typeface="Calibri" panose="020F0502020204030204"/>
                <a:cs typeface="Calibri" panose="020F0502020204030204"/>
              </a:rPr>
              <a:t>)</a:t>
            </a:r>
            <a:endParaRPr sz="2100">
              <a:latin typeface="Calibri" panose="020F0502020204030204"/>
              <a:cs typeface="Calibri" panose="020F0502020204030204"/>
            </a:endParaRPr>
          </a:p>
          <a:p>
            <a:pPr marL="184785" indent="-172085">
              <a:lnSpc>
                <a:spcPct val="100000"/>
              </a:lnSpc>
              <a:spcBef>
                <a:spcPts val="1380"/>
              </a:spcBef>
              <a:buFont typeface="Arial" panose="020B0604020202020204"/>
              <a:buChar char="•"/>
              <a:tabLst>
                <a:tab pos="184785" algn="l"/>
              </a:tabLst>
            </a:pPr>
            <a:r>
              <a:rPr sz="2100" b="1" i="1" spc="-10" dirty="0">
                <a:latin typeface="Calibri" panose="020F0502020204030204"/>
                <a:cs typeface="Calibri" panose="020F0502020204030204"/>
              </a:rPr>
              <a:t>Encouraging</a:t>
            </a:r>
            <a:r>
              <a:rPr sz="2100" b="1" i="1" spc="-45" dirty="0">
                <a:latin typeface="Calibri" panose="020F0502020204030204"/>
                <a:cs typeface="Calibri" panose="020F0502020204030204"/>
              </a:rPr>
              <a:t> </a:t>
            </a:r>
            <a:r>
              <a:rPr sz="2100" b="1" i="1" spc="-10" dirty="0">
                <a:latin typeface="Calibri" panose="020F0502020204030204"/>
                <a:cs typeface="Calibri" panose="020F0502020204030204"/>
              </a:rPr>
              <a:t>Infant–Parent</a:t>
            </a:r>
            <a:r>
              <a:rPr sz="2100" b="1" i="1" spc="-45" dirty="0">
                <a:latin typeface="Calibri" panose="020F0502020204030204"/>
                <a:cs typeface="Calibri" panose="020F0502020204030204"/>
              </a:rPr>
              <a:t> </a:t>
            </a:r>
            <a:r>
              <a:rPr sz="2100" b="1" i="1" spc="-10" dirty="0">
                <a:latin typeface="Calibri" panose="020F0502020204030204"/>
                <a:cs typeface="Calibri" panose="020F0502020204030204"/>
              </a:rPr>
              <a:t>Bonding</a:t>
            </a:r>
            <a:endParaRPr sz="2100">
              <a:latin typeface="Calibri" panose="020F0502020204030204"/>
              <a:cs typeface="Calibri" panose="020F0502020204030204"/>
            </a:endParaRPr>
          </a:p>
          <a:p>
            <a:pPr marL="184785" indent="-172085">
              <a:lnSpc>
                <a:spcPct val="100000"/>
              </a:lnSpc>
              <a:spcBef>
                <a:spcPts val="1385"/>
              </a:spcBef>
              <a:buFont typeface="Arial" panose="020B0604020202020204"/>
              <a:buChar char="•"/>
              <a:tabLst>
                <a:tab pos="184785" algn="l"/>
              </a:tabLst>
            </a:pPr>
            <a:r>
              <a:rPr sz="2100" b="1" i="1" dirty="0">
                <a:latin typeface="Calibri" panose="020F0502020204030204"/>
                <a:cs typeface="Calibri" panose="020F0502020204030204"/>
              </a:rPr>
              <a:t>Providing</a:t>
            </a:r>
            <a:r>
              <a:rPr sz="2100" b="1" i="1" spc="-114" dirty="0">
                <a:latin typeface="Calibri" panose="020F0502020204030204"/>
                <a:cs typeface="Calibri" panose="020F0502020204030204"/>
              </a:rPr>
              <a:t> </a:t>
            </a:r>
            <a:r>
              <a:rPr sz="2100" b="1" i="1" dirty="0">
                <a:latin typeface="Calibri" panose="020F0502020204030204"/>
                <a:cs typeface="Calibri" panose="020F0502020204030204"/>
              </a:rPr>
              <a:t>Emotional</a:t>
            </a:r>
            <a:r>
              <a:rPr sz="2100" b="1" i="1" spc="-105" dirty="0">
                <a:latin typeface="Calibri" panose="020F0502020204030204"/>
                <a:cs typeface="Calibri" panose="020F0502020204030204"/>
              </a:rPr>
              <a:t> </a:t>
            </a:r>
            <a:r>
              <a:rPr sz="2100" b="1" i="1" spc="-10" dirty="0">
                <a:latin typeface="Calibri" panose="020F0502020204030204"/>
                <a:cs typeface="Calibri" panose="020F0502020204030204"/>
              </a:rPr>
              <a:t>Support</a:t>
            </a:r>
            <a:endParaRPr sz="2100">
              <a:latin typeface="Calibri" panose="020F0502020204030204"/>
              <a:cs typeface="Calibri" panose="020F0502020204030204"/>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304800" y="1326896"/>
            <a:ext cx="8292896" cy="4308872"/>
          </a:xfrm>
        </p:spPr>
        <p:txBody>
          <a:bodyPr/>
          <a:lstStyle/>
          <a:p>
            <a:r>
              <a:rPr lang="en-US" sz="2800" dirty="0">
                <a:solidFill>
                  <a:srgbClr val="00B050"/>
                </a:solidFill>
              </a:rPr>
              <a:t>Maintain adequate nutrition</a:t>
            </a:r>
            <a:r>
              <a:rPr lang="en-US" sz="2800" dirty="0"/>
              <a:t>. Breastfeeding may be successful because the breast tissue may mold to close the gap; if the newborn cannot be breastfed, the mother’s breast milk may be expressed and used instead of formula; a soft nipple with a cross-cut made to promote easy flow of milk may work well.</a:t>
            </a:r>
          </a:p>
          <a:p>
            <a:endParaRPr lang="en-US" sz="2800" dirty="0"/>
          </a:p>
          <a:p>
            <a:r>
              <a:rPr lang="en-US" sz="2800" dirty="0">
                <a:solidFill>
                  <a:srgbClr val="00B050"/>
                </a:solidFill>
              </a:rPr>
              <a:t>Positioning</a:t>
            </a:r>
            <a:r>
              <a:rPr lang="en-US" sz="2800" dirty="0"/>
              <a:t>. If the cleft lip is unilateral, the nipple should be aimed at the unaffected side; the infant should be kept in an upright position during feeding.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618540" y="1326896"/>
            <a:ext cx="8088630" cy="1815882"/>
          </a:xfrm>
        </p:spPr>
        <p:txBody>
          <a:bodyPr/>
          <a:lstStyle/>
          <a:p>
            <a:r>
              <a:rPr lang="en-US" sz="2400" dirty="0">
                <a:solidFill>
                  <a:srgbClr val="00B050"/>
                </a:solidFill>
              </a:rPr>
              <a:t>Tools for feeding</a:t>
            </a:r>
            <a:r>
              <a:rPr lang="en-US" sz="2400" dirty="0"/>
              <a:t>. Cross-cut nipple, Lamb’s nipples (extra long, soft  nipples </a:t>
            </a:r>
            <a:r>
              <a:rPr lang="en-US" sz="2000" dirty="0"/>
              <a:t>or several extra holes.</a:t>
            </a:r>
            <a:r>
              <a:rPr lang="en-US" sz="2400" dirty="0"/>
              <a:t>) and special cleft palate nipples molded to fit into the open palate area to close the gap may be used.</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3818657"/>
            <a:ext cx="2505660" cy="2505660"/>
          </a:xfrm>
          <a:prstGeom prst="rect">
            <a:avLst/>
          </a:prstGeom>
        </p:spPr>
      </p:pic>
      <p:grpSp>
        <p:nvGrpSpPr>
          <p:cNvPr id="6" name="object 4"/>
          <p:cNvGrpSpPr/>
          <p:nvPr/>
        </p:nvGrpSpPr>
        <p:grpSpPr>
          <a:xfrm>
            <a:off x="3238502" y="3634435"/>
            <a:ext cx="5562600" cy="2750820"/>
            <a:chOff x="2484120" y="4107178"/>
            <a:chExt cx="6659880" cy="2750820"/>
          </a:xfrm>
        </p:grpSpPr>
        <p:pic>
          <p:nvPicPr>
            <p:cNvPr id="7" name="object 5"/>
            <p:cNvPicPr/>
            <p:nvPr/>
          </p:nvPicPr>
          <p:blipFill>
            <a:blip r:embed="rId3" cstate="print"/>
            <a:stretch>
              <a:fillRect/>
            </a:stretch>
          </p:blipFill>
          <p:spPr>
            <a:xfrm>
              <a:off x="5652516" y="4107178"/>
              <a:ext cx="3491484" cy="2734056"/>
            </a:xfrm>
            <a:prstGeom prst="rect">
              <a:avLst/>
            </a:prstGeom>
          </p:spPr>
        </p:pic>
        <p:pic>
          <p:nvPicPr>
            <p:cNvPr id="8" name="object 6"/>
            <p:cNvPicPr/>
            <p:nvPr/>
          </p:nvPicPr>
          <p:blipFill>
            <a:blip r:embed="rId4" cstate="print"/>
            <a:stretch>
              <a:fillRect/>
            </a:stretch>
          </p:blipFill>
          <p:spPr>
            <a:xfrm>
              <a:off x="2484120" y="4107179"/>
              <a:ext cx="3169920" cy="2750819"/>
            </a:xfrm>
            <a:prstGeom prst="rect">
              <a:avLst/>
            </a:prstGeom>
          </p:spPr>
        </p:pic>
      </p:grpSp>
      <p:pic>
        <p:nvPicPr>
          <p:cNvPr id="9" name="Picture 2" descr="Pigeon Feeder W/Long Nipple For Cleft Palate - 120 m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2629" y="2613915"/>
            <a:ext cx="1762125" cy="396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304800" y="1326896"/>
            <a:ext cx="8402370" cy="5170646"/>
          </a:xfrm>
        </p:spPr>
        <p:txBody>
          <a:bodyPr/>
          <a:lstStyle/>
          <a:p>
            <a:r>
              <a:rPr lang="en-US" sz="2800" dirty="0">
                <a:solidFill>
                  <a:srgbClr val="00B050"/>
                </a:solidFill>
              </a:rPr>
              <a:t>Promote family coping</a:t>
            </a:r>
            <a:r>
              <a:rPr lang="en-US" sz="2800" dirty="0"/>
              <a:t>. Encourage the family to verbalize their feelings regarding the defect and their disappointment; serve as a model for the family caregiver’s attitudes toward the child.</a:t>
            </a:r>
          </a:p>
          <a:p>
            <a:endParaRPr lang="en-US" sz="2800" dirty="0"/>
          </a:p>
          <a:p>
            <a:r>
              <a:rPr lang="en-US" sz="2800" dirty="0">
                <a:solidFill>
                  <a:srgbClr val="00B050"/>
                </a:solidFill>
              </a:rPr>
              <a:t>Reduce family anxiety</a:t>
            </a:r>
            <a:r>
              <a:rPr lang="en-US" sz="2800" dirty="0"/>
              <a:t>. Give the family information about cleft repairs; encourage them to ask questions and reassure them that any question is valid.</a:t>
            </a:r>
          </a:p>
          <a:p>
            <a:r>
              <a:rPr lang="en-US" sz="2800" dirty="0">
                <a:solidFill>
                  <a:srgbClr val="00B050"/>
                </a:solidFill>
              </a:rPr>
              <a:t>Provide family teaching</a:t>
            </a:r>
            <a:r>
              <a:rPr lang="en-US" sz="2800" dirty="0"/>
              <a:t>. Explain the usual routine of preoperative, intraoperative, and post-operative care; written information is helpful, but be certain the parents understand the information.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762000" y="2992120"/>
            <a:ext cx="6858000" cy="1354217"/>
          </a:xfrm>
        </p:spPr>
        <p:txBody>
          <a:bodyPr/>
          <a:lstStyle/>
          <a:p>
            <a:pPr algn="ctr"/>
            <a:r>
              <a:rPr lang="en-US" sz="8800" dirty="0">
                <a:solidFill>
                  <a:srgbClr val="00B050"/>
                </a:solidFill>
                <a:latin typeface="French Script MT" panose="03020402040607040605" pitchFamily="66" charset="0"/>
              </a:rPr>
              <a:t>Thank you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6303" y="401828"/>
            <a:ext cx="4569460" cy="528320"/>
          </a:xfrm>
          <a:prstGeom prst="rect">
            <a:avLst/>
          </a:prstGeom>
        </p:spPr>
        <p:txBody>
          <a:bodyPr vert="horz" wrap="square" lIns="0" tIns="12700" rIns="0" bIns="0" rtlCol="0">
            <a:spAutoFit/>
          </a:bodyPr>
          <a:lstStyle/>
          <a:p>
            <a:pPr marL="12700">
              <a:lnSpc>
                <a:spcPct val="100000"/>
              </a:lnSpc>
              <a:spcBef>
                <a:spcPts val="100"/>
              </a:spcBef>
            </a:pPr>
            <a:r>
              <a:rPr sz="3300" spc="-25" dirty="0"/>
              <a:t>Anatomy</a:t>
            </a:r>
            <a:r>
              <a:rPr sz="3300" spc="-195" dirty="0"/>
              <a:t> </a:t>
            </a:r>
            <a:r>
              <a:rPr sz="3300" dirty="0"/>
              <a:t>And</a:t>
            </a:r>
            <a:r>
              <a:rPr sz="3300" spc="-5" dirty="0"/>
              <a:t> </a:t>
            </a:r>
            <a:r>
              <a:rPr sz="3300" spc="-10" dirty="0"/>
              <a:t>Physiology</a:t>
            </a:r>
            <a:endParaRPr sz="3300" dirty="0"/>
          </a:p>
        </p:txBody>
      </p:sp>
      <p:pic>
        <p:nvPicPr>
          <p:cNvPr id="3" name="object 3"/>
          <p:cNvPicPr/>
          <p:nvPr/>
        </p:nvPicPr>
        <p:blipFill>
          <a:blip r:embed="rId2" cstate="print"/>
          <a:stretch>
            <a:fillRect/>
          </a:stretch>
        </p:blipFill>
        <p:spPr>
          <a:xfrm>
            <a:off x="4845022" y="1053083"/>
            <a:ext cx="4158769" cy="5669280"/>
          </a:xfrm>
          <a:prstGeom prst="rect">
            <a:avLst/>
          </a:prstGeom>
        </p:spPr>
      </p:pic>
      <p:sp>
        <p:nvSpPr>
          <p:cNvPr id="4" name="object 4"/>
          <p:cNvSpPr txBox="1"/>
          <p:nvPr/>
        </p:nvSpPr>
        <p:spPr>
          <a:xfrm>
            <a:off x="304800" y="1034033"/>
            <a:ext cx="4613910" cy="5239896"/>
          </a:xfrm>
          <a:prstGeom prst="rect">
            <a:avLst/>
          </a:prstGeom>
        </p:spPr>
        <p:txBody>
          <a:bodyPr vert="horz" wrap="square" lIns="0" tIns="12700" rIns="0" bIns="0" rtlCol="0">
            <a:spAutoFit/>
          </a:bodyPr>
          <a:lstStyle/>
          <a:p>
            <a:pPr marL="182880" marR="78105" indent="-170815">
              <a:lnSpc>
                <a:spcPct val="150000"/>
              </a:lnSpc>
              <a:spcBef>
                <a:spcPts val="100"/>
              </a:spcBef>
              <a:buFont typeface="Arial" panose="020B0604020202020204"/>
              <a:buChar char="•"/>
              <a:tabLst>
                <a:tab pos="184785" algn="l"/>
              </a:tabLst>
            </a:pPr>
            <a:r>
              <a:rPr sz="1900" dirty="0">
                <a:latin typeface="Times New Roman" panose="02020603050405020304"/>
                <a:cs typeface="Times New Roman" panose="02020603050405020304"/>
              </a:rPr>
              <a:t>The</a:t>
            </a:r>
            <a:r>
              <a:rPr sz="1900" spc="-35" dirty="0">
                <a:latin typeface="Times New Roman" panose="02020603050405020304"/>
                <a:cs typeface="Times New Roman" panose="02020603050405020304"/>
              </a:rPr>
              <a:t> </a:t>
            </a:r>
            <a:r>
              <a:rPr sz="1900" dirty="0">
                <a:latin typeface="Times New Roman" panose="02020603050405020304"/>
                <a:cs typeface="Times New Roman" panose="02020603050405020304"/>
              </a:rPr>
              <a:t>gastrointestinal</a:t>
            </a:r>
            <a:r>
              <a:rPr sz="1900" spc="-30" dirty="0">
                <a:latin typeface="Times New Roman" panose="02020603050405020304"/>
                <a:cs typeface="Times New Roman" panose="02020603050405020304"/>
              </a:rPr>
              <a:t> </a:t>
            </a:r>
            <a:r>
              <a:rPr sz="1900" dirty="0">
                <a:latin typeface="Times New Roman" panose="02020603050405020304"/>
                <a:cs typeface="Times New Roman" panose="02020603050405020304"/>
              </a:rPr>
              <a:t>(GI)</a:t>
            </a:r>
            <a:r>
              <a:rPr sz="1900" spc="-25" dirty="0">
                <a:latin typeface="Times New Roman" panose="02020603050405020304"/>
                <a:cs typeface="Times New Roman" panose="02020603050405020304"/>
              </a:rPr>
              <a:t> </a:t>
            </a:r>
            <a:r>
              <a:rPr sz="1900" dirty="0">
                <a:latin typeface="Times New Roman" panose="02020603050405020304"/>
                <a:cs typeface="Times New Roman" panose="02020603050405020304"/>
              </a:rPr>
              <a:t>system</a:t>
            </a:r>
            <a:r>
              <a:rPr sz="1900" spc="-20" dirty="0">
                <a:latin typeface="Times New Roman" panose="02020603050405020304"/>
                <a:cs typeface="Times New Roman" panose="02020603050405020304"/>
              </a:rPr>
              <a:t> </a:t>
            </a:r>
            <a:r>
              <a:rPr sz="1900" dirty="0">
                <a:latin typeface="Times New Roman" panose="02020603050405020304"/>
                <a:cs typeface="Times New Roman" panose="02020603050405020304"/>
              </a:rPr>
              <a:t>involves</a:t>
            </a:r>
            <a:r>
              <a:rPr sz="1900" spc="-30" dirty="0">
                <a:latin typeface="Times New Roman" panose="02020603050405020304"/>
                <a:cs typeface="Times New Roman" panose="02020603050405020304"/>
              </a:rPr>
              <a:t> </a:t>
            </a:r>
            <a:r>
              <a:rPr sz="1900" spc="-25" dirty="0">
                <a:latin typeface="Times New Roman" panose="02020603050405020304"/>
                <a:cs typeface="Times New Roman" panose="02020603050405020304"/>
              </a:rPr>
              <a:t>the 	</a:t>
            </a:r>
            <a:r>
              <a:rPr sz="1900" dirty="0">
                <a:latin typeface="Times New Roman" panose="02020603050405020304"/>
                <a:cs typeface="Times New Roman" panose="02020603050405020304"/>
              </a:rPr>
              <a:t>area</a:t>
            </a:r>
            <a:r>
              <a:rPr sz="1900" spc="-25" dirty="0">
                <a:latin typeface="Times New Roman" panose="02020603050405020304"/>
                <a:cs typeface="Times New Roman" panose="02020603050405020304"/>
              </a:rPr>
              <a:t> </a:t>
            </a:r>
            <a:r>
              <a:rPr sz="1900" dirty="0">
                <a:latin typeface="Times New Roman" panose="02020603050405020304"/>
                <a:cs typeface="Times New Roman" panose="02020603050405020304"/>
              </a:rPr>
              <a:t>from</a:t>
            </a:r>
            <a:r>
              <a:rPr sz="1900" spc="-15" dirty="0">
                <a:latin typeface="Times New Roman" panose="02020603050405020304"/>
                <a:cs typeface="Times New Roman" panose="02020603050405020304"/>
              </a:rPr>
              <a:t> </a:t>
            </a:r>
            <a:r>
              <a:rPr sz="1900" dirty="0">
                <a:latin typeface="Times New Roman" panose="02020603050405020304"/>
                <a:cs typeface="Times New Roman" panose="02020603050405020304"/>
              </a:rPr>
              <a:t>the</a:t>
            </a:r>
            <a:r>
              <a:rPr sz="1900" spc="-25" dirty="0">
                <a:latin typeface="Times New Roman" panose="02020603050405020304"/>
                <a:cs typeface="Times New Roman" panose="02020603050405020304"/>
              </a:rPr>
              <a:t> </a:t>
            </a:r>
            <a:r>
              <a:rPr sz="1900" dirty="0">
                <a:latin typeface="Times New Roman" panose="02020603050405020304"/>
                <a:cs typeface="Times New Roman" panose="02020603050405020304"/>
              </a:rPr>
              <a:t>mouth</a:t>
            </a:r>
            <a:r>
              <a:rPr sz="1900" spc="5" dirty="0">
                <a:latin typeface="Times New Roman" panose="02020603050405020304"/>
                <a:cs typeface="Times New Roman" panose="02020603050405020304"/>
              </a:rPr>
              <a:t> </a:t>
            </a:r>
            <a:r>
              <a:rPr sz="1900" dirty="0">
                <a:latin typeface="Times New Roman" panose="02020603050405020304"/>
                <a:cs typeface="Times New Roman" panose="02020603050405020304"/>
              </a:rPr>
              <a:t>to</a:t>
            </a:r>
            <a:r>
              <a:rPr sz="1900" spc="-15" dirty="0">
                <a:latin typeface="Times New Roman" panose="02020603050405020304"/>
                <a:cs typeface="Times New Roman" panose="02020603050405020304"/>
              </a:rPr>
              <a:t> </a:t>
            </a:r>
            <a:r>
              <a:rPr sz="1900" dirty="0">
                <a:latin typeface="Times New Roman" panose="02020603050405020304"/>
                <a:cs typeface="Times New Roman" panose="02020603050405020304"/>
              </a:rPr>
              <a:t>the</a:t>
            </a:r>
            <a:r>
              <a:rPr sz="1900" spc="-25" dirty="0">
                <a:latin typeface="Times New Roman" panose="02020603050405020304"/>
                <a:cs typeface="Times New Roman" panose="02020603050405020304"/>
              </a:rPr>
              <a:t> </a:t>
            </a:r>
            <a:r>
              <a:rPr sz="1900" dirty="0">
                <a:latin typeface="Times New Roman" panose="02020603050405020304"/>
                <a:cs typeface="Times New Roman" panose="02020603050405020304"/>
              </a:rPr>
              <a:t>anus</a:t>
            </a:r>
            <a:r>
              <a:rPr sz="1900" spc="-20" dirty="0">
                <a:latin typeface="Times New Roman" panose="02020603050405020304"/>
                <a:cs typeface="Times New Roman" panose="02020603050405020304"/>
              </a:rPr>
              <a:t> </a:t>
            </a:r>
            <a:r>
              <a:rPr sz="1900" dirty="0">
                <a:latin typeface="Times New Roman" panose="02020603050405020304"/>
                <a:cs typeface="Times New Roman" panose="02020603050405020304"/>
              </a:rPr>
              <a:t>and</a:t>
            </a:r>
            <a:r>
              <a:rPr sz="1900" spc="-20"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includes 	</a:t>
            </a:r>
            <a:r>
              <a:rPr sz="1900" dirty="0">
                <a:latin typeface="Times New Roman" panose="02020603050405020304"/>
                <a:cs typeface="Times New Roman" panose="02020603050405020304"/>
              </a:rPr>
              <a:t>the</a:t>
            </a:r>
            <a:r>
              <a:rPr sz="1900" spc="-55" dirty="0">
                <a:latin typeface="Times New Roman" panose="02020603050405020304"/>
                <a:cs typeface="Times New Roman" panose="02020603050405020304"/>
              </a:rPr>
              <a:t> </a:t>
            </a:r>
            <a:r>
              <a:rPr sz="1900" dirty="0">
                <a:latin typeface="Times New Roman" panose="02020603050405020304"/>
                <a:cs typeface="Times New Roman" panose="02020603050405020304"/>
              </a:rPr>
              <a:t>organs</a:t>
            </a:r>
            <a:r>
              <a:rPr sz="1900" spc="-35" dirty="0">
                <a:latin typeface="Times New Roman" panose="02020603050405020304"/>
                <a:cs typeface="Times New Roman" panose="02020603050405020304"/>
              </a:rPr>
              <a:t> </a:t>
            </a:r>
            <a:r>
              <a:rPr sz="1900" dirty="0">
                <a:latin typeface="Times New Roman" panose="02020603050405020304"/>
                <a:cs typeface="Times New Roman" panose="02020603050405020304"/>
              </a:rPr>
              <a:t>responsible</a:t>
            </a:r>
            <a:r>
              <a:rPr sz="1900" spc="-45" dirty="0">
                <a:latin typeface="Times New Roman" panose="02020603050405020304"/>
                <a:cs typeface="Times New Roman" panose="02020603050405020304"/>
              </a:rPr>
              <a:t> </a:t>
            </a:r>
            <a:r>
              <a:rPr sz="1900" dirty="0">
                <a:latin typeface="Times New Roman" panose="02020603050405020304"/>
                <a:cs typeface="Times New Roman" panose="02020603050405020304"/>
              </a:rPr>
              <a:t>for</a:t>
            </a:r>
            <a:r>
              <a:rPr sz="1900" spc="-25" dirty="0">
                <a:latin typeface="Times New Roman" panose="02020603050405020304"/>
                <a:cs typeface="Times New Roman" panose="02020603050405020304"/>
              </a:rPr>
              <a:t> </a:t>
            </a:r>
            <a:r>
              <a:rPr sz="1900" b="1" dirty="0">
                <a:latin typeface="Times New Roman" panose="02020603050405020304"/>
                <a:cs typeface="Times New Roman" panose="02020603050405020304"/>
              </a:rPr>
              <a:t>digestion</a:t>
            </a:r>
            <a:r>
              <a:rPr sz="1900" b="1" spc="-25" dirty="0">
                <a:latin typeface="Times New Roman" panose="02020603050405020304"/>
                <a:cs typeface="Times New Roman" panose="02020603050405020304"/>
              </a:rPr>
              <a:t> and 	</a:t>
            </a:r>
            <a:r>
              <a:rPr sz="1900" b="1" dirty="0">
                <a:latin typeface="Times New Roman" panose="02020603050405020304"/>
                <a:cs typeface="Times New Roman" panose="02020603050405020304"/>
              </a:rPr>
              <a:t>elimination</a:t>
            </a:r>
            <a:r>
              <a:rPr sz="1900" dirty="0">
                <a:latin typeface="Times New Roman" panose="02020603050405020304"/>
                <a:cs typeface="Times New Roman" panose="02020603050405020304"/>
              </a:rPr>
              <a:t>.</a:t>
            </a:r>
            <a:r>
              <a:rPr sz="1900" spc="-65" dirty="0">
                <a:latin typeface="Times New Roman" panose="02020603050405020304"/>
                <a:cs typeface="Times New Roman" panose="02020603050405020304"/>
              </a:rPr>
              <a:t> </a:t>
            </a:r>
            <a:r>
              <a:rPr sz="1900" dirty="0">
                <a:latin typeface="Times New Roman" panose="02020603050405020304"/>
                <a:cs typeface="Times New Roman" panose="02020603050405020304"/>
              </a:rPr>
              <a:t>The</a:t>
            </a:r>
            <a:r>
              <a:rPr sz="1900" spc="-40" dirty="0">
                <a:latin typeface="Times New Roman" panose="02020603050405020304"/>
                <a:cs typeface="Times New Roman" panose="02020603050405020304"/>
              </a:rPr>
              <a:t> </a:t>
            </a:r>
            <a:r>
              <a:rPr sz="1900" dirty="0">
                <a:latin typeface="Times New Roman" panose="02020603050405020304"/>
                <a:cs typeface="Times New Roman" panose="02020603050405020304"/>
              </a:rPr>
              <a:t>organs</a:t>
            </a:r>
            <a:r>
              <a:rPr sz="1900" spc="-35" dirty="0">
                <a:latin typeface="Times New Roman" panose="02020603050405020304"/>
                <a:cs typeface="Times New Roman" panose="02020603050405020304"/>
              </a:rPr>
              <a:t> </a:t>
            </a:r>
            <a:r>
              <a:rPr sz="1900" dirty="0">
                <a:latin typeface="Times New Roman" panose="02020603050405020304"/>
                <a:cs typeface="Times New Roman" panose="02020603050405020304"/>
              </a:rPr>
              <a:t>in</a:t>
            </a:r>
            <a:r>
              <a:rPr sz="1900" spc="-40" dirty="0">
                <a:latin typeface="Times New Roman" panose="02020603050405020304"/>
                <a:cs typeface="Times New Roman" panose="02020603050405020304"/>
              </a:rPr>
              <a:t> </a:t>
            </a:r>
            <a:r>
              <a:rPr sz="1900" dirty="0">
                <a:latin typeface="Times New Roman" panose="02020603050405020304"/>
                <a:cs typeface="Times New Roman" panose="02020603050405020304"/>
              </a:rPr>
              <a:t>this</a:t>
            </a:r>
            <a:r>
              <a:rPr sz="1900" spc="-45"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system 	include:</a:t>
            </a:r>
            <a:endParaRPr sz="1900" dirty="0">
              <a:latin typeface="Times New Roman" panose="02020603050405020304"/>
              <a:cs typeface="Times New Roman" panose="02020603050405020304"/>
            </a:endParaRPr>
          </a:p>
          <a:p>
            <a:pPr marL="389890" lvl="1" indent="-205105">
              <a:spcBef>
                <a:spcPts val="1140"/>
              </a:spcBef>
              <a:buChar char="■"/>
              <a:tabLst>
                <a:tab pos="389890" algn="l"/>
              </a:tabLst>
            </a:pPr>
            <a:r>
              <a:rPr lang="en-US" sz="1900" spc="-10" dirty="0">
                <a:latin typeface="Times New Roman" panose="02020603050405020304"/>
                <a:cs typeface="Times New Roman" panose="02020603050405020304"/>
              </a:rPr>
              <a:t>Mouth</a:t>
            </a:r>
          </a:p>
          <a:p>
            <a:pPr marL="389890" lvl="1" indent="-205105">
              <a:spcBef>
                <a:spcPts val="1140"/>
              </a:spcBef>
              <a:buChar char="■"/>
              <a:tabLst>
                <a:tab pos="389890" algn="l"/>
              </a:tabLst>
            </a:pPr>
            <a:r>
              <a:rPr lang="en-US" sz="1900" spc="-10" dirty="0">
                <a:latin typeface="Times New Roman" panose="02020603050405020304"/>
                <a:cs typeface="Times New Roman" panose="02020603050405020304"/>
              </a:rPr>
              <a:t>pharynx </a:t>
            </a:r>
          </a:p>
          <a:p>
            <a:pPr marL="389890" lvl="1" indent="-205105">
              <a:lnSpc>
                <a:spcPct val="100000"/>
              </a:lnSpc>
              <a:spcBef>
                <a:spcPts val="1140"/>
              </a:spcBef>
              <a:buChar char="■"/>
              <a:tabLst>
                <a:tab pos="389890" algn="l"/>
              </a:tabLst>
            </a:pPr>
            <a:r>
              <a:rPr sz="1900" spc="-10" dirty="0">
                <a:latin typeface="Times New Roman" panose="02020603050405020304"/>
                <a:cs typeface="Times New Roman" panose="02020603050405020304"/>
              </a:rPr>
              <a:t>Esophagus</a:t>
            </a:r>
            <a:endParaRPr sz="1900" dirty="0">
              <a:latin typeface="Times New Roman" panose="02020603050405020304"/>
              <a:cs typeface="Times New Roman" panose="02020603050405020304"/>
            </a:endParaRPr>
          </a:p>
          <a:p>
            <a:pPr marL="389890" lvl="1" indent="-205105">
              <a:lnSpc>
                <a:spcPct val="100000"/>
              </a:lnSpc>
              <a:spcBef>
                <a:spcPts val="1140"/>
              </a:spcBef>
              <a:buChar char="■"/>
              <a:tabLst>
                <a:tab pos="389890" algn="l"/>
              </a:tabLst>
            </a:pPr>
            <a:r>
              <a:rPr sz="1900" spc="-10" dirty="0">
                <a:latin typeface="Times New Roman" panose="02020603050405020304"/>
                <a:cs typeface="Times New Roman" panose="02020603050405020304"/>
              </a:rPr>
              <a:t>Stomach</a:t>
            </a:r>
            <a:endParaRPr sz="1900" dirty="0">
              <a:latin typeface="Times New Roman" panose="02020603050405020304"/>
              <a:cs typeface="Times New Roman" panose="02020603050405020304"/>
            </a:endParaRPr>
          </a:p>
          <a:p>
            <a:pPr marL="389890" lvl="1" indent="-205105">
              <a:lnSpc>
                <a:spcPct val="100000"/>
              </a:lnSpc>
              <a:spcBef>
                <a:spcPts val="1145"/>
              </a:spcBef>
              <a:buChar char="■"/>
              <a:tabLst>
                <a:tab pos="389890" algn="l"/>
              </a:tabLst>
            </a:pPr>
            <a:r>
              <a:rPr sz="1900" dirty="0">
                <a:latin typeface="Times New Roman" panose="02020603050405020304"/>
                <a:cs typeface="Times New Roman" panose="02020603050405020304"/>
              </a:rPr>
              <a:t>Small</a:t>
            </a:r>
            <a:r>
              <a:rPr sz="1900" spc="-15" dirty="0">
                <a:latin typeface="Times New Roman" panose="02020603050405020304"/>
                <a:cs typeface="Times New Roman" panose="02020603050405020304"/>
              </a:rPr>
              <a:t> </a:t>
            </a:r>
            <a:r>
              <a:rPr sz="1900" dirty="0">
                <a:latin typeface="Times New Roman" panose="02020603050405020304"/>
                <a:cs typeface="Times New Roman" panose="02020603050405020304"/>
              </a:rPr>
              <a:t>and</a:t>
            </a:r>
            <a:r>
              <a:rPr sz="1900" spc="-45" dirty="0">
                <a:latin typeface="Times New Roman" panose="02020603050405020304"/>
                <a:cs typeface="Times New Roman" panose="02020603050405020304"/>
              </a:rPr>
              <a:t> </a:t>
            </a:r>
            <a:r>
              <a:rPr sz="1900" dirty="0">
                <a:latin typeface="Times New Roman" panose="02020603050405020304"/>
                <a:cs typeface="Times New Roman" panose="02020603050405020304"/>
              </a:rPr>
              <a:t>large</a:t>
            </a:r>
            <a:r>
              <a:rPr sz="1900" spc="-40"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intestines</a:t>
            </a:r>
            <a:endParaRPr lang="en-US" sz="1900" dirty="0">
              <a:latin typeface="Times New Roman" panose="02020603050405020304"/>
              <a:cs typeface="Times New Roman" panose="02020603050405020304"/>
            </a:endParaRPr>
          </a:p>
          <a:p>
            <a:pPr marL="389890" lvl="1" indent="-205105">
              <a:lnSpc>
                <a:spcPct val="100000"/>
              </a:lnSpc>
              <a:spcBef>
                <a:spcPts val="1145"/>
              </a:spcBef>
              <a:buChar char="■"/>
              <a:tabLst>
                <a:tab pos="389890" algn="l"/>
              </a:tabLst>
            </a:pPr>
            <a:r>
              <a:rPr sz="1900" spc="-10" dirty="0">
                <a:latin typeface="Times New Roman" panose="02020603050405020304"/>
                <a:cs typeface="Times New Roman" panose="02020603050405020304"/>
              </a:rPr>
              <a:t>Liver,</a:t>
            </a:r>
            <a:r>
              <a:rPr sz="1900" spc="-35" dirty="0">
                <a:latin typeface="Times New Roman" panose="02020603050405020304"/>
                <a:cs typeface="Times New Roman" panose="02020603050405020304"/>
              </a:rPr>
              <a:t> </a:t>
            </a:r>
            <a:r>
              <a:rPr sz="1900" dirty="0">
                <a:latin typeface="Times New Roman" panose="02020603050405020304"/>
                <a:cs typeface="Times New Roman" panose="02020603050405020304"/>
              </a:rPr>
              <a:t>gallbladder,</a:t>
            </a:r>
            <a:r>
              <a:rPr sz="1900" spc="-45" dirty="0">
                <a:latin typeface="Times New Roman" panose="02020603050405020304"/>
                <a:cs typeface="Times New Roman" panose="02020603050405020304"/>
              </a:rPr>
              <a:t> </a:t>
            </a:r>
            <a:r>
              <a:rPr sz="1900" dirty="0">
                <a:latin typeface="Times New Roman" panose="02020603050405020304"/>
                <a:cs typeface="Times New Roman" panose="02020603050405020304"/>
              </a:rPr>
              <a:t>and</a:t>
            </a:r>
            <a:r>
              <a:rPr sz="1900" spc="-35" dirty="0">
                <a:latin typeface="Times New Roman" panose="02020603050405020304"/>
                <a:cs typeface="Times New Roman" panose="02020603050405020304"/>
              </a:rPr>
              <a:t> </a:t>
            </a:r>
            <a:r>
              <a:rPr sz="1900" dirty="0">
                <a:latin typeface="Times New Roman" panose="02020603050405020304"/>
                <a:cs typeface="Times New Roman" panose="02020603050405020304"/>
              </a:rPr>
              <a:t>associated</a:t>
            </a:r>
            <a:r>
              <a:rPr sz="1900" spc="-45" dirty="0">
                <a:latin typeface="Times New Roman" panose="02020603050405020304"/>
                <a:cs typeface="Times New Roman" panose="02020603050405020304"/>
              </a:rPr>
              <a:t> </a:t>
            </a:r>
            <a:r>
              <a:rPr sz="1900" dirty="0">
                <a:latin typeface="Times New Roman" panose="02020603050405020304"/>
                <a:cs typeface="Times New Roman" panose="02020603050405020304"/>
              </a:rPr>
              <a:t>bile</a:t>
            </a:r>
            <a:r>
              <a:rPr sz="1900" spc="-40" dirty="0">
                <a:latin typeface="Times New Roman" panose="02020603050405020304"/>
                <a:cs typeface="Times New Roman" panose="02020603050405020304"/>
              </a:rPr>
              <a:t> </a:t>
            </a:r>
            <a:r>
              <a:rPr sz="1900" spc="-10" dirty="0">
                <a:latin typeface="Times New Roman" panose="02020603050405020304"/>
                <a:cs typeface="Times New Roman" panose="02020603050405020304"/>
              </a:rPr>
              <a:t>ducts</a:t>
            </a:r>
            <a:endParaRPr sz="1900" dirty="0">
              <a:latin typeface="Times New Roman" panose="02020603050405020304"/>
              <a:cs typeface="Times New Roman" panose="02020603050405020304"/>
            </a:endParaRPr>
          </a:p>
          <a:p>
            <a:pPr marL="184785" lvl="1">
              <a:lnSpc>
                <a:spcPct val="100000"/>
              </a:lnSpc>
              <a:spcBef>
                <a:spcPts val="1140"/>
              </a:spcBef>
              <a:tabLst>
                <a:tab pos="389890" algn="l"/>
              </a:tabLst>
            </a:pPr>
            <a:r>
              <a:rPr sz="1900" spc="-10" dirty="0">
                <a:latin typeface="Times New Roman" panose="02020603050405020304"/>
                <a:cs typeface="Times New Roman" panose="02020603050405020304"/>
              </a:rPr>
              <a:t>Pancreas</a:t>
            </a:r>
            <a:r>
              <a:rPr lang="en-US" sz="1900" spc="-10" dirty="0">
                <a:latin typeface="Times New Roman" panose="02020603050405020304"/>
                <a:cs typeface="Times New Roman" panose="02020603050405020304"/>
              </a:rPr>
              <a:t> </a:t>
            </a:r>
            <a:r>
              <a:rPr lang="en-US" spc="-10" dirty="0">
                <a:solidFill>
                  <a:srgbClr val="00B050"/>
                </a:solidFill>
                <a:latin typeface="Times New Roman" panose="02020603050405020304"/>
                <a:cs typeface="Times New Roman" panose="02020603050405020304"/>
              </a:rPr>
              <a:t>(</a:t>
            </a:r>
            <a:r>
              <a:rPr lang="en-US" dirty="0">
                <a:solidFill>
                  <a:srgbClr val="00B050"/>
                </a:solidFill>
              </a:rPr>
              <a:t>Accessory digestive organs )</a:t>
            </a:r>
            <a:endParaRPr dirty="0">
              <a:solidFill>
                <a:srgbClr val="00B050"/>
              </a:solidFill>
              <a:latin typeface="Times New Roman" panose="02020603050405020304"/>
              <a:cs typeface="Times New Roman" panose="020206030504050203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618540" y="1326896"/>
            <a:ext cx="8088630" cy="338554"/>
          </a:xfrm>
        </p:spPr>
        <p:txBody>
          <a:bodyPr/>
          <a:lstStyle/>
          <a:p>
            <a:endParaRPr lang="en-US" dirty="0"/>
          </a:p>
        </p:txBody>
      </p:sp>
      <p:pic>
        <p:nvPicPr>
          <p:cNvPr id="5" name="Picture 2" descr="Gastrointestinal-Tra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496173"/>
            <a:ext cx="4419600" cy="499909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6303" y="404621"/>
            <a:ext cx="5176520" cy="528320"/>
          </a:xfrm>
          <a:prstGeom prst="rect">
            <a:avLst/>
          </a:prstGeom>
        </p:spPr>
        <p:txBody>
          <a:bodyPr vert="horz" wrap="square" lIns="0" tIns="12700" rIns="0" bIns="0" rtlCol="0">
            <a:spAutoFit/>
          </a:bodyPr>
          <a:lstStyle/>
          <a:p>
            <a:pPr marL="12700">
              <a:lnSpc>
                <a:spcPct val="100000"/>
              </a:lnSpc>
              <a:spcBef>
                <a:spcPts val="100"/>
              </a:spcBef>
            </a:pPr>
            <a:r>
              <a:rPr sz="3300" dirty="0"/>
              <a:t>Gastrointestinal</a:t>
            </a:r>
            <a:r>
              <a:rPr sz="3300" spc="-175" dirty="0"/>
              <a:t> </a:t>
            </a:r>
            <a:r>
              <a:rPr sz="3300" spc="-10" dirty="0"/>
              <a:t>Dysfunction</a:t>
            </a:r>
            <a:endParaRPr sz="3300"/>
          </a:p>
        </p:txBody>
      </p:sp>
      <p:sp>
        <p:nvSpPr>
          <p:cNvPr id="3" name="object 3"/>
          <p:cNvSpPr txBox="1">
            <a:spLocks noGrp="1"/>
          </p:cNvSpPr>
          <p:nvPr>
            <p:ph type="body" idx="1"/>
          </p:nvPr>
        </p:nvSpPr>
        <p:spPr>
          <a:prstGeom prst="rect">
            <a:avLst/>
          </a:prstGeom>
        </p:spPr>
        <p:txBody>
          <a:bodyPr vert="horz" wrap="square" lIns="0" tIns="48895" rIns="0" bIns="0" rtlCol="0">
            <a:spAutoFit/>
          </a:bodyPr>
          <a:lstStyle/>
          <a:p>
            <a:pPr marL="182880" marR="346710" indent="-170815">
              <a:lnSpc>
                <a:spcPct val="90000"/>
              </a:lnSpc>
              <a:spcBef>
                <a:spcPts val="385"/>
              </a:spcBef>
              <a:buFont typeface="Arial" panose="020B0604020202020204"/>
              <a:buChar char="•"/>
              <a:tabLst>
                <a:tab pos="184785" algn="l"/>
              </a:tabLst>
            </a:pPr>
            <a:r>
              <a:rPr sz="2400" dirty="0"/>
              <a:t>Disorders</a:t>
            </a:r>
            <a:r>
              <a:rPr sz="2400" spc="-25" dirty="0"/>
              <a:t> </a:t>
            </a:r>
            <a:r>
              <a:rPr sz="2400" dirty="0"/>
              <a:t>that</a:t>
            </a:r>
            <a:r>
              <a:rPr sz="2400" spc="-30" dirty="0"/>
              <a:t> </a:t>
            </a:r>
            <a:r>
              <a:rPr sz="2400" dirty="0"/>
              <a:t>impair</a:t>
            </a:r>
            <a:r>
              <a:rPr sz="2400" spc="-20" dirty="0"/>
              <a:t> </a:t>
            </a:r>
            <a:r>
              <a:rPr sz="2400" dirty="0"/>
              <a:t>the</a:t>
            </a:r>
            <a:r>
              <a:rPr sz="2400" spc="-15" dirty="0"/>
              <a:t> </a:t>
            </a:r>
            <a:r>
              <a:rPr sz="2400" dirty="0"/>
              <a:t>functional</a:t>
            </a:r>
            <a:r>
              <a:rPr sz="2400" spc="-45" dirty="0"/>
              <a:t> </a:t>
            </a:r>
            <a:r>
              <a:rPr sz="2400" dirty="0"/>
              <a:t>integrity</a:t>
            </a:r>
            <a:r>
              <a:rPr sz="2400" spc="-55" dirty="0"/>
              <a:t> </a:t>
            </a:r>
            <a:r>
              <a:rPr sz="2400" dirty="0"/>
              <a:t>of</a:t>
            </a:r>
            <a:r>
              <a:rPr sz="2400" spc="-15" dirty="0"/>
              <a:t> </a:t>
            </a:r>
            <a:r>
              <a:rPr sz="2400" dirty="0"/>
              <a:t>the</a:t>
            </a:r>
            <a:r>
              <a:rPr sz="2400" spc="-25" dirty="0"/>
              <a:t> </a:t>
            </a:r>
            <a:r>
              <a:rPr sz="2400" dirty="0"/>
              <a:t>GI</a:t>
            </a:r>
            <a:r>
              <a:rPr sz="2400" spc="-15" dirty="0"/>
              <a:t> </a:t>
            </a:r>
            <a:r>
              <a:rPr sz="2400" spc="-10" dirty="0"/>
              <a:t>system 	</a:t>
            </a:r>
            <a:r>
              <a:rPr sz="2400" dirty="0"/>
              <a:t>have</a:t>
            </a:r>
            <a:r>
              <a:rPr sz="2400" spc="-25" dirty="0"/>
              <a:t> </a:t>
            </a:r>
            <a:r>
              <a:rPr sz="2400" dirty="0"/>
              <a:t>the</a:t>
            </a:r>
            <a:r>
              <a:rPr sz="2400" spc="-15" dirty="0"/>
              <a:t> </a:t>
            </a:r>
            <a:r>
              <a:rPr sz="2400" dirty="0"/>
              <a:t>potential</a:t>
            </a:r>
            <a:r>
              <a:rPr sz="2400" spc="-50" dirty="0"/>
              <a:t> </a:t>
            </a:r>
            <a:r>
              <a:rPr sz="2400" dirty="0"/>
              <a:t>for</a:t>
            </a:r>
            <a:r>
              <a:rPr sz="2400" spc="-10" dirty="0"/>
              <a:t> </a:t>
            </a:r>
            <a:r>
              <a:rPr sz="2400" dirty="0"/>
              <a:t>causing</a:t>
            </a:r>
            <a:r>
              <a:rPr sz="2400" spc="-20" dirty="0"/>
              <a:t> </a:t>
            </a:r>
            <a:r>
              <a:rPr sz="2400" dirty="0"/>
              <a:t>serious</a:t>
            </a:r>
            <a:r>
              <a:rPr sz="2400" spc="-45" dirty="0"/>
              <a:t> </a:t>
            </a:r>
            <a:r>
              <a:rPr sz="2400" dirty="0"/>
              <a:t>alterations</a:t>
            </a:r>
            <a:r>
              <a:rPr sz="2400" spc="-60" dirty="0"/>
              <a:t> </a:t>
            </a:r>
            <a:r>
              <a:rPr sz="2400" dirty="0"/>
              <a:t>in</a:t>
            </a:r>
            <a:r>
              <a:rPr sz="2400" spc="-5" dirty="0"/>
              <a:t> </a:t>
            </a:r>
            <a:r>
              <a:rPr sz="2400" dirty="0"/>
              <a:t>fluid</a:t>
            </a:r>
            <a:r>
              <a:rPr sz="2400" spc="-20" dirty="0"/>
              <a:t> </a:t>
            </a:r>
            <a:r>
              <a:rPr sz="2400" spc="-25" dirty="0"/>
              <a:t>and 	</a:t>
            </a:r>
            <a:r>
              <a:rPr sz="2400" dirty="0"/>
              <a:t>electrolyte</a:t>
            </a:r>
            <a:r>
              <a:rPr sz="2400" spc="-45" dirty="0"/>
              <a:t> </a:t>
            </a:r>
            <a:r>
              <a:rPr sz="2400" spc="-10" dirty="0"/>
              <a:t>balance.</a:t>
            </a:r>
            <a:endParaRPr sz="2400"/>
          </a:p>
          <a:p>
            <a:pPr>
              <a:lnSpc>
                <a:spcPct val="100000"/>
              </a:lnSpc>
              <a:spcBef>
                <a:spcPts val="1430"/>
              </a:spcBef>
              <a:buFont typeface="Arial" panose="020B0604020202020204"/>
              <a:buChar char="•"/>
            </a:pPr>
            <a:endParaRPr sz="2400"/>
          </a:p>
          <a:p>
            <a:pPr marL="182880" marR="218440" indent="-170815">
              <a:lnSpc>
                <a:spcPct val="90000"/>
              </a:lnSpc>
              <a:buFont typeface="Arial" panose="020B0604020202020204"/>
              <a:buChar char="•"/>
              <a:tabLst>
                <a:tab pos="184785" algn="l"/>
              </a:tabLst>
            </a:pPr>
            <a:r>
              <a:rPr sz="2400" dirty="0"/>
              <a:t>Disorders</a:t>
            </a:r>
            <a:r>
              <a:rPr sz="2400" spc="-25" dirty="0"/>
              <a:t> </a:t>
            </a:r>
            <a:r>
              <a:rPr sz="2400" dirty="0"/>
              <a:t>that</a:t>
            </a:r>
            <a:r>
              <a:rPr sz="2400" spc="-25" dirty="0"/>
              <a:t> </a:t>
            </a:r>
            <a:r>
              <a:rPr sz="2400" dirty="0"/>
              <a:t>involve</a:t>
            </a:r>
            <a:r>
              <a:rPr sz="2400" spc="-30" dirty="0"/>
              <a:t> </a:t>
            </a:r>
            <a:r>
              <a:rPr sz="2400" dirty="0"/>
              <a:t>GI</a:t>
            </a:r>
            <a:r>
              <a:rPr sz="2400" spc="5" dirty="0"/>
              <a:t> </a:t>
            </a:r>
            <a:r>
              <a:rPr sz="2400" dirty="0"/>
              <a:t>losses</a:t>
            </a:r>
            <a:r>
              <a:rPr sz="2400" spc="-20" dirty="0"/>
              <a:t> </a:t>
            </a:r>
            <a:r>
              <a:rPr sz="2400" dirty="0"/>
              <a:t>of</a:t>
            </a:r>
            <a:r>
              <a:rPr sz="2400" spc="-50" dirty="0"/>
              <a:t> </a:t>
            </a:r>
            <a:r>
              <a:rPr sz="2400" dirty="0"/>
              <a:t>large</a:t>
            </a:r>
            <a:r>
              <a:rPr sz="2400" spc="-25" dirty="0"/>
              <a:t> </a:t>
            </a:r>
            <a:r>
              <a:rPr sz="2400" dirty="0"/>
              <a:t>amounts</a:t>
            </a:r>
            <a:r>
              <a:rPr sz="2400" spc="-5" dirty="0"/>
              <a:t> </a:t>
            </a:r>
            <a:r>
              <a:rPr sz="2400" dirty="0"/>
              <a:t>of</a:t>
            </a:r>
            <a:r>
              <a:rPr sz="2400" spc="-20" dirty="0"/>
              <a:t> </a:t>
            </a:r>
            <a:r>
              <a:rPr sz="2400" spc="-10" dirty="0"/>
              <a:t>fluid, 	</a:t>
            </a:r>
            <a:r>
              <a:rPr sz="2400" dirty="0"/>
              <a:t>absorption</a:t>
            </a:r>
            <a:r>
              <a:rPr sz="2400" spc="-45" dirty="0"/>
              <a:t> </a:t>
            </a:r>
            <a:r>
              <a:rPr sz="2400" dirty="0"/>
              <a:t>disorders,</a:t>
            </a:r>
            <a:r>
              <a:rPr sz="2400" spc="-40" dirty="0"/>
              <a:t> </a:t>
            </a:r>
            <a:r>
              <a:rPr sz="2400" dirty="0"/>
              <a:t>inflammatory</a:t>
            </a:r>
            <a:r>
              <a:rPr sz="2400" spc="-15" dirty="0"/>
              <a:t> </a:t>
            </a:r>
            <a:r>
              <a:rPr sz="2400" dirty="0"/>
              <a:t>disorders,</a:t>
            </a:r>
            <a:r>
              <a:rPr sz="2400" spc="-40" dirty="0"/>
              <a:t> </a:t>
            </a:r>
            <a:r>
              <a:rPr sz="2400" dirty="0"/>
              <a:t>and</a:t>
            </a:r>
            <a:r>
              <a:rPr sz="2400" spc="-25" dirty="0"/>
              <a:t> </a:t>
            </a:r>
            <a:r>
              <a:rPr sz="2400" dirty="0"/>
              <a:t>decreased</a:t>
            </a:r>
            <a:r>
              <a:rPr sz="2400" spc="-40" dirty="0"/>
              <a:t> </a:t>
            </a:r>
            <a:r>
              <a:rPr sz="2400" spc="-25" dirty="0"/>
              <a:t>or 	</a:t>
            </a:r>
            <a:r>
              <a:rPr sz="2400" dirty="0"/>
              <a:t>excessive</a:t>
            </a:r>
            <a:r>
              <a:rPr sz="2400" spc="-25" dirty="0"/>
              <a:t> </a:t>
            </a:r>
            <a:r>
              <a:rPr sz="2400" dirty="0"/>
              <a:t>water</a:t>
            </a:r>
            <a:r>
              <a:rPr sz="2400" spc="-20" dirty="0"/>
              <a:t> </a:t>
            </a:r>
            <a:r>
              <a:rPr sz="2400" dirty="0"/>
              <a:t>intake</a:t>
            </a:r>
            <a:r>
              <a:rPr sz="2400" spc="-25" dirty="0"/>
              <a:t> </a:t>
            </a:r>
            <a:r>
              <a:rPr sz="2400" dirty="0"/>
              <a:t>have</a:t>
            </a:r>
            <a:r>
              <a:rPr sz="2400" spc="-10" dirty="0"/>
              <a:t> </a:t>
            </a:r>
            <a:r>
              <a:rPr sz="2400" dirty="0"/>
              <a:t>the potential</a:t>
            </a:r>
            <a:r>
              <a:rPr sz="2400" spc="-40" dirty="0"/>
              <a:t> </a:t>
            </a:r>
            <a:r>
              <a:rPr sz="2400" dirty="0"/>
              <a:t>for causing</a:t>
            </a:r>
            <a:r>
              <a:rPr sz="2400" spc="-30" dirty="0"/>
              <a:t> </a:t>
            </a:r>
            <a:r>
              <a:rPr sz="2400" dirty="0"/>
              <a:t>fluid</a:t>
            </a:r>
            <a:r>
              <a:rPr sz="2400" spc="-10" dirty="0"/>
              <a:t> </a:t>
            </a:r>
            <a:r>
              <a:rPr sz="2400" spc="-25" dirty="0"/>
              <a:t>and 	</a:t>
            </a:r>
            <a:r>
              <a:rPr sz="2400" dirty="0"/>
              <a:t>electrolyte</a:t>
            </a:r>
            <a:r>
              <a:rPr sz="2400" spc="-40" dirty="0"/>
              <a:t> </a:t>
            </a:r>
            <a:r>
              <a:rPr sz="2400" dirty="0"/>
              <a:t>imbalance</a:t>
            </a:r>
            <a:r>
              <a:rPr sz="2400" spc="-40" dirty="0"/>
              <a:t> </a:t>
            </a:r>
            <a:r>
              <a:rPr sz="2400" dirty="0"/>
              <a:t>in infants</a:t>
            </a:r>
            <a:r>
              <a:rPr sz="2400" spc="-30" dirty="0"/>
              <a:t> </a:t>
            </a:r>
            <a:r>
              <a:rPr sz="2400" dirty="0"/>
              <a:t>and </a:t>
            </a:r>
            <a:r>
              <a:rPr sz="2400" spc="-10" dirty="0"/>
              <a:t>children.</a:t>
            </a:r>
            <a:endParaRPr sz="2400"/>
          </a:p>
          <a:p>
            <a:pPr>
              <a:lnSpc>
                <a:spcPct val="100000"/>
              </a:lnSpc>
              <a:spcBef>
                <a:spcPts val="1480"/>
              </a:spcBef>
              <a:buFont typeface="Arial" panose="020B0604020202020204"/>
              <a:buChar char="•"/>
            </a:pPr>
            <a:endParaRPr sz="2400"/>
          </a:p>
          <a:p>
            <a:pPr marL="182880" marR="5080" indent="-170815">
              <a:lnSpc>
                <a:spcPts val="2590"/>
              </a:lnSpc>
              <a:buFont typeface="Arial" panose="020B0604020202020204"/>
              <a:buChar char="•"/>
              <a:tabLst>
                <a:tab pos="184785" algn="l"/>
              </a:tabLst>
            </a:pPr>
            <a:r>
              <a:rPr sz="2400" dirty="0"/>
              <a:t>Disorder</a:t>
            </a:r>
            <a:r>
              <a:rPr sz="2400" spc="-25" dirty="0"/>
              <a:t> </a:t>
            </a:r>
            <a:r>
              <a:rPr sz="2400" dirty="0"/>
              <a:t>involve</a:t>
            </a:r>
            <a:r>
              <a:rPr sz="2400" spc="-40" dirty="0"/>
              <a:t> </a:t>
            </a:r>
            <a:r>
              <a:rPr sz="2400" dirty="0"/>
              <a:t>the</a:t>
            </a:r>
            <a:r>
              <a:rPr sz="2400" spc="-15" dirty="0"/>
              <a:t> </a:t>
            </a:r>
            <a:r>
              <a:rPr sz="2400" dirty="0"/>
              <a:t>stomach</a:t>
            </a:r>
            <a:r>
              <a:rPr sz="2400" spc="-25" dirty="0"/>
              <a:t> </a:t>
            </a:r>
            <a:r>
              <a:rPr sz="2400" dirty="0"/>
              <a:t>and</a:t>
            </a:r>
            <a:r>
              <a:rPr sz="2400" spc="-15" dirty="0"/>
              <a:t> </a:t>
            </a:r>
            <a:r>
              <a:rPr sz="2400" dirty="0"/>
              <a:t>intestines</a:t>
            </a:r>
            <a:r>
              <a:rPr sz="2400" spc="-50" dirty="0"/>
              <a:t> </a:t>
            </a:r>
            <a:r>
              <a:rPr sz="2400" spc="-10" dirty="0"/>
              <a:t>(</a:t>
            </a:r>
            <a:r>
              <a:rPr sz="2400" b="1" spc="-10" dirty="0">
                <a:latin typeface="Times New Roman" panose="02020603050405020304"/>
                <a:cs typeface="Times New Roman" panose="02020603050405020304"/>
              </a:rPr>
              <a:t>gastroenteritis</a:t>
            </a:r>
            <a:r>
              <a:rPr sz="2400" spc="-10" dirty="0"/>
              <a:t>), 	</a:t>
            </a:r>
            <a:r>
              <a:rPr sz="2400" dirty="0"/>
              <a:t>the</a:t>
            </a:r>
            <a:r>
              <a:rPr sz="2400" spc="-10" dirty="0"/>
              <a:t> </a:t>
            </a:r>
            <a:r>
              <a:rPr sz="2400" dirty="0"/>
              <a:t>small</a:t>
            </a:r>
            <a:r>
              <a:rPr sz="2400" spc="-10" dirty="0"/>
              <a:t> </a:t>
            </a:r>
            <a:r>
              <a:rPr sz="2400" dirty="0"/>
              <a:t>intestine</a:t>
            </a:r>
            <a:r>
              <a:rPr sz="2400" spc="-50" dirty="0"/>
              <a:t> </a:t>
            </a:r>
            <a:r>
              <a:rPr sz="2400" dirty="0"/>
              <a:t>(enteritis),</a:t>
            </a:r>
            <a:r>
              <a:rPr sz="2400" spc="-45" dirty="0"/>
              <a:t> </a:t>
            </a:r>
            <a:r>
              <a:rPr sz="2400" dirty="0"/>
              <a:t>the</a:t>
            </a:r>
            <a:r>
              <a:rPr sz="2400" spc="-5" dirty="0"/>
              <a:t> </a:t>
            </a:r>
            <a:r>
              <a:rPr sz="2400" dirty="0"/>
              <a:t>colon</a:t>
            </a:r>
            <a:r>
              <a:rPr sz="2400" spc="-15" dirty="0"/>
              <a:t> </a:t>
            </a:r>
            <a:r>
              <a:rPr sz="2400" dirty="0"/>
              <a:t>(colitis),</a:t>
            </a:r>
            <a:r>
              <a:rPr sz="2400" spc="-45" dirty="0"/>
              <a:t> </a:t>
            </a:r>
            <a:r>
              <a:rPr sz="2400" dirty="0"/>
              <a:t>or</a:t>
            </a:r>
            <a:r>
              <a:rPr sz="2400" spc="-10" dirty="0"/>
              <a:t> </a:t>
            </a:r>
            <a:r>
              <a:rPr sz="2400" dirty="0"/>
              <a:t>the</a:t>
            </a:r>
            <a:r>
              <a:rPr sz="2400" spc="-15" dirty="0"/>
              <a:t> </a:t>
            </a:r>
            <a:r>
              <a:rPr sz="2400" dirty="0"/>
              <a:t>colon</a:t>
            </a:r>
            <a:r>
              <a:rPr sz="2400" spc="-5" dirty="0"/>
              <a:t> </a:t>
            </a:r>
            <a:r>
              <a:rPr sz="2400" spc="-25" dirty="0"/>
              <a:t>and 	</a:t>
            </a:r>
            <a:r>
              <a:rPr sz="2400" dirty="0"/>
              <a:t>intestines</a:t>
            </a:r>
            <a:r>
              <a:rPr sz="2400" spc="-55" dirty="0"/>
              <a:t> </a:t>
            </a:r>
            <a:r>
              <a:rPr sz="2400" spc="-10" dirty="0"/>
              <a:t>(enterocolitis).</a:t>
            </a:r>
            <a:endParaRPr sz="2400">
              <a:latin typeface="Times New Roman" panose="02020603050405020304"/>
              <a:cs typeface="Times New Roman" panose="02020603050405020304"/>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2590800" y="3013501"/>
            <a:ext cx="3886200" cy="738664"/>
          </a:xfrm>
        </p:spPr>
        <p:txBody>
          <a:bodyPr/>
          <a:lstStyle/>
          <a:p>
            <a:r>
              <a:rPr lang="en-US" sz="4800" b="1" i="1" spc="-10" dirty="0">
                <a:solidFill>
                  <a:srgbClr val="3D8E54"/>
                </a:solidFill>
                <a:latin typeface="Arabic Typesetting" panose="03020402040406030203" pitchFamily="66" charset="-78"/>
                <a:cs typeface="Arabic Typesetting" panose="03020402040406030203" pitchFamily="66" charset="-78"/>
              </a:rPr>
              <a:t>G</a:t>
            </a:r>
            <a:r>
              <a:rPr lang="en-US" sz="4800" b="1" spc="-10" dirty="0">
                <a:solidFill>
                  <a:srgbClr val="231F20"/>
                </a:solidFill>
                <a:latin typeface="Arabic Typesetting" panose="03020402040406030203" pitchFamily="66" charset="-78"/>
                <a:cs typeface="Arabic Typesetting" panose="03020402040406030203" pitchFamily="66" charset="-78"/>
              </a:rPr>
              <a:t>ASTROENTERITIS</a:t>
            </a:r>
            <a:endParaRPr lang="en-US" sz="4800" b="1" dirty="0">
              <a:latin typeface="Arabic Typesetting" panose="03020402040406030203" pitchFamily="66" charset="-78"/>
              <a:cs typeface="Arabic Typesetting" panose="03020402040406030203" pitchFamily="66"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7200" b="0" i="1" spc="-10" dirty="0">
                <a:solidFill>
                  <a:srgbClr val="3D8E54"/>
                </a:solidFill>
                <a:latin typeface="Arial" panose="020B0604020202020204"/>
                <a:cs typeface="Arial" panose="020B0604020202020204"/>
              </a:rPr>
              <a:t>G</a:t>
            </a:r>
            <a:r>
              <a:rPr sz="3600" spc="-10" dirty="0">
                <a:solidFill>
                  <a:srgbClr val="231F20"/>
                </a:solidFill>
                <a:latin typeface="Arial" panose="020B0604020202020204"/>
                <a:cs typeface="Arial" panose="020B0604020202020204"/>
              </a:rPr>
              <a:t>ASTROENTERITIS</a:t>
            </a:r>
            <a:endParaRPr sz="3600" dirty="0">
              <a:latin typeface="Arial" panose="020B0604020202020204"/>
              <a:cs typeface="Arial" panose="020B0604020202020204"/>
            </a:endParaRPr>
          </a:p>
        </p:txBody>
      </p:sp>
      <p:sp>
        <p:nvSpPr>
          <p:cNvPr id="3" name="object 3"/>
          <p:cNvSpPr txBox="1"/>
          <p:nvPr/>
        </p:nvSpPr>
        <p:spPr>
          <a:xfrm>
            <a:off x="228601" y="1676476"/>
            <a:ext cx="8570162" cy="6170920"/>
          </a:xfrm>
          <a:prstGeom prst="rect">
            <a:avLst/>
          </a:prstGeom>
        </p:spPr>
        <p:txBody>
          <a:bodyPr vert="horz" wrap="square" lIns="0" tIns="12700" rIns="0" bIns="0" rtlCol="0">
            <a:spAutoFit/>
          </a:bodyPr>
          <a:lstStyle/>
          <a:p>
            <a:pPr marL="12700">
              <a:spcBef>
                <a:spcPts val="100"/>
              </a:spcBef>
            </a:pPr>
            <a:r>
              <a:rPr lang="en-US" sz="4000" dirty="0">
                <a:latin typeface="Arabic Typesetting" panose="03020402040406030203" pitchFamily="66" charset="-78"/>
                <a:cs typeface="Arabic Typesetting" panose="03020402040406030203" pitchFamily="66" charset="-78"/>
              </a:rPr>
              <a:t>Is the inflammation of the lining of the stomach and small and large intestines. The most common cause of this disease is infection obtained from consuming food or water. A variety of bacteria, viruses, and parasites are associated with gastroenteritis. </a:t>
            </a:r>
          </a:p>
          <a:p>
            <a:pPr marL="12700">
              <a:spcBef>
                <a:spcPts val="100"/>
              </a:spcBef>
            </a:pPr>
            <a:endParaRPr lang="en-US" sz="4000" b="1" dirty="0">
              <a:latin typeface="Arabic Typesetting" panose="03020402040406030203" pitchFamily="66" charset="-78"/>
              <a:cs typeface="Arabic Typesetting" panose="03020402040406030203" pitchFamily="66" charset="-78"/>
            </a:endParaRPr>
          </a:p>
          <a:p>
            <a:pPr>
              <a:spcBef>
                <a:spcPts val="1080"/>
              </a:spcBef>
            </a:pPr>
            <a:r>
              <a:rPr lang="en-US" sz="4000" dirty="0">
                <a:latin typeface="Arabic Typesetting" panose="03020402040406030203" pitchFamily="66" charset="-78"/>
                <a:cs typeface="Arabic Typesetting" panose="03020402040406030203" pitchFamily="66" charset="-78"/>
              </a:rPr>
              <a:t>Gastroenteritis is a very common condition that causes diarrhea and vomiting. </a:t>
            </a:r>
            <a:endParaRPr lang="en-US" sz="4000" b="1" dirty="0">
              <a:latin typeface="Arabic Typesetting" panose="03020402040406030203" pitchFamily="66" charset="-78"/>
              <a:cs typeface="Arabic Typesetting" panose="03020402040406030203" pitchFamily="66" charset="-78"/>
            </a:endParaRPr>
          </a:p>
          <a:p>
            <a:pPr>
              <a:lnSpc>
                <a:spcPct val="100000"/>
              </a:lnSpc>
              <a:spcBef>
                <a:spcPts val="1080"/>
              </a:spcBef>
            </a:pPr>
            <a:endParaRPr sz="4000" dirty="0">
              <a:latin typeface="Arabic Typesetting" panose="03020402040406030203" pitchFamily="66" charset="-78"/>
              <a:cs typeface="Arabic Typesetting" panose="03020402040406030203" pitchFamily="66" charset="-78"/>
            </a:endParaRPr>
          </a:p>
          <a:p>
            <a:pPr marL="12700">
              <a:lnSpc>
                <a:spcPct val="100000"/>
              </a:lnSpc>
            </a:pPr>
            <a:endParaRPr sz="2100" dirty="0">
              <a:latin typeface="Calibri" panose="020F0502020204030204"/>
              <a:cs typeface="Calibri" panose="020F0502020204030204"/>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618540" y="1326896"/>
            <a:ext cx="8088630" cy="4997704"/>
          </a:xfrm>
        </p:spPr>
        <p:txBody>
          <a:bodyPr/>
          <a:lstStyle/>
          <a:p>
            <a:pPr marL="12700">
              <a:lnSpc>
                <a:spcPct val="100000"/>
              </a:lnSpc>
            </a:pPr>
            <a:r>
              <a:rPr lang="en-US" sz="2800" b="1" dirty="0">
                <a:latin typeface="Calibri" panose="020F0502020204030204"/>
                <a:cs typeface="Calibri" panose="020F0502020204030204"/>
              </a:rPr>
              <a:t>Signs</a:t>
            </a:r>
            <a:r>
              <a:rPr lang="en-US" sz="2800" b="1" spc="-50" dirty="0">
                <a:latin typeface="Calibri" panose="020F0502020204030204"/>
                <a:cs typeface="Calibri" panose="020F0502020204030204"/>
              </a:rPr>
              <a:t> </a:t>
            </a:r>
            <a:r>
              <a:rPr lang="en-US" sz="2800" b="1" dirty="0">
                <a:latin typeface="Calibri" panose="020F0502020204030204"/>
                <a:cs typeface="Calibri" panose="020F0502020204030204"/>
              </a:rPr>
              <a:t>and</a:t>
            </a:r>
            <a:r>
              <a:rPr lang="en-US" sz="2800" b="1" spc="-50" dirty="0">
                <a:latin typeface="Calibri" panose="020F0502020204030204"/>
                <a:cs typeface="Calibri" panose="020F0502020204030204"/>
              </a:rPr>
              <a:t> </a:t>
            </a:r>
            <a:r>
              <a:rPr lang="en-US" sz="2800" b="1" dirty="0">
                <a:latin typeface="Calibri" panose="020F0502020204030204"/>
                <a:cs typeface="Calibri" panose="020F0502020204030204"/>
              </a:rPr>
              <a:t>symptoms</a:t>
            </a:r>
            <a:r>
              <a:rPr lang="en-US" sz="2800" b="1" spc="-40" dirty="0">
                <a:latin typeface="Calibri" panose="020F0502020204030204"/>
                <a:cs typeface="Calibri" panose="020F0502020204030204"/>
              </a:rPr>
              <a:t> </a:t>
            </a:r>
            <a:r>
              <a:rPr lang="en-US" sz="2800" b="1" dirty="0">
                <a:latin typeface="Calibri" panose="020F0502020204030204"/>
                <a:cs typeface="Calibri" panose="020F0502020204030204"/>
              </a:rPr>
              <a:t>of</a:t>
            </a:r>
            <a:r>
              <a:rPr lang="en-US" sz="2800" b="1" spc="-55" dirty="0">
                <a:latin typeface="Calibri" panose="020F0502020204030204"/>
                <a:cs typeface="Calibri" panose="020F0502020204030204"/>
              </a:rPr>
              <a:t> </a:t>
            </a:r>
            <a:r>
              <a:rPr lang="en-US" sz="2800" b="1" spc="-10" dirty="0">
                <a:latin typeface="Calibri" panose="020F0502020204030204"/>
                <a:cs typeface="Calibri" panose="020F0502020204030204"/>
              </a:rPr>
              <a:t>gastroenteritis</a:t>
            </a:r>
            <a:endParaRPr lang="en-US" sz="2800" dirty="0">
              <a:latin typeface="Calibri" panose="020F0502020204030204"/>
              <a:cs typeface="Calibri" panose="020F0502020204030204"/>
            </a:endParaRPr>
          </a:p>
          <a:p>
            <a:pPr marL="233680" indent="-220980">
              <a:lnSpc>
                <a:spcPct val="100000"/>
              </a:lnSpc>
              <a:spcBef>
                <a:spcPts val="830"/>
              </a:spcBef>
              <a:buFont typeface="Arial" panose="020B0604020202020204"/>
              <a:buChar char="■"/>
              <a:tabLst>
                <a:tab pos="233045" algn="l"/>
              </a:tabLst>
            </a:pPr>
            <a:r>
              <a:rPr lang="en-US" sz="2400" i="1" dirty="0">
                <a:latin typeface="Calibri" panose="020F0502020204030204"/>
                <a:cs typeface="Calibri" panose="020F0502020204030204"/>
              </a:rPr>
              <a:t>Watery</a:t>
            </a:r>
            <a:r>
              <a:rPr lang="en-US" sz="2400" i="1" spc="-114" dirty="0">
                <a:latin typeface="Calibri" panose="020F0502020204030204"/>
                <a:cs typeface="Calibri" panose="020F0502020204030204"/>
              </a:rPr>
              <a:t> </a:t>
            </a:r>
            <a:r>
              <a:rPr lang="en-US" sz="2400" i="1" spc="-10" dirty="0">
                <a:latin typeface="Calibri" panose="020F0502020204030204"/>
                <a:cs typeface="Calibri" panose="020F0502020204030204"/>
              </a:rPr>
              <a:t>diarrhea</a:t>
            </a:r>
            <a:endParaRPr lang="en-US" sz="2400" dirty="0">
              <a:latin typeface="Calibri" panose="020F0502020204030204"/>
              <a:cs typeface="Calibri" panose="020F0502020204030204"/>
            </a:endParaRPr>
          </a:p>
          <a:p>
            <a:pPr marL="233680" indent="-220980">
              <a:lnSpc>
                <a:spcPct val="100000"/>
              </a:lnSpc>
              <a:buFont typeface="Arial" panose="020B0604020202020204"/>
              <a:buChar char="■"/>
              <a:tabLst>
                <a:tab pos="233045" algn="l"/>
              </a:tabLst>
            </a:pPr>
            <a:r>
              <a:rPr lang="en-US" sz="2400" i="1" dirty="0">
                <a:latin typeface="Calibri" panose="020F0502020204030204"/>
                <a:cs typeface="Calibri" panose="020F0502020204030204"/>
              </a:rPr>
              <a:t>Abdominal</a:t>
            </a:r>
            <a:r>
              <a:rPr lang="en-US" sz="2400" i="1" spc="-60" dirty="0">
                <a:latin typeface="Calibri" panose="020F0502020204030204"/>
                <a:cs typeface="Calibri" panose="020F0502020204030204"/>
              </a:rPr>
              <a:t> </a:t>
            </a:r>
            <a:r>
              <a:rPr lang="en-US" sz="2400" i="1" spc="-10" dirty="0">
                <a:latin typeface="Calibri" panose="020F0502020204030204"/>
                <a:cs typeface="Calibri" panose="020F0502020204030204"/>
              </a:rPr>
              <a:t>cramping</a:t>
            </a:r>
            <a:endParaRPr lang="en-US" sz="2400" dirty="0">
              <a:latin typeface="Calibri" panose="020F0502020204030204"/>
              <a:cs typeface="Calibri" panose="020F0502020204030204"/>
            </a:endParaRPr>
          </a:p>
          <a:p>
            <a:pPr marL="233680" indent="-220980">
              <a:lnSpc>
                <a:spcPct val="100000"/>
              </a:lnSpc>
              <a:buFont typeface="Arial" panose="020B0604020202020204"/>
              <a:buChar char="■"/>
              <a:tabLst>
                <a:tab pos="233045" algn="l"/>
              </a:tabLst>
            </a:pPr>
            <a:r>
              <a:rPr lang="en-US" sz="2400" i="1" spc="-10" dirty="0">
                <a:latin typeface="Calibri" panose="020F0502020204030204"/>
                <a:cs typeface="Calibri" panose="020F0502020204030204"/>
              </a:rPr>
              <a:t>Vomiting</a:t>
            </a:r>
            <a:endParaRPr lang="en-US" sz="2400" dirty="0">
              <a:latin typeface="Calibri" panose="020F0502020204030204"/>
              <a:cs typeface="Calibri" panose="020F0502020204030204"/>
            </a:endParaRPr>
          </a:p>
          <a:p>
            <a:pPr marL="233680" indent="-220980">
              <a:lnSpc>
                <a:spcPct val="100000"/>
              </a:lnSpc>
              <a:buFont typeface="Arial" panose="020B0604020202020204"/>
              <a:buChar char="■"/>
              <a:tabLst>
                <a:tab pos="233045" algn="l"/>
              </a:tabLst>
            </a:pPr>
            <a:r>
              <a:rPr lang="en-US" sz="2400" i="1" spc="-10" dirty="0">
                <a:latin typeface="Calibri" panose="020F0502020204030204"/>
                <a:cs typeface="Calibri" panose="020F0502020204030204"/>
              </a:rPr>
              <a:t>Headache</a:t>
            </a:r>
            <a:endParaRPr lang="en-US" sz="2400" dirty="0">
              <a:latin typeface="Calibri" panose="020F0502020204030204"/>
              <a:cs typeface="Calibri" panose="020F0502020204030204"/>
            </a:endParaRPr>
          </a:p>
          <a:p>
            <a:pPr marL="233680" indent="-220980">
              <a:lnSpc>
                <a:spcPct val="100000"/>
              </a:lnSpc>
              <a:spcBef>
                <a:spcPts val="5"/>
              </a:spcBef>
              <a:buFont typeface="Arial" panose="020B0604020202020204"/>
              <a:buChar char="■"/>
              <a:tabLst>
                <a:tab pos="233045" algn="l"/>
              </a:tabLst>
            </a:pPr>
            <a:r>
              <a:rPr lang="en-US" sz="2400" i="1" dirty="0">
                <a:latin typeface="Calibri" panose="020F0502020204030204"/>
                <a:cs typeface="Calibri" panose="020F0502020204030204"/>
              </a:rPr>
              <a:t>May</a:t>
            </a:r>
            <a:r>
              <a:rPr lang="en-US" sz="2400" i="1" spc="-35" dirty="0">
                <a:latin typeface="Calibri" panose="020F0502020204030204"/>
                <a:cs typeface="Calibri" panose="020F0502020204030204"/>
              </a:rPr>
              <a:t> </a:t>
            </a:r>
            <a:r>
              <a:rPr lang="en-US" sz="2400" i="1" dirty="0">
                <a:latin typeface="Calibri" panose="020F0502020204030204"/>
                <a:cs typeface="Calibri" panose="020F0502020204030204"/>
              </a:rPr>
              <a:t>have</a:t>
            </a:r>
            <a:r>
              <a:rPr lang="en-US" sz="2400" i="1" spc="-35" dirty="0">
                <a:latin typeface="Calibri" panose="020F0502020204030204"/>
                <a:cs typeface="Calibri" panose="020F0502020204030204"/>
              </a:rPr>
              <a:t> </a:t>
            </a:r>
            <a:r>
              <a:rPr lang="en-US" sz="2400" i="1" dirty="0">
                <a:latin typeface="Calibri" panose="020F0502020204030204"/>
                <a:cs typeface="Calibri" panose="020F0502020204030204"/>
              </a:rPr>
              <a:t>fever</a:t>
            </a:r>
            <a:r>
              <a:rPr lang="en-US" sz="2400" i="1" spc="-25" dirty="0">
                <a:latin typeface="Calibri" panose="020F0502020204030204"/>
                <a:cs typeface="Calibri" panose="020F0502020204030204"/>
              </a:rPr>
              <a:t> </a:t>
            </a:r>
            <a:r>
              <a:rPr lang="en-US" sz="2400" i="1" dirty="0">
                <a:latin typeface="Calibri" panose="020F0502020204030204"/>
                <a:cs typeface="Calibri" panose="020F0502020204030204"/>
              </a:rPr>
              <a:t>and</a:t>
            </a:r>
            <a:r>
              <a:rPr lang="en-US" sz="2400" i="1" spc="-30" dirty="0">
                <a:latin typeface="Calibri" panose="020F0502020204030204"/>
                <a:cs typeface="Calibri" panose="020F0502020204030204"/>
              </a:rPr>
              <a:t> </a:t>
            </a:r>
            <a:r>
              <a:rPr lang="en-US" sz="2400" i="1" spc="-10" dirty="0">
                <a:latin typeface="Calibri" panose="020F0502020204030204"/>
                <a:cs typeface="Calibri" panose="020F0502020204030204"/>
              </a:rPr>
              <a:t>chills</a:t>
            </a:r>
            <a:endParaRPr lang="en-US" sz="2400" dirty="0">
              <a:latin typeface="Calibri" panose="020F0502020204030204"/>
              <a:cs typeface="Calibri" panose="020F0502020204030204"/>
            </a:endParaRPr>
          </a:p>
          <a:p>
            <a:pPr marL="12700" marR="5080" indent="220980">
              <a:lnSpc>
                <a:spcPts val="2510"/>
              </a:lnSpc>
              <a:spcBef>
                <a:spcPts val="90"/>
              </a:spcBef>
              <a:buFont typeface="Arial" panose="020B0604020202020204"/>
              <a:buChar char="■"/>
              <a:tabLst>
                <a:tab pos="233045" algn="l"/>
              </a:tabLst>
            </a:pPr>
            <a:r>
              <a:rPr lang="en-US" sz="2400" b="1" i="1" dirty="0">
                <a:latin typeface="Calibri" panose="020F0502020204030204"/>
                <a:cs typeface="Calibri" panose="020F0502020204030204"/>
              </a:rPr>
              <a:t>Signs</a:t>
            </a:r>
            <a:r>
              <a:rPr lang="en-US" sz="2400" b="1" i="1" spc="-10" dirty="0">
                <a:latin typeface="Calibri" panose="020F0502020204030204"/>
                <a:cs typeface="Calibri" panose="020F0502020204030204"/>
              </a:rPr>
              <a:t> </a:t>
            </a:r>
            <a:r>
              <a:rPr lang="en-US" sz="2400" b="1" i="1" dirty="0">
                <a:latin typeface="Calibri" panose="020F0502020204030204"/>
                <a:cs typeface="Calibri" panose="020F0502020204030204"/>
              </a:rPr>
              <a:t>of </a:t>
            </a:r>
            <a:r>
              <a:rPr lang="en-US" sz="2400" b="1" i="1" spc="-25" dirty="0">
                <a:latin typeface="Calibri" panose="020F0502020204030204"/>
                <a:cs typeface="Calibri" panose="020F0502020204030204"/>
              </a:rPr>
              <a:t>dehydration</a:t>
            </a:r>
            <a:r>
              <a:rPr lang="en-US" sz="2400" i="1" spc="-25" dirty="0">
                <a:latin typeface="Calibri" panose="020F0502020204030204"/>
                <a:cs typeface="Calibri" panose="020F0502020204030204"/>
              </a:rPr>
              <a:t>—</a:t>
            </a:r>
            <a:r>
              <a:rPr lang="en-US" sz="2400" i="1" dirty="0">
                <a:latin typeface="Calibri" panose="020F0502020204030204"/>
                <a:cs typeface="Calibri" panose="020F0502020204030204"/>
              </a:rPr>
              <a:t>depressed</a:t>
            </a:r>
            <a:r>
              <a:rPr lang="en-US" sz="2400" i="1" spc="-10" dirty="0">
                <a:latin typeface="Calibri" panose="020F0502020204030204"/>
                <a:cs typeface="Calibri" panose="020F0502020204030204"/>
              </a:rPr>
              <a:t> </a:t>
            </a:r>
            <a:r>
              <a:rPr lang="en-US" sz="2400" i="1" dirty="0">
                <a:latin typeface="Calibri" panose="020F0502020204030204"/>
                <a:cs typeface="Calibri" panose="020F0502020204030204"/>
              </a:rPr>
              <a:t>fontanels,</a:t>
            </a:r>
            <a:r>
              <a:rPr lang="en-US" sz="2400" i="1" spc="-40" dirty="0">
                <a:latin typeface="Calibri" panose="020F0502020204030204"/>
                <a:cs typeface="Calibri" panose="020F0502020204030204"/>
              </a:rPr>
              <a:t> </a:t>
            </a:r>
            <a:r>
              <a:rPr lang="en-US" sz="2400" i="1" dirty="0">
                <a:latin typeface="Calibri" panose="020F0502020204030204"/>
                <a:cs typeface="Calibri" panose="020F0502020204030204"/>
              </a:rPr>
              <a:t>lack</a:t>
            </a:r>
            <a:r>
              <a:rPr lang="en-US" sz="2400" i="1" spc="-15" dirty="0">
                <a:latin typeface="Calibri" panose="020F0502020204030204"/>
                <a:cs typeface="Calibri" panose="020F0502020204030204"/>
              </a:rPr>
              <a:t> </a:t>
            </a:r>
            <a:r>
              <a:rPr lang="en-US" sz="2400" i="1" dirty="0">
                <a:latin typeface="Calibri" panose="020F0502020204030204"/>
                <a:cs typeface="Calibri" panose="020F0502020204030204"/>
              </a:rPr>
              <a:t>of</a:t>
            </a:r>
            <a:r>
              <a:rPr lang="en-US" sz="2400" i="1" spc="-25" dirty="0">
                <a:latin typeface="Calibri" panose="020F0502020204030204"/>
                <a:cs typeface="Calibri" panose="020F0502020204030204"/>
              </a:rPr>
              <a:t> </a:t>
            </a:r>
            <a:r>
              <a:rPr lang="en-US" sz="2400" i="1" dirty="0">
                <a:latin typeface="Calibri" panose="020F0502020204030204"/>
                <a:cs typeface="Calibri" panose="020F0502020204030204"/>
              </a:rPr>
              <a:t>tears,</a:t>
            </a:r>
            <a:r>
              <a:rPr lang="en-US" sz="2400" i="1" spc="-30" dirty="0">
                <a:latin typeface="Calibri" panose="020F0502020204030204"/>
                <a:cs typeface="Calibri" panose="020F0502020204030204"/>
              </a:rPr>
              <a:t> </a:t>
            </a:r>
            <a:r>
              <a:rPr lang="en-US" sz="2400" i="1" dirty="0">
                <a:latin typeface="Calibri" panose="020F0502020204030204"/>
                <a:cs typeface="Calibri" panose="020F0502020204030204"/>
              </a:rPr>
              <a:t>poor</a:t>
            </a:r>
            <a:r>
              <a:rPr lang="en-US" sz="2400" i="1" spc="-15" dirty="0">
                <a:latin typeface="Calibri" panose="020F0502020204030204"/>
                <a:cs typeface="Calibri" panose="020F0502020204030204"/>
              </a:rPr>
              <a:t> </a:t>
            </a:r>
            <a:r>
              <a:rPr lang="en-US" sz="2400" i="1" dirty="0">
                <a:latin typeface="Calibri" panose="020F0502020204030204"/>
                <a:cs typeface="Calibri" panose="020F0502020204030204"/>
              </a:rPr>
              <a:t>skin</a:t>
            </a:r>
            <a:r>
              <a:rPr lang="en-US" sz="2400" i="1" spc="-30" dirty="0">
                <a:latin typeface="Calibri" panose="020F0502020204030204"/>
                <a:cs typeface="Calibri" panose="020F0502020204030204"/>
              </a:rPr>
              <a:t> </a:t>
            </a:r>
            <a:r>
              <a:rPr lang="en-US" sz="2400" i="1" spc="-10" dirty="0">
                <a:latin typeface="Calibri" panose="020F0502020204030204"/>
                <a:cs typeface="Calibri" panose="020F0502020204030204"/>
              </a:rPr>
              <a:t>turgor, lethargy</a:t>
            </a:r>
            <a:endParaRPr lang="en-US" sz="2400" dirty="0">
              <a:latin typeface="Calibri" panose="020F0502020204030204"/>
              <a:cs typeface="Calibri" panose="020F0502020204030204"/>
            </a:endParaRPr>
          </a:p>
          <a:p>
            <a:pPr marL="233680" indent="-220980">
              <a:lnSpc>
                <a:spcPts val="2450"/>
              </a:lnSpc>
              <a:buFont typeface="Arial" panose="020B0604020202020204"/>
              <a:buChar char="■"/>
              <a:tabLst>
                <a:tab pos="233045" algn="l"/>
              </a:tabLst>
            </a:pPr>
            <a:r>
              <a:rPr lang="en-US" sz="2400" i="1" dirty="0">
                <a:latin typeface="Calibri" panose="020F0502020204030204"/>
                <a:cs typeface="Calibri" panose="020F0502020204030204"/>
              </a:rPr>
              <a:t>Symptoms</a:t>
            </a:r>
            <a:r>
              <a:rPr lang="en-US" sz="2400" i="1" spc="-20" dirty="0">
                <a:latin typeface="Calibri" panose="020F0502020204030204"/>
                <a:cs typeface="Calibri" panose="020F0502020204030204"/>
              </a:rPr>
              <a:t> </a:t>
            </a:r>
            <a:r>
              <a:rPr lang="en-US" sz="2400" i="1" dirty="0">
                <a:latin typeface="Calibri" panose="020F0502020204030204"/>
                <a:cs typeface="Calibri" panose="020F0502020204030204"/>
              </a:rPr>
              <a:t>last</a:t>
            </a:r>
            <a:r>
              <a:rPr lang="en-US" sz="2400" i="1" spc="-20" dirty="0">
                <a:latin typeface="Calibri" panose="020F0502020204030204"/>
                <a:cs typeface="Calibri" panose="020F0502020204030204"/>
              </a:rPr>
              <a:t> </a:t>
            </a:r>
            <a:r>
              <a:rPr lang="en-US" sz="2400" i="1" dirty="0">
                <a:latin typeface="Calibri" panose="020F0502020204030204"/>
                <a:cs typeface="Calibri" panose="020F0502020204030204"/>
              </a:rPr>
              <a:t>from</a:t>
            </a:r>
            <a:r>
              <a:rPr lang="en-US" sz="2400" i="1" spc="-55" dirty="0">
                <a:latin typeface="Calibri" panose="020F0502020204030204"/>
                <a:cs typeface="Calibri" panose="020F0502020204030204"/>
              </a:rPr>
              <a:t> </a:t>
            </a:r>
            <a:r>
              <a:rPr lang="en-US" sz="2400" i="1" dirty="0">
                <a:latin typeface="Calibri" panose="020F0502020204030204"/>
                <a:cs typeface="Calibri" panose="020F0502020204030204"/>
              </a:rPr>
              <a:t>1</a:t>
            </a:r>
            <a:r>
              <a:rPr lang="en-US" sz="2400" i="1" spc="-25" dirty="0">
                <a:latin typeface="Calibri" panose="020F0502020204030204"/>
                <a:cs typeface="Calibri" panose="020F0502020204030204"/>
              </a:rPr>
              <a:t> </a:t>
            </a:r>
            <a:r>
              <a:rPr lang="en-US" sz="2400" i="1" dirty="0">
                <a:latin typeface="Calibri" panose="020F0502020204030204"/>
                <a:cs typeface="Calibri" panose="020F0502020204030204"/>
              </a:rPr>
              <a:t>to</a:t>
            </a:r>
            <a:r>
              <a:rPr lang="en-US" sz="2400" i="1" spc="-25" dirty="0">
                <a:latin typeface="Calibri" panose="020F0502020204030204"/>
                <a:cs typeface="Calibri" panose="020F0502020204030204"/>
              </a:rPr>
              <a:t> </a:t>
            </a:r>
            <a:r>
              <a:rPr lang="en-US" sz="2400" i="1" dirty="0">
                <a:latin typeface="Calibri" panose="020F0502020204030204"/>
                <a:cs typeface="Calibri" panose="020F0502020204030204"/>
              </a:rPr>
              <a:t>2</a:t>
            </a:r>
            <a:r>
              <a:rPr lang="en-US" sz="2400" i="1" spc="-25" dirty="0">
                <a:latin typeface="Calibri" panose="020F0502020204030204"/>
                <a:cs typeface="Calibri" panose="020F0502020204030204"/>
              </a:rPr>
              <a:t> </a:t>
            </a:r>
            <a:r>
              <a:rPr lang="en-US" sz="2400" i="1" dirty="0">
                <a:latin typeface="Calibri" panose="020F0502020204030204"/>
                <a:cs typeface="Calibri" panose="020F0502020204030204"/>
              </a:rPr>
              <a:t>days</a:t>
            </a:r>
            <a:r>
              <a:rPr lang="en-US" sz="2400" i="1" spc="-50" dirty="0">
                <a:latin typeface="Calibri" panose="020F0502020204030204"/>
                <a:cs typeface="Calibri" panose="020F0502020204030204"/>
              </a:rPr>
              <a:t> </a:t>
            </a:r>
            <a:r>
              <a:rPr lang="en-US" sz="2400" i="1" dirty="0">
                <a:latin typeface="Calibri" panose="020F0502020204030204"/>
                <a:cs typeface="Calibri" panose="020F0502020204030204"/>
              </a:rPr>
              <a:t>up</a:t>
            </a:r>
            <a:r>
              <a:rPr lang="en-US" sz="2400" i="1" spc="-30" dirty="0">
                <a:latin typeface="Calibri" panose="020F0502020204030204"/>
                <a:cs typeface="Calibri" panose="020F0502020204030204"/>
              </a:rPr>
              <a:t> </a:t>
            </a:r>
            <a:r>
              <a:rPr lang="en-US" sz="2400" i="1" dirty="0">
                <a:latin typeface="Calibri" panose="020F0502020204030204"/>
                <a:cs typeface="Calibri" panose="020F0502020204030204"/>
              </a:rPr>
              <a:t>to</a:t>
            </a:r>
            <a:r>
              <a:rPr lang="en-US" sz="2400" i="1" spc="-35" dirty="0">
                <a:latin typeface="Calibri" panose="020F0502020204030204"/>
                <a:cs typeface="Calibri" panose="020F0502020204030204"/>
              </a:rPr>
              <a:t> </a:t>
            </a:r>
            <a:r>
              <a:rPr lang="en-US" sz="2400" i="1" dirty="0">
                <a:latin typeface="Calibri" panose="020F0502020204030204"/>
                <a:cs typeface="Calibri" panose="020F0502020204030204"/>
              </a:rPr>
              <a:t>10</a:t>
            </a:r>
            <a:r>
              <a:rPr lang="en-US" sz="2400" i="1" spc="-20" dirty="0">
                <a:latin typeface="Calibri" panose="020F0502020204030204"/>
                <a:cs typeface="Calibri" panose="020F0502020204030204"/>
              </a:rPr>
              <a:t> days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6783" y="298196"/>
            <a:ext cx="1803400" cy="574040"/>
          </a:xfrm>
          <a:prstGeom prst="rect">
            <a:avLst/>
          </a:prstGeom>
        </p:spPr>
        <p:txBody>
          <a:bodyPr vert="horz" wrap="square" lIns="0" tIns="12700" rIns="0" bIns="0" rtlCol="0">
            <a:spAutoFit/>
          </a:bodyPr>
          <a:lstStyle/>
          <a:p>
            <a:pPr marL="12700">
              <a:lnSpc>
                <a:spcPct val="100000"/>
              </a:lnSpc>
              <a:spcBef>
                <a:spcPts val="100"/>
              </a:spcBef>
            </a:pPr>
            <a:r>
              <a:rPr sz="3600" spc="-10" dirty="0"/>
              <a:t>Diarrhea</a:t>
            </a:r>
            <a:endParaRPr sz="3600"/>
          </a:p>
        </p:txBody>
      </p:sp>
      <p:sp>
        <p:nvSpPr>
          <p:cNvPr id="3" name="object 3"/>
          <p:cNvSpPr txBox="1"/>
          <p:nvPr/>
        </p:nvSpPr>
        <p:spPr>
          <a:xfrm>
            <a:off x="576783" y="1085816"/>
            <a:ext cx="8187690" cy="5009515"/>
          </a:xfrm>
          <a:prstGeom prst="rect">
            <a:avLst/>
          </a:prstGeom>
        </p:spPr>
        <p:txBody>
          <a:bodyPr vert="horz" wrap="square" lIns="0" tIns="13335" rIns="0" bIns="0" rtlCol="0">
            <a:spAutoFit/>
          </a:bodyPr>
          <a:lstStyle/>
          <a:p>
            <a:pPr marL="182880" marR="217170" indent="-170815">
              <a:lnSpc>
                <a:spcPct val="140000"/>
              </a:lnSpc>
              <a:spcBef>
                <a:spcPts val="105"/>
              </a:spcBef>
              <a:buFont typeface="Arial" panose="020B0604020202020204"/>
              <a:buChar char="•"/>
              <a:tabLst>
                <a:tab pos="184785" algn="l"/>
              </a:tabLst>
            </a:pPr>
            <a:r>
              <a:rPr sz="2000" dirty="0">
                <a:latin typeface="Times New Roman" panose="02020603050405020304"/>
                <a:cs typeface="Times New Roman" panose="02020603050405020304"/>
              </a:rPr>
              <a:t>Diarrhea</a:t>
            </a:r>
            <a:r>
              <a:rPr sz="2000" spc="-45" dirty="0">
                <a:latin typeface="Times New Roman" panose="02020603050405020304"/>
                <a:cs typeface="Times New Roman" panose="02020603050405020304"/>
              </a:rPr>
              <a:t> </a:t>
            </a:r>
            <a:r>
              <a:rPr sz="2000" dirty="0">
                <a:latin typeface="Times New Roman" panose="02020603050405020304"/>
                <a:cs typeface="Times New Roman" panose="02020603050405020304"/>
              </a:rPr>
              <a:t>is</a:t>
            </a:r>
            <a:r>
              <a:rPr sz="2000" spc="-20" dirty="0">
                <a:latin typeface="Times New Roman" panose="02020603050405020304"/>
                <a:cs typeface="Times New Roman" panose="02020603050405020304"/>
              </a:rPr>
              <a:t> </a:t>
            </a:r>
            <a:r>
              <a:rPr sz="2000" dirty="0">
                <a:latin typeface="Times New Roman" panose="02020603050405020304"/>
                <a:cs typeface="Times New Roman" panose="02020603050405020304"/>
              </a:rPr>
              <a:t>a</a:t>
            </a:r>
            <a:r>
              <a:rPr sz="2000" spc="-5" dirty="0">
                <a:latin typeface="Times New Roman" panose="02020603050405020304"/>
                <a:cs typeface="Times New Roman" panose="02020603050405020304"/>
              </a:rPr>
              <a:t> </a:t>
            </a:r>
            <a:r>
              <a:rPr sz="2000" dirty="0">
                <a:latin typeface="Times New Roman" panose="02020603050405020304"/>
                <a:cs typeface="Times New Roman" panose="02020603050405020304"/>
              </a:rPr>
              <a:t>symptom</a:t>
            </a:r>
            <a:r>
              <a:rPr sz="2000" spc="-25" dirty="0">
                <a:latin typeface="Times New Roman" panose="02020603050405020304"/>
                <a:cs typeface="Times New Roman" panose="02020603050405020304"/>
              </a:rPr>
              <a:t> </a:t>
            </a:r>
            <a:r>
              <a:rPr sz="2000" dirty="0">
                <a:latin typeface="Times New Roman" panose="02020603050405020304"/>
                <a:cs typeface="Times New Roman" panose="02020603050405020304"/>
              </a:rPr>
              <a:t>that</a:t>
            </a:r>
            <a:r>
              <a:rPr sz="2000" spc="-25" dirty="0">
                <a:latin typeface="Times New Roman" panose="02020603050405020304"/>
                <a:cs typeface="Times New Roman" panose="02020603050405020304"/>
              </a:rPr>
              <a:t> </a:t>
            </a:r>
            <a:r>
              <a:rPr sz="2000" dirty="0">
                <a:latin typeface="Times New Roman" panose="02020603050405020304"/>
                <a:cs typeface="Times New Roman" panose="02020603050405020304"/>
              </a:rPr>
              <a:t>results</a:t>
            </a:r>
            <a:r>
              <a:rPr sz="2000" spc="-40" dirty="0">
                <a:latin typeface="Times New Roman" panose="02020603050405020304"/>
                <a:cs typeface="Times New Roman" panose="02020603050405020304"/>
              </a:rPr>
              <a:t> </a:t>
            </a:r>
            <a:r>
              <a:rPr sz="2000" dirty="0">
                <a:latin typeface="Times New Roman" panose="02020603050405020304"/>
                <a:cs typeface="Times New Roman" panose="02020603050405020304"/>
              </a:rPr>
              <a:t>from</a:t>
            </a:r>
            <a:r>
              <a:rPr sz="2000" spc="-45" dirty="0">
                <a:latin typeface="Times New Roman" panose="02020603050405020304"/>
                <a:cs typeface="Times New Roman" panose="02020603050405020304"/>
              </a:rPr>
              <a:t> </a:t>
            </a:r>
            <a:r>
              <a:rPr sz="2000" dirty="0">
                <a:latin typeface="Times New Roman" panose="02020603050405020304"/>
                <a:cs typeface="Times New Roman" panose="02020603050405020304"/>
              </a:rPr>
              <a:t>disorders</a:t>
            </a:r>
            <a:r>
              <a:rPr sz="2000" spc="-50" dirty="0">
                <a:latin typeface="Times New Roman" panose="02020603050405020304"/>
                <a:cs typeface="Times New Roman" panose="02020603050405020304"/>
              </a:rPr>
              <a:t> </a:t>
            </a:r>
            <a:r>
              <a:rPr sz="2000" dirty="0">
                <a:latin typeface="Times New Roman" panose="02020603050405020304"/>
                <a:cs typeface="Times New Roman" panose="02020603050405020304"/>
              </a:rPr>
              <a:t>involving</a:t>
            </a:r>
            <a:r>
              <a:rPr sz="2000" spc="-40" dirty="0">
                <a:latin typeface="Times New Roman" panose="02020603050405020304"/>
                <a:cs typeface="Times New Roman" panose="02020603050405020304"/>
              </a:rPr>
              <a:t> </a:t>
            </a:r>
            <a:r>
              <a:rPr sz="2000" spc="-10" dirty="0">
                <a:latin typeface="Times New Roman" panose="02020603050405020304"/>
                <a:cs typeface="Times New Roman" panose="02020603050405020304"/>
              </a:rPr>
              <a:t>digestive, 	</a:t>
            </a:r>
            <a:r>
              <a:rPr sz="2000" dirty="0">
                <a:latin typeface="Times New Roman" panose="02020603050405020304"/>
                <a:cs typeface="Times New Roman" panose="02020603050405020304"/>
              </a:rPr>
              <a:t>absorptive,</a:t>
            </a:r>
            <a:r>
              <a:rPr sz="2000" spc="-55" dirty="0">
                <a:latin typeface="Times New Roman" panose="02020603050405020304"/>
                <a:cs typeface="Times New Roman" panose="02020603050405020304"/>
              </a:rPr>
              <a:t> </a:t>
            </a:r>
            <a:r>
              <a:rPr sz="2000" dirty="0">
                <a:latin typeface="Times New Roman" panose="02020603050405020304"/>
                <a:cs typeface="Times New Roman" panose="02020603050405020304"/>
              </a:rPr>
              <a:t>and</a:t>
            </a:r>
            <a:r>
              <a:rPr sz="2000" spc="-25" dirty="0">
                <a:latin typeface="Times New Roman" panose="02020603050405020304"/>
                <a:cs typeface="Times New Roman" panose="02020603050405020304"/>
              </a:rPr>
              <a:t> </a:t>
            </a:r>
            <a:r>
              <a:rPr sz="2000" dirty="0">
                <a:latin typeface="Times New Roman" panose="02020603050405020304"/>
                <a:cs typeface="Times New Roman" panose="02020603050405020304"/>
              </a:rPr>
              <a:t>secretory</a:t>
            </a:r>
            <a:r>
              <a:rPr sz="2000" spc="-45" dirty="0">
                <a:latin typeface="Times New Roman" panose="02020603050405020304"/>
                <a:cs typeface="Times New Roman" panose="02020603050405020304"/>
              </a:rPr>
              <a:t> </a:t>
            </a:r>
            <a:r>
              <a:rPr sz="2000" dirty="0">
                <a:latin typeface="Times New Roman" panose="02020603050405020304"/>
                <a:cs typeface="Times New Roman" panose="02020603050405020304"/>
              </a:rPr>
              <a:t>functions</a:t>
            </a:r>
            <a:r>
              <a:rPr sz="2000" spc="-50" dirty="0">
                <a:latin typeface="Times New Roman" panose="02020603050405020304"/>
                <a:cs typeface="Times New Roman" panose="02020603050405020304"/>
              </a:rPr>
              <a:t> </a:t>
            </a:r>
            <a:r>
              <a:rPr sz="2000" dirty="0">
                <a:latin typeface="Times New Roman" panose="02020603050405020304"/>
                <a:cs typeface="Times New Roman" panose="02020603050405020304"/>
              </a:rPr>
              <a:t>of</a:t>
            </a:r>
            <a:r>
              <a:rPr sz="2000" spc="-25" dirty="0">
                <a:latin typeface="Times New Roman" panose="02020603050405020304"/>
                <a:cs typeface="Times New Roman" panose="02020603050405020304"/>
              </a:rPr>
              <a:t> </a:t>
            </a:r>
            <a:r>
              <a:rPr sz="2000" spc="-10" dirty="0">
                <a:latin typeface="Times New Roman" panose="02020603050405020304"/>
                <a:cs typeface="Times New Roman" panose="02020603050405020304"/>
              </a:rPr>
              <a:t>GIT. </a:t>
            </a:r>
            <a:r>
              <a:rPr sz="2000" dirty="0">
                <a:solidFill>
                  <a:srgbClr val="C55A11"/>
                </a:solidFill>
                <a:latin typeface="Times New Roman" panose="02020603050405020304"/>
                <a:cs typeface="Times New Roman" panose="02020603050405020304"/>
              </a:rPr>
              <a:t>Diarrhea</a:t>
            </a:r>
            <a:r>
              <a:rPr sz="2000" spc="-40" dirty="0">
                <a:solidFill>
                  <a:srgbClr val="C55A11"/>
                </a:solidFill>
                <a:latin typeface="Times New Roman" panose="02020603050405020304"/>
                <a:cs typeface="Times New Roman" panose="02020603050405020304"/>
              </a:rPr>
              <a:t> </a:t>
            </a:r>
            <a:r>
              <a:rPr sz="2000" dirty="0">
                <a:solidFill>
                  <a:srgbClr val="C55A11"/>
                </a:solidFill>
                <a:latin typeface="Times New Roman" panose="02020603050405020304"/>
                <a:cs typeface="Times New Roman" panose="02020603050405020304"/>
              </a:rPr>
              <a:t>is</a:t>
            </a:r>
            <a:r>
              <a:rPr sz="2000" spc="-25" dirty="0">
                <a:solidFill>
                  <a:srgbClr val="C55A11"/>
                </a:solidFill>
                <a:latin typeface="Times New Roman" panose="02020603050405020304"/>
                <a:cs typeface="Times New Roman" panose="02020603050405020304"/>
              </a:rPr>
              <a:t> </a:t>
            </a:r>
            <a:r>
              <a:rPr sz="2000" dirty="0">
                <a:solidFill>
                  <a:srgbClr val="C55A11"/>
                </a:solidFill>
                <a:latin typeface="Times New Roman" panose="02020603050405020304"/>
                <a:cs typeface="Times New Roman" panose="02020603050405020304"/>
              </a:rPr>
              <a:t>classified</a:t>
            </a:r>
            <a:r>
              <a:rPr sz="2000" spc="-40" dirty="0">
                <a:solidFill>
                  <a:srgbClr val="C55A11"/>
                </a:solidFill>
                <a:latin typeface="Times New Roman" panose="02020603050405020304"/>
                <a:cs typeface="Times New Roman" panose="02020603050405020304"/>
              </a:rPr>
              <a:t> </a:t>
            </a:r>
            <a:r>
              <a:rPr sz="2000" dirty="0">
                <a:solidFill>
                  <a:srgbClr val="C55A11"/>
                </a:solidFill>
                <a:latin typeface="Times New Roman" panose="02020603050405020304"/>
                <a:cs typeface="Times New Roman" panose="02020603050405020304"/>
              </a:rPr>
              <a:t>as</a:t>
            </a:r>
            <a:r>
              <a:rPr sz="2000" spc="-25" dirty="0">
                <a:solidFill>
                  <a:srgbClr val="C55A11"/>
                </a:solidFill>
                <a:latin typeface="Times New Roman" panose="02020603050405020304"/>
                <a:cs typeface="Times New Roman" panose="02020603050405020304"/>
              </a:rPr>
              <a:t> </a:t>
            </a:r>
            <a:r>
              <a:rPr sz="2000" b="1" dirty="0">
                <a:solidFill>
                  <a:srgbClr val="C55A11"/>
                </a:solidFill>
                <a:latin typeface="Times New Roman" panose="02020603050405020304"/>
                <a:cs typeface="Times New Roman" panose="02020603050405020304"/>
              </a:rPr>
              <a:t>acute</a:t>
            </a:r>
            <a:r>
              <a:rPr sz="2000" b="1" spc="-35" dirty="0">
                <a:solidFill>
                  <a:srgbClr val="C55A11"/>
                </a:solidFill>
                <a:latin typeface="Times New Roman" panose="02020603050405020304"/>
                <a:cs typeface="Times New Roman" panose="02020603050405020304"/>
              </a:rPr>
              <a:t> </a:t>
            </a:r>
            <a:r>
              <a:rPr sz="2000" b="1" spc="-25" dirty="0">
                <a:solidFill>
                  <a:srgbClr val="C55A11"/>
                </a:solidFill>
                <a:latin typeface="Times New Roman" panose="02020603050405020304"/>
                <a:cs typeface="Times New Roman" panose="02020603050405020304"/>
              </a:rPr>
              <a:t>or 	</a:t>
            </a:r>
            <a:r>
              <a:rPr sz="2000" b="1" spc="-10" dirty="0">
                <a:solidFill>
                  <a:srgbClr val="C55A11"/>
                </a:solidFill>
                <a:latin typeface="Times New Roman" panose="02020603050405020304"/>
                <a:cs typeface="Times New Roman" panose="02020603050405020304"/>
              </a:rPr>
              <a:t>chronic</a:t>
            </a:r>
            <a:r>
              <a:rPr sz="2000" spc="-10" dirty="0">
                <a:solidFill>
                  <a:srgbClr val="C55A11"/>
                </a:solidFill>
                <a:latin typeface="Times New Roman" panose="02020603050405020304"/>
                <a:cs typeface="Times New Roman" panose="02020603050405020304"/>
              </a:rPr>
              <a:t>.</a:t>
            </a:r>
            <a:endParaRPr sz="2000">
              <a:latin typeface="Times New Roman" panose="02020603050405020304"/>
              <a:cs typeface="Times New Roman" panose="02020603050405020304"/>
            </a:endParaRPr>
          </a:p>
          <a:p>
            <a:pPr marL="182880" marR="92710" indent="-170815">
              <a:lnSpc>
                <a:spcPct val="139000"/>
              </a:lnSpc>
              <a:spcBef>
                <a:spcPts val="740"/>
              </a:spcBef>
              <a:buFont typeface="Arial" panose="020B0604020202020204"/>
              <a:buChar char="•"/>
              <a:tabLst>
                <a:tab pos="184785" algn="l"/>
              </a:tabLst>
            </a:pPr>
            <a:r>
              <a:rPr sz="2400" b="1" dirty="0">
                <a:solidFill>
                  <a:srgbClr val="9F422C"/>
                </a:solidFill>
                <a:latin typeface="Times New Roman" panose="02020603050405020304"/>
                <a:cs typeface="Times New Roman" panose="02020603050405020304"/>
              </a:rPr>
              <a:t>Etiology</a:t>
            </a:r>
            <a:r>
              <a:rPr sz="2400" b="1" spc="-120" dirty="0">
                <a:solidFill>
                  <a:srgbClr val="9F422C"/>
                </a:solidFill>
                <a:latin typeface="Times New Roman" panose="02020603050405020304"/>
                <a:cs typeface="Times New Roman" panose="02020603050405020304"/>
              </a:rPr>
              <a:t> </a:t>
            </a:r>
            <a:r>
              <a:rPr sz="2000" dirty="0">
                <a:latin typeface="Times New Roman" panose="02020603050405020304"/>
                <a:cs typeface="Times New Roman" panose="02020603050405020304"/>
              </a:rPr>
              <a:t>most pathogens</a:t>
            </a:r>
            <a:r>
              <a:rPr sz="2000" spc="-50" dirty="0">
                <a:latin typeface="Times New Roman" panose="02020603050405020304"/>
                <a:cs typeface="Times New Roman" panose="02020603050405020304"/>
              </a:rPr>
              <a:t> </a:t>
            </a:r>
            <a:r>
              <a:rPr sz="2000" dirty="0">
                <a:latin typeface="Times New Roman" panose="02020603050405020304"/>
                <a:cs typeface="Times New Roman" panose="02020603050405020304"/>
              </a:rPr>
              <a:t>that</a:t>
            </a:r>
            <a:r>
              <a:rPr sz="2000" spc="-15" dirty="0">
                <a:latin typeface="Times New Roman" panose="02020603050405020304"/>
                <a:cs typeface="Times New Roman" panose="02020603050405020304"/>
              </a:rPr>
              <a:t> </a:t>
            </a:r>
            <a:r>
              <a:rPr sz="2000" dirty="0">
                <a:latin typeface="Times New Roman" panose="02020603050405020304"/>
                <a:cs typeface="Times New Roman" panose="02020603050405020304"/>
              </a:rPr>
              <a:t>cause</a:t>
            </a:r>
            <a:r>
              <a:rPr sz="2000" spc="-20" dirty="0">
                <a:latin typeface="Times New Roman" panose="02020603050405020304"/>
                <a:cs typeface="Times New Roman" panose="02020603050405020304"/>
              </a:rPr>
              <a:t> </a:t>
            </a:r>
            <a:r>
              <a:rPr sz="2000" dirty="0">
                <a:latin typeface="Times New Roman" panose="02020603050405020304"/>
                <a:cs typeface="Times New Roman" panose="02020603050405020304"/>
              </a:rPr>
              <a:t>diarrhea</a:t>
            </a:r>
            <a:r>
              <a:rPr sz="2000" spc="-30" dirty="0">
                <a:latin typeface="Times New Roman" panose="02020603050405020304"/>
                <a:cs typeface="Times New Roman" panose="02020603050405020304"/>
              </a:rPr>
              <a:t> </a:t>
            </a:r>
            <a:r>
              <a:rPr sz="2000" dirty="0">
                <a:latin typeface="Times New Roman" panose="02020603050405020304"/>
                <a:cs typeface="Times New Roman" panose="02020603050405020304"/>
              </a:rPr>
              <a:t>are</a:t>
            </a:r>
            <a:r>
              <a:rPr sz="2000" spc="-10" dirty="0">
                <a:latin typeface="Times New Roman" panose="02020603050405020304"/>
                <a:cs typeface="Times New Roman" panose="02020603050405020304"/>
              </a:rPr>
              <a:t> </a:t>
            </a:r>
            <a:r>
              <a:rPr sz="2000" dirty="0">
                <a:latin typeface="Times New Roman" panose="02020603050405020304"/>
                <a:cs typeface="Times New Roman" panose="02020603050405020304"/>
              </a:rPr>
              <a:t>spread</a:t>
            </a:r>
            <a:r>
              <a:rPr sz="2000" spc="-30" dirty="0">
                <a:latin typeface="Times New Roman" panose="02020603050405020304"/>
                <a:cs typeface="Times New Roman" panose="02020603050405020304"/>
              </a:rPr>
              <a:t> </a:t>
            </a:r>
            <a:r>
              <a:rPr sz="2000" dirty="0">
                <a:latin typeface="Times New Roman" panose="02020603050405020304"/>
                <a:cs typeface="Times New Roman" panose="02020603050405020304"/>
              </a:rPr>
              <a:t>by</a:t>
            </a:r>
            <a:r>
              <a:rPr sz="2000" spc="-10" dirty="0">
                <a:latin typeface="Times New Roman" panose="02020603050405020304"/>
                <a:cs typeface="Times New Roman" panose="02020603050405020304"/>
              </a:rPr>
              <a:t> </a:t>
            </a:r>
            <a:r>
              <a:rPr sz="2000" dirty="0">
                <a:latin typeface="Times New Roman" panose="02020603050405020304"/>
                <a:cs typeface="Times New Roman" panose="02020603050405020304"/>
              </a:rPr>
              <a:t>the</a:t>
            </a:r>
            <a:r>
              <a:rPr sz="2000" spc="-10" dirty="0">
                <a:latin typeface="Times New Roman" panose="02020603050405020304"/>
                <a:cs typeface="Times New Roman" panose="02020603050405020304"/>
              </a:rPr>
              <a:t> fecal–oral 	</a:t>
            </a:r>
            <a:r>
              <a:rPr sz="2000" dirty="0">
                <a:latin typeface="Times New Roman" panose="02020603050405020304"/>
                <a:cs typeface="Times New Roman" panose="02020603050405020304"/>
              </a:rPr>
              <a:t>route</a:t>
            </a:r>
            <a:r>
              <a:rPr sz="2000" spc="-45" dirty="0">
                <a:latin typeface="Times New Roman" panose="02020603050405020304"/>
                <a:cs typeface="Times New Roman" panose="02020603050405020304"/>
              </a:rPr>
              <a:t> </a:t>
            </a:r>
            <a:r>
              <a:rPr sz="2000" dirty="0">
                <a:latin typeface="Times New Roman" panose="02020603050405020304"/>
                <a:cs typeface="Times New Roman" panose="02020603050405020304"/>
              </a:rPr>
              <a:t>through</a:t>
            </a:r>
            <a:r>
              <a:rPr sz="2000" spc="-40" dirty="0">
                <a:latin typeface="Times New Roman" panose="02020603050405020304"/>
                <a:cs typeface="Times New Roman" panose="02020603050405020304"/>
              </a:rPr>
              <a:t> </a:t>
            </a:r>
            <a:r>
              <a:rPr sz="2000" dirty="0">
                <a:latin typeface="Times New Roman" panose="02020603050405020304"/>
                <a:cs typeface="Times New Roman" panose="02020603050405020304"/>
              </a:rPr>
              <a:t>contaminated</a:t>
            </a:r>
            <a:r>
              <a:rPr sz="2000" spc="-30" dirty="0">
                <a:latin typeface="Times New Roman" panose="02020603050405020304"/>
                <a:cs typeface="Times New Roman" panose="02020603050405020304"/>
              </a:rPr>
              <a:t> </a:t>
            </a:r>
            <a:r>
              <a:rPr sz="2000" dirty="0">
                <a:latin typeface="Times New Roman" panose="02020603050405020304"/>
                <a:cs typeface="Times New Roman" panose="02020603050405020304"/>
              </a:rPr>
              <a:t>food</a:t>
            </a:r>
            <a:r>
              <a:rPr sz="2000" spc="-25" dirty="0">
                <a:latin typeface="Times New Roman" panose="02020603050405020304"/>
                <a:cs typeface="Times New Roman" panose="02020603050405020304"/>
              </a:rPr>
              <a:t> </a:t>
            </a:r>
            <a:r>
              <a:rPr sz="2000" dirty="0">
                <a:latin typeface="Times New Roman" panose="02020603050405020304"/>
                <a:cs typeface="Times New Roman" panose="02020603050405020304"/>
              </a:rPr>
              <a:t>or</a:t>
            </a:r>
            <a:r>
              <a:rPr sz="2000" spc="-15" dirty="0">
                <a:latin typeface="Times New Roman" panose="02020603050405020304"/>
                <a:cs typeface="Times New Roman" panose="02020603050405020304"/>
              </a:rPr>
              <a:t> </a:t>
            </a:r>
            <a:r>
              <a:rPr sz="2000" dirty="0">
                <a:latin typeface="Times New Roman" panose="02020603050405020304"/>
                <a:cs typeface="Times New Roman" panose="02020603050405020304"/>
              </a:rPr>
              <a:t>water</a:t>
            </a:r>
            <a:r>
              <a:rPr sz="2000" spc="-10" dirty="0">
                <a:latin typeface="Times New Roman" panose="02020603050405020304"/>
                <a:cs typeface="Times New Roman" panose="02020603050405020304"/>
              </a:rPr>
              <a:t> </a:t>
            </a:r>
            <a:r>
              <a:rPr sz="2000" dirty="0">
                <a:latin typeface="Times New Roman" panose="02020603050405020304"/>
                <a:cs typeface="Times New Roman" panose="02020603050405020304"/>
              </a:rPr>
              <a:t>or</a:t>
            </a:r>
            <a:r>
              <a:rPr sz="2000" spc="-15" dirty="0">
                <a:latin typeface="Times New Roman" panose="02020603050405020304"/>
                <a:cs typeface="Times New Roman" panose="02020603050405020304"/>
              </a:rPr>
              <a:t> </a:t>
            </a:r>
            <a:r>
              <a:rPr sz="2000" dirty="0">
                <a:latin typeface="Times New Roman" panose="02020603050405020304"/>
                <a:cs typeface="Times New Roman" panose="02020603050405020304"/>
              </a:rPr>
              <a:t>are</a:t>
            </a:r>
            <a:r>
              <a:rPr sz="2000" spc="-10" dirty="0">
                <a:latin typeface="Times New Roman" panose="02020603050405020304"/>
                <a:cs typeface="Times New Roman" panose="02020603050405020304"/>
              </a:rPr>
              <a:t> </a:t>
            </a:r>
            <a:r>
              <a:rPr sz="2000" dirty="0">
                <a:latin typeface="Times New Roman" panose="02020603050405020304"/>
                <a:cs typeface="Times New Roman" panose="02020603050405020304"/>
              </a:rPr>
              <a:t>spread</a:t>
            </a:r>
            <a:r>
              <a:rPr sz="2000" spc="-30" dirty="0">
                <a:latin typeface="Times New Roman" panose="02020603050405020304"/>
                <a:cs typeface="Times New Roman" panose="02020603050405020304"/>
              </a:rPr>
              <a:t> </a:t>
            </a:r>
            <a:r>
              <a:rPr sz="2000" dirty="0">
                <a:latin typeface="Times New Roman" panose="02020603050405020304"/>
                <a:cs typeface="Times New Roman" panose="02020603050405020304"/>
              </a:rPr>
              <a:t>from</a:t>
            </a:r>
            <a:r>
              <a:rPr sz="2000" spc="-40" dirty="0">
                <a:latin typeface="Times New Roman" panose="02020603050405020304"/>
                <a:cs typeface="Times New Roman" panose="02020603050405020304"/>
              </a:rPr>
              <a:t> </a:t>
            </a:r>
            <a:r>
              <a:rPr sz="2000" dirty="0">
                <a:latin typeface="Times New Roman" panose="02020603050405020304"/>
                <a:cs typeface="Times New Roman" panose="02020603050405020304"/>
              </a:rPr>
              <a:t>person</a:t>
            </a:r>
            <a:r>
              <a:rPr sz="2000" spc="-30" dirty="0">
                <a:latin typeface="Times New Roman" panose="02020603050405020304"/>
                <a:cs typeface="Times New Roman" panose="02020603050405020304"/>
              </a:rPr>
              <a:t> </a:t>
            </a:r>
            <a:r>
              <a:rPr sz="2000" dirty="0">
                <a:latin typeface="Times New Roman" panose="02020603050405020304"/>
                <a:cs typeface="Times New Roman" panose="02020603050405020304"/>
              </a:rPr>
              <a:t>to</a:t>
            </a:r>
            <a:r>
              <a:rPr sz="2000" spc="-10" dirty="0">
                <a:latin typeface="Times New Roman" panose="02020603050405020304"/>
                <a:cs typeface="Times New Roman" panose="02020603050405020304"/>
              </a:rPr>
              <a:t> person 	</a:t>
            </a:r>
            <a:r>
              <a:rPr sz="2000" dirty="0">
                <a:latin typeface="Times New Roman" panose="02020603050405020304"/>
                <a:cs typeface="Times New Roman" panose="02020603050405020304"/>
              </a:rPr>
              <a:t>where</a:t>
            </a:r>
            <a:r>
              <a:rPr sz="2000" spc="-25" dirty="0">
                <a:latin typeface="Times New Roman" panose="02020603050405020304"/>
                <a:cs typeface="Times New Roman" panose="02020603050405020304"/>
              </a:rPr>
              <a:t> </a:t>
            </a:r>
            <a:r>
              <a:rPr sz="2000" dirty="0">
                <a:latin typeface="Times New Roman" panose="02020603050405020304"/>
                <a:cs typeface="Times New Roman" panose="02020603050405020304"/>
              </a:rPr>
              <a:t>there</a:t>
            </a:r>
            <a:r>
              <a:rPr sz="2000" spc="-25" dirty="0">
                <a:latin typeface="Times New Roman" panose="02020603050405020304"/>
                <a:cs typeface="Times New Roman" panose="02020603050405020304"/>
              </a:rPr>
              <a:t> </a:t>
            </a:r>
            <a:r>
              <a:rPr sz="2000" dirty="0">
                <a:latin typeface="Times New Roman" panose="02020603050405020304"/>
                <a:cs typeface="Times New Roman" panose="02020603050405020304"/>
              </a:rPr>
              <a:t>is</a:t>
            </a:r>
            <a:r>
              <a:rPr sz="2000" spc="-15" dirty="0">
                <a:latin typeface="Times New Roman" panose="02020603050405020304"/>
                <a:cs typeface="Times New Roman" panose="02020603050405020304"/>
              </a:rPr>
              <a:t> </a:t>
            </a:r>
            <a:r>
              <a:rPr sz="2000" dirty="0">
                <a:latin typeface="Times New Roman" panose="02020603050405020304"/>
                <a:cs typeface="Times New Roman" panose="02020603050405020304"/>
              </a:rPr>
              <a:t>close</a:t>
            </a:r>
            <a:r>
              <a:rPr sz="2000" spc="-30" dirty="0">
                <a:latin typeface="Times New Roman" panose="02020603050405020304"/>
                <a:cs typeface="Times New Roman" panose="02020603050405020304"/>
              </a:rPr>
              <a:t> </a:t>
            </a:r>
            <a:r>
              <a:rPr sz="2000" dirty="0">
                <a:latin typeface="Times New Roman" panose="02020603050405020304"/>
                <a:cs typeface="Times New Roman" panose="02020603050405020304"/>
              </a:rPr>
              <a:t>contact</a:t>
            </a:r>
            <a:r>
              <a:rPr sz="2000" spc="-30" dirty="0">
                <a:latin typeface="Times New Roman" panose="02020603050405020304"/>
                <a:cs typeface="Times New Roman" panose="02020603050405020304"/>
              </a:rPr>
              <a:t> </a:t>
            </a:r>
            <a:r>
              <a:rPr sz="2000" dirty="0">
                <a:latin typeface="Times New Roman" panose="02020603050405020304"/>
                <a:cs typeface="Times New Roman" panose="02020603050405020304"/>
              </a:rPr>
              <a:t>(e.g.,</a:t>
            </a:r>
            <a:r>
              <a:rPr sz="2000" spc="-35" dirty="0">
                <a:latin typeface="Times New Roman" panose="02020603050405020304"/>
                <a:cs typeface="Times New Roman" panose="02020603050405020304"/>
              </a:rPr>
              <a:t> </a:t>
            </a:r>
            <a:r>
              <a:rPr sz="2000" dirty="0">
                <a:latin typeface="Times New Roman" panose="02020603050405020304"/>
                <a:cs typeface="Times New Roman" panose="02020603050405020304"/>
              </a:rPr>
              <a:t>daycare</a:t>
            </a:r>
            <a:r>
              <a:rPr sz="2000" spc="-15" dirty="0">
                <a:latin typeface="Times New Roman" panose="02020603050405020304"/>
                <a:cs typeface="Times New Roman" panose="02020603050405020304"/>
              </a:rPr>
              <a:t> </a:t>
            </a:r>
            <a:r>
              <a:rPr sz="2000" dirty="0">
                <a:latin typeface="Times New Roman" panose="02020603050405020304"/>
                <a:cs typeface="Times New Roman" panose="02020603050405020304"/>
              </a:rPr>
              <a:t>centers).</a:t>
            </a:r>
            <a:r>
              <a:rPr sz="2000" spc="-45" dirty="0">
                <a:latin typeface="Times New Roman" panose="02020603050405020304"/>
                <a:cs typeface="Times New Roman" panose="02020603050405020304"/>
              </a:rPr>
              <a:t> </a:t>
            </a:r>
            <a:r>
              <a:rPr sz="2000" dirty="0">
                <a:latin typeface="Times New Roman" panose="02020603050405020304"/>
                <a:cs typeface="Times New Roman" panose="02020603050405020304"/>
              </a:rPr>
              <a:t>Lack</a:t>
            </a:r>
            <a:r>
              <a:rPr sz="2000" spc="-5" dirty="0">
                <a:latin typeface="Times New Roman" panose="02020603050405020304"/>
                <a:cs typeface="Times New Roman" panose="02020603050405020304"/>
              </a:rPr>
              <a:t> </a:t>
            </a:r>
            <a:r>
              <a:rPr sz="2000" dirty="0">
                <a:latin typeface="Times New Roman" panose="02020603050405020304"/>
                <a:cs typeface="Times New Roman" panose="02020603050405020304"/>
              </a:rPr>
              <a:t>of</a:t>
            </a:r>
            <a:r>
              <a:rPr sz="2000" spc="-20" dirty="0">
                <a:latin typeface="Times New Roman" panose="02020603050405020304"/>
                <a:cs typeface="Times New Roman" panose="02020603050405020304"/>
              </a:rPr>
              <a:t> </a:t>
            </a:r>
            <a:r>
              <a:rPr sz="2000" dirty="0">
                <a:latin typeface="Times New Roman" panose="02020603050405020304"/>
                <a:cs typeface="Times New Roman" panose="02020603050405020304"/>
              </a:rPr>
              <a:t>clean</a:t>
            </a:r>
            <a:r>
              <a:rPr sz="2000" spc="-5" dirty="0">
                <a:latin typeface="Times New Roman" panose="02020603050405020304"/>
                <a:cs typeface="Times New Roman" panose="02020603050405020304"/>
              </a:rPr>
              <a:t> </a:t>
            </a:r>
            <a:r>
              <a:rPr sz="2000" spc="-10" dirty="0">
                <a:latin typeface="Times New Roman" panose="02020603050405020304"/>
                <a:cs typeface="Times New Roman" panose="02020603050405020304"/>
              </a:rPr>
              <a:t>water, 	</a:t>
            </a:r>
            <a:r>
              <a:rPr sz="2000" dirty="0">
                <a:latin typeface="Times New Roman" panose="02020603050405020304"/>
                <a:cs typeface="Times New Roman" panose="02020603050405020304"/>
              </a:rPr>
              <a:t>crowding,</a:t>
            </a:r>
            <a:r>
              <a:rPr sz="2000" spc="-55" dirty="0">
                <a:latin typeface="Times New Roman" panose="02020603050405020304"/>
                <a:cs typeface="Times New Roman" panose="02020603050405020304"/>
              </a:rPr>
              <a:t> </a:t>
            </a:r>
            <a:r>
              <a:rPr sz="2000" dirty="0">
                <a:latin typeface="Times New Roman" panose="02020603050405020304"/>
                <a:cs typeface="Times New Roman" panose="02020603050405020304"/>
              </a:rPr>
              <a:t>poor</a:t>
            </a:r>
            <a:r>
              <a:rPr sz="2000" spc="-30" dirty="0">
                <a:latin typeface="Times New Roman" panose="02020603050405020304"/>
                <a:cs typeface="Times New Roman" panose="02020603050405020304"/>
              </a:rPr>
              <a:t> </a:t>
            </a:r>
            <a:r>
              <a:rPr sz="2000" dirty="0">
                <a:latin typeface="Times New Roman" panose="02020603050405020304"/>
                <a:cs typeface="Times New Roman" panose="02020603050405020304"/>
              </a:rPr>
              <a:t>hygiene,</a:t>
            </a:r>
            <a:r>
              <a:rPr sz="2000" spc="-15" dirty="0">
                <a:latin typeface="Times New Roman" panose="02020603050405020304"/>
                <a:cs typeface="Times New Roman" panose="02020603050405020304"/>
              </a:rPr>
              <a:t> </a:t>
            </a:r>
            <a:r>
              <a:rPr sz="2000" dirty="0">
                <a:latin typeface="Times New Roman" panose="02020603050405020304"/>
                <a:cs typeface="Times New Roman" panose="02020603050405020304"/>
              </a:rPr>
              <a:t>nutritional</a:t>
            </a:r>
            <a:r>
              <a:rPr sz="2000" spc="-50" dirty="0">
                <a:latin typeface="Times New Roman" panose="02020603050405020304"/>
                <a:cs typeface="Times New Roman" panose="02020603050405020304"/>
              </a:rPr>
              <a:t> </a:t>
            </a:r>
            <a:r>
              <a:rPr sz="2000" spc="-10" dirty="0">
                <a:latin typeface="Times New Roman" panose="02020603050405020304"/>
                <a:cs typeface="Times New Roman" panose="02020603050405020304"/>
              </a:rPr>
              <a:t>deficiency,</a:t>
            </a:r>
            <a:r>
              <a:rPr sz="2000" spc="-35" dirty="0">
                <a:latin typeface="Times New Roman" panose="02020603050405020304"/>
                <a:cs typeface="Times New Roman" panose="02020603050405020304"/>
              </a:rPr>
              <a:t> </a:t>
            </a:r>
            <a:r>
              <a:rPr sz="2000" dirty="0">
                <a:latin typeface="Times New Roman" panose="02020603050405020304"/>
                <a:cs typeface="Times New Roman" panose="02020603050405020304"/>
              </a:rPr>
              <a:t>and</a:t>
            </a:r>
            <a:r>
              <a:rPr sz="2000" spc="-5" dirty="0">
                <a:latin typeface="Times New Roman" panose="02020603050405020304"/>
                <a:cs typeface="Times New Roman" panose="02020603050405020304"/>
              </a:rPr>
              <a:t> </a:t>
            </a:r>
            <a:r>
              <a:rPr sz="2000" dirty="0">
                <a:latin typeface="Times New Roman" panose="02020603050405020304"/>
                <a:cs typeface="Times New Roman" panose="02020603050405020304"/>
              </a:rPr>
              <a:t>poor</a:t>
            </a:r>
            <a:r>
              <a:rPr sz="2000" spc="-25" dirty="0">
                <a:latin typeface="Times New Roman" panose="02020603050405020304"/>
                <a:cs typeface="Times New Roman" panose="02020603050405020304"/>
              </a:rPr>
              <a:t> </a:t>
            </a:r>
            <a:r>
              <a:rPr sz="2000" dirty="0">
                <a:latin typeface="Times New Roman" panose="02020603050405020304"/>
                <a:cs typeface="Times New Roman" panose="02020603050405020304"/>
              </a:rPr>
              <a:t>sanitation</a:t>
            </a:r>
            <a:r>
              <a:rPr sz="2000" spc="-40" dirty="0">
                <a:latin typeface="Times New Roman" panose="02020603050405020304"/>
                <a:cs typeface="Times New Roman" panose="02020603050405020304"/>
              </a:rPr>
              <a:t> </a:t>
            </a:r>
            <a:r>
              <a:rPr sz="2000" dirty="0">
                <a:latin typeface="Times New Roman" panose="02020603050405020304"/>
                <a:cs typeface="Times New Roman" panose="02020603050405020304"/>
              </a:rPr>
              <a:t>are</a:t>
            </a:r>
            <a:r>
              <a:rPr sz="2000" spc="-15" dirty="0">
                <a:latin typeface="Times New Roman" panose="02020603050405020304"/>
                <a:cs typeface="Times New Roman" panose="02020603050405020304"/>
              </a:rPr>
              <a:t> </a:t>
            </a:r>
            <a:r>
              <a:rPr sz="2000" spc="-10" dirty="0">
                <a:latin typeface="Times New Roman" panose="02020603050405020304"/>
                <a:cs typeface="Times New Roman" panose="02020603050405020304"/>
              </a:rPr>
              <a:t>major 	</a:t>
            </a:r>
            <a:r>
              <a:rPr sz="2000" dirty="0">
                <a:latin typeface="Times New Roman" panose="02020603050405020304"/>
                <a:cs typeface="Times New Roman" panose="02020603050405020304"/>
              </a:rPr>
              <a:t>risk</a:t>
            </a:r>
            <a:r>
              <a:rPr sz="2000" spc="-20" dirty="0">
                <a:latin typeface="Times New Roman" panose="02020603050405020304"/>
                <a:cs typeface="Times New Roman" panose="02020603050405020304"/>
              </a:rPr>
              <a:t> </a:t>
            </a:r>
            <a:r>
              <a:rPr sz="2000" dirty="0">
                <a:latin typeface="Times New Roman" panose="02020603050405020304"/>
                <a:cs typeface="Times New Roman" panose="02020603050405020304"/>
              </a:rPr>
              <a:t>factors,</a:t>
            </a:r>
            <a:r>
              <a:rPr sz="2000" spc="-40" dirty="0">
                <a:latin typeface="Times New Roman" panose="02020603050405020304"/>
                <a:cs typeface="Times New Roman" panose="02020603050405020304"/>
              </a:rPr>
              <a:t> </a:t>
            </a:r>
            <a:r>
              <a:rPr sz="2000" dirty="0">
                <a:latin typeface="Times New Roman" panose="02020603050405020304"/>
                <a:cs typeface="Times New Roman" panose="02020603050405020304"/>
              </a:rPr>
              <a:t>especially</a:t>
            </a:r>
            <a:r>
              <a:rPr sz="2000" spc="-40" dirty="0">
                <a:latin typeface="Times New Roman" panose="02020603050405020304"/>
                <a:cs typeface="Times New Roman" panose="02020603050405020304"/>
              </a:rPr>
              <a:t> </a:t>
            </a:r>
            <a:r>
              <a:rPr sz="2000" dirty="0">
                <a:latin typeface="Times New Roman" panose="02020603050405020304"/>
                <a:cs typeface="Times New Roman" panose="02020603050405020304"/>
              </a:rPr>
              <a:t>for</a:t>
            </a:r>
            <a:r>
              <a:rPr sz="2000" spc="-15" dirty="0">
                <a:latin typeface="Times New Roman" panose="02020603050405020304"/>
                <a:cs typeface="Times New Roman" panose="02020603050405020304"/>
              </a:rPr>
              <a:t> </a:t>
            </a:r>
            <a:r>
              <a:rPr sz="2000" dirty="0">
                <a:latin typeface="Times New Roman" panose="02020603050405020304"/>
                <a:cs typeface="Times New Roman" panose="02020603050405020304"/>
              </a:rPr>
              <a:t>bacterial</a:t>
            </a:r>
            <a:r>
              <a:rPr sz="2000" spc="-40" dirty="0">
                <a:latin typeface="Times New Roman" panose="02020603050405020304"/>
                <a:cs typeface="Times New Roman" panose="02020603050405020304"/>
              </a:rPr>
              <a:t> </a:t>
            </a:r>
            <a:r>
              <a:rPr sz="2000" dirty="0">
                <a:latin typeface="Times New Roman" panose="02020603050405020304"/>
                <a:cs typeface="Times New Roman" panose="02020603050405020304"/>
              </a:rPr>
              <a:t>or</a:t>
            </a:r>
            <a:r>
              <a:rPr sz="2000" spc="-20" dirty="0">
                <a:latin typeface="Times New Roman" panose="02020603050405020304"/>
                <a:cs typeface="Times New Roman" panose="02020603050405020304"/>
              </a:rPr>
              <a:t> </a:t>
            </a:r>
            <a:r>
              <a:rPr sz="2000" dirty="0">
                <a:latin typeface="Times New Roman" panose="02020603050405020304"/>
                <a:cs typeface="Times New Roman" panose="02020603050405020304"/>
              </a:rPr>
              <a:t>parasitic</a:t>
            </a:r>
            <a:r>
              <a:rPr sz="2000" spc="-25" dirty="0">
                <a:latin typeface="Times New Roman" panose="02020603050405020304"/>
                <a:cs typeface="Times New Roman" panose="02020603050405020304"/>
              </a:rPr>
              <a:t> </a:t>
            </a:r>
            <a:r>
              <a:rPr sz="2000" spc="-10" dirty="0">
                <a:latin typeface="Times New Roman" panose="02020603050405020304"/>
                <a:cs typeface="Times New Roman" panose="02020603050405020304"/>
              </a:rPr>
              <a:t>pathogens.</a:t>
            </a:r>
            <a:endParaRPr sz="2000">
              <a:latin typeface="Times New Roman" panose="02020603050405020304"/>
              <a:cs typeface="Times New Roman" panose="02020603050405020304"/>
            </a:endParaRPr>
          </a:p>
          <a:p>
            <a:pPr marL="182880" marR="5080" indent="-170815">
              <a:lnSpc>
                <a:spcPct val="140000"/>
              </a:lnSpc>
              <a:spcBef>
                <a:spcPts val="795"/>
              </a:spcBef>
              <a:buFont typeface="Arial" panose="020B0604020202020204"/>
              <a:buChar char="•"/>
              <a:tabLst>
                <a:tab pos="184785" algn="l"/>
              </a:tabLst>
            </a:pPr>
            <a:r>
              <a:rPr sz="2000" spc="-10" dirty="0">
                <a:latin typeface="Times New Roman" panose="02020603050405020304"/>
                <a:cs typeface="Times New Roman" panose="02020603050405020304"/>
              </a:rPr>
              <a:t>Worldwide,</a:t>
            </a:r>
            <a:r>
              <a:rPr sz="2000" spc="-55" dirty="0">
                <a:latin typeface="Times New Roman" panose="02020603050405020304"/>
                <a:cs typeface="Times New Roman" panose="02020603050405020304"/>
              </a:rPr>
              <a:t> </a:t>
            </a:r>
            <a:r>
              <a:rPr sz="2000" dirty="0">
                <a:latin typeface="Times New Roman" panose="02020603050405020304"/>
                <a:cs typeface="Times New Roman" panose="02020603050405020304"/>
              </a:rPr>
              <a:t>there</a:t>
            </a:r>
            <a:r>
              <a:rPr sz="2000" spc="-30" dirty="0">
                <a:latin typeface="Times New Roman" panose="02020603050405020304"/>
                <a:cs typeface="Times New Roman" panose="02020603050405020304"/>
              </a:rPr>
              <a:t> </a:t>
            </a:r>
            <a:r>
              <a:rPr sz="2000" dirty="0">
                <a:latin typeface="Times New Roman" panose="02020603050405020304"/>
                <a:cs typeface="Times New Roman" panose="02020603050405020304"/>
              </a:rPr>
              <a:t>are</a:t>
            </a:r>
            <a:r>
              <a:rPr sz="2000" spc="-20" dirty="0">
                <a:latin typeface="Times New Roman" panose="02020603050405020304"/>
                <a:cs typeface="Times New Roman" panose="02020603050405020304"/>
              </a:rPr>
              <a:t> </a:t>
            </a:r>
            <a:r>
              <a:rPr sz="2000" dirty="0">
                <a:latin typeface="Times New Roman" panose="02020603050405020304"/>
                <a:cs typeface="Times New Roman" panose="02020603050405020304"/>
              </a:rPr>
              <a:t>an</a:t>
            </a:r>
            <a:r>
              <a:rPr sz="2000" spc="-15" dirty="0">
                <a:latin typeface="Times New Roman" panose="02020603050405020304"/>
                <a:cs typeface="Times New Roman" panose="02020603050405020304"/>
              </a:rPr>
              <a:t> </a:t>
            </a:r>
            <a:r>
              <a:rPr sz="2000" dirty="0">
                <a:latin typeface="Times New Roman" panose="02020603050405020304"/>
                <a:cs typeface="Times New Roman" panose="02020603050405020304"/>
              </a:rPr>
              <a:t>estimated</a:t>
            </a:r>
            <a:r>
              <a:rPr sz="2000" spc="-10" dirty="0">
                <a:latin typeface="Times New Roman" panose="02020603050405020304"/>
                <a:cs typeface="Times New Roman" panose="02020603050405020304"/>
              </a:rPr>
              <a:t> </a:t>
            </a:r>
            <a:r>
              <a:rPr sz="2000" dirty="0">
                <a:latin typeface="Times New Roman" panose="02020603050405020304"/>
                <a:cs typeface="Times New Roman" panose="02020603050405020304"/>
              </a:rPr>
              <a:t>1.3</a:t>
            </a:r>
            <a:r>
              <a:rPr sz="2000" spc="-25" dirty="0">
                <a:latin typeface="Times New Roman" panose="02020603050405020304"/>
                <a:cs typeface="Times New Roman" panose="02020603050405020304"/>
              </a:rPr>
              <a:t> </a:t>
            </a:r>
            <a:r>
              <a:rPr sz="2000" dirty="0">
                <a:latin typeface="Times New Roman" panose="02020603050405020304"/>
                <a:cs typeface="Times New Roman" panose="02020603050405020304"/>
              </a:rPr>
              <a:t>billion</a:t>
            </a:r>
            <a:r>
              <a:rPr sz="2000" spc="-40" dirty="0">
                <a:latin typeface="Times New Roman" panose="02020603050405020304"/>
                <a:cs typeface="Times New Roman" panose="02020603050405020304"/>
              </a:rPr>
              <a:t> </a:t>
            </a:r>
            <a:r>
              <a:rPr sz="2000" dirty="0">
                <a:latin typeface="Times New Roman" panose="02020603050405020304"/>
                <a:cs typeface="Times New Roman" panose="02020603050405020304"/>
              </a:rPr>
              <a:t>episodes</a:t>
            </a:r>
            <a:r>
              <a:rPr sz="2000" spc="-55" dirty="0">
                <a:latin typeface="Times New Roman" panose="02020603050405020304"/>
                <a:cs typeface="Times New Roman" panose="02020603050405020304"/>
              </a:rPr>
              <a:t> </a:t>
            </a:r>
            <a:r>
              <a:rPr sz="2000" dirty="0">
                <a:latin typeface="Times New Roman" panose="02020603050405020304"/>
                <a:cs typeface="Times New Roman" panose="02020603050405020304"/>
              </a:rPr>
              <a:t>of</a:t>
            </a:r>
            <a:r>
              <a:rPr sz="2000" spc="-15" dirty="0">
                <a:latin typeface="Times New Roman" panose="02020603050405020304"/>
                <a:cs typeface="Times New Roman" panose="02020603050405020304"/>
              </a:rPr>
              <a:t> </a:t>
            </a:r>
            <a:r>
              <a:rPr sz="2000" dirty="0">
                <a:latin typeface="Times New Roman" panose="02020603050405020304"/>
                <a:cs typeface="Times New Roman" panose="02020603050405020304"/>
              </a:rPr>
              <a:t>diarrhea</a:t>
            </a:r>
            <a:r>
              <a:rPr sz="2000" spc="-40" dirty="0">
                <a:latin typeface="Times New Roman" panose="02020603050405020304"/>
                <a:cs typeface="Times New Roman" panose="02020603050405020304"/>
              </a:rPr>
              <a:t> </a:t>
            </a:r>
            <a:r>
              <a:rPr sz="2000" dirty="0">
                <a:latin typeface="Times New Roman" panose="02020603050405020304"/>
                <a:cs typeface="Times New Roman" panose="02020603050405020304"/>
              </a:rPr>
              <a:t>each</a:t>
            </a:r>
            <a:r>
              <a:rPr sz="2000" spc="-20" dirty="0">
                <a:latin typeface="Times New Roman" panose="02020603050405020304"/>
                <a:cs typeface="Times New Roman" panose="02020603050405020304"/>
              </a:rPr>
              <a:t> </a:t>
            </a:r>
            <a:r>
              <a:rPr sz="2000" spc="-10" dirty="0">
                <a:latin typeface="Times New Roman" panose="02020603050405020304"/>
                <a:cs typeface="Times New Roman" panose="02020603050405020304"/>
              </a:rPr>
              <a:t>year. 	</a:t>
            </a:r>
            <a:r>
              <a:rPr sz="2000" dirty="0">
                <a:latin typeface="Times New Roman" panose="02020603050405020304"/>
                <a:cs typeface="Times New Roman" panose="02020603050405020304"/>
              </a:rPr>
              <a:t>Approximately</a:t>
            </a:r>
            <a:r>
              <a:rPr sz="2000" spc="-35" dirty="0">
                <a:latin typeface="Times New Roman" panose="02020603050405020304"/>
                <a:cs typeface="Times New Roman" panose="02020603050405020304"/>
              </a:rPr>
              <a:t> </a:t>
            </a:r>
            <a:r>
              <a:rPr sz="2000" dirty="0">
                <a:latin typeface="Times New Roman" panose="02020603050405020304"/>
                <a:cs typeface="Times New Roman" panose="02020603050405020304"/>
              </a:rPr>
              <a:t>24%</a:t>
            </a:r>
            <a:r>
              <a:rPr sz="2000" spc="-30" dirty="0">
                <a:latin typeface="Times New Roman" panose="02020603050405020304"/>
                <a:cs typeface="Times New Roman" panose="02020603050405020304"/>
              </a:rPr>
              <a:t> </a:t>
            </a:r>
            <a:r>
              <a:rPr sz="2000" dirty="0">
                <a:latin typeface="Times New Roman" panose="02020603050405020304"/>
                <a:cs typeface="Times New Roman" panose="02020603050405020304"/>
              </a:rPr>
              <a:t>of</a:t>
            </a:r>
            <a:r>
              <a:rPr sz="2000" spc="-20" dirty="0">
                <a:latin typeface="Times New Roman" panose="02020603050405020304"/>
                <a:cs typeface="Times New Roman" panose="02020603050405020304"/>
              </a:rPr>
              <a:t> </a:t>
            </a:r>
            <a:r>
              <a:rPr sz="2000" dirty="0">
                <a:latin typeface="Times New Roman" panose="02020603050405020304"/>
                <a:cs typeface="Times New Roman" panose="02020603050405020304"/>
              </a:rPr>
              <a:t>all</a:t>
            </a:r>
            <a:r>
              <a:rPr sz="2000" spc="-20" dirty="0">
                <a:latin typeface="Times New Roman" panose="02020603050405020304"/>
                <a:cs typeface="Times New Roman" panose="02020603050405020304"/>
              </a:rPr>
              <a:t> </a:t>
            </a:r>
            <a:r>
              <a:rPr sz="2000" dirty="0">
                <a:latin typeface="Times New Roman" panose="02020603050405020304"/>
                <a:cs typeface="Times New Roman" panose="02020603050405020304"/>
              </a:rPr>
              <a:t>deaths</a:t>
            </a:r>
            <a:r>
              <a:rPr sz="2000" spc="-25" dirty="0">
                <a:latin typeface="Times New Roman" panose="02020603050405020304"/>
                <a:cs typeface="Times New Roman" panose="02020603050405020304"/>
              </a:rPr>
              <a:t> </a:t>
            </a:r>
            <a:r>
              <a:rPr sz="2000" dirty="0">
                <a:latin typeface="Times New Roman" panose="02020603050405020304"/>
                <a:cs typeface="Times New Roman" panose="02020603050405020304"/>
              </a:rPr>
              <a:t>in</a:t>
            </a:r>
            <a:r>
              <a:rPr sz="2000" spc="-15" dirty="0">
                <a:latin typeface="Times New Roman" panose="02020603050405020304"/>
                <a:cs typeface="Times New Roman" panose="02020603050405020304"/>
              </a:rPr>
              <a:t> </a:t>
            </a:r>
            <a:r>
              <a:rPr sz="2000" dirty="0">
                <a:latin typeface="Times New Roman" panose="02020603050405020304"/>
                <a:cs typeface="Times New Roman" panose="02020603050405020304"/>
              </a:rPr>
              <a:t>children</a:t>
            </a:r>
            <a:r>
              <a:rPr sz="2000" spc="-45" dirty="0">
                <a:latin typeface="Times New Roman" panose="02020603050405020304"/>
                <a:cs typeface="Times New Roman" panose="02020603050405020304"/>
              </a:rPr>
              <a:t> </a:t>
            </a:r>
            <a:r>
              <a:rPr sz="2000" dirty="0">
                <a:latin typeface="Times New Roman" panose="02020603050405020304"/>
                <a:cs typeface="Times New Roman" panose="02020603050405020304"/>
              </a:rPr>
              <a:t>living</a:t>
            </a:r>
            <a:r>
              <a:rPr sz="2000" spc="-35" dirty="0">
                <a:latin typeface="Times New Roman" panose="02020603050405020304"/>
                <a:cs typeface="Times New Roman" panose="02020603050405020304"/>
              </a:rPr>
              <a:t> </a:t>
            </a:r>
            <a:r>
              <a:rPr sz="2000" dirty="0">
                <a:latin typeface="Times New Roman" panose="02020603050405020304"/>
                <a:cs typeface="Times New Roman" panose="02020603050405020304"/>
              </a:rPr>
              <a:t>in</a:t>
            </a:r>
            <a:r>
              <a:rPr sz="2000" spc="-15" dirty="0">
                <a:latin typeface="Times New Roman" panose="02020603050405020304"/>
                <a:cs typeface="Times New Roman" panose="02020603050405020304"/>
              </a:rPr>
              <a:t> </a:t>
            </a:r>
            <a:r>
              <a:rPr sz="2000" dirty="0">
                <a:latin typeface="Times New Roman" panose="02020603050405020304"/>
                <a:cs typeface="Times New Roman" panose="02020603050405020304"/>
              </a:rPr>
              <a:t>developing</a:t>
            </a:r>
            <a:r>
              <a:rPr sz="2000" spc="-45" dirty="0">
                <a:latin typeface="Times New Roman" panose="02020603050405020304"/>
                <a:cs typeface="Times New Roman" panose="02020603050405020304"/>
              </a:rPr>
              <a:t> </a:t>
            </a:r>
            <a:r>
              <a:rPr sz="2000" dirty="0">
                <a:latin typeface="Times New Roman" panose="02020603050405020304"/>
                <a:cs typeface="Times New Roman" panose="02020603050405020304"/>
              </a:rPr>
              <a:t>countries</a:t>
            </a:r>
            <a:r>
              <a:rPr sz="2000" spc="-40" dirty="0">
                <a:latin typeface="Times New Roman" panose="02020603050405020304"/>
                <a:cs typeface="Times New Roman" panose="02020603050405020304"/>
              </a:rPr>
              <a:t> </a:t>
            </a:r>
            <a:r>
              <a:rPr sz="2000" spc="-25" dirty="0">
                <a:latin typeface="Times New Roman" panose="02020603050405020304"/>
                <a:cs typeface="Times New Roman" panose="02020603050405020304"/>
              </a:rPr>
              <a:t>are 	</a:t>
            </a:r>
            <a:r>
              <a:rPr sz="2000" dirty="0">
                <a:latin typeface="Times New Roman" panose="02020603050405020304"/>
                <a:cs typeface="Times New Roman" panose="02020603050405020304"/>
              </a:rPr>
              <a:t>related</a:t>
            </a:r>
            <a:r>
              <a:rPr sz="2000" spc="-20" dirty="0">
                <a:latin typeface="Times New Roman" panose="02020603050405020304"/>
                <a:cs typeface="Times New Roman" panose="02020603050405020304"/>
              </a:rPr>
              <a:t> </a:t>
            </a:r>
            <a:r>
              <a:rPr sz="2000" dirty="0">
                <a:latin typeface="Times New Roman" panose="02020603050405020304"/>
                <a:cs typeface="Times New Roman" panose="02020603050405020304"/>
              </a:rPr>
              <a:t>to</a:t>
            </a:r>
            <a:r>
              <a:rPr sz="2000" spc="-15" dirty="0">
                <a:latin typeface="Times New Roman" panose="02020603050405020304"/>
                <a:cs typeface="Times New Roman" panose="02020603050405020304"/>
              </a:rPr>
              <a:t> </a:t>
            </a:r>
            <a:r>
              <a:rPr sz="2000" dirty="0">
                <a:latin typeface="Times New Roman" panose="02020603050405020304"/>
                <a:cs typeface="Times New Roman" panose="02020603050405020304"/>
              </a:rPr>
              <a:t>diarrhea</a:t>
            </a:r>
            <a:r>
              <a:rPr sz="2000" spc="-40" dirty="0">
                <a:latin typeface="Times New Roman" panose="02020603050405020304"/>
                <a:cs typeface="Times New Roman" panose="02020603050405020304"/>
              </a:rPr>
              <a:t> </a:t>
            </a:r>
            <a:r>
              <a:rPr sz="2000" dirty="0">
                <a:latin typeface="Times New Roman" panose="02020603050405020304"/>
                <a:cs typeface="Times New Roman" panose="02020603050405020304"/>
              </a:rPr>
              <a:t>and</a:t>
            </a:r>
            <a:r>
              <a:rPr sz="2000" spc="-15" dirty="0">
                <a:latin typeface="Times New Roman" panose="02020603050405020304"/>
                <a:cs typeface="Times New Roman" panose="02020603050405020304"/>
              </a:rPr>
              <a:t> </a:t>
            </a:r>
            <a:r>
              <a:rPr sz="2000" spc="-10" dirty="0">
                <a:latin typeface="Times New Roman" panose="02020603050405020304"/>
                <a:cs typeface="Times New Roman" panose="02020603050405020304"/>
              </a:rPr>
              <a:t>dehydration.</a:t>
            </a:r>
            <a:endParaRPr sz="2000">
              <a:latin typeface="Times New Roman" panose="02020603050405020304"/>
              <a:cs typeface="Times New Roman" panose="02020603050405020304"/>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1502</Words>
  <Application>Microsoft Office PowerPoint</Application>
  <PresentationFormat>On-screen Show (4:3)</PresentationFormat>
  <Paragraphs>131</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Arabic Typesetting</vt:lpstr>
      <vt:lpstr>Arial</vt:lpstr>
      <vt:lpstr>Calibri</vt:lpstr>
      <vt:lpstr>Calibri Light</vt:lpstr>
      <vt:lpstr>French Script MT</vt:lpstr>
      <vt:lpstr>Times New Roman</vt:lpstr>
      <vt:lpstr>Office Theme</vt:lpstr>
      <vt:lpstr>PowerPoint Presentation</vt:lpstr>
      <vt:lpstr>Outline </vt:lpstr>
      <vt:lpstr>Anatomy And Physiology</vt:lpstr>
      <vt:lpstr>PowerPoint Presentation</vt:lpstr>
      <vt:lpstr>Gastrointestinal Dysfunction</vt:lpstr>
      <vt:lpstr>PowerPoint Presentation</vt:lpstr>
      <vt:lpstr>GASTROENTERITIS</vt:lpstr>
      <vt:lpstr>PowerPoint Presentation</vt:lpstr>
      <vt:lpstr>Diarrhea</vt:lpstr>
      <vt:lpstr>Therapeutic Management</vt:lpstr>
      <vt:lpstr>FORMULA FOR FLUID MAINTENANCE</vt:lpstr>
      <vt:lpstr>Nursing Interventions </vt:lpstr>
      <vt:lpstr>PowerPoint Presentation</vt:lpstr>
      <vt:lpstr>PowerPoint Presentation</vt:lpstr>
      <vt:lpstr>PowerPoint Presentation</vt:lpstr>
      <vt:lpstr>Cleft Lip and Palate</vt:lpstr>
      <vt:lpstr>PowerPoint Presentation</vt:lpstr>
      <vt:lpstr>PowerPoint Presentation</vt:lpstr>
      <vt:lpstr>Clinical Manifestations</vt:lpstr>
      <vt:lpstr>PowerPoint Presentation</vt:lpstr>
      <vt:lpstr>Therapeutic Management</vt:lpstr>
      <vt:lpstr>Nursing diagnosis</vt:lpstr>
      <vt:lpstr>Nursing Care Management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Digestive system disorder</dc:title>
  <dc:creator>ALFA</dc:creator>
  <cp:lastModifiedBy>Dell</cp:lastModifiedBy>
  <cp:revision>12</cp:revision>
  <dcterms:created xsi:type="dcterms:W3CDTF">2024-02-03T20:26:00Z</dcterms:created>
  <dcterms:modified xsi:type="dcterms:W3CDTF">2024-03-31T07:06:07Z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2023-04-05T06:00:00Z</vt:filetime>
  </property>
  <property fmtid="{D5CDD505-2E9C-101B-9397-08002B2CF9AE}" pid="3" name="Creator">
    <vt:lpwstr>Microsoft® PowerPoint® 2016</vt:lpwstr>
  </property>
  <property fmtid="{D5CDD505-2E9C-101B-9397-08002B2CF9AE}" pid="4" name="LastSaved">
    <vt:filetime>2024-02-03T06:00:00Z</vt:filetime>
  </property>
  <property fmtid="{D5CDD505-2E9C-101B-9397-08002B2CF9AE}" pid="5" name="Producer">
    <vt:lpwstr>Microsoft® PowerPoint® 2016</vt:lpwstr>
  </property>
  <property fmtid="{D5CDD505-2E9C-101B-9397-08002B2CF9AE}" pid="6" name="ICV">
    <vt:lpwstr>26C51EC7352E47BBB993EC1B1E3F5AD2_12</vt:lpwstr>
  </property>
  <property fmtid="{D5CDD505-2E9C-101B-9397-08002B2CF9AE}" pid="7" name="KSOProductBuildVer">
    <vt:lpwstr>1033-12.2.0.13431</vt:lpwstr>
  </property>
</Properties>
</file>