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2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9914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79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112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34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54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2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4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7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3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4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8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6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6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28D2-9CD0-4AA5-8459-0DDF8E3E53CA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0C1386-2EB9-4FA9-9406-56F526B14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9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rtnell.edu/library/infolit/evaluate-information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22BA22-1A6D-D941-F525-8B5197EE7A20}"/>
              </a:ext>
            </a:extLst>
          </p:cNvPr>
          <p:cNvSpPr txBox="1"/>
          <p:nvPr/>
        </p:nvSpPr>
        <p:spPr>
          <a:xfrm>
            <a:off x="8236477" y="453161"/>
            <a:ext cx="2967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dirty="0"/>
              <a:t>جامعة المستقبل </a:t>
            </a:r>
          </a:p>
          <a:p>
            <a:pPr algn="r"/>
            <a:r>
              <a:rPr lang="ar-IQ" dirty="0"/>
              <a:t>كلية التقنيات الصحية والطبية </a:t>
            </a:r>
          </a:p>
          <a:p>
            <a:pPr algn="r"/>
            <a:r>
              <a:rPr lang="ar-IQ" dirty="0"/>
              <a:t>قسم التقنيات البصرية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263AD8-29AE-2263-FC84-A7C1AE36C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294" y="156206"/>
            <a:ext cx="1927412" cy="17738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AD9551-4109-6C0F-A028-6591F49E8F9D}"/>
              </a:ext>
            </a:extLst>
          </p:cNvPr>
          <p:cNvSpPr txBox="1"/>
          <p:nvPr/>
        </p:nvSpPr>
        <p:spPr>
          <a:xfrm>
            <a:off x="988205" y="453161"/>
            <a:ext cx="2034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Prepared by </a:t>
            </a:r>
          </a:p>
          <a:p>
            <a:r>
              <a:rPr lang="en-US" dirty="0"/>
              <a:t>Alaa Mohammad</a:t>
            </a:r>
          </a:p>
          <a:p>
            <a:r>
              <a:rPr lang="en-US" dirty="0"/>
              <a:t>MSc optometry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2604EB-ABCF-3FEF-65D0-C81BCFEF0182}"/>
              </a:ext>
            </a:extLst>
          </p:cNvPr>
          <p:cNvSpPr txBox="1"/>
          <p:nvPr/>
        </p:nvSpPr>
        <p:spPr>
          <a:xfrm>
            <a:off x="988205" y="2769834"/>
            <a:ext cx="1021559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Research methodology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Evaluation the role of bias</a:t>
            </a: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What is the role of bias in research?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Research bias 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results from any deviation from the truth, causing distorted results and wrong conclusions</a:t>
            </a:r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. Bias can occur at any phase of your research, including during data collection, data analysis, interpretation, or publication. Research bias can occur in both qualitative and quantitative research.</a:t>
            </a:r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13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69BE24-ED6C-187E-8E8A-D5478C962E6E}"/>
              </a:ext>
            </a:extLst>
          </p:cNvPr>
          <p:cNvSpPr txBox="1"/>
          <p:nvPr/>
        </p:nvSpPr>
        <p:spPr>
          <a:xfrm>
            <a:off x="1269507" y="1171852"/>
            <a:ext cx="917063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How do you evaluate information?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Accuracy: The reliability, truthfulness, and correctness of the content.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Authority: The source of the information.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Relevance: The importance of the information for your needs.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Currency: The timeliness of the information.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Purpose: The reason the information exists.</a:t>
            </a:r>
          </a:p>
          <a:p>
            <a:pPr algn="l">
              <a:buFont typeface="+mj-lt"/>
              <a:buAutoNum type="arabicPeriod"/>
            </a:pPr>
            <a:endParaRPr lang="en-US" dirty="0">
              <a:solidFill>
                <a:srgbClr val="1F1F1F"/>
              </a:solidFill>
              <a:latin typeface="Google Sans"/>
            </a:endParaRP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What are the 3 types of bias?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Three types of bias can be distinguished: </a:t>
            </a:r>
          </a:p>
          <a:p>
            <a:pPr algn="l"/>
            <a:endParaRPr lang="en-US" b="0" i="0" dirty="0">
              <a:solidFill>
                <a:srgbClr val="474747"/>
              </a:solidFill>
              <a:effectLst/>
              <a:latin typeface="Google Sans"/>
            </a:endParaRPr>
          </a:p>
          <a:p>
            <a:pPr algn="l"/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1- information bias, </a:t>
            </a:r>
          </a:p>
          <a:p>
            <a:pPr algn="l"/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2- selection bias, </a:t>
            </a:r>
          </a:p>
          <a:p>
            <a:pPr algn="l"/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3- and confounding</a:t>
            </a:r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br>
              <a:rPr lang="en-US" b="0" i="0" u="none" strike="noStrike" dirty="0">
                <a:solidFill>
                  <a:srgbClr val="1A0DAB"/>
                </a:solidFill>
                <a:effectLst/>
                <a:latin typeface="arial" panose="020B0604020202020204" pitchFamily="34" charset="0"/>
                <a:hlinkClick r:id="rId2"/>
              </a:rPr>
            </a:br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6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7C9FEE-08B9-2955-E688-B19F015974D8}"/>
              </a:ext>
            </a:extLst>
          </p:cNvPr>
          <p:cNvSpPr txBox="1"/>
          <p:nvPr/>
        </p:nvSpPr>
        <p:spPr>
          <a:xfrm>
            <a:off x="1408591" y="1091954"/>
            <a:ext cx="93748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How do we avoid or control the  bias?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1" i="0">
                <a:solidFill>
                  <a:srgbClr val="1F1F1F"/>
                </a:solidFill>
                <a:effectLst/>
                <a:latin typeface="Google Sans"/>
              </a:rPr>
              <a:t>Avoiding Bias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Use Third Person Point of View.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Choose Words Carefully When Making Comparisons.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Be Specific When Writing About People.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Use People First Language.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Use Gender Neutral Phrases.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Use Inclusive or Preferred Personal Pronouns. ...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Check for Gender Assumptions</a:t>
            </a:r>
          </a:p>
        </p:txBody>
      </p:sp>
    </p:spTree>
    <p:extLst>
      <p:ext uri="{BB962C8B-B14F-4D97-AF65-F5344CB8AC3E}">
        <p14:creationId xmlns:p14="http://schemas.microsoft.com/office/powerpoint/2010/main" val="318613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CE4FE5-7BE0-BEFA-0008-F645C5A0AF10}"/>
              </a:ext>
            </a:extLst>
          </p:cNvPr>
          <p:cNvSpPr txBox="1"/>
          <p:nvPr/>
        </p:nvSpPr>
        <p:spPr>
          <a:xfrm>
            <a:off x="1408590" y="843379"/>
            <a:ext cx="937481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What is control bias?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The illusion of control bias is 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a cognitive bias that refers to the tendency of individuals to believe that they have more control over a situation or outcome than they actually .</a:t>
            </a:r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endParaRPr lang="en-US" dirty="0">
              <a:solidFill>
                <a:srgbClr val="1F1F1F"/>
              </a:solidFill>
              <a:latin typeface="Google Sans"/>
            </a:endParaRPr>
          </a:p>
          <a:p>
            <a:pPr algn="l"/>
            <a:r>
              <a:rPr lang="en-US" dirty="0">
                <a:solidFill>
                  <a:srgbClr val="1F1F1F"/>
                </a:solidFill>
                <a:latin typeface="Google Sans"/>
              </a:rPr>
              <a:t>How do you control selection bias in research ?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1" i="0" dirty="0">
                <a:solidFill>
                  <a:srgbClr val="1F1F1F"/>
                </a:solidFill>
                <a:effectLst/>
                <a:latin typeface="Google Sans"/>
              </a:rPr>
              <a:t>How to avoid selection bias</a:t>
            </a: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Correctly identify your survey goals.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Give clearly defined requirements for your target audience.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Give all potential respondents an equal chance of participating.</a:t>
            </a:r>
          </a:p>
          <a:p>
            <a:pPr algn="l">
              <a:buFont typeface="+mj-lt"/>
              <a:buAutoNum type="arabicPeriod"/>
            </a:pPr>
            <a:endParaRPr lang="en-US" dirty="0">
              <a:solidFill>
                <a:srgbClr val="1F1F1F"/>
              </a:solidFill>
              <a:latin typeface="Google Sans"/>
            </a:endParaRPr>
          </a:p>
          <a:p>
            <a:pPr algn="l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180584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303</Words>
  <Application>Microsoft Office PowerPoint</Application>
  <PresentationFormat>Widescreen</PresentationFormat>
  <Paragraphs>54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</vt:lpstr>
      <vt:lpstr>Google Sans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3</cp:revision>
  <dcterms:created xsi:type="dcterms:W3CDTF">2024-03-27T19:52:08Z</dcterms:created>
  <dcterms:modified xsi:type="dcterms:W3CDTF">2024-03-30T20:15:28Z</dcterms:modified>
</cp:coreProperties>
</file>