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2" d="100"/>
          <a:sy n="92" d="100"/>
        </p:scale>
        <p:origin x="-118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03/11/1445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Department of biology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ENGLISH</a:t>
            </a:r>
          </a:p>
          <a:p>
            <a:r>
              <a:rPr lang="en-US" dirty="0"/>
              <a:t>1 stage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</a:t>
            </a:r>
          </a:p>
          <a:p>
            <a:r>
              <a:rPr lang="en-US" dirty="0"/>
              <a:t>RAQIB ABBAS</a:t>
            </a:r>
          </a:p>
        </p:txBody>
      </p:sp>
    </p:spTree>
    <p:extLst>
      <p:ext uri="{BB962C8B-B14F-4D97-AF65-F5344CB8AC3E}">
        <p14:creationId xmlns:p14="http://schemas.microsoft.com/office/powerpoint/2010/main" val="278208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Articles    (  A, An ,The 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 rtl="0"/>
            <a:r>
              <a:rPr lang="en-US" dirty="0"/>
              <a:t>The articles "a," "an," and "the" are used to indicate whether a noun is specific or non-specific. Here's a breakdown of when to use each article: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1. "A" is used before a singular countable noun that is non-specific.</a:t>
            </a:r>
          </a:p>
          <a:p>
            <a:pPr algn="l" rtl="0"/>
            <a:r>
              <a:rPr lang="en-US" dirty="0"/>
              <a:t> For example:</a:t>
            </a:r>
          </a:p>
          <a:p>
            <a:pPr marL="0" indent="0" algn="l" rtl="0">
              <a:buNone/>
            </a:pPr>
            <a:r>
              <a:rPr lang="en-US" dirty="0"/>
              <a:t>    I saw </a:t>
            </a:r>
            <a:r>
              <a:rPr lang="en-US" dirty="0">
                <a:solidFill>
                  <a:srgbClr val="FF0000"/>
                </a:solidFill>
              </a:rPr>
              <a:t>a cat </a:t>
            </a:r>
            <a:r>
              <a:rPr lang="en-US" dirty="0"/>
              <a:t>in the garden. </a:t>
            </a:r>
          </a:p>
          <a:p>
            <a:pPr marL="0" indent="0" algn="l" rtl="0">
              <a:buNone/>
            </a:pPr>
            <a:r>
              <a:rPr lang="en-US" dirty="0"/>
              <a:t>    I saw </a:t>
            </a:r>
            <a:r>
              <a:rPr lang="en-US" dirty="0">
                <a:solidFill>
                  <a:srgbClr val="FF0000"/>
                </a:solidFill>
              </a:rPr>
              <a:t>a dog </a:t>
            </a:r>
            <a:r>
              <a:rPr lang="en-US" dirty="0"/>
              <a:t>in the park.</a:t>
            </a:r>
          </a:p>
          <a:p>
            <a:pPr marL="0" indent="0" algn="l" rtl="0">
              <a:buNone/>
            </a:pPr>
            <a:r>
              <a:rPr lang="en-US" dirty="0"/>
              <a:t>   I need to buy </a:t>
            </a:r>
            <a:r>
              <a:rPr lang="en-US" dirty="0">
                <a:solidFill>
                  <a:srgbClr val="FF0000"/>
                </a:solidFill>
              </a:rPr>
              <a:t>a new laptop </a:t>
            </a:r>
            <a:r>
              <a:rPr lang="en-US" dirty="0"/>
              <a:t>for school.</a:t>
            </a:r>
          </a:p>
          <a:p>
            <a:pPr marL="0" indent="0" algn="l" rtl="0">
              <a:buNone/>
            </a:pPr>
            <a:r>
              <a:rPr lang="en-US" dirty="0"/>
              <a:t>  He found </a:t>
            </a:r>
            <a:r>
              <a:rPr lang="en-US" dirty="0">
                <a:solidFill>
                  <a:srgbClr val="FF0000"/>
                </a:solidFill>
              </a:rPr>
              <a:t>a penny </a:t>
            </a:r>
            <a:r>
              <a:rPr lang="en-US" dirty="0"/>
              <a:t>on the sidewalk.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2. "An" is used before a singular countable noun that is non-specific . That  begins with a vowel sound.</a:t>
            </a:r>
          </a:p>
          <a:p>
            <a:pPr algn="l" rtl="0"/>
            <a:r>
              <a:rPr lang="en-US" dirty="0"/>
              <a:t> For example:</a:t>
            </a:r>
          </a:p>
          <a:p>
            <a:pPr algn="l" rtl="0"/>
            <a:r>
              <a:rPr lang="en-US" dirty="0"/>
              <a:t>She bought </a:t>
            </a:r>
            <a:r>
              <a:rPr lang="en-US" dirty="0">
                <a:solidFill>
                  <a:srgbClr val="FF0000"/>
                </a:solidFill>
              </a:rPr>
              <a:t>an apple </a:t>
            </a:r>
            <a:r>
              <a:rPr lang="en-US" dirty="0"/>
              <a:t>from the store</a:t>
            </a:r>
          </a:p>
          <a:p>
            <a:pPr algn="l" rtl="0"/>
            <a:r>
              <a:rPr lang="en-US" dirty="0"/>
              <a:t> She is </a:t>
            </a:r>
            <a:r>
              <a:rPr lang="en-US" dirty="0">
                <a:solidFill>
                  <a:srgbClr val="FF0000"/>
                </a:solidFill>
              </a:rPr>
              <a:t>an actress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He is </a:t>
            </a:r>
            <a:r>
              <a:rPr lang="en-US" dirty="0">
                <a:solidFill>
                  <a:srgbClr val="FF0000"/>
                </a:solidFill>
              </a:rPr>
              <a:t>an engineer </a:t>
            </a:r>
            <a:r>
              <a:rPr lang="en-US" dirty="0"/>
              <a:t>working on a new project.</a:t>
            </a:r>
          </a:p>
          <a:p>
            <a:pPr algn="l" rtl="0"/>
            <a:r>
              <a:rPr lang="en-US" dirty="0"/>
              <a:t> I need to buy </a:t>
            </a:r>
            <a:r>
              <a:rPr lang="en-US" dirty="0">
                <a:solidFill>
                  <a:srgbClr val="FF0000"/>
                </a:solidFill>
              </a:rPr>
              <a:t>an extra battery </a:t>
            </a:r>
            <a:r>
              <a:rPr lang="en-US" dirty="0"/>
              <a:t>for my camera.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/>
              <a:t>3. "The" is used before both singular and plural nouns to indicate that the noun is specific or is known to both the speaker and the listener.</a:t>
            </a:r>
          </a:p>
          <a:p>
            <a:pPr algn="l" rtl="0"/>
            <a:r>
              <a:rPr lang="en-US" dirty="0"/>
              <a:t>. For example:.</a:t>
            </a:r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The sun </a:t>
            </a:r>
            <a:r>
              <a:rPr lang="en-US" dirty="0"/>
              <a:t>rises in the east.</a:t>
            </a:r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The cat </a:t>
            </a:r>
            <a:r>
              <a:rPr lang="en-US" dirty="0"/>
              <a:t>that I saw in the garden was black.</a:t>
            </a:r>
          </a:p>
          <a:p>
            <a:pPr algn="l" rtl="0"/>
            <a:r>
              <a:rPr lang="en-US" dirty="0"/>
              <a:t>I ate </a:t>
            </a:r>
            <a:r>
              <a:rPr lang="en-US" dirty="0">
                <a:solidFill>
                  <a:srgbClr val="FF0000"/>
                </a:solidFill>
              </a:rPr>
              <a:t>the apple </a:t>
            </a:r>
            <a:r>
              <a:rPr lang="en-US" dirty="0"/>
              <a:t>you gave me.</a:t>
            </a:r>
          </a:p>
          <a:p>
            <a:pPr algn="l" rtl="0"/>
            <a:r>
              <a:rPr lang="en-US" dirty="0"/>
              <a:t>I need to return </a:t>
            </a:r>
            <a:r>
              <a:rPr lang="en-US" dirty="0">
                <a:solidFill>
                  <a:srgbClr val="FF0000"/>
                </a:solidFill>
              </a:rPr>
              <a:t>the book </a:t>
            </a:r>
            <a:r>
              <a:rPr lang="en-US" dirty="0"/>
              <a:t>to the library tomorrow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7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1. "How many" is used when asking about the number or count of countable nouns.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How many books are on the shelf?</a:t>
            </a:r>
          </a:p>
          <a:p>
            <a:pPr marL="0" indent="0" algn="l" rtl="0">
              <a:buNone/>
            </a:pPr>
            <a:r>
              <a:rPr lang="en-US" dirty="0"/>
              <a:t> .How many dogs do you have ?</a:t>
            </a:r>
          </a:p>
          <a:p>
            <a:pPr marL="0" indent="0" algn="l" rtl="0">
              <a:buNone/>
            </a:pPr>
            <a:r>
              <a:rPr lang="en-US" dirty="0"/>
              <a:t> .How many people attended the concert last      night? </a:t>
            </a:r>
          </a:p>
          <a:p>
            <a:pPr marL="0" indent="0" algn="l" rtl="0">
              <a:buNone/>
            </a:pPr>
            <a:r>
              <a:rPr lang="en-US" dirty="0"/>
              <a:t>. How many apples are in the basket? 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6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dirty="0"/>
              <a:t>2-"How much" is used when asking about the quantity or amount of uncountable nouns or abstract concepts..</a:t>
            </a:r>
          </a:p>
          <a:p>
            <a:pPr algn="l" rtl="0"/>
            <a:r>
              <a:rPr lang="en-US" dirty="0"/>
              <a:t>How much milk is left in the jug?</a:t>
            </a:r>
          </a:p>
          <a:p>
            <a:pPr algn="l" rtl="0"/>
            <a:r>
              <a:rPr lang="en-US" dirty="0"/>
              <a:t> How much money do you need?</a:t>
            </a:r>
          </a:p>
          <a:p>
            <a:pPr algn="l" rtl="0"/>
            <a:r>
              <a:rPr lang="en-US" dirty="0"/>
              <a:t>How much water is in the glass?</a:t>
            </a:r>
          </a:p>
          <a:p>
            <a:pPr algn="l" rtl="0"/>
            <a:r>
              <a:rPr lang="en-US" dirty="0"/>
              <a:t>How much sugar is needed for the recipe ? 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/>
              <a:t>   *    How much is this shirt ?</a:t>
            </a:r>
          </a:p>
          <a:p>
            <a:pPr marL="0" indent="0" algn="l" rtl="0">
              <a:buNone/>
            </a:pPr>
            <a:r>
              <a:rPr lang="en-US" dirty="0"/>
              <a:t>   *    How much are these jeans ?</a:t>
            </a:r>
          </a:p>
          <a:p>
            <a:pPr marL="0" indent="0" algn="l" rtl="0">
              <a:buNone/>
            </a:pPr>
            <a:r>
              <a:rPr lang="en-US" dirty="0"/>
              <a:t>   *    How much does this shirt cost ?</a:t>
            </a:r>
          </a:p>
          <a:p>
            <a:pPr marL="0" indent="0" algn="l" rtl="0">
              <a:buNone/>
            </a:pPr>
            <a:r>
              <a:rPr lang="en-US" dirty="0"/>
              <a:t>   *    How much do these jeans cost ?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52824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عرض على الشاشة (3:4)‏</PresentationFormat>
  <Paragraphs>49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Department of biology</vt:lpstr>
      <vt:lpstr>Articles    (  A, An ,The )</vt:lpstr>
      <vt:lpstr>عرض تقديمي في PowerPoint</vt:lpstr>
      <vt:lpstr>How many</vt:lpstr>
      <vt:lpstr>How much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biology</dc:title>
  <dc:creator>prog</dc:creator>
  <cp:lastModifiedBy>Maher</cp:lastModifiedBy>
  <cp:revision>1</cp:revision>
  <dcterms:created xsi:type="dcterms:W3CDTF">2024-05-09T21:41:33Z</dcterms:created>
  <dcterms:modified xsi:type="dcterms:W3CDTF">2024-05-09T21:48:35Z</dcterms:modified>
</cp:coreProperties>
</file>