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61" r:id="rId5"/>
    <p:sldId id="260" r:id="rId6"/>
    <p:sldId id="264" r:id="rId7"/>
    <p:sldId id="262" r:id="rId8"/>
    <p:sldId id="265" r:id="rId9"/>
    <p:sldId id="259" r:id="rId10"/>
    <p:sldId id="263" r:id="rId11"/>
  </p:sldIdLst>
  <p:sldSz cx="12192000" cy="6858000"/>
  <p:notesSz cx="6858000" cy="9144000"/>
  <p:defaultTextStyle>
    <a:defPPr algn="r" rtl="1">
      <a:defRPr lang="ar-M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945" autoAdjust="0"/>
    <p:restoredTop sz="93184" autoAdjust="0"/>
  </p:normalViewPr>
  <p:slideViewPr>
    <p:cSldViewPr snapToGrid="0">
      <p:cViewPr varScale="1">
        <p:scale>
          <a:sx n="62" d="100"/>
          <a:sy n="62" d="100"/>
        </p:scale>
        <p:origin x="78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4392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8BC70C79-C5A9-41AD-BA16-AF54E990AF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r"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0434B3A-C9C0-4BEC-94C9-909F400615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5EACFD35-20FA-4B53-8025-95552CE4791A}" type="datetime1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05/11/45</a:t>
            </a:fld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195593A-4704-4980-961F-33BFA98F5B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r"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63E5938-F0CC-4112-970C-618DB96A84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C7BF22F3-77E9-4F13-AB18-B955F329782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397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6CCF169-992D-4B2D-ABB8-84075E8573D2}" type="datetime1">
              <a:rPr lang="ar-SA" smtClean="0"/>
              <a:t>05/11/45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ar-SA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-SA" noProof="0" dirty="0"/>
              <a:t>انقر لتحرير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C853816F-A1CF-4485-B308-1B9F14B36EAD}" type="slidenum">
              <a:rPr lang="ar-SA" smtClean="0"/>
              <a:pPr algn="l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algn="l" rtl="1"/>
            <a:fld id="{C853816F-A1CF-4485-B308-1B9F14B36EAD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56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algn="l" rtl="1"/>
            <a:fld id="{C853816F-A1CF-4485-B308-1B9F14B36EAD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10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951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algn="l" rtl="1"/>
            <a:fld id="{C853816F-A1CF-4485-B308-1B9F14B36EAD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2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527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algn="l" rtl="1"/>
            <a:fld id="{C853816F-A1CF-4485-B308-1B9F14B36EAD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3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075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algn="l" rtl="1"/>
            <a:fld id="{C853816F-A1CF-4485-B308-1B9F14B36EAD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4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719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algn="l" rtl="1"/>
            <a:fld id="{C853816F-A1CF-4485-B308-1B9F14B36EAD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5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539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algn="l" rtl="1"/>
            <a:fld id="{C853816F-A1CF-4485-B308-1B9F14B36EAD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6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627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algn="l" rtl="1"/>
            <a:fld id="{C853816F-A1CF-4485-B308-1B9F14B36EAD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7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161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algn="l" rtl="1"/>
            <a:fld id="{C853816F-A1CF-4485-B308-1B9F14B36EAD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8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307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algn="l" rtl="1"/>
            <a:fld id="{C853816F-A1CF-4485-B308-1B9F14B36EAD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9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92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flipH="1">
            <a:off x="1524000" y="1122363"/>
            <a:ext cx="9144000" cy="2387600"/>
          </a:xfrm>
        </p:spPr>
        <p:txBody>
          <a:bodyPr rtlCol="1" anchor="b"/>
          <a:lstStyle>
            <a:lvl1pPr algn="ctr" rtl="1">
              <a:defRPr sz="6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flipH="1">
            <a:off x="1524000" y="3602038"/>
            <a:ext cx="9144000" cy="1655762"/>
          </a:xfrm>
        </p:spPr>
        <p:txBody>
          <a:bodyPr rtlCol="1"/>
          <a:lstStyle>
            <a:lvl1pPr marL="0" indent="0" algn="ctr" rtl="1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ar-SA" noProof="0"/>
              <a:t>انقر لتحرير نمط العنوان الثانوي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8610600" y="6356350"/>
            <a:ext cx="27432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77C3649-B701-47F8-9F7E-CEFC26BFDCB2}" type="datetime1">
              <a:rPr lang="ar-SA" noProof="0" smtClean="0"/>
              <a:t>05/11/45</a:t>
            </a:fld>
            <a:endParaRPr lang="ar-SA" noProof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038600" y="6356350"/>
            <a:ext cx="4114800" cy="365125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838200" y="6356350"/>
            <a:ext cx="27432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ACEC5C30-0B3A-4B13-ADDD-7C63C8AA921B}" type="slidenum">
              <a:rPr lang="ar-SA" smtClean="0"/>
              <a:pPr algn="l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838200" y="365125"/>
            <a:ext cx="10515600" cy="1325563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 flipH="1">
            <a:off x="838200" y="1825625"/>
            <a:ext cx="10515600" cy="4351338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8610600" y="6356350"/>
            <a:ext cx="27432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B2ED78-3577-4B6B-A502-65E1FE002341}" type="datetime1">
              <a:rPr lang="ar-SA" noProof="0" smtClean="0"/>
              <a:t>05/11/45</a:t>
            </a:fld>
            <a:endParaRPr lang="ar-SA" noProof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038600" y="6356350"/>
            <a:ext cx="4114800" cy="365125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838200" y="6356350"/>
            <a:ext cx="27432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CEC5C30-0B3A-4B13-ADDD-7C63C8AA921B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844550" y="1709738"/>
            <a:ext cx="10515600" cy="2852737"/>
          </a:xfrm>
        </p:spPr>
        <p:txBody>
          <a:bodyPr rtlCol="1" anchor="b"/>
          <a:lstStyle>
            <a:lvl1pPr algn="r" rtl="1">
              <a:defRPr sz="6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 flipH="1">
            <a:off x="844550" y="4589463"/>
            <a:ext cx="10515600" cy="1500187"/>
          </a:xfrm>
        </p:spPr>
        <p:txBody>
          <a:bodyPr rtlCol="1"/>
          <a:lstStyle>
            <a:lvl1pPr marL="0" indent="0" algn="r" rtl="1">
              <a:buNone/>
              <a:defRPr sz="24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8610600" y="6356350"/>
            <a:ext cx="27432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3A41182-F689-4206-9CD3-CC6B8EB9DB23}" type="datetime1">
              <a:rPr lang="ar-SA" noProof="0" smtClean="0"/>
              <a:t>05/11/45</a:t>
            </a:fld>
            <a:endParaRPr lang="ar-SA" noProof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038600" y="6356350"/>
            <a:ext cx="4114800" cy="365125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838200" y="6356350"/>
            <a:ext cx="27432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CEC5C30-0B3A-4B13-ADDD-7C63C8AA921B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838200" y="365125"/>
            <a:ext cx="10515600" cy="1325563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 flipH="1">
            <a:off x="6172200" y="1825625"/>
            <a:ext cx="5181600" cy="4351338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 flipH="1">
            <a:off x="838200" y="1825625"/>
            <a:ext cx="5181600" cy="4351338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8610600" y="6356350"/>
            <a:ext cx="27432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2930E3D-2D65-402D-AE93-FFDF8199FEEA}" type="datetime1">
              <a:rPr lang="ar-SA" noProof="0" smtClean="0"/>
              <a:t>05/11/45</a:t>
            </a:fld>
            <a:endParaRPr lang="ar-SA" noProof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038600" y="6356350"/>
            <a:ext cx="4114800" cy="365125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838200" y="6356350"/>
            <a:ext cx="27432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CEC5C30-0B3A-4B13-ADDD-7C63C8AA921B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836612" y="365125"/>
            <a:ext cx="10515600" cy="1325563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 flipH="1">
            <a:off x="6194425" y="1681163"/>
            <a:ext cx="5157787" cy="823912"/>
          </a:xfrm>
        </p:spPr>
        <p:txBody>
          <a:bodyPr rtlCol="1" anchor="b"/>
          <a:lstStyle>
            <a:lvl1pPr marL="0" indent="0" algn="r" rtl="1">
              <a:buNone/>
              <a:defRPr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 flipH="1">
            <a:off x="6194425" y="2505075"/>
            <a:ext cx="5157787" cy="3684588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 flipH="1">
            <a:off x="836612" y="1681163"/>
            <a:ext cx="5183188" cy="823912"/>
          </a:xfrm>
        </p:spPr>
        <p:txBody>
          <a:bodyPr rtlCol="1" anchor="b"/>
          <a:lstStyle>
            <a:lvl1pPr marL="0" indent="0" algn="r" rtl="1">
              <a:buNone/>
              <a:defRPr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 flipH="1">
            <a:off x="836612" y="2505075"/>
            <a:ext cx="5183188" cy="3684588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8610600" y="6356350"/>
            <a:ext cx="27432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9436CAE-D0AE-466C-8DBC-7FFC2E866480}" type="datetime1">
              <a:rPr lang="ar-SA" noProof="0" smtClean="0"/>
              <a:t>05/11/45</a:t>
            </a:fld>
            <a:endParaRPr lang="ar-SA" noProof="0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038600" y="6356350"/>
            <a:ext cx="4114800" cy="365125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838200" y="6356350"/>
            <a:ext cx="27432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ACEC5C30-0B3A-4B13-ADDD-7C63C8AA921B}" type="slidenum">
              <a:rPr lang="ar-SA" smtClean="0"/>
              <a:pPr algn="l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838200" y="365125"/>
            <a:ext cx="10515600" cy="1325563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8610600" y="6356350"/>
            <a:ext cx="27432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B70C647-287F-437C-B21D-226BC1F6E82D}" type="datetime1">
              <a:rPr lang="ar-SA" noProof="0" smtClean="0"/>
              <a:t>05/11/45</a:t>
            </a:fld>
            <a:endParaRPr lang="ar-SA" noProof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038600" y="6356350"/>
            <a:ext cx="4114800" cy="365125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838200" y="6356350"/>
            <a:ext cx="27432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CEC5C30-0B3A-4B13-ADDD-7C63C8AA921B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8610600" y="6356350"/>
            <a:ext cx="27432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11F56F8-4F19-4BD3-810A-78D23243809B}" type="datetime1">
              <a:rPr lang="ar-SA" noProof="0" smtClean="0"/>
              <a:t>05/11/45</a:t>
            </a:fld>
            <a:endParaRPr lang="ar-SA" noProof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038600" y="6356350"/>
            <a:ext cx="4114800" cy="365125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838200" y="6356350"/>
            <a:ext cx="27432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CEC5C30-0B3A-4B13-ADDD-7C63C8AA921B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7419975" y="457200"/>
            <a:ext cx="3932237" cy="1600200"/>
          </a:xfrm>
        </p:spPr>
        <p:txBody>
          <a:bodyPr rtlCol="1" anchor="b"/>
          <a:lstStyle>
            <a:lvl1pPr algn="r" rtl="1"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 flipH="1">
            <a:off x="836612" y="987425"/>
            <a:ext cx="6172200" cy="4873625"/>
          </a:xfrm>
        </p:spPr>
        <p:txBody>
          <a:bodyPr rtlCol="1"/>
          <a:lstStyle>
            <a:lvl1pPr algn="r" rtl="1"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 sz="2000"/>
            </a:lvl6pPr>
            <a:lvl7pPr algn="r" rtl="1">
              <a:defRPr sz="2000"/>
            </a:lvl7pPr>
            <a:lvl8pPr algn="r" rtl="1">
              <a:defRPr sz="2000"/>
            </a:lvl8pPr>
            <a:lvl9pPr algn="r" rtl="1">
              <a:defRPr sz="20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 flipH="1">
            <a:off x="7419975" y="2057400"/>
            <a:ext cx="3932237" cy="3811588"/>
          </a:xfrm>
        </p:spPr>
        <p:txBody>
          <a:bodyPr rtlCol="1"/>
          <a:lstStyle>
            <a:lvl1pPr marL="0" indent="0" algn="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8610600" y="6356350"/>
            <a:ext cx="27432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FB0975B-918D-4592-A0B4-1511F63DFD1C}" type="datetime1">
              <a:rPr lang="ar-SA" noProof="0" smtClean="0"/>
              <a:t>05/11/45</a:t>
            </a:fld>
            <a:endParaRPr lang="ar-SA" noProof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038600" y="6356350"/>
            <a:ext cx="4114800" cy="365125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838200" y="6356350"/>
            <a:ext cx="27432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ACEC5C30-0B3A-4B13-ADDD-7C63C8AA921B}" type="slidenum">
              <a:rPr lang="ar-SA" smtClean="0"/>
              <a:pPr algn="l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7419975" y="457200"/>
            <a:ext cx="3932237" cy="1600200"/>
          </a:xfrm>
        </p:spPr>
        <p:txBody>
          <a:bodyPr rtlCol="1" anchor="b"/>
          <a:lstStyle>
            <a:lvl1pPr algn="r" rtl="1"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flipH="1">
            <a:off x="836612" y="987425"/>
            <a:ext cx="6172200" cy="4873625"/>
          </a:xfrm>
        </p:spPr>
        <p:txBody>
          <a:bodyPr rtlCol="1"/>
          <a:lstStyle>
            <a:lvl1pPr marL="0" indent="0" algn="r" rtl="1">
              <a:buNone/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ar-SA" noProof="0"/>
              <a:t>انقر فوق الأيقونة لإضافة صورة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 flipH="1">
            <a:off x="7419975" y="2057400"/>
            <a:ext cx="3932237" cy="3811588"/>
          </a:xfrm>
        </p:spPr>
        <p:txBody>
          <a:bodyPr rtlCol="1"/>
          <a:lstStyle>
            <a:lvl1pPr marL="0" indent="0" algn="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8610600" y="6356350"/>
            <a:ext cx="27432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383B7D6-94EC-41DF-B438-BBC02306D821}" type="datetime1">
              <a:rPr lang="ar-SA" noProof="0" smtClean="0"/>
              <a:t>05/11/45</a:t>
            </a:fld>
            <a:endParaRPr lang="ar-SA" noProof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4038600" y="6356350"/>
            <a:ext cx="4114800" cy="365125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838200" y="6356350"/>
            <a:ext cx="27432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CEC5C30-0B3A-4B13-ADDD-7C63C8AA921B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H="1"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1162619-FFA5-4F22-B1C8-DAAEDAD67BCF}" type="datetime1">
              <a:rPr lang="ar-SA" noProof="0" smtClean="0"/>
              <a:t>05/11/45</a:t>
            </a:fld>
            <a:endParaRPr lang="ar-SA" noProof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H="1"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CEC5C30-0B3A-4B13-ADDD-7C63C8AA921B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1524000" y="852207"/>
            <a:ext cx="9144000" cy="2387600"/>
          </a:xfrm>
        </p:spPr>
        <p:txBody>
          <a:bodyPr rtlCol="1">
            <a:normAutofit/>
          </a:bodyPr>
          <a:lstStyle/>
          <a:p>
            <a:pPr rtl="1"/>
            <a:r>
              <a:rPr lang="en-US" sz="8000" dirty="0">
                <a:solidFill>
                  <a:schemeClr val="bg1"/>
                </a:solidFill>
              </a:rPr>
              <a:t> Radiation Hazardous</a:t>
            </a:r>
            <a:endParaRPr lang="ar-SA" sz="8000" dirty="0">
              <a:solidFill>
                <a:schemeClr val="bg1"/>
              </a:solidFill>
            </a:endParaRPr>
          </a:p>
        </p:txBody>
      </p: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554015" y="3278339"/>
            <a:ext cx="508397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1524000" y="3331882"/>
            <a:ext cx="9144000" cy="1655762"/>
          </a:xfrm>
        </p:spPr>
        <p:txBody>
          <a:bodyPr rtlCol="1">
            <a:normAutofit fontScale="92500" lnSpcReduction="20000"/>
          </a:bodyPr>
          <a:lstStyle/>
          <a:p>
            <a:pPr rtl="1"/>
            <a:r>
              <a:rPr lang="en-US" sz="2800" dirty="0">
                <a:solidFill>
                  <a:schemeClr val="bg1"/>
                </a:solidFill>
              </a:rPr>
              <a:t>M.Sc. Amna Shaker</a:t>
            </a:r>
          </a:p>
          <a:p>
            <a:pPr rtl="1"/>
            <a:r>
              <a:rPr lang="en-US" sz="2800" dirty="0">
                <a:solidFill>
                  <a:schemeClr val="bg1"/>
                </a:solidFill>
              </a:rPr>
              <a:t>College of Science</a:t>
            </a:r>
          </a:p>
          <a:p>
            <a:pPr rtl="1"/>
            <a:r>
              <a:rPr lang="en-US" sz="2800" dirty="0">
                <a:solidFill>
                  <a:schemeClr val="bg1"/>
                </a:solidFill>
              </a:rPr>
              <a:t>Medical Biotechnology Department</a:t>
            </a:r>
          </a:p>
          <a:p>
            <a:pPr rtl="1"/>
            <a:r>
              <a:rPr lang="en-US" sz="2800" dirty="0">
                <a:solidFill>
                  <a:schemeClr val="bg1"/>
                </a:solidFill>
              </a:rPr>
              <a:t>Al-</a:t>
            </a:r>
            <a:r>
              <a:rPr lang="en-US" sz="2800" dirty="0" err="1">
                <a:solidFill>
                  <a:schemeClr val="bg1"/>
                </a:solidFill>
              </a:rPr>
              <a:t>Mustaqbal</a:t>
            </a:r>
            <a:r>
              <a:rPr lang="en-US" sz="2800" dirty="0">
                <a:solidFill>
                  <a:schemeClr val="bg1"/>
                </a:solidFill>
              </a:rPr>
              <a:t> University</a:t>
            </a:r>
          </a:p>
          <a:p>
            <a:pPr rtl="1"/>
            <a:endParaRPr lang="ar-SA" sz="2800" dirty="0">
              <a:solidFill>
                <a:schemeClr val="bg1"/>
              </a:solidFill>
            </a:endParaRPr>
          </a:p>
        </p:txBody>
      </p:sp>
      <p:pic>
        <p:nvPicPr>
          <p:cNvPr id="15" name="الرسم البياني 14">
            <a:extLst>
              <a:ext uri="{FF2B5EF4-FFF2-40B4-BE49-F238E27FC236}">
                <a16:creationId xmlns:a16="http://schemas.microsoft.com/office/drawing/2014/main" id="{2A123BD8-A09C-49C0-98E8-54B55610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968606" flipH="1">
            <a:off x="5207154" y="4482751"/>
            <a:ext cx="3194131" cy="3194131"/>
          </a:xfrm>
          <a:prstGeom prst="rect">
            <a:avLst/>
          </a:prstGeom>
        </p:spPr>
      </p:pic>
      <p:pic>
        <p:nvPicPr>
          <p:cNvPr id="11" name="الرسم البياني 10">
            <a:extLst>
              <a:ext uri="{FF2B5EF4-FFF2-40B4-BE49-F238E27FC236}">
                <a16:creationId xmlns:a16="http://schemas.microsoft.com/office/drawing/2014/main" id="{3CB00449-E308-4DF3-9CFD-9A7D30B67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261393">
            <a:off x="10094762" y="1663257"/>
            <a:ext cx="2684499" cy="2684499"/>
          </a:xfrm>
          <a:prstGeom prst="rect">
            <a:avLst/>
          </a:prstGeom>
        </p:spPr>
      </p:pic>
      <p:pic>
        <p:nvPicPr>
          <p:cNvPr id="13" name="الرسم البياني 12">
            <a:extLst>
              <a:ext uri="{FF2B5EF4-FFF2-40B4-BE49-F238E27FC236}">
                <a16:creationId xmlns:a16="http://schemas.microsoft.com/office/drawing/2014/main" id="{6A56DF0C-1331-406E-AEE6-06E0E59FB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21031" flipH="1">
            <a:off x="7818235" y="4797205"/>
            <a:ext cx="2453456" cy="2453456"/>
          </a:xfrm>
          <a:prstGeom prst="rect">
            <a:avLst/>
          </a:prstGeom>
        </p:spPr>
      </p:pic>
      <p:pic>
        <p:nvPicPr>
          <p:cNvPr id="7" name="الرسم البياني 6">
            <a:extLst>
              <a:ext uri="{FF2B5EF4-FFF2-40B4-BE49-F238E27FC236}">
                <a16:creationId xmlns:a16="http://schemas.microsoft.com/office/drawing/2014/main" id="{88D22565-F42F-439B-A6A4-CF161165E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386303" flipH="1">
            <a:off x="9438410" y="3688628"/>
            <a:ext cx="3245427" cy="3245427"/>
          </a:xfrm>
          <a:prstGeom prst="rect">
            <a:avLst/>
          </a:prstGeom>
        </p:spPr>
      </p:pic>
      <p:pic>
        <p:nvPicPr>
          <p:cNvPr id="9" name="الرسم البياني 8">
            <a:extLst>
              <a:ext uri="{FF2B5EF4-FFF2-40B4-BE49-F238E27FC236}">
                <a16:creationId xmlns:a16="http://schemas.microsoft.com/office/drawing/2014/main" id="{B46E3E84-D1E6-4422-AA93-3EE98A821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148875" flipH="1">
            <a:off x="672477" y="-118161"/>
            <a:ext cx="3005286" cy="3005286"/>
          </a:xfrm>
          <a:prstGeom prst="rect">
            <a:avLst/>
          </a:prstGeom>
        </p:spPr>
      </p:pic>
      <p:pic>
        <p:nvPicPr>
          <p:cNvPr id="19" name="الرسم البياني 18">
            <a:extLst>
              <a:ext uri="{FF2B5EF4-FFF2-40B4-BE49-F238E27FC236}">
                <a16:creationId xmlns:a16="http://schemas.microsoft.com/office/drawing/2014/main" id="{39130E3C-1E93-4315-AE76-13C55147D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2710505" flipH="1">
            <a:off x="445879" y="145767"/>
            <a:ext cx="1574403" cy="1574403"/>
          </a:xfrm>
          <a:prstGeom prst="rect">
            <a:avLst/>
          </a:prstGeom>
        </p:spPr>
      </p:pic>
      <p:pic>
        <p:nvPicPr>
          <p:cNvPr id="21" name="الرسم البياني 20">
            <a:extLst>
              <a:ext uri="{FF2B5EF4-FFF2-40B4-BE49-F238E27FC236}">
                <a16:creationId xmlns:a16="http://schemas.microsoft.com/office/drawing/2014/main" id="{FFEC1660-205F-490E-800A-0D57D250B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079210" flipH="1">
            <a:off x="-214079" y="783939"/>
            <a:ext cx="1488402" cy="148840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7CF0925-5C67-C8E4-065C-4106AE69407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7414" y="4876313"/>
            <a:ext cx="5833269" cy="199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1524000" y="852207"/>
            <a:ext cx="9144000" cy="2387600"/>
          </a:xfrm>
        </p:spPr>
        <p:txBody>
          <a:bodyPr rtlCol="1">
            <a:normAutofit/>
          </a:bodyPr>
          <a:lstStyle/>
          <a:p>
            <a:pPr rtl="1"/>
            <a:r>
              <a:rPr lang="ar-SA" sz="8000" dirty="0">
                <a:solidFill>
                  <a:schemeClr val="bg1"/>
                </a:solidFill>
              </a:rPr>
              <a:t>تذكر...</a:t>
            </a:r>
            <a:br>
              <a:rPr lang="ar-SA" sz="8000" dirty="0">
                <a:solidFill>
                  <a:schemeClr val="bg1"/>
                </a:solidFill>
              </a:rPr>
            </a:br>
            <a:r>
              <a:rPr lang="ar-SA" sz="8000" dirty="0">
                <a:solidFill>
                  <a:schemeClr val="bg1"/>
                </a:solidFill>
              </a:rPr>
              <a:t>السلامة أولاً!</a:t>
            </a:r>
          </a:p>
        </p:txBody>
      </p: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423949" y="3278339"/>
            <a:ext cx="53441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1524000" y="3331882"/>
            <a:ext cx="9144000" cy="1655762"/>
          </a:xfrm>
        </p:spPr>
        <p:txBody>
          <a:bodyPr rtlCol="1">
            <a:normAutofit/>
          </a:bodyPr>
          <a:lstStyle/>
          <a:p>
            <a:pPr rtl="1"/>
            <a:r>
              <a:rPr lang="ar-SA" sz="2000">
                <a:solidFill>
                  <a:schemeClr val="bg1"/>
                </a:solidFill>
              </a:rPr>
              <a:t>(أدخل سطر العلامة الإبداعية الخاصة بك أعلاه)</a:t>
            </a:r>
          </a:p>
        </p:txBody>
      </p:sp>
      <p:pic>
        <p:nvPicPr>
          <p:cNvPr id="15" name="الرسم البياني 14">
            <a:extLst>
              <a:ext uri="{FF2B5EF4-FFF2-40B4-BE49-F238E27FC236}">
                <a16:creationId xmlns:a16="http://schemas.microsoft.com/office/drawing/2014/main" id="{2A123BD8-A09C-49C0-98E8-54B55610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968606" flipH="1">
            <a:off x="5207154" y="4482751"/>
            <a:ext cx="3194131" cy="3194131"/>
          </a:xfrm>
          <a:prstGeom prst="rect">
            <a:avLst/>
          </a:prstGeom>
        </p:spPr>
      </p:pic>
      <p:pic>
        <p:nvPicPr>
          <p:cNvPr id="11" name="الرسم البياني 10">
            <a:extLst>
              <a:ext uri="{FF2B5EF4-FFF2-40B4-BE49-F238E27FC236}">
                <a16:creationId xmlns:a16="http://schemas.microsoft.com/office/drawing/2014/main" id="{3CB00449-E308-4DF3-9CFD-9A7D30B67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261393">
            <a:off x="10094762" y="1663257"/>
            <a:ext cx="2684499" cy="2684499"/>
          </a:xfrm>
          <a:prstGeom prst="rect">
            <a:avLst/>
          </a:prstGeom>
        </p:spPr>
      </p:pic>
      <p:pic>
        <p:nvPicPr>
          <p:cNvPr id="13" name="الرسم البياني 12">
            <a:extLst>
              <a:ext uri="{FF2B5EF4-FFF2-40B4-BE49-F238E27FC236}">
                <a16:creationId xmlns:a16="http://schemas.microsoft.com/office/drawing/2014/main" id="{6A56DF0C-1331-406E-AEE6-06E0E59FB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21031" flipH="1">
            <a:off x="7818235" y="4797205"/>
            <a:ext cx="2453456" cy="2453456"/>
          </a:xfrm>
          <a:prstGeom prst="rect">
            <a:avLst/>
          </a:prstGeom>
        </p:spPr>
      </p:pic>
      <p:pic>
        <p:nvPicPr>
          <p:cNvPr id="7" name="الرسم البياني 6">
            <a:extLst>
              <a:ext uri="{FF2B5EF4-FFF2-40B4-BE49-F238E27FC236}">
                <a16:creationId xmlns:a16="http://schemas.microsoft.com/office/drawing/2014/main" id="{88D22565-F42F-439B-A6A4-CF161165E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386303" flipH="1">
            <a:off x="9438410" y="3688628"/>
            <a:ext cx="3245427" cy="3245427"/>
          </a:xfrm>
          <a:prstGeom prst="rect">
            <a:avLst/>
          </a:prstGeom>
        </p:spPr>
      </p:pic>
      <p:pic>
        <p:nvPicPr>
          <p:cNvPr id="9" name="الرسم البياني 8">
            <a:extLst>
              <a:ext uri="{FF2B5EF4-FFF2-40B4-BE49-F238E27FC236}">
                <a16:creationId xmlns:a16="http://schemas.microsoft.com/office/drawing/2014/main" id="{B46E3E84-D1E6-4422-AA93-3EE98A821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148875" flipH="1">
            <a:off x="672477" y="-118161"/>
            <a:ext cx="3005286" cy="3005286"/>
          </a:xfrm>
          <a:prstGeom prst="rect">
            <a:avLst/>
          </a:prstGeom>
        </p:spPr>
      </p:pic>
      <p:pic>
        <p:nvPicPr>
          <p:cNvPr id="19" name="الرسم البياني 18">
            <a:extLst>
              <a:ext uri="{FF2B5EF4-FFF2-40B4-BE49-F238E27FC236}">
                <a16:creationId xmlns:a16="http://schemas.microsoft.com/office/drawing/2014/main" id="{39130E3C-1E93-4315-AE76-13C55147D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2710505" flipH="1">
            <a:off x="445879" y="145767"/>
            <a:ext cx="1574403" cy="1574403"/>
          </a:xfrm>
          <a:prstGeom prst="rect">
            <a:avLst/>
          </a:prstGeom>
        </p:spPr>
      </p:pic>
      <p:pic>
        <p:nvPicPr>
          <p:cNvPr id="21" name="الرسم البياني 20">
            <a:extLst>
              <a:ext uri="{FF2B5EF4-FFF2-40B4-BE49-F238E27FC236}">
                <a16:creationId xmlns:a16="http://schemas.microsoft.com/office/drawing/2014/main" id="{FFEC1660-205F-490E-800A-0D57D250B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079210" flipH="1">
            <a:off x="-214079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3292187" y="365125"/>
            <a:ext cx="8378529" cy="1325563"/>
          </a:xfrm>
        </p:spPr>
        <p:txBody>
          <a:bodyPr rtlCol="1">
            <a:normAutofit/>
          </a:bodyPr>
          <a:lstStyle/>
          <a:p>
            <a:pPr algn="l" rtl="0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Introduction</a:t>
            </a:r>
            <a:br>
              <a:rPr lang="ar-SA" sz="4400" dirty="0">
                <a:solidFill>
                  <a:schemeClr val="accent5">
                    <a:lumMod val="50000"/>
                  </a:schemeClr>
                </a:solidFill>
              </a:rPr>
            </a:br>
            <a:endParaRPr lang="ar-S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3292187" y="1825625"/>
            <a:ext cx="8378529" cy="4351338"/>
          </a:xfrm>
        </p:spPr>
        <p:txBody>
          <a:bodyPr vert="horz" lIns="91440" tIns="45720" rIns="91440" bIns="45720" rtlCol="1" anchor="t"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</a:rPr>
              <a:t>Radiation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is the emission of energy as electromagnetic waves or moving subatomic particles. </a:t>
            </a:r>
          </a:p>
          <a:p>
            <a:pPr algn="l" rtl="0">
              <a:lnSpc>
                <a:spcPct val="150000"/>
              </a:lnSpc>
            </a:pPr>
            <a:r>
              <a:rPr lang="en-US" sz="2400" u="sng" dirty="0">
                <a:solidFill>
                  <a:schemeClr val="accent5">
                    <a:lumMod val="50000"/>
                  </a:schemeClr>
                </a:solidFill>
              </a:rPr>
              <a:t>Natural radiation comes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from many naturally occurring radioactive materials found in soil, water, air and in the body. Every day, people inhale and ingest forms of radiation from air, food and water.</a:t>
            </a:r>
            <a:endParaRPr lang="ar-SA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9" name="المجموعة 8">
            <a:extLst>
              <a:ext uri="{FF2B5EF4-FFF2-40B4-BE49-F238E27FC236}">
                <a16:creationId xmlns:a16="http://schemas.microsoft.com/office/drawing/2014/main" id="{798EA88B-C439-4F17-9585-820972CE0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491430" y="0"/>
            <a:ext cx="3668917" cy="6941127"/>
            <a:chOff x="-486103" y="0"/>
            <a:chExt cx="3668917" cy="6941127"/>
          </a:xfrm>
        </p:grpSpPr>
        <p:grpSp>
          <p:nvGrpSpPr>
            <p:cNvPr id="10" name="المجموعة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0" y="0"/>
              <a:ext cx="3136324" cy="6858000"/>
              <a:chOff x="0" y="0"/>
              <a:chExt cx="3136324" cy="6858000"/>
            </a:xfrm>
          </p:grpSpPr>
          <p:sp>
            <p:nvSpPr>
              <p:cNvPr id="4" name="مستطيل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 flipH="1">
                <a:off x="0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" name="مستطيل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 flipH="1">
                <a:off x="2970069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مستطيل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 flipH="1">
                <a:off x="2855767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مستطيل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 flipH="1">
                <a:off x="2705100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مستطيل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 flipH="1">
                <a:off x="2798617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11" name="الرسم البياني 10" descr="الحافظة">
              <a:extLst>
                <a:ext uri="{FF2B5EF4-FFF2-40B4-BE49-F238E27FC236}">
                  <a16:creationId xmlns:a16="http://schemas.microsoft.com/office/drawing/2014/main" id="{4F58D0C9-D25F-4044-8F1B-4190E5A1B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-486103" y="3272210"/>
              <a:ext cx="3668917" cy="3668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المجموعة 25">
            <a:extLst>
              <a:ext uri="{FF2B5EF4-FFF2-40B4-BE49-F238E27FC236}">
                <a16:creationId xmlns:a16="http://schemas.microsoft.com/office/drawing/2014/main" id="{FAE49640-1F41-49EF-9DE6-5B8BD818E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16" y="0"/>
            <a:ext cx="3136324" cy="7050231"/>
            <a:chOff x="0" y="0"/>
            <a:chExt cx="3136324" cy="7050231"/>
          </a:xfrm>
        </p:grpSpPr>
        <p:grpSp>
          <p:nvGrpSpPr>
            <p:cNvPr id="10" name="المجموعة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0" y="0"/>
              <a:ext cx="3136324" cy="6858000"/>
              <a:chOff x="0" y="0"/>
              <a:chExt cx="3136324" cy="6858000"/>
            </a:xfrm>
          </p:grpSpPr>
          <p:sp>
            <p:nvSpPr>
              <p:cNvPr id="4" name="مستطيل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 flipH="1">
                <a:off x="0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" name="مستطيل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 flipH="1">
                <a:off x="2970069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مستطيل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 flipH="1">
                <a:off x="2855767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مستطيل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 flipH="1">
                <a:off x="2705100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مستطيل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 flipH="1">
                <a:off x="2798617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12" name="الرسم البياني 11" descr="قميص">
              <a:extLst>
                <a:ext uri="{FF2B5EF4-FFF2-40B4-BE49-F238E27FC236}">
                  <a16:creationId xmlns:a16="http://schemas.microsoft.com/office/drawing/2014/main" id="{D0B86988-B817-439D-A6A5-180647268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712576" flipH="1">
              <a:off x="698952" y="4083626"/>
              <a:ext cx="1951759" cy="1951759"/>
            </a:xfrm>
            <a:prstGeom prst="rect">
              <a:avLst/>
            </a:prstGeom>
          </p:spPr>
        </p:pic>
        <p:pic>
          <p:nvPicPr>
            <p:cNvPr id="14" name="الرسم البياني 13" descr="نظارات">
              <a:extLst>
                <a:ext uri="{FF2B5EF4-FFF2-40B4-BE49-F238E27FC236}">
                  <a16:creationId xmlns:a16="http://schemas.microsoft.com/office/drawing/2014/main" id="{92AEA3DE-CFDD-499C-B6AD-99345EA1C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20804976" flipH="1">
              <a:off x="138744" y="3451676"/>
              <a:ext cx="1034563" cy="1034563"/>
            </a:xfrm>
            <a:prstGeom prst="rect">
              <a:avLst/>
            </a:prstGeom>
          </p:spPr>
        </p:pic>
        <p:pic>
          <p:nvPicPr>
            <p:cNvPr id="16" name="الرسم البياني 15" descr="حذاء">
              <a:extLst>
                <a:ext uri="{FF2B5EF4-FFF2-40B4-BE49-F238E27FC236}">
                  <a16:creationId xmlns:a16="http://schemas.microsoft.com/office/drawing/2014/main" id="{BDFF0140-1CC8-4F76-B83E-EFC26BF59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39438" y="5595504"/>
              <a:ext cx="1454727" cy="1454727"/>
            </a:xfrm>
            <a:prstGeom prst="rect">
              <a:avLst/>
            </a:prstGeom>
          </p:spPr>
        </p:pic>
      </p:grpSp>
      <p:sp>
        <p:nvSpPr>
          <p:cNvPr id="27" name="عنوان 26">
            <a:extLst>
              <a:ext uri="{FF2B5EF4-FFF2-40B4-BE49-F238E27FC236}">
                <a16:creationId xmlns:a16="http://schemas.microsoft.com/office/drawing/2014/main" id="{E54E9113-9F6D-C385-372A-275012B00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3260992" y="365125"/>
            <a:ext cx="8092807" cy="1325563"/>
          </a:xfrm>
        </p:spPr>
        <p:txBody>
          <a:bodyPr/>
          <a:lstStyle/>
          <a:p>
            <a:pPr algn="l" rtl="0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Radiation Sources </a:t>
            </a:r>
            <a:endParaRPr lang="ar-E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9" name="عنصر نائب للمحتوى 28">
            <a:extLst>
              <a:ext uri="{FF2B5EF4-FFF2-40B4-BE49-F238E27FC236}">
                <a16:creationId xmlns:a16="http://schemas.microsoft.com/office/drawing/2014/main" id="{2B5C8AAA-1E12-5FE0-C88E-CA6546FCEC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4096258" y="1535113"/>
            <a:ext cx="7269735" cy="49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3292187" y="365125"/>
            <a:ext cx="8378529" cy="1027257"/>
          </a:xfrm>
        </p:spPr>
        <p:txBody>
          <a:bodyPr rtlCol="1"/>
          <a:lstStyle/>
          <a:p>
            <a:pPr algn="l" rtl="0"/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Radiation Sources </a:t>
            </a:r>
            <a:endParaRPr lang="ar-S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3292187" y="1392382"/>
            <a:ext cx="8378529" cy="4351338"/>
          </a:xfrm>
        </p:spPr>
        <p:txBody>
          <a:bodyPr rtlCol="1">
            <a:normAutofit/>
          </a:bodyPr>
          <a:lstStyle/>
          <a:p>
            <a:pPr marL="0" indent="0" algn="l" rtl="0"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1-</a:t>
            </a:r>
            <a:r>
              <a:rPr lang="en-US" dirty="0">
                <a:solidFill>
                  <a:srgbClr val="FF0000"/>
                </a:solidFill>
              </a:rPr>
              <a:t>Natural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Sources of Radiation : it include 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lvl="3" algn="l" rtl="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FF0000"/>
                </a:solidFill>
              </a:rPr>
              <a:t>Cosmic Radiation</a:t>
            </a:r>
          </a:p>
          <a:p>
            <a:pPr lvl="3" algn="l" rtl="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FF0000"/>
                </a:solidFill>
              </a:rPr>
              <a:t>Radioactive Minerals</a:t>
            </a:r>
          </a:p>
          <a:p>
            <a:pPr lvl="3" algn="l" rtl="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FF0000"/>
                </a:solidFill>
              </a:rPr>
              <a:t>Radon and Thoron</a:t>
            </a:r>
          </a:p>
          <a:p>
            <a:pPr marL="0" indent="0" algn="l" rtl="0"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2- </a:t>
            </a:r>
            <a:r>
              <a:rPr lang="en-US" dirty="0">
                <a:solidFill>
                  <a:srgbClr val="FF0000"/>
                </a:solidFill>
              </a:rPr>
              <a:t>Man-Made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Sources of Radiation : it include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lvl="3" algn="l" rtl="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FF0000"/>
                </a:solidFill>
              </a:rPr>
              <a:t>Medical Procedures</a:t>
            </a:r>
          </a:p>
          <a:p>
            <a:pPr lvl="3" algn="l" rtl="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FF0000"/>
                </a:solidFill>
              </a:rPr>
              <a:t>Military Activities</a:t>
            </a:r>
          </a:p>
          <a:p>
            <a:pPr lvl="3" algn="l" rtl="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FF0000"/>
                </a:solidFill>
              </a:rPr>
              <a:t>Industrial Applications</a:t>
            </a:r>
          </a:p>
          <a:p>
            <a:pPr marL="0" indent="0" algn="l" rtl="0">
              <a:buNone/>
            </a:pPr>
            <a:endParaRPr lang="ar-SA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3" name="المجموعة 12">
            <a:extLst>
              <a:ext uri="{FF2B5EF4-FFF2-40B4-BE49-F238E27FC236}">
                <a16:creationId xmlns:a16="http://schemas.microsoft.com/office/drawing/2014/main" id="{9C15E21A-C111-4D39-BB47-E83988E5A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70036" y="0"/>
            <a:ext cx="3193475" cy="6954260"/>
            <a:chOff x="-57151" y="0"/>
            <a:chExt cx="3193475" cy="6954260"/>
          </a:xfrm>
        </p:grpSpPr>
        <p:grpSp>
          <p:nvGrpSpPr>
            <p:cNvPr id="10" name="المجموعة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0" y="0"/>
              <a:ext cx="3136324" cy="6858000"/>
              <a:chOff x="0" y="0"/>
              <a:chExt cx="3136324" cy="6858000"/>
            </a:xfrm>
          </p:grpSpPr>
          <p:sp>
            <p:nvSpPr>
              <p:cNvPr id="4" name="مستطيل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 flipH="1">
                <a:off x="0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" name="مستطيل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 flipH="1">
                <a:off x="2970069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مستطيل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 flipH="1">
                <a:off x="2855767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مستطيل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 flipH="1">
                <a:off x="2705100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مستطيل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 flipH="1">
                <a:off x="2798617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12" name="الرسم البياني 11" descr="أنابيب الاختبار">
              <a:extLst>
                <a:ext uri="{FF2B5EF4-FFF2-40B4-BE49-F238E27FC236}">
                  <a16:creationId xmlns:a16="http://schemas.microsoft.com/office/drawing/2014/main" id="{57BD2CFA-105C-4606-859E-A8413C62B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-57151" y="4155643"/>
              <a:ext cx="2798617" cy="27986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1002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المجموعة 8">
            <a:extLst>
              <a:ext uri="{FF2B5EF4-FFF2-40B4-BE49-F238E27FC236}">
                <a16:creationId xmlns:a16="http://schemas.microsoft.com/office/drawing/2014/main" id="{DBBB712D-326E-462C-A8F9-C3C739825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832520" y="0"/>
            <a:ext cx="4266669" cy="6858000"/>
            <a:chOff x="-834205" y="0"/>
            <a:chExt cx="4266669" cy="6858000"/>
          </a:xfrm>
        </p:grpSpPr>
        <p:grpSp>
          <p:nvGrpSpPr>
            <p:cNvPr id="10" name="المجموعة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0" y="0"/>
              <a:ext cx="3136324" cy="6858000"/>
              <a:chOff x="0" y="0"/>
              <a:chExt cx="3136324" cy="6858000"/>
            </a:xfrm>
          </p:grpSpPr>
          <p:sp>
            <p:nvSpPr>
              <p:cNvPr id="4" name="مستطيل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 flipH="1">
                <a:off x="0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" name="مستطيل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 flipH="1">
                <a:off x="2970069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مستطيل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 flipH="1">
                <a:off x="2855767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مستطيل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 flipH="1">
                <a:off x="2705100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مستطيل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 flipH="1">
                <a:off x="2798617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11" name="الرسم البياني 10" descr="قنينة">
              <a:extLst>
                <a:ext uri="{FF2B5EF4-FFF2-40B4-BE49-F238E27FC236}">
                  <a16:creationId xmlns:a16="http://schemas.microsoft.com/office/drawing/2014/main" id="{C1AB70EC-6FF8-4DB3-A7E7-E489257F8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-834205" y="2591331"/>
              <a:ext cx="4266669" cy="4266669"/>
            </a:xfrm>
            <a:prstGeom prst="rect">
              <a:avLst/>
            </a:prstGeom>
          </p:spPr>
        </p:pic>
      </p:grpSp>
      <p:pic>
        <p:nvPicPr>
          <p:cNvPr id="13" name="صورة 12">
            <a:extLst>
              <a:ext uri="{FF2B5EF4-FFF2-40B4-BE49-F238E27FC236}">
                <a16:creationId xmlns:a16="http://schemas.microsoft.com/office/drawing/2014/main" id="{45EDEDF0-9BA0-9A0B-B756-939177BD9D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7666" y="705080"/>
            <a:ext cx="7356999" cy="524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82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المجموعة 8">
            <a:extLst>
              <a:ext uri="{FF2B5EF4-FFF2-40B4-BE49-F238E27FC236}">
                <a16:creationId xmlns:a16="http://schemas.microsoft.com/office/drawing/2014/main" id="{DBBB712D-326E-462C-A8F9-C3C739825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832520" y="0"/>
            <a:ext cx="4266669" cy="6858000"/>
            <a:chOff x="-834205" y="0"/>
            <a:chExt cx="4266669" cy="6858000"/>
          </a:xfrm>
        </p:grpSpPr>
        <p:grpSp>
          <p:nvGrpSpPr>
            <p:cNvPr id="10" name="المجموعة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0" y="0"/>
              <a:ext cx="3136324" cy="6858000"/>
              <a:chOff x="0" y="0"/>
              <a:chExt cx="3136324" cy="6858000"/>
            </a:xfrm>
          </p:grpSpPr>
          <p:sp>
            <p:nvSpPr>
              <p:cNvPr id="4" name="مستطيل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 flipH="1">
                <a:off x="0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" name="مستطيل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 flipH="1">
                <a:off x="2970069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مستطيل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 flipH="1">
                <a:off x="2855767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مستطيل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 flipH="1">
                <a:off x="2705100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مستطيل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 flipH="1">
                <a:off x="2798617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11" name="الرسم البياني 10" descr="قنينة">
              <a:extLst>
                <a:ext uri="{FF2B5EF4-FFF2-40B4-BE49-F238E27FC236}">
                  <a16:creationId xmlns:a16="http://schemas.microsoft.com/office/drawing/2014/main" id="{C1AB70EC-6FF8-4DB3-A7E7-E489257F8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-834205" y="2591331"/>
              <a:ext cx="4266669" cy="4266669"/>
            </a:xfrm>
            <a:prstGeom prst="rect">
              <a:avLst/>
            </a:prstGeom>
          </p:spPr>
        </p:pic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7BCCDA7F-CA33-3770-B14F-08027A27FE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4150" y="264405"/>
            <a:ext cx="8067460" cy="633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70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3346480" y="365125"/>
            <a:ext cx="8007319" cy="1325563"/>
          </a:xfrm>
        </p:spPr>
        <p:txBody>
          <a:bodyPr rtlCol="1"/>
          <a:lstStyle/>
          <a:p>
            <a:pPr algn="l" rtl="0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How Radiation Affects our Body?</a:t>
            </a:r>
            <a:endParaRPr lang="ar-S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3346481" y="1825624"/>
            <a:ext cx="8007317" cy="4751445"/>
          </a:xfrm>
        </p:spPr>
        <p:txBody>
          <a:bodyPr rtlCol="1"/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1-Radiation can damage the DNA in our cells.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2-High doses of radiation can cause Acute   Radiation Syndrome (ARS) or Cutaneous Radiation Injuries (CRI).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3-High doses of radiation could also lead to cancer later in life.</a:t>
            </a:r>
            <a:endParaRPr lang="ar-SA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9" name="المجموعة 8">
            <a:extLst>
              <a:ext uri="{FF2B5EF4-FFF2-40B4-BE49-F238E27FC236}">
                <a16:creationId xmlns:a16="http://schemas.microsoft.com/office/drawing/2014/main" id="{5EB226A9-D9EE-4576-B6BE-BA2E94C16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37587" y="0"/>
            <a:ext cx="3890553" cy="6904758"/>
            <a:chOff x="-634734" y="0"/>
            <a:chExt cx="3890553" cy="6904758"/>
          </a:xfrm>
        </p:grpSpPr>
        <p:grpSp>
          <p:nvGrpSpPr>
            <p:cNvPr id="10" name="المجموعة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0" y="0"/>
              <a:ext cx="3136324" cy="6858000"/>
              <a:chOff x="0" y="0"/>
              <a:chExt cx="3136324" cy="6858000"/>
            </a:xfrm>
          </p:grpSpPr>
          <p:sp>
            <p:nvSpPr>
              <p:cNvPr id="4" name="مستطيل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 flipH="1">
                <a:off x="0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" name="مستطيل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 flipH="1">
                <a:off x="2970069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مستطيل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 flipH="1">
                <a:off x="2855767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مستطيل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 flipH="1">
                <a:off x="2705100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مستطيل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 flipH="1">
                <a:off x="2798617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11" name="الرسم البياني 10" descr="ميكروسكوب">
              <a:extLst>
                <a:ext uri="{FF2B5EF4-FFF2-40B4-BE49-F238E27FC236}">
                  <a16:creationId xmlns:a16="http://schemas.microsoft.com/office/drawing/2014/main" id="{A9B090FE-5998-4BAC-AB8D-6F40D44C8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634734" y="3014205"/>
              <a:ext cx="3890553" cy="38905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7033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3346480" y="365125"/>
            <a:ext cx="8007319" cy="1325563"/>
          </a:xfrm>
        </p:spPr>
        <p:txBody>
          <a:bodyPr rtlCol="1"/>
          <a:lstStyle/>
          <a:p>
            <a:pPr algn="l" rtl="0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Types of Radiation </a:t>
            </a:r>
            <a:endParaRPr lang="ar-S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3346481" y="1825624"/>
            <a:ext cx="8007317" cy="4751445"/>
          </a:xfrm>
        </p:spPr>
        <p:txBody>
          <a:bodyPr rtlCol="1"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1-Alpha Particles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(α)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2-Beta Particles (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β)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3- Neutrons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4-Electromagnetic Radiation (Gamma Rays and X-rays)</a:t>
            </a:r>
          </a:p>
        </p:txBody>
      </p:sp>
      <p:grpSp>
        <p:nvGrpSpPr>
          <p:cNvPr id="9" name="المجموعة 8">
            <a:extLst>
              <a:ext uri="{FF2B5EF4-FFF2-40B4-BE49-F238E27FC236}">
                <a16:creationId xmlns:a16="http://schemas.microsoft.com/office/drawing/2014/main" id="{5EB226A9-D9EE-4576-B6BE-BA2E94C16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37587" y="0"/>
            <a:ext cx="3890553" cy="6904758"/>
            <a:chOff x="-634734" y="0"/>
            <a:chExt cx="3890553" cy="6904758"/>
          </a:xfrm>
        </p:grpSpPr>
        <p:grpSp>
          <p:nvGrpSpPr>
            <p:cNvPr id="10" name="المجموعة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0" y="0"/>
              <a:ext cx="3136324" cy="6858000"/>
              <a:chOff x="0" y="0"/>
              <a:chExt cx="3136324" cy="6858000"/>
            </a:xfrm>
          </p:grpSpPr>
          <p:sp>
            <p:nvSpPr>
              <p:cNvPr id="4" name="مستطيل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 flipH="1">
                <a:off x="0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" name="مستطيل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 flipH="1">
                <a:off x="2970069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مستطيل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 flipH="1">
                <a:off x="2855767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مستطيل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 flipH="1">
                <a:off x="2705100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مستطيل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 flipH="1">
                <a:off x="2798617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11" name="الرسم البياني 10" descr="ميكروسكوب">
              <a:extLst>
                <a:ext uri="{FF2B5EF4-FFF2-40B4-BE49-F238E27FC236}">
                  <a16:creationId xmlns:a16="http://schemas.microsoft.com/office/drawing/2014/main" id="{A9B090FE-5998-4BAC-AB8D-6F40D44C8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634734" y="3014205"/>
              <a:ext cx="3890553" cy="38905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1769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المجموعة 8">
            <a:extLst>
              <a:ext uri="{FF2B5EF4-FFF2-40B4-BE49-F238E27FC236}">
                <a16:creationId xmlns:a16="http://schemas.microsoft.com/office/drawing/2014/main" id="{AEA098C1-E19E-4D03-9A35-14569BC7C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00803" y="0"/>
            <a:ext cx="3884322" cy="6858000"/>
            <a:chOff x="-592135" y="0"/>
            <a:chExt cx="3884322" cy="6858000"/>
          </a:xfrm>
        </p:grpSpPr>
        <p:grpSp>
          <p:nvGrpSpPr>
            <p:cNvPr id="10" name="المجموعة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0" y="0"/>
              <a:ext cx="3136324" cy="6858000"/>
              <a:chOff x="0" y="0"/>
              <a:chExt cx="3136324" cy="6858000"/>
            </a:xfrm>
          </p:grpSpPr>
          <p:sp>
            <p:nvSpPr>
              <p:cNvPr id="4" name="مستطيل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 flipH="1">
                <a:off x="0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" name="مستطيل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 flipH="1">
                <a:off x="2970069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مستطيل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 flipH="1">
                <a:off x="2855767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مستطيل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 flipH="1">
                <a:off x="2705100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مستطيل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 flipH="1">
                <a:off x="2798617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13" name="الرسم البياني 12" descr="إناء">
              <a:extLst>
                <a:ext uri="{FF2B5EF4-FFF2-40B4-BE49-F238E27FC236}">
                  <a16:creationId xmlns:a16="http://schemas.microsoft.com/office/drawing/2014/main" id="{BF2CC76A-FBA9-49E0-9F1C-2C5299495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-592135" y="2973678"/>
              <a:ext cx="3884322" cy="3884322"/>
            </a:xfrm>
            <a:prstGeom prst="rect">
              <a:avLst/>
            </a:prstGeom>
          </p:spPr>
        </p:pic>
      </p:grpSp>
      <p:pic>
        <p:nvPicPr>
          <p:cNvPr id="12" name="صورة 11">
            <a:extLst>
              <a:ext uri="{FF2B5EF4-FFF2-40B4-BE49-F238E27FC236}">
                <a16:creationId xmlns:a16="http://schemas.microsoft.com/office/drawing/2014/main" id="{FA10C4CC-62D0-AB3E-5994-61CAC655F7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424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0642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win32_fixed" id="{7502DCE6-89B5-4904-A83B-96FC5837C5C4}" vid="{D604A719-80E9-431E-B3F9-5A4F65972DD8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200</Words>
  <Application>Microsoft Office PowerPoint</Application>
  <PresentationFormat>شاشة عريضة</PresentationFormat>
  <Paragraphs>39</Paragraphs>
  <Slides>10</Slides>
  <Notes>10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4" baseType="lpstr">
      <vt:lpstr>Arial</vt:lpstr>
      <vt:lpstr>Tahoma</vt:lpstr>
      <vt:lpstr>Wingdings</vt:lpstr>
      <vt:lpstr>نسق Office</vt:lpstr>
      <vt:lpstr> Radiation Hazardous</vt:lpstr>
      <vt:lpstr>Introduction </vt:lpstr>
      <vt:lpstr>Radiation Sources </vt:lpstr>
      <vt:lpstr>Radiation Sources </vt:lpstr>
      <vt:lpstr>عرض تقديمي في PowerPoint</vt:lpstr>
      <vt:lpstr>عرض تقديمي في PowerPoint</vt:lpstr>
      <vt:lpstr>How Radiation Affects our Body?</vt:lpstr>
      <vt:lpstr>Types of Radiation </vt:lpstr>
      <vt:lpstr>عرض تقديمي في PowerPoint</vt:lpstr>
      <vt:lpstr>تذكر... السلامة أولاً!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2021-11-12T00:22:59Z</dcterms:created>
  <dcterms:modified xsi:type="dcterms:W3CDTF">2024-05-12T05:47:50Z</dcterms:modified>
</cp:coreProperties>
</file>