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removePersonalInfoOnSave="1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7" r:id="rId4"/>
    <p:sldId id="262" r:id="rId5"/>
    <p:sldId id="268" r:id="rId6"/>
    <p:sldId id="264" r:id="rId7"/>
    <p:sldId id="265" r:id="rId8"/>
    <p:sldId id="266" r:id="rId9"/>
    <p:sldId id="261" r:id="rId10"/>
    <p:sldId id="263" r:id="rId11"/>
  </p:sldIdLst>
  <p:sldSz cx="12192000" cy="6858000"/>
  <p:notesSz cx="6858000" cy="9144000"/>
  <p:defaultTextStyle>
    <a:defPPr algn="r" rtl="1">
      <a:defRPr lang="ar-M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945" autoAdjust="0"/>
    <p:restoredTop sz="93184" autoAdjust="0"/>
  </p:normalViewPr>
  <p:slideViewPr>
    <p:cSldViewPr snapToGrid="0">
      <p:cViewPr varScale="1">
        <p:scale>
          <a:sx n="62" d="100"/>
          <a:sy n="62" d="100"/>
        </p:scale>
        <p:origin x="7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392" y="7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>
            <a:extLst>
              <a:ext uri="{FF2B5EF4-FFF2-40B4-BE49-F238E27FC236}">
                <a16:creationId xmlns:a16="http://schemas.microsoft.com/office/drawing/2014/main" id="{8BC70C79-C5A9-41AD-BA16-AF54E990AF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r"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0434B3A-C9C0-4BEC-94C9-909F4006152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5EACFD35-20FA-4B53-8025-95552CE4791A}" type="datetime1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26/10/1445</a:t>
            </a:fld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195593A-4704-4980-961F-33BFA98F5B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r"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63E5938-F0CC-4112-970C-618DB96A84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C7BF22F3-77E9-4F13-AB18-B955F329782B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397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 flipH="1"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 flipH="1">
            <a:off x="1587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6CCF169-992D-4B2D-ABB8-84075E8573D2}" type="datetime1">
              <a:rPr lang="ar-SA" smtClean="0"/>
              <a:t>26/10/1445</a:t>
            </a:fld>
            <a:endParaRPr lang="ar-SA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ar-SA" noProof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 flipH="1"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ar-SA" noProof="0" dirty="0"/>
              <a:t>انقر لتحرير أنماط النص الرئيسي</a:t>
            </a:r>
          </a:p>
          <a:p>
            <a:pPr lvl="1" rtl="1"/>
            <a:r>
              <a:rPr lang="ar-SA" noProof="0" dirty="0"/>
              <a:t>المستوى الثاني</a:t>
            </a:r>
          </a:p>
          <a:p>
            <a:pPr lvl="2" rtl="1"/>
            <a:r>
              <a:rPr lang="ar-SA" noProof="0" dirty="0"/>
              <a:t>المستوى الثالث</a:t>
            </a:r>
          </a:p>
          <a:p>
            <a:pPr lvl="3" rtl="1"/>
            <a:r>
              <a:rPr lang="ar-SA" noProof="0" dirty="0"/>
              <a:t>المستوى الرابع</a:t>
            </a:r>
          </a:p>
          <a:p>
            <a:pPr lvl="4" rtl="1"/>
            <a:r>
              <a:rPr lang="ar-SA" noProof="0" dirty="0"/>
              <a:t>المستوى الخامس</a:t>
            </a: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 flipH="1"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 flipH="1">
            <a:off x="1587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fld id="{C853816F-A1CF-4485-B308-1B9F14B36EAD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1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356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2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271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3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992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4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161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6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7595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7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674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8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4431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9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7197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ar-SA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 rtlCol="1"/>
          <a:lstStyle/>
          <a:p>
            <a:pPr algn="l" rtl="1"/>
            <a:fld id="{C853816F-A1CF-4485-B308-1B9F14B36EAD}" type="slidenum">
              <a:rPr lang="ar-SA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10</a:t>
            </a:fld>
            <a:endParaRPr lang="ar-SA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951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ال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flipH="1">
            <a:off x="1524000" y="1122363"/>
            <a:ext cx="9144000" cy="2387600"/>
          </a:xfrm>
        </p:spPr>
        <p:txBody>
          <a:bodyPr rtlCol="1" anchor="b"/>
          <a:lstStyle>
            <a:lvl1pPr algn="ctr" rtl="1">
              <a:defRPr sz="6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flipH="1">
            <a:off x="1524000" y="3602038"/>
            <a:ext cx="9144000" cy="1655762"/>
          </a:xfrm>
        </p:spPr>
        <p:txBody>
          <a:bodyPr rtlCol="1"/>
          <a:lstStyle>
            <a:lvl1pPr marL="0" indent="0" algn="ctr" rtl="1">
              <a:buNone/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000"/>
            </a:lvl2pPr>
            <a:lvl3pPr marL="914400" indent="0" algn="ctr" rtl="1">
              <a:buNone/>
              <a:defRPr sz="1800"/>
            </a:lvl3pPr>
            <a:lvl4pPr marL="1371600" indent="0" algn="ctr" rtl="1">
              <a:buNone/>
              <a:defRPr sz="1600"/>
            </a:lvl4pPr>
            <a:lvl5pPr marL="1828800" indent="0" algn="ctr" rtl="1">
              <a:buNone/>
              <a:defRPr sz="1600"/>
            </a:lvl5pPr>
            <a:lvl6pPr marL="2286000" indent="0" algn="ctr" rtl="1">
              <a:buNone/>
              <a:defRPr sz="1600"/>
            </a:lvl6pPr>
            <a:lvl7pPr marL="2743200" indent="0" algn="ctr" rtl="1">
              <a:buNone/>
              <a:defRPr sz="1600"/>
            </a:lvl7pPr>
            <a:lvl8pPr marL="3200400" indent="0" algn="ctr" rtl="1">
              <a:buNone/>
              <a:defRPr sz="1600"/>
            </a:lvl8pPr>
            <a:lvl9pPr marL="3657600" indent="0" algn="ctr" rtl="1">
              <a:buNone/>
              <a:defRPr sz="1600"/>
            </a:lvl9pPr>
          </a:lstStyle>
          <a:p>
            <a:pPr rtl="1"/>
            <a:r>
              <a:rPr lang="ar-SA" noProof="0"/>
              <a:t>انقر لتحرير نمط العنوان الثانوي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177C3649-B701-47F8-9F7E-CEFC26BFDCB2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fld id="{ACEC5C30-0B3A-4B13-ADDD-7C63C8AA921B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العنوان وال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38200" y="365125"/>
            <a:ext cx="10515600" cy="1325563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 flipH="1">
            <a:off x="838200" y="1825625"/>
            <a:ext cx="10515600" cy="435133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F9B2ED78-3577-4B6B-A502-65E1FE002341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44550" y="1709738"/>
            <a:ext cx="10515600" cy="2852737"/>
          </a:xfrm>
        </p:spPr>
        <p:txBody>
          <a:bodyPr rtlCol="1" anchor="b"/>
          <a:lstStyle>
            <a:lvl1pPr algn="r" rtl="1">
              <a:defRPr sz="6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 flipH="1">
            <a:off x="844550" y="4589463"/>
            <a:ext cx="10515600" cy="1500187"/>
          </a:xfrm>
        </p:spPr>
        <p:txBody>
          <a:bodyPr rtlCol="1"/>
          <a:lstStyle>
            <a:lvl1pPr marL="0" indent="0" algn="r" rtl="1">
              <a:buNone/>
              <a:defRPr sz="24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3A41182-F689-4206-9CD3-CC6B8EB9DB23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38200" y="365125"/>
            <a:ext cx="10515600" cy="1325563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 flipH="1">
            <a:off x="6172200" y="1825625"/>
            <a:ext cx="5181600" cy="435133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 flipH="1">
            <a:off x="838200" y="1825625"/>
            <a:ext cx="5181600" cy="435133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02930E3D-2D65-402D-AE93-FFDF8199FEEA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36612" y="365125"/>
            <a:ext cx="10515600" cy="1325563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 flipH="1">
            <a:off x="6194425" y="1681163"/>
            <a:ext cx="5157787" cy="823912"/>
          </a:xfrm>
        </p:spPr>
        <p:txBody>
          <a:bodyPr rtlCol="1" anchor="b"/>
          <a:lstStyle>
            <a:lvl1pPr marL="0" indent="0" algn="r" rtl="1"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 flipH="1">
            <a:off x="6194425" y="2505075"/>
            <a:ext cx="5157787" cy="368458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 flipH="1">
            <a:off x="836612" y="1681163"/>
            <a:ext cx="5183188" cy="823912"/>
          </a:xfrm>
        </p:spPr>
        <p:txBody>
          <a:bodyPr rtlCol="1" anchor="b"/>
          <a:lstStyle>
            <a:lvl1pPr marL="0" indent="0" algn="r" rtl="1">
              <a:buNone/>
              <a:defRPr sz="2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 flipH="1">
            <a:off x="836612" y="2505075"/>
            <a:ext cx="5183188" cy="3684588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9436CAE-D0AE-466C-8DBC-7FFC2E866480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fld id="{ACEC5C30-0B3A-4B13-ADDD-7C63C8AA921B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ال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838200" y="365125"/>
            <a:ext cx="10515600" cy="1325563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B70C647-287F-437C-B21D-226BC1F6E82D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11F56F8-4F19-4BD3-810A-78D23243809B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7419975" y="457200"/>
            <a:ext cx="3932237" cy="1600200"/>
          </a:xfrm>
        </p:spPr>
        <p:txBody>
          <a:bodyPr rtlCol="1" anchor="b"/>
          <a:lstStyle>
            <a:lvl1pPr algn="r" rtl="1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 flipH="1">
            <a:off x="836612" y="987425"/>
            <a:ext cx="6172200" cy="4873625"/>
          </a:xfrm>
        </p:spPr>
        <p:txBody>
          <a:bodyPr rtlCol="1"/>
          <a:lstStyle>
            <a:lvl1pPr algn="r" rtl="1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2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2000"/>
            </a:lvl6pPr>
            <a:lvl7pPr algn="r" rtl="1">
              <a:defRPr sz="2000"/>
            </a:lvl7pPr>
            <a:lvl8pPr algn="r" rtl="1">
              <a:defRPr sz="2000"/>
            </a:lvl8pPr>
            <a:lvl9pPr algn="r" rtl="1">
              <a:defRPr sz="2000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 flipH="1">
            <a:off x="7419975" y="2057400"/>
            <a:ext cx="3932237" cy="3811588"/>
          </a:xfrm>
        </p:spPr>
        <p:txBody>
          <a:bodyPr rtlCol="1"/>
          <a:lstStyle>
            <a:lvl1pPr marL="0" indent="0" algn="r" rtl="1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5FB0975B-918D-4592-A0B4-1511F63DFD1C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algn="l"/>
            <a:fld id="{ACEC5C30-0B3A-4B13-ADDD-7C63C8AA921B}" type="slidenum">
              <a:rPr lang="ar-SA" smtClean="0"/>
              <a:pPr algn="l"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7419975" y="457200"/>
            <a:ext cx="3932237" cy="1600200"/>
          </a:xfrm>
        </p:spPr>
        <p:txBody>
          <a:bodyPr rtlCol="1" anchor="b"/>
          <a:lstStyle>
            <a:lvl1pPr algn="r" rtl="1"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 flipH="1">
            <a:off x="836612" y="987425"/>
            <a:ext cx="6172200" cy="4873625"/>
          </a:xfrm>
        </p:spPr>
        <p:txBody>
          <a:bodyPr rtlCol="1"/>
          <a:lstStyle>
            <a:lvl1pPr marL="0" indent="0" algn="r" rtl="1">
              <a:buNone/>
              <a:defRPr sz="3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ar-SA" noProof="0"/>
              <a:t>انقر فوق الأيقونة لإضافة صورة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 flipH="1">
            <a:off x="7419975" y="2057400"/>
            <a:ext cx="3932237" cy="3811588"/>
          </a:xfrm>
        </p:spPr>
        <p:txBody>
          <a:bodyPr rtlCol="1"/>
          <a:lstStyle>
            <a:lvl1pPr marL="0" indent="0" algn="r" rtl="1">
              <a:buNone/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400"/>
            </a:lvl2pPr>
            <a:lvl3pPr marL="914400" indent="0" algn="r" rtl="1">
              <a:buNone/>
              <a:defRPr sz="1200"/>
            </a:lvl3pPr>
            <a:lvl4pPr marL="1371600" indent="0" algn="r" rtl="1">
              <a:buNone/>
              <a:defRPr sz="1000"/>
            </a:lvl4pPr>
            <a:lvl5pPr marL="1828800" indent="0" algn="r" rtl="1">
              <a:buNone/>
              <a:defRPr sz="1000"/>
            </a:lvl5pPr>
            <a:lvl6pPr marL="2286000" indent="0" algn="r" rtl="1">
              <a:buNone/>
              <a:defRPr sz="1000"/>
            </a:lvl6pPr>
            <a:lvl7pPr marL="2743200" indent="0" algn="r" rtl="1">
              <a:buNone/>
              <a:defRPr sz="1000"/>
            </a:lvl7pPr>
            <a:lvl8pPr marL="3200400" indent="0" algn="r" rtl="1">
              <a:buNone/>
              <a:defRPr sz="1000"/>
            </a:lvl8pPr>
            <a:lvl9pPr marL="3657600" indent="0" algn="r" rtl="1">
              <a:buNone/>
              <a:defRPr sz="1000"/>
            </a:lvl9pPr>
          </a:lstStyle>
          <a:p>
            <a:pPr lvl="0" rtl="1"/>
            <a:r>
              <a:rPr lang="ar-SA" noProof="0"/>
              <a:t>انقر لتحرير أنماط النص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flipH="1">
            <a:off x="8610600" y="6356350"/>
            <a:ext cx="2743200" cy="365125"/>
          </a:xfrm>
        </p:spPr>
        <p:txBody>
          <a:bodyPr rtlCol="1"/>
          <a:lstStyle>
            <a:lvl1pPr algn="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383B7D6-94EC-41DF-B438-BBC02306D821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flipH="1">
            <a:off x="4038600" y="6356350"/>
            <a:ext cx="4114800" cy="365125"/>
          </a:xfrm>
        </p:spPr>
        <p:txBody>
          <a:bodyPr rtlCol="1"/>
          <a:lstStyle>
            <a:lvl1pPr algn="ctr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dirty="0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flipH="1">
            <a:off x="838200" y="6356350"/>
            <a:ext cx="2743200" cy="365125"/>
          </a:xfrm>
        </p:spPr>
        <p:txBody>
          <a:bodyPr rtlCol="1"/>
          <a:lstStyle>
            <a:lvl1pPr algn="l" rtl="1"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rtl="1"/>
            <a:r>
              <a:rPr lang="ar-SA" noProof="0"/>
              <a:t>انقر لتحرير نمط العنوان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H="1"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ar-SA" noProof="0"/>
              <a:t>انقر لتحرير أنماط النص الرئيسي</a:t>
            </a:r>
          </a:p>
          <a:p>
            <a:pPr lvl="1" rtl="1"/>
            <a:r>
              <a:rPr lang="ar-SA" noProof="0"/>
              <a:t>المستوى الثاني</a:t>
            </a:r>
          </a:p>
          <a:p>
            <a:pPr lvl="2" rtl="1"/>
            <a:r>
              <a:rPr lang="ar-SA" noProof="0"/>
              <a:t>المستوى الثالث</a:t>
            </a:r>
          </a:p>
          <a:p>
            <a:pPr lvl="3" rtl="1"/>
            <a:r>
              <a:rPr lang="ar-SA" noProof="0"/>
              <a:t>المستوى الرابع</a:t>
            </a:r>
          </a:p>
          <a:p>
            <a:pPr lvl="4" rtl="1"/>
            <a:r>
              <a:rPr lang="ar-SA" noProof="0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flipH="1"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1162619-FFA5-4F22-B1C8-DAAEDAD67BCF}" type="datetime1">
              <a:rPr lang="ar-SA" noProof="0" smtClean="0"/>
              <a:t>26/10/1445</a:t>
            </a:fld>
            <a:endParaRPr lang="ar-SA" noProof="0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 rtl="1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ar-SA" noProof="0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ACEC5C30-0B3A-4B13-ADDD-7C63C8AA921B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4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1524000" y="852207"/>
            <a:ext cx="9144000" cy="2387600"/>
          </a:xfrm>
        </p:spPr>
        <p:txBody>
          <a:bodyPr rtlCol="1">
            <a:normAutofit/>
          </a:bodyPr>
          <a:lstStyle/>
          <a:p>
            <a:pPr rtl="1"/>
            <a:r>
              <a:rPr lang="en-US" sz="8000" dirty="0">
                <a:solidFill>
                  <a:schemeClr val="bg1"/>
                </a:solidFill>
              </a:rPr>
              <a:t>Biosafety </a:t>
            </a:r>
            <a:endParaRPr lang="ar-SA" sz="8000" dirty="0">
              <a:solidFill>
                <a:schemeClr val="bg1"/>
              </a:solidFill>
            </a:endParaRP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554015" y="3278339"/>
            <a:ext cx="508397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1524000" y="3331882"/>
            <a:ext cx="9144000" cy="1655762"/>
          </a:xfrm>
        </p:spPr>
        <p:txBody>
          <a:bodyPr rtlCol="1">
            <a:normAutofit fontScale="92500" lnSpcReduction="20000"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M.Sc. Amna Shaker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College of Science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Medical Biotechnology Department</a:t>
            </a:r>
            <a:endParaRPr kumimoji="0" lang="ar-IQ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Al-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Mustaqbal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University</a:t>
            </a:r>
            <a:endParaRPr kumimoji="0" lang="ar-SA" sz="3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rtl="1"/>
            <a:endParaRPr lang="ar-SA" sz="2800" dirty="0">
              <a:solidFill>
                <a:schemeClr val="bg1"/>
              </a:solidFill>
            </a:endParaRPr>
          </a:p>
        </p:txBody>
      </p:sp>
      <p:pic>
        <p:nvPicPr>
          <p:cNvPr id="15" name="الرسم البياني 14">
            <a:extLst>
              <a:ext uri="{FF2B5EF4-FFF2-40B4-BE49-F238E27FC236}">
                <a16:creationId xmlns:a16="http://schemas.microsoft.com/office/drawing/2014/main" id="{2A123BD8-A09C-49C0-98E8-54B55610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968606" flipH="1">
            <a:off x="5207154" y="4482751"/>
            <a:ext cx="3194131" cy="3194131"/>
          </a:xfrm>
          <a:prstGeom prst="rect">
            <a:avLst/>
          </a:prstGeom>
        </p:spPr>
      </p:pic>
      <p:pic>
        <p:nvPicPr>
          <p:cNvPr id="11" name="الرسم البياني 10">
            <a:extLst>
              <a:ext uri="{FF2B5EF4-FFF2-40B4-BE49-F238E27FC236}">
                <a16:creationId xmlns:a16="http://schemas.microsoft.com/office/drawing/2014/main" id="{3CB00449-E308-4DF3-9CFD-9A7D30B67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261393">
            <a:off x="10094762" y="1663257"/>
            <a:ext cx="2684499" cy="2684499"/>
          </a:xfrm>
          <a:prstGeom prst="rect">
            <a:avLst/>
          </a:prstGeom>
        </p:spPr>
      </p:pic>
      <p:pic>
        <p:nvPicPr>
          <p:cNvPr id="13" name="الرسم البياني 12">
            <a:extLst>
              <a:ext uri="{FF2B5EF4-FFF2-40B4-BE49-F238E27FC236}">
                <a16:creationId xmlns:a16="http://schemas.microsoft.com/office/drawing/2014/main" id="{6A56DF0C-1331-406E-AEE6-06E0E59FB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21031" flipH="1">
            <a:off x="7818235" y="4797205"/>
            <a:ext cx="2453456" cy="2453456"/>
          </a:xfrm>
          <a:prstGeom prst="rect">
            <a:avLst/>
          </a:prstGeom>
        </p:spPr>
      </p:pic>
      <p:pic>
        <p:nvPicPr>
          <p:cNvPr id="7" name="الرسم البياني 6">
            <a:extLst>
              <a:ext uri="{FF2B5EF4-FFF2-40B4-BE49-F238E27FC236}">
                <a16:creationId xmlns:a16="http://schemas.microsoft.com/office/drawing/2014/main" id="{88D22565-F42F-439B-A6A4-CF161165E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20386303" flipH="1">
            <a:off x="9438410" y="3688628"/>
            <a:ext cx="3245427" cy="3245427"/>
          </a:xfrm>
          <a:prstGeom prst="rect">
            <a:avLst/>
          </a:prstGeom>
        </p:spPr>
      </p:pic>
      <p:pic>
        <p:nvPicPr>
          <p:cNvPr id="9" name="الرسم البياني 8">
            <a:extLst>
              <a:ext uri="{FF2B5EF4-FFF2-40B4-BE49-F238E27FC236}">
                <a16:creationId xmlns:a16="http://schemas.microsoft.com/office/drawing/2014/main" id="{B46E3E84-D1E6-4422-AA93-3EE98A821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148875" flipH="1">
            <a:off x="672477" y="-118161"/>
            <a:ext cx="3005286" cy="3005286"/>
          </a:xfrm>
          <a:prstGeom prst="rect">
            <a:avLst/>
          </a:prstGeom>
        </p:spPr>
      </p:pic>
      <p:pic>
        <p:nvPicPr>
          <p:cNvPr id="19" name="الرسم البياني 18">
            <a:extLst>
              <a:ext uri="{FF2B5EF4-FFF2-40B4-BE49-F238E27FC236}">
                <a16:creationId xmlns:a16="http://schemas.microsoft.com/office/drawing/2014/main" id="{39130E3C-1E93-4315-AE76-13C55147D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2710505" flipH="1">
            <a:off x="445879" y="145767"/>
            <a:ext cx="1574403" cy="1574403"/>
          </a:xfrm>
          <a:prstGeom prst="rect">
            <a:avLst/>
          </a:prstGeom>
        </p:spPr>
      </p:pic>
      <p:pic>
        <p:nvPicPr>
          <p:cNvPr id="21" name="الرسم البياني 20">
            <a:extLst>
              <a:ext uri="{FF2B5EF4-FFF2-40B4-BE49-F238E27FC236}">
                <a16:creationId xmlns:a16="http://schemas.microsoft.com/office/drawing/2014/main" id="{FFEC1660-205F-490E-800A-0D57D250B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79210" flipH="1">
            <a:off x="-214079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flipH="1">
            <a:off x="1524000" y="852207"/>
            <a:ext cx="9144000" cy="2387600"/>
          </a:xfrm>
        </p:spPr>
        <p:txBody>
          <a:bodyPr rtlCol="1">
            <a:normAutofit/>
          </a:bodyPr>
          <a:lstStyle/>
          <a:p>
            <a:pPr rtl="1"/>
            <a:r>
              <a:rPr lang="ar-SA" sz="8000" dirty="0">
                <a:solidFill>
                  <a:schemeClr val="bg1"/>
                </a:solidFill>
              </a:rPr>
              <a:t>تذكر...</a:t>
            </a:r>
            <a:br>
              <a:rPr lang="ar-SA" sz="8000" dirty="0">
                <a:solidFill>
                  <a:schemeClr val="bg1"/>
                </a:solidFill>
              </a:rPr>
            </a:br>
            <a:r>
              <a:rPr lang="ar-SA" sz="8000" dirty="0">
                <a:solidFill>
                  <a:schemeClr val="bg1"/>
                </a:solidFill>
              </a:rPr>
              <a:t>السلامة أولاً!</a:t>
            </a:r>
          </a:p>
        </p:txBody>
      </p:sp>
      <p:cxnSp>
        <p:nvCxnSpPr>
          <p:cNvPr id="5" name="رابط مستقيم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3423949" y="3278339"/>
            <a:ext cx="534410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H="1">
            <a:off x="1524000" y="3331882"/>
            <a:ext cx="9144000" cy="1655762"/>
          </a:xfrm>
        </p:spPr>
        <p:txBody>
          <a:bodyPr rtlCol="1">
            <a:normAutofit/>
          </a:bodyPr>
          <a:lstStyle/>
          <a:p>
            <a:pPr rtl="1"/>
            <a:endParaRPr lang="ar-SA" sz="2000" dirty="0">
              <a:solidFill>
                <a:schemeClr val="bg1"/>
              </a:solidFill>
            </a:endParaRPr>
          </a:p>
        </p:txBody>
      </p:sp>
      <p:pic>
        <p:nvPicPr>
          <p:cNvPr id="15" name="الرسم البياني 14">
            <a:extLst>
              <a:ext uri="{FF2B5EF4-FFF2-40B4-BE49-F238E27FC236}">
                <a16:creationId xmlns:a16="http://schemas.microsoft.com/office/drawing/2014/main" id="{2A123BD8-A09C-49C0-98E8-54B55610A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20968606" flipH="1">
            <a:off x="5207154" y="4482751"/>
            <a:ext cx="3194131" cy="3194131"/>
          </a:xfrm>
          <a:prstGeom prst="rect">
            <a:avLst/>
          </a:prstGeom>
        </p:spPr>
      </p:pic>
      <p:pic>
        <p:nvPicPr>
          <p:cNvPr id="11" name="الرسم البياني 10">
            <a:extLst>
              <a:ext uri="{FF2B5EF4-FFF2-40B4-BE49-F238E27FC236}">
                <a16:creationId xmlns:a16="http://schemas.microsoft.com/office/drawing/2014/main" id="{3CB00449-E308-4DF3-9CFD-9A7D30B67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0261393">
            <a:off x="10094762" y="1663257"/>
            <a:ext cx="2684499" cy="2684499"/>
          </a:xfrm>
          <a:prstGeom prst="rect">
            <a:avLst/>
          </a:prstGeom>
        </p:spPr>
      </p:pic>
      <p:pic>
        <p:nvPicPr>
          <p:cNvPr id="13" name="الرسم البياني 12">
            <a:extLst>
              <a:ext uri="{FF2B5EF4-FFF2-40B4-BE49-F238E27FC236}">
                <a16:creationId xmlns:a16="http://schemas.microsoft.com/office/drawing/2014/main" id="{6A56DF0C-1331-406E-AEE6-06E0E59FB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21031" flipH="1">
            <a:off x="7818235" y="4797205"/>
            <a:ext cx="2453456" cy="2453456"/>
          </a:xfrm>
          <a:prstGeom prst="rect">
            <a:avLst/>
          </a:prstGeom>
        </p:spPr>
      </p:pic>
      <p:pic>
        <p:nvPicPr>
          <p:cNvPr id="7" name="الرسم البياني 6">
            <a:extLst>
              <a:ext uri="{FF2B5EF4-FFF2-40B4-BE49-F238E27FC236}">
                <a16:creationId xmlns:a16="http://schemas.microsoft.com/office/drawing/2014/main" id="{88D22565-F42F-439B-A6A4-CF161165E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 rot="20386303" flipH="1">
            <a:off x="9438410" y="3688628"/>
            <a:ext cx="3245427" cy="3245427"/>
          </a:xfrm>
          <a:prstGeom prst="rect">
            <a:avLst/>
          </a:prstGeom>
        </p:spPr>
      </p:pic>
      <p:pic>
        <p:nvPicPr>
          <p:cNvPr id="9" name="الرسم البياني 8">
            <a:extLst>
              <a:ext uri="{FF2B5EF4-FFF2-40B4-BE49-F238E27FC236}">
                <a16:creationId xmlns:a16="http://schemas.microsoft.com/office/drawing/2014/main" id="{B46E3E84-D1E6-4422-AA93-3EE98A821B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148875" flipH="1">
            <a:off x="672477" y="-118161"/>
            <a:ext cx="3005286" cy="3005286"/>
          </a:xfrm>
          <a:prstGeom prst="rect">
            <a:avLst/>
          </a:prstGeom>
        </p:spPr>
      </p:pic>
      <p:pic>
        <p:nvPicPr>
          <p:cNvPr id="19" name="الرسم البياني 18">
            <a:extLst>
              <a:ext uri="{FF2B5EF4-FFF2-40B4-BE49-F238E27FC236}">
                <a16:creationId xmlns:a16="http://schemas.microsoft.com/office/drawing/2014/main" id="{39130E3C-1E93-4315-AE76-13C55147D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rot="2710505" flipH="1">
            <a:off x="445879" y="145767"/>
            <a:ext cx="1574403" cy="1574403"/>
          </a:xfrm>
          <a:prstGeom prst="rect">
            <a:avLst/>
          </a:prstGeom>
        </p:spPr>
      </p:pic>
      <p:pic>
        <p:nvPicPr>
          <p:cNvPr id="21" name="الرسم البياني 20">
            <a:extLst>
              <a:ext uri="{FF2B5EF4-FFF2-40B4-BE49-F238E27FC236}">
                <a16:creationId xmlns:a16="http://schemas.microsoft.com/office/drawing/2014/main" id="{FFEC1660-205F-490E-800A-0D57D250B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 rot="1079210" flipH="1">
            <a:off x="-214079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292187" y="365125"/>
            <a:ext cx="8378529" cy="1325563"/>
          </a:xfrm>
        </p:spPr>
        <p:txBody>
          <a:bodyPr rtlCol="1">
            <a:norm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Introduction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4400" dirty="0">
                <a:solidFill>
                  <a:srgbClr val="FF0000"/>
                </a:solidFill>
              </a:rPr>
              <a:t>to</a:t>
            </a:r>
            <a:r>
              <a:rPr lang="en-US" sz="44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sz="4400" dirty="0">
                <a:solidFill>
                  <a:srgbClr val="FF0000"/>
                </a:solidFill>
              </a:rPr>
              <a:t>iosafety</a:t>
            </a:r>
            <a:br>
              <a:rPr lang="ar-SA" sz="4400" dirty="0">
                <a:solidFill>
                  <a:schemeClr val="accent5">
                    <a:lumMod val="50000"/>
                  </a:schemeClr>
                </a:solidFill>
              </a:rPr>
            </a:br>
            <a:endParaRPr lang="ar-S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7" y="1825625"/>
            <a:ext cx="8378529" cy="4351338"/>
          </a:xfrm>
        </p:spPr>
        <p:txBody>
          <a:bodyPr vert="horz" lIns="91440" tIns="45720" rIns="91440" bIns="45720" rtlCol="1" anchor="t">
            <a:normAutofit fontScale="850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sz="3200" b="1" dirty="0">
                <a:solidFill>
                  <a:srgbClr val="FF0000"/>
                </a:solidFill>
              </a:rPr>
              <a:t>Biosafety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 is the safe working practices associated with handling of biological materials, particularly infectious agents.</a:t>
            </a:r>
          </a:p>
          <a:p>
            <a:pPr algn="l" rtl="0">
              <a:lnSpc>
                <a:spcPct val="150000"/>
              </a:lnSpc>
            </a:pP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It’s </a:t>
            </a:r>
            <a:r>
              <a:rPr lang="en-US" sz="3200" b="1" dirty="0">
                <a:solidFill>
                  <a:schemeClr val="accent6"/>
                </a:solidFill>
              </a:rPr>
              <a:t>meaning </a:t>
            </a:r>
            <a:r>
              <a:rPr lang="en-US" sz="3200" dirty="0">
                <a:solidFill>
                  <a:schemeClr val="accent6"/>
                </a:solidFill>
              </a:rPr>
              <a:t>apply technologies and practices to prevent the accidentally exposure to pathogens and toxins, or their accidental release. </a:t>
            </a:r>
          </a:p>
          <a:p>
            <a:pPr algn="l" rtl="0"/>
            <a:endParaRPr lang="en-US" sz="3200" dirty="0">
              <a:solidFill>
                <a:schemeClr val="accent6"/>
              </a:solidFill>
            </a:endParaRPr>
          </a:p>
          <a:p>
            <a:pPr algn="l" rtl="0"/>
            <a:endParaRPr lang="ar-SA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292187" y="365125"/>
            <a:ext cx="8378529" cy="1325563"/>
          </a:xfrm>
        </p:spPr>
        <p:txBody>
          <a:bodyPr rtlCol="1">
            <a:normAutofit/>
          </a:bodyPr>
          <a:lstStyle/>
          <a:p>
            <a:pPr algn="l" rtl="0"/>
            <a:r>
              <a:rPr lang="en-US" dirty="0">
                <a:solidFill>
                  <a:srgbClr val="FF0000"/>
                </a:solidFill>
              </a:rPr>
              <a:t>Biosafety Levels 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34637" y="1794802"/>
            <a:ext cx="8378529" cy="4351338"/>
          </a:xfrm>
        </p:spPr>
        <p:txBody>
          <a:bodyPr vert="horz" lIns="91440" tIns="45720" rIns="91440" bIns="45720" rtlCol="1" anchor="t">
            <a:normAutofit/>
          </a:bodyPr>
          <a:lstStyle/>
          <a:p>
            <a:pPr marL="0" indent="0" algn="l" rtl="0">
              <a:buNone/>
            </a:pP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  <a:p>
            <a:pPr algn="l" rtl="0">
              <a:lnSpc>
                <a:spcPct val="150000"/>
              </a:lnSpc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Each level has specific controls for containment of microbes and biological agents. </a:t>
            </a:r>
          </a:p>
          <a:p>
            <a:pPr algn="l" rtl="0">
              <a:lnSpc>
                <a:spcPct val="200000"/>
              </a:lnSpc>
            </a:pPr>
            <a:r>
              <a:rPr lang="en-US" sz="2400" dirty="0">
                <a:solidFill>
                  <a:schemeClr val="accent6"/>
                </a:solidFill>
              </a:rPr>
              <a:t>The risks that determine levels of containment are </a:t>
            </a:r>
            <a:r>
              <a:rPr lang="en-US" sz="2400" b="1" u="sng" dirty="0">
                <a:solidFill>
                  <a:schemeClr val="accent6"/>
                </a:solidFill>
              </a:rPr>
              <a:t>infectivity, severity of disease, transmissibility, and the nature</a:t>
            </a:r>
            <a:r>
              <a:rPr lang="en-US" sz="2400" dirty="0">
                <a:solidFill>
                  <a:schemeClr val="accent6"/>
                </a:solidFill>
              </a:rPr>
              <a:t> of the work conducted.</a:t>
            </a:r>
            <a:endParaRPr lang="ar-SA" sz="2400" dirty="0">
              <a:solidFill>
                <a:schemeClr val="accent6"/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370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292187" y="365125"/>
            <a:ext cx="8378529" cy="1027257"/>
          </a:xfrm>
        </p:spPr>
        <p:txBody>
          <a:bodyPr rtlCol="1"/>
          <a:lstStyle/>
          <a:p>
            <a:pPr algn="l" rtl="0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Biosafety Levels </a:t>
            </a:r>
            <a:endParaRPr lang="ar-SA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7" y="1392382"/>
            <a:ext cx="8378529" cy="4351338"/>
          </a:xfrm>
        </p:spPr>
        <p:txBody>
          <a:bodyPr rtlCol="1"/>
          <a:lstStyle/>
          <a:p>
            <a:pPr algn="l" rtl="0">
              <a:lnSpc>
                <a:spcPct val="150000"/>
              </a:lnSpc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1. Biosafety Level -1 (BSL-1)</a:t>
            </a:r>
          </a:p>
          <a:p>
            <a:pPr algn="l" rtl="0">
              <a:lnSpc>
                <a:spcPct val="150000"/>
              </a:lnSpc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2. Biosafety Level-2 (BSL-2)</a:t>
            </a:r>
          </a:p>
          <a:p>
            <a:pPr algn="l" rtl="0">
              <a:lnSpc>
                <a:spcPct val="150000"/>
              </a:lnSpc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3. Biosafety Level-3 (BSL-3)</a:t>
            </a:r>
          </a:p>
          <a:p>
            <a:pPr algn="l" rtl="0">
              <a:lnSpc>
                <a:spcPct val="150000"/>
              </a:lnSpc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4. Biosafety Level 4 (BSL-4)</a:t>
            </a:r>
            <a:endParaRPr lang="ar-SA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5EB226A9-D9EE-4576-B6BE-BA2E94C161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37587" y="0"/>
            <a:ext cx="3890553" cy="6904758"/>
            <a:chOff x="-634734" y="0"/>
            <a:chExt cx="3890553" cy="6904758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ميكروسكوب">
              <a:extLst>
                <a:ext uri="{FF2B5EF4-FFF2-40B4-BE49-F238E27FC236}">
                  <a16:creationId xmlns:a16="http://schemas.microsoft.com/office/drawing/2014/main" id="{A9B090FE-5998-4BAC-AB8D-6F40D44C81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-634734" y="3014205"/>
              <a:ext cx="3890553" cy="38905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3703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2957DDF4-0A5A-C506-2477-8CE8D0EDD8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253" y="0"/>
            <a:ext cx="120267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827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5" y="837282"/>
            <a:ext cx="8378529" cy="5266063"/>
          </a:xfrm>
        </p:spPr>
        <p:txBody>
          <a:bodyPr vert="horz" lIns="91440" tIns="45720" rIns="91440" bIns="45720" rtlCol="1" anchor="t">
            <a:normAutofit/>
          </a:bodyPr>
          <a:lstStyle/>
          <a:p>
            <a:pPr algn="l" rtl="0">
              <a:lnSpc>
                <a:spcPct val="150000"/>
              </a:lnSpc>
            </a:pPr>
            <a:r>
              <a:rPr lang="en-US" sz="3200" b="1" dirty="0">
                <a:solidFill>
                  <a:srgbClr val="C00000"/>
                </a:solidFill>
              </a:rPr>
              <a:t>Biohazard :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The potential source of harm caused by biological agents or toxins.</a:t>
            </a:r>
          </a:p>
          <a:p>
            <a:pPr algn="l" rtl="0">
              <a:lnSpc>
                <a:spcPct val="150000"/>
              </a:lnSpc>
            </a:pPr>
            <a:r>
              <a:rPr lang="en-US" b="1" dirty="0" err="1">
                <a:solidFill>
                  <a:srgbClr val="C00000"/>
                </a:solidFill>
              </a:rPr>
              <a:t>Biorisk</a:t>
            </a:r>
            <a:r>
              <a:rPr lang="en-US" sz="2400" dirty="0">
                <a:solidFill>
                  <a:srgbClr val="C00000"/>
                </a:solidFill>
              </a:rPr>
              <a:t> 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:A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combination of the probability of occurrence of </a:t>
            </a:r>
            <a:r>
              <a:rPr lang="en-US" u="sng" dirty="0">
                <a:solidFill>
                  <a:schemeClr val="accent5">
                    <a:lumMod val="50000"/>
                  </a:schemeClr>
                </a:solidFill>
              </a:rPr>
              <a:t>harm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and the </a:t>
            </a:r>
            <a:r>
              <a:rPr lang="en-US" u="sng" dirty="0">
                <a:solidFill>
                  <a:schemeClr val="accent5">
                    <a:lumMod val="50000"/>
                  </a:schemeClr>
                </a:solidFill>
              </a:rPr>
              <a:t>severity of that harm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where the </a:t>
            </a:r>
            <a:r>
              <a:rPr lang="en-US" u="sng" dirty="0">
                <a:solidFill>
                  <a:schemeClr val="accent5">
                    <a:lumMod val="50000"/>
                  </a:schemeClr>
                </a:solidFill>
              </a:rPr>
              <a:t>source of harm is a biological agent or toxin </a:t>
            </a:r>
            <a:endParaRPr lang="en-US" sz="2000" u="sng" dirty="0">
              <a:solidFill>
                <a:schemeClr val="accent5">
                  <a:lumMod val="50000"/>
                </a:schemeClr>
              </a:solidFill>
            </a:endParaRPr>
          </a:p>
          <a:p>
            <a:pPr algn="l" rtl="0"/>
            <a:endParaRPr lang="ar-SA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30056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6" y="616945"/>
            <a:ext cx="8378529" cy="5560018"/>
          </a:xfrm>
        </p:spPr>
        <p:txBody>
          <a:bodyPr vert="horz" lIns="91440" tIns="45720" rIns="91440" bIns="45720" rtlCol="1" anchor="t">
            <a:normAutofit fontScale="925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The source of harm may be an </a:t>
            </a:r>
            <a:r>
              <a:rPr lang="en-US" sz="3200" b="1" dirty="0">
                <a:solidFill>
                  <a:schemeClr val="accent5">
                    <a:lumMod val="50000"/>
                  </a:schemeClr>
                </a:solidFill>
              </a:rPr>
              <a:t>accidental exposure, accidental release or loss, misuse.</a:t>
            </a:r>
          </a:p>
          <a:p>
            <a:pPr algn="l" rtl="0">
              <a:lnSpc>
                <a:spcPct val="150000"/>
              </a:lnSpc>
            </a:pPr>
            <a:r>
              <a:rPr lang="en-US" sz="3200" b="1" dirty="0" err="1">
                <a:solidFill>
                  <a:schemeClr val="accent6"/>
                </a:solidFill>
              </a:rPr>
              <a:t>Biorisk</a:t>
            </a:r>
            <a:r>
              <a:rPr lang="en-US" sz="3200" b="1" dirty="0">
                <a:solidFill>
                  <a:schemeClr val="accent6"/>
                </a:solidFill>
              </a:rPr>
              <a:t> management </a:t>
            </a:r>
            <a:r>
              <a:rPr lang="en-US" sz="3200" dirty="0">
                <a:solidFill>
                  <a:schemeClr val="accent6"/>
                </a:solidFill>
              </a:rPr>
              <a:t>The management of </a:t>
            </a:r>
            <a:r>
              <a:rPr lang="en-US" sz="3200" dirty="0" err="1">
                <a:solidFill>
                  <a:schemeClr val="accent6"/>
                </a:solidFill>
              </a:rPr>
              <a:t>biorisk</a:t>
            </a:r>
            <a:r>
              <a:rPr lang="en-US" sz="3200" dirty="0">
                <a:solidFill>
                  <a:schemeClr val="accent6"/>
                </a:solidFill>
              </a:rPr>
              <a:t> places responsibility on </a:t>
            </a:r>
            <a:r>
              <a:rPr lang="en-US" sz="3200" b="1" dirty="0">
                <a:solidFill>
                  <a:schemeClr val="accent6"/>
                </a:solidFill>
              </a:rPr>
              <a:t>manager</a:t>
            </a:r>
            <a:r>
              <a:rPr lang="en-US" sz="3200" dirty="0">
                <a:solidFill>
                  <a:schemeClr val="accent6"/>
                </a:solidFill>
              </a:rPr>
              <a:t> (director) to demonstrate that </a:t>
            </a:r>
            <a:r>
              <a:rPr lang="en-US" sz="3200" dirty="0" err="1">
                <a:solidFill>
                  <a:schemeClr val="accent6"/>
                </a:solidFill>
              </a:rPr>
              <a:t>biorisk</a:t>
            </a:r>
            <a:r>
              <a:rPr lang="en-US" sz="3200" dirty="0">
                <a:solidFill>
                  <a:schemeClr val="accent6"/>
                </a:solidFill>
              </a:rPr>
              <a:t> reduction (minimization) procedures have been established.</a:t>
            </a:r>
          </a:p>
          <a:p>
            <a:pPr algn="l" rtl="0"/>
            <a:endParaRPr lang="ar-SA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84629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5" y="837282"/>
            <a:ext cx="8378529" cy="5266063"/>
          </a:xfrm>
        </p:spPr>
        <p:txBody>
          <a:bodyPr vert="horz" lIns="91440" tIns="45720" rIns="91440" bIns="45720" rtlCol="1" anchor="t">
            <a:normAutofit fontScale="92500" lnSpcReduction="10000"/>
          </a:bodyPr>
          <a:lstStyle/>
          <a:p>
            <a:pPr algn="l" rtl="0">
              <a:lnSpc>
                <a:spcPct val="150000"/>
              </a:lnSpc>
            </a:pPr>
            <a:r>
              <a:rPr lang="en-US" sz="3200" u="sng" dirty="0">
                <a:solidFill>
                  <a:srgbClr val="FF0000"/>
                </a:solidFill>
              </a:rPr>
              <a:t>Biological laboratory</a:t>
            </a:r>
            <a:r>
              <a:rPr lang="en-US" sz="3200" dirty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A facility that dealing with microorganisms, their components or their derivatives are collected or stored. </a:t>
            </a:r>
          </a:p>
          <a:p>
            <a:pPr algn="l" rtl="0">
              <a:lnSpc>
                <a:spcPct val="200000"/>
              </a:lnSpc>
            </a:pPr>
            <a:r>
              <a:rPr lang="en-US" sz="2400" dirty="0">
                <a:solidFill>
                  <a:srgbClr val="FF0000"/>
                </a:solidFill>
              </a:rPr>
              <a:t>Biological laboratories include: </a:t>
            </a:r>
          </a:p>
          <a:p>
            <a:pPr algn="l" rtl="0">
              <a:lnSpc>
                <a:spcPct val="200000"/>
              </a:lnSpc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1- clinical laboratories, 2- diagnostic facilities, 3-research centers (academic, pharmaceutical, environmental, etc.) , 4- production facilities (manufacturers of vaccines, pharmaceuticals) for human, veterinary and agricultural purposes.</a:t>
            </a:r>
          </a:p>
        </p:txBody>
      </p:sp>
      <p:grpSp>
        <p:nvGrpSpPr>
          <p:cNvPr id="9" name="المجموعة 8">
            <a:extLst>
              <a:ext uri="{FF2B5EF4-FFF2-40B4-BE49-F238E27FC236}">
                <a16:creationId xmlns:a16="http://schemas.microsoft.com/office/drawing/2014/main" id="{798EA88B-C439-4F17-9585-820972CE0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491430" y="0"/>
            <a:ext cx="3668917" cy="6941127"/>
            <a:chOff x="-486103" y="0"/>
            <a:chExt cx="3668917" cy="6941127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1" name="الرسم البياني 10" descr="الحافظة">
              <a:extLst>
                <a:ext uri="{FF2B5EF4-FFF2-40B4-BE49-F238E27FC236}">
                  <a16:creationId xmlns:a16="http://schemas.microsoft.com/office/drawing/2014/main" id="{4F58D0C9-D25F-4044-8F1B-4190E5A1BD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486103" y="3272210"/>
              <a:ext cx="3668917" cy="36689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6679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العنوان 1">
            <a:extLst>
              <a:ext uri="{FF2B5EF4-FFF2-40B4-BE49-F238E27FC236}">
                <a16:creationId xmlns:a16="http://schemas.microsoft.com/office/drawing/2014/main" id="{10742257-3980-4551-868A-26DC3CB82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3292187" y="365125"/>
            <a:ext cx="8378529" cy="1027257"/>
          </a:xfrm>
          <a:prstGeom prst="bracketPair">
            <a:avLst/>
          </a:prstGeom>
        </p:spPr>
        <p:txBody>
          <a:bodyPr rtlCol="1">
            <a:normAutofit fontScale="90000"/>
          </a:bodyPr>
          <a:lstStyle/>
          <a:p>
            <a:pPr algn="l" rtl="0"/>
            <a:r>
              <a:rPr lang="en-US" dirty="0" err="1">
                <a:solidFill>
                  <a:srgbClr val="FF0000"/>
                </a:solidFill>
              </a:rPr>
              <a:t>Biorisk</a:t>
            </a:r>
            <a:r>
              <a:rPr lang="en-US" dirty="0">
                <a:solidFill>
                  <a:srgbClr val="FF0000"/>
                </a:solidFill>
              </a:rPr>
              <a:t> Management of Biological Hazards 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57E0B0F-4D29-4786-B2AB-B84D9F8B542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3292187" y="1392382"/>
            <a:ext cx="8378529" cy="4351338"/>
          </a:xfrm>
        </p:spPr>
        <p:txBody>
          <a:bodyPr rtlCol="1">
            <a:normAutofit/>
          </a:bodyPr>
          <a:lstStyle/>
          <a:p>
            <a:pPr marL="0" indent="0" algn="l" rtl="0">
              <a:lnSpc>
                <a:spcPct val="150000"/>
              </a:lnSpc>
              <a:buNone/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can be broadly divided into:</a:t>
            </a:r>
          </a:p>
          <a:p>
            <a:pPr algn="l" rtl="0">
              <a:lnSpc>
                <a:spcPct val="150000"/>
              </a:lnSpc>
            </a:pP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.Actions that take place before the biological hazard has been found (preventive measures);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2. Actions that take place during an outbreak </a:t>
            </a:r>
          </a:p>
          <a:p>
            <a:pPr algn="l" rtl="0">
              <a:lnSpc>
                <a:spcPct val="150000"/>
              </a:lnSpc>
            </a:pPr>
            <a:r>
              <a:rPr lang="en-US" sz="2400" dirty="0">
                <a:solidFill>
                  <a:schemeClr val="accent5">
                    <a:lumMod val="50000"/>
                  </a:schemeClr>
                </a:solidFill>
              </a:rPr>
              <a:t>3. Actions aimed at reducing the consequences of the presence of the hazard.</a:t>
            </a:r>
          </a:p>
          <a:p>
            <a:pPr algn="l" rtl="0"/>
            <a:endParaRPr lang="ar-SA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pSp>
        <p:nvGrpSpPr>
          <p:cNvPr id="13" name="المجموعة 12">
            <a:extLst>
              <a:ext uri="{FF2B5EF4-FFF2-40B4-BE49-F238E27FC236}">
                <a16:creationId xmlns:a16="http://schemas.microsoft.com/office/drawing/2014/main" id="{9C15E21A-C111-4D39-BB47-E83988E5A0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70036" y="0"/>
            <a:ext cx="3193475" cy="6954260"/>
            <a:chOff x="-57151" y="0"/>
            <a:chExt cx="3193475" cy="6954260"/>
          </a:xfrm>
        </p:grpSpPr>
        <p:grpSp>
          <p:nvGrpSpPr>
            <p:cNvPr id="10" name="المجموعة 9">
              <a:extLst>
                <a:ext uri="{FF2B5EF4-FFF2-40B4-BE49-F238E27FC236}">
                  <a16:creationId xmlns:a16="http://schemas.microsoft.com/office/drawing/2014/main" id="{D4EF09CF-3362-453A-9463-F6669A9D3E01}"/>
                </a:ext>
              </a:extLst>
            </p:cNvPr>
            <p:cNvGrpSpPr/>
            <p:nvPr/>
          </p:nvGrpSpPr>
          <p:grpSpPr>
            <a:xfrm>
              <a:off x="0" y="0"/>
              <a:ext cx="3136324" cy="6858000"/>
              <a:chOff x="0" y="0"/>
              <a:chExt cx="3136324" cy="6858000"/>
            </a:xfrm>
          </p:grpSpPr>
          <p:sp>
            <p:nvSpPr>
              <p:cNvPr id="4" name="مستطيل 3">
                <a:extLst>
                  <a:ext uri="{FF2B5EF4-FFF2-40B4-BE49-F238E27FC236}">
                    <a16:creationId xmlns:a16="http://schemas.microsoft.com/office/drawing/2014/main" id="{403AE892-EBD6-40F1-851B-FEADBD59429F}"/>
                  </a:ext>
                </a:extLst>
              </p:cNvPr>
              <p:cNvSpPr/>
              <p:nvPr/>
            </p:nvSpPr>
            <p:spPr>
              <a:xfrm flipH="1">
                <a:off x="0" y="0"/>
                <a:ext cx="2970068" cy="6858000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54318653-1A38-442C-BA0F-F2C51149BCFF}"/>
                  </a:ext>
                </a:extLst>
              </p:cNvPr>
              <p:cNvSpPr/>
              <p:nvPr/>
            </p:nvSpPr>
            <p:spPr>
              <a:xfrm flipH="1">
                <a:off x="2970069" y="0"/>
                <a:ext cx="166255" cy="68580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6" name="مستطيل 5">
                <a:extLst>
                  <a:ext uri="{FF2B5EF4-FFF2-40B4-BE49-F238E27FC236}">
                    <a16:creationId xmlns:a16="http://schemas.microsoft.com/office/drawing/2014/main" id="{C25D63D1-E9CE-42BF-BD4D-374FD0293155}"/>
                  </a:ext>
                </a:extLst>
              </p:cNvPr>
              <p:cNvSpPr/>
              <p:nvPr/>
            </p:nvSpPr>
            <p:spPr>
              <a:xfrm flipH="1">
                <a:off x="2855767" y="0"/>
                <a:ext cx="114301" cy="6858000"/>
              </a:xfrm>
              <a:prstGeom prst="rect">
                <a:avLst/>
              </a:prstGeom>
              <a:solidFill>
                <a:srgbClr val="FFD34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7" name="مستطيل 6">
                <a:extLst>
                  <a:ext uri="{FF2B5EF4-FFF2-40B4-BE49-F238E27FC236}">
                    <a16:creationId xmlns:a16="http://schemas.microsoft.com/office/drawing/2014/main" id="{BA4EE865-9F0D-4531-A737-E13A557C0277}"/>
                  </a:ext>
                </a:extLst>
              </p:cNvPr>
              <p:cNvSpPr/>
              <p:nvPr/>
            </p:nvSpPr>
            <p:spPr>
              <a:xfrm flipH="1">
                <a:off x="2705100" y="0"/>
                <a:ext cx="150667" cy="685800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  <p:sp>
            <p:nvSpPr>
              <p:cNvPr id="8" name="مستطيل 7">
                <a:extLst>
                  <a:ext uri="{FF2B5EF4-FFF2-40B4-BE49-F238E27FC236}">
                    <a16:creationId xmlns:a16="http://schemas.microsoft.com/office/drawing/2014/main" id="{6A1183CB-C5B0-498A-A49C-4180134C74B0}"/>
                  </a:ext>
                </a:extLst>
              </p:cNvPr>
              <p:cNvSpPr/>
              <p:nvPr/>
            </p:nvSpPr>
            <p:spPr>
              <a:xfrm flipH="1">
                <a:off x="2798617" y="0"/>
                <a:ext cx="57150" cy="6858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/>
                <a:endParaRPr lang="ar-SA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pic>
          <p:nvPicPr>
            <p:cNvPr id="12" name="الرسم البياني 11" descr="أنابيب الاختبار">
              <a:extLst>
                <a:ext uri="{FF2B5EF4-FFF2-40B4-BE49-F238E27FC236}">
                  <a16:creationId xmlns:a16="http://schemas.microsoft.com/office/drawing/2014/main" id="{57BD2CFA-105C-4606-859E-A8413C62B3D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flipH="1">
              <a:off x="-57151" y="4155643"/>
              <a:ext cx="2798617" cy="279861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100206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win32_fixed" id="{7502DCE6-89B5-4904-A83B-96FC5837C5C4}" vid="{D604A719-80E9-431E-B3F9-5A4F65972DD8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343</Words>
  <Application>Microsoft Office PowerPoint</Application>
  <PresentationFormat>شاشة عريضة</PresentationFormat>
  <Paragraphs>39</Paragraphs>
  <Slides>10</Slides>
  <Notes>9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Tahoma</vt:lpstr>
      <vt:lpstr>نسق Office</vt:lpstr>
      <vt:lpstr>Biosafety </vt:lpstr>
      <vt:lpstr>Introduction to Biosafety </vt:lpstr>
      <vt:lpstr>Biosafety Levels </vt:lpstr>
      <vt:lpstr>Biosafety Levels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Biorisk Management of Biological Hazards </vt:lpstr>
      <vt:lpstr>تذكر... السلامة أولاً!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2021-11-12T00:22:59Z</dcterms:created>
  <dcterms:modified xsi:type="dcterms:W3CDTF">2024-05-04T01:40:35Z</dcterms:modified>
</cp:coreProperties>
</file>