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itchFamily="34" charset="0"/>
        <a:ea typeface="+mn-ea"/>
        <a:cs typeface="Arial" pitchFamily="34" charset="0"/>
      </a:defRPr>
    </a:lvl1pPr>
    <a:lvl2pPr marL="457200" algn="l" rtl="0" eaLnBrk="0" fontAlgn="base" hangingPunct="0">
      <a:spcBef>
        <a:spcPct val="0"/>
      </a:spcBef>
      <a:spcAft>
        <a:spcPct val="0"/>
      </a:spcAft>
      <a:defRPr kern="1200">
        <a:solidFill>
          <a:schemeClr val="tx1"/>
        </a:solidFill>
        <a:latin typeface="Arial" pitchFamily="34" charset="0"/>
        <a:ea typeface="+mn-ea"/>
        <a:cs typeface="Arial" pitchFamily="34" charset="0"/>
      </a:defRPr>
    </a:lvl2pPr>
    <a:lvl3pPr marL="914400" algn="l" rtl="0" eaLnBrk="0" fontAlgn="base" hangingPunct="0">
      <a:spcBef>
        <a:spcPct val="0"/>
      </a:spcBef>
      <a:spcAft>
        <a:spcPct val="0"/>
      </a:spcAft>
      <a:defRPr kern="1200">
        <a:solidFill>
          <a:schemeClr val="tx1"/>
        </a:solidFill>
        <a:latin typeface="Arial" pitchFamily="34" charset="0"/>
        <a:ea typeface="+mn-ea"/>
        <a:cs typeface="Arial" pitchFamily="34" charset="0"/>
      </a:defRPr>
    </a:lvl3pPr>
    <a:lvl4pPr marL="1371600" algn="l" rtl="0" eaLnBrk="0" fontAlgn="base" hangingPunct="0">
      <a:spcBef>
        <a:spcPct val="0"/>
      </a:spcBef>
      <a:spcAft>
        <a:spcPct val="0"/>
      </a:spcAft>
      <a:defRPr kern="1200">
        <a:solidFill>
          <a:schemeClr val="tx1"/>
        </a:solidFill>
        <a:latin typeface="Arial" pitchFamily="34" charset="0"/>
        <a:ea typeface="+mn-ea"/>
        <a:cs typeface="Arial" pitchFamily="34" charset="0"/>
      </a:defRPr>
    </a:lvl4pPr>
    <a:lvl5pPr marL="1828800" algn="l" rtl="0" eaLnBrk="0" fontAlgn="base" hangingPunct="0">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188"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DF293888-E067-4CF9-8E6F-02C72D0B7BD1}" type="datetimeFigureOut">
              <a:rPr lang="en-US"/>
              <a:pPr>
                <a:defRPr/>
              </a:pPr>
              <a:t>12/13/2020</a:t>
            </a:fld>
            <a:endParaRPr lang="en-US"/>
          </a:p>
        </p:txBody>
      </p:sp>
      <p:sp>
        <p:nvSpPr>
          <p:cNvPr id="5" name="Footer Placeholder 18"/>
          <p:cNvSpPr>
            <a:spLocks noGrp="1"/>
          </p:cNvSpPr>
          <p:nvPr>
            <p:ph type="ftr" sz="quarter" idx="11"/>
          </p:nvPr>
        </p:nvSpPr>
        <p:spPr/>
        <p:txBody>
          <a:bodyPr/>
          <a:lstStyle>
            <a:lvl1pPr>
              <a:defRPr/>
            </a:lvl1pPr>
          </a:lstStyle>
          <a:p>
            <a:pPr>
              <a:defRPr/>
            </a:pPr>
            <a:endParaRPr lang="en-US"/>
          </a:p>
        </p:txBody>
      </p:sp>
      <p:sp>
        <p:nvSpPr>
          <p:cNvPr id="6" name="Slide Number Placeholder 26"/>
          <p:cNvSpPr>
            <a:spLocks noGrp="1"/>
          </p:cNvSpPr>
          <p:nvPr>
            <p:ph type="sldNum" sz="quarter" idx="12"/>
          </p:nvPr>
        </p:nvSpPr>
        <p:spPr/>
        <p:txBody>
          <a:bodyPr/>
          <a:lstStyle>
            <a:lvl1pPr>
              <a:defRPr>
                <a:solidFill>
                  <a:srgbClr val="D1EAEE"/>
                </a:solidFill>
              </a:defRPr>
            </a:lvl1pPr>
          </a:lstStyle>
          <a:p>
            <a:fld id="{4322CDA3-7DEC-4C50-A3D9-847D783A3BA5}" type="slidenum">
              <a:rPr lang="en-US" altLang="en-US"/>
              <a:pPr/>
              <a:t>‹#›</a:t>
            </a:fld>
            <a:endParaRPr lang="en-US" altLang="en-US"/>
          </a:p>
        </p:txBody>
      </p:sp>
    </p:spTree>
    <p:extLst>
      <p:ext uri="{BB962C8B-B14F-4D97-AF65-F5344CB8AC3E}">
        <p14:creationId xmlns:p14="http://schemas.microsoft.com/office/powerpoint/2010/main" val="728467950"/>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34BE2633-0D92-4FB0-BE05-04384DEFCEF1}" type="datetimeFigureOut">
              <a:rPr lang="en-US"/>
              <a:pPr>
                <a:defRPr/>
              </a:pPr>
              <a:t>12/13/2020</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fld id="{CEFB3FDB-8BC7-41D9-B1C6-47C3CFB0AEDB}" type="slidenum">
              <a:rPr lang="en-US" altLang="en-US"/>
              <a:pPr/>
              <a:t>‹#›</a:t>
            </a:fld>
            <a:endParaRPr lang="en-US" altLang="en-US"/>
          </a:p>
        </p:txBody>
      </p:sp>
    </p:spTree>
    <p:extLst>
      <p:ext uri="{BB962C8B-B14F-4D97-AF65-F5344CB8AC3E}">
        <p14:creationId xmlns:p14="http://schemas.microsoft.com/office/powerpoint/2010/main" val="6074332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4503B783-3ABE-40B1-B80D-E9AD8CC2A717}" type="datetimeFigureOut">
              <a:rPr lang="en-US"/>
              <a:pPr>
                <a:defRPr/>
              </a:pPr>
              <a:t>12/13/2020</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fld id="{3438F271-66F8-4AF5-A3E5-1A76888DA395}" type="slidenum">
              <a:rPr lang="en-US" altLang="en-US"/>
              <a:pPr/>
              <a:t>‹#›</a:t>
            </a:fld>
            <a:endParaRPr lang="en-US" altLang="en-US"/>
          </a:p>
        </p:txBody>
      </p:sp>
    </p:spTree>
    <p:extLst>
      <p:ext uri="{BB962C8B-B14F-4D97-AF65-F5344CB8AC3E}">
        <p14:creationId xmlns:p14="http://schemas.microsoft.com/office/powerpoint/2010/main" val="34814471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A24CDD6B-BEFA-4F1C-BE2E-96A35F2599E3}" type="datetimeFigureOut">
              <a:rPr lang="en-US"/>
              <a:pPr>
                <a:defRPr/>
              </a:pPr>
              <a:t>12/13/2020</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fld id="{C8DD30F8-079E-4F93-8979-A5BC41299E80}" type="slidenum">
              <a:rPr lang="en-US" altLang="en-US"/>
              <a:pPr/>
              <a:t>‹#›</a:t>
            </a:fld>
            <a:endParaRPr lang="en-US" altLang="en-US"/>
          </a:p>
        </p:txBody>
      </p:sp>
    </p:spTree>
    <p:extLst>
      <p:ext uri="{BB962C8B-B14F-4D97-AF65-F5344CB8AC3E}">
        <p14:creationId xmlns:p14="http://schemas.microsoft.com/office/powerpoint/2010/main" val="2187070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B44381F-B8AF-41CF-8079-F8DA90AC5A99}" type="datetimeFigureOut">
              <a:rPr lang="en-US"/>
              <a:pPr>
                <a:defRPr/>
              </a:pPr>
              <a:t>12/13/2020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solidFill>
                  <a:srgbClr val="D1EAEE"/>
                </a:solidFill>
              </a:defRPr>
            </a:lvl1pPr>
          </a:lstStyle>
          <a:p>
            <a:fld id="{499D6A08-42E1-46DE-958D-F0B7B9C59964}" type="slidenum">
              <a:rPr lang="en-US" altLang="en-US"/>
              <a:pPr/>
              <a:t>‹#›</a:t>
            </a:fld>
            <a:endParaRPr lang="en-US" altLang="en-US"/>
          </a:p>
        </p:txBody>
      </p:sp>
    </p:spTree>
    <p:extLst>
      <p:ext uri="{BB962C8B-B14F-4D97-AF65-F5344CB8AC3E}">
        <p14:creationId xmlns:p14="http://schemas.microsoft.com/office/powerpoint/2010/main" val="134739396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D33F4347-5EDD-434D-A72E-36D902399191}" type="datetimeFigureOut">
              <a:rPr lang="en-US"/>
              <a:pPr>
                <a:defRPr/>
              </a:pPr>
              <a:t>12/13/2020</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fld id="{3FEB690F-8B82-44DD-B839-BAD759336DA3}" type="slidenum">
              <a:rPr lang="en-US" altLang="en-US"/>
              <a:pPr/>
              <a:t>‹#›</a:t>
            </a:fld>
            <a:endParaRPr lang="en-US" altLang="en-US"/>
          </a:p>
        </p:txBody>
      </p:sp>
    </p:spTree>
    <p:extLst>
      <p:ext uri="{BB962C8B-B14F-4D97-AF65-F5344CB8AC3E}">
        <p14:creationId xmlns:p14="http://schemas.microsoft.com/office/powerpoint/2010/main" val="35453684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2894C81A-8CB0-4815-A719-A817773409E3}" type="datetimeFigureOut">
              <a:rPr lang="en-US"/>
              <a:pPr>
                <a:defRPr/>
              </a:pPr>
              <a:t>12/13/2020</a:t>
            </a:fld>
            <a:endParaRPr lang="en-US"/>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fld id="{E70C3FB9-835C-4D21-975F-3201E6834A0C}" type="slidenum">
              <a:rPr lang="en-US" altLang="en-US"/>
              <a:pPr/>
              <a:t>‹#›</a:t>
            </a:fld>
            <a:endParaRPr lang="en-US" altLang="en-US"/>
          </a:p>
        </p:txBody>
      </p:sp>
    </p:spTree>
    <p:extLst>
      <p:ext uri="{BB962C8B-B14F-4D97-AF65-F5344CB8AC3E}">
        <p14:creationId xmlns:p14="http://schemas.microsoft.com/office/powerpoint/2010/main" val="29623013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470CAE35-854C-4B6E-BF0A-81E56EB69BBF}" type="datetimeFigureOut">
              <a:rPr lang="en-US"/>
              <a:pPr>
                <a:defRPr/>
              </a:pPr>
              <a:t>12/13/2020</a:t>
            </a:fld>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fld id="{B720B5A7-4F52-43E4-94F2-179E6256D111}" type="slidenum">
              <a:rPr lang="en-US" altLang="en-US"/>
              <a:pPr/>
              <a:t>‹#›</a:t>
            </a:fld>
            <a:endParaRPr lang="en-US" altLang="en-US"/>
          </a:p>
        </p:txBody>
      </p:sp>
    </p:spTree>
    <p:extLst>
      <p:ext uri="{BB962C8B-B14F-4D97-AF65-F5344CB8AC3E}">
        <p14:creationId xmlns:p14="http://schemas.microsoft.com/office/powerpoint/2010/main" val="7415667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D52D9534-6AEA-45C3-84F0-BD6397C45D86}" type="datetimeFigureOut">
              <a:rPr lang="en-US"/>
              <a:pPr>
                <a:defRPr/>
              </a:pPr>
              <a:t>12/13/2020</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fld id="{D2208690-6036-4BA5-8ACB-FDBC3CDE27DE}" type="slidenum">
              <a:rPr lang="en-US" altLang="en-US"/>
              <a:pPr/>
              <a:t>‹#›</a:t>
            </a:fld>
            <a:endParaRPr lang="en-US" altLang="en-US"/>
          </a:p>
        </p:txBody>
      </p:sp>
    </p:spTree>
    <p:extLst>
      <p:ext uri="{BB962C8B-B14F-4D97-AF65-F5344CB8AC3E}">
        <p14:creationId xmlns:p14="http://schemas.microsoft.com/office/powerpoint/2010/main" val="13886813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D5E53642-2274-4DCA-96A8-431AB354E75B}" type="datetimeFigureOut">
              <a:rPr lang="en-US"/>
              <a:pPr>
                <a:defRPr/>
              </a:pPr>
              <a:t>12/13/2020</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fld id="{F0315363-B3F7-4775-BFD6-DDB619C5D20D}" type="slidenum">
              <a:rPr lang="en-US" altLang="en-US"/>
              <a:pPr/>
              <a:t>‹#›</a:t>
            </a:fld>
            <a:endParaRPr lang="en-US" altLang="en-US"/>
          </a:p>
        </p:txBody>
      </p:sp>
    </p:spTree>
    <p:extLst>
      <p:ext uri="{BB962C8B-B14F-4D97-AF65-F5344CB8AC3E}">
        <p14:creationId xmlns:p14="http://schemas.microsoft.com/office/powerpoint/2010/main" val="30827778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13"/>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 name="Right Triangle 14"/>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 name="Freeform 15"/>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8" name="Freeform 16"/>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3C08F491-9313-4DEE-8C85-7B31957FA547}" type="datetimeFigureOut">
              <a:rPr lang="en-US"/>
              <a:pPr>
                <a:defRPr/>
              </a:pPr>
              <a:t>12/13/2020</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fld id="{54FE3116-31B6-4B0F-89F3-88BFC66BA909}" type="slidenum">
              <a:rPr lang="en-US" altLang="en-US"/>
              <a:pPr/>
              <a:t>‹#›</a:t>
            </a:fld>
            <a:endParaRPr lang="en-US" altLang="en-US"/>
          </a:p>
        </p:txBody>
      </p:sp>
    </p:spTree>
    <p:extLst>
      <p:ext uri="{BB962C8B-B14F-4D97-AF65-F5344CB8AC3E}">
        <p14:creationId xmlns:p14="http://schemas.microsoft.com/office/powerpoint/2010/main" val="1783107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1028" name="Title Placeholder 8"/>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en-US" alt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rtl="0"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fld id="{D1F1AC3E-DC92-42FD-8D43-83E2B5C62546}" type="datetimeFigureOut">
              <a:rPr lang="en-US"/>
              <a:pPr>
                <a:defRPr/>
              </a:pPr>
              <a:t>12/13/2020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rtl="0"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wrap="square" lIns="0" tIns="0" rIns="0" bIns="0" numCol="1" anchor="b" anchorCtr="0" compatLnSpc="1">
            <a:prstTxWarp prst="textNoShape">
              <a:avLst/>
            </a:prstTxWarp>
          </a:bodyPr>
          <a:lstStyle>
            <a:lvl1pPr algn="r" eaLnBrk="1" hangingPunct="1">
              <a:defRPr sz="1200">
                <a:solidFill>
                  <a:srgbClr val="045C75"/>
                </a:solidFill>
                <a:latin typeface="Constantia" pitchFamily="18" charset="0"/>
              </a:defRPr>
            </a:lvl1pPr>
          </a:lstStyle>
          <a:p>
            <a:fld id="{EB2EE7B3-1887-4F3B-BCFD-2F93F205B832}" type="slidenum">
              <a:rPr lang="en-US" altLang="en-US"/>
              <a:pPr/>
              <a:t>‹#›</a:t>
            </a:fld>
            <a:endParaRPr lang="en-US" altLang="en-US"/>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grpSp>
    </p:spTree>
  </p:cSld>
  <p:clrMap bg1="lt1" tx1="dk1" bg2="lt2" tx2="dk2" accent1="accent1" accent2="accent2" accent3="accent3" accent4="accent4" accent5="accent5" accent6="accent6" hlink="hlink" folHlink="folHlink"/>
  <p:sldLayoutIdLst>
    <p:sldLayoutId id="2147483725" r:id="rId1"/>
    <p:sldLayoutId id="2147483717" r:id="rId2"/>
    <p:sldLayoutId id="2147483726" r:id="rId3"/>
    <p:sldLayoutId id="2147483718" r:id="rId4"/>
    <p:sldLayoutId id="2147483719" r:id="rId5"/>
    <p:sldLayoutId id="2147483720" r:id="rId6"/>
    <p:sldLayoutId id="2147483721" r:id="rId7"/>
    <p:sldLayoutId id="2147483722" r:id="rId8"/>
    <p:sldLayoutId id="2147483727" r:id="rId9"/>
    <p:sldLayoutId id="2147483723" r:id="rId10"/>
    <p:sldLayoutId id="2147483724" r:id="rId11"/>
  </p:sldLayoutIdLst>
  <p:txStyles>
    <p:titleStyle>
      <a:lvl1pPr algn="l" rtl="1" eaLnBrk="0" fontAlgn="base" hangingPunct="0">
        <a:spcBef>
          <a:spcPct val="0"/>
        </a:spcBef>
        <a:spcAft>
          <a:spcPct val="0"/>
        </a:spcAft>
        <a:defRPr sz="5000" kern="1200">
          <a:solidFill>
            <a:schemeClr val="tx2"/>
          </a:solidFill>
          <a:latin typeface="+mj-lt"/>
          <a:ea typeface="+mj-ea"/>
          <a:cs typeface="+mj-cs"/>
        </a:defRPr>
      </a:lvl1pPr>
      <a:lvl2pPr algn="l" rtl="1" eaLnBrk="0" fontAlgn="base" hangingPunct="0">
        <a:spcBef>
          <a:spcPct val="0"/>
        </a:spcBef>
        <a:spcAft>
          <a:spcPct val="0"/>
        </a:spcAft>
        <a:defRPr sz="5000">
          <a:solidFill>
            <a:schemeClr val="tx2"/>
          </a:solidFill>
          <a:latin typeface="Calibri" pitchFamily="34" charset="0"/>
        </a:defRPr>
      </a:lvl2pPr>
      <a:lvl3pPr algn="l" rtl="1" eaLnBrk="0" fontAlgn="base" hangingPunct="0">
        <a:spcBef>
          <a:spcPct val="0"/>
        </a:spcBef>
        <a:spcAft>
          <a:spcPct val="0"/>
        </a:spcAft>
        <a:defRPr sz="5000">
          <a:solidFill>
            <a:schemeClr val="tx2"/>
          </a:solidFill>
          <a:latin typeface="Calibri" pitchFamily="34" charset="0"/>
        </a:defRPr>
      </a:lvl3pPr>
      <a:lvl4pPr algn="l" rtl="1" eaLnBrk="0" fontAlgn="base" hangingPunct="0">
        <a:spcBef>
          <a:spcPct val="0"/>
        </a:spcBef>
        <a:spcAft>
          <a:spcPct val="0"/>
        </a:spcAft>
        <a:defRPr sz="5000">
          <a:solidFill>
            <a:schemeClr val="tx2"/>
          </a:solidFill>
          <a:latin typeface="Calibri" pitchFamily="34" charset="0"/>
        </a:defRPr>
      </a:lvl4pPr>
      <a:lvl5pPr algn="l" rtl="1" eaLnBrk="0" fontAlgn="base" hangingPunct="0">
        <a:spcBef>
          <a:spcPct val="0"/>
        </a:spcBef>
        <a:spcAft>
          <a:spcPct val="0"/>
        </a:spcAft>
        <a:defRPr sz="5000">
          <a:solidFill>
            <a:schemeClr val="tx2"/>
          </a:solidFill>
          <a:latin typeface="Calibri" pitchFamily="34" charset="0"/>
        </a:defRPr>
      </a:lvl5pPr>
      <a:lvl6pPr marL="457200" algn="l" rtl="1" fontAlgn="base">
        <a:spcBef>
          <a:spcPct val="0"/>
        </a:spcBef>
        <a:spcAft>
          <a:spcPct val="0"/>
        </a:spcAft>
        <a:defRPr sz="5000">
          <a:solidFill>
            <a:schemeClr val="tx2"/>
          </a:solidFill>
          <a:latin typeface="Calibri" pitchFamily="34" charset="0"/>
        </a:defRPr>
      </a:lvl6pPr>
      <a:lvl7pPr marL="914400" algn="l" rtl="1" fontAlgn="base">
        <a:spcBef>
          <a:spcPct val="0"/>
        </a:spcBef>
        <a:spcAft>
          <a:spcPct val="0"/>
        </a:spcAft>
        <a:defRPr sz="5000">
          <a:solidFill>
            <a:schemeClr val="tx2"/>
          </a:solidFill>
          <a:latin typeface="Calibri" pitchFamily="34" charset="0"/>
        </a:defRPr>
      </a:lvl7pPr>
      <a:lvl8pPr marL="1371600" algn="l" rtl="1" fontAlgn="base">
        <a:spcBef>
          <a:spcPct val="0"/>
        </a:spcBef>
        <a:spcAft>
          <a:spcPct val="0"/>
        </a:spcAft>
        <a:defRPr sz="5000">
          <a:solidFill>
            <a:schemeClr val="tx2"/>
          </a:solidFill>
          <a:latin typeface="Calibri" pitchFamily="34" charset="0"/>
        </a:defRPr>
      </a:lvl8pPr>
      <a:lvl9pPr marL="1828800" algn="l" rtl="1" fontAlgn="base">
        <a:spcBef>
          <a:spcPct val="0"/>
        </a:spcBef>
        <a:spcAft>
          <a:spcPct val="0"/>
        </a:spcAft>
        <a:defRPr sz="5000">
          <a:solidFill>
            <a:schemeClr val="tx2"/>
          </a:solidFill>
          <a:latin typeface="Calibri" pitchFamily="34" charset="0"/>
        </a:defRPr>
      </a:lvl9pPr>
    </p:titleStyle>
    <p:bodyStyle>
      <a:lvl1pPr marL="273050" indent="-273050" algn="r" rtl="1"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r" rtl="1"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r" rtl="1"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r" rtl="1"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r" rtl="1"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914400"/>
            <a:ext cx="7851648" cy="1828800"/>
          </a:xfrm>
          <a:ln>
            <a:miter lim="800000"/>
            <a:headEnd/>
            <a:tailEnd/>
          </a:ln>
          <a:extLst/>
        </p:spPr>
        <p:txBody>
          <a:bodyPr>
            <a:normAutofit fontScale="90000"/>
          </a:bodyPr>
          <a:lstStyle/>
          <a:p>
            <a:pPr eaLnBrk="1" fontAlgn="auto" hangingPunct="1">
              <a:spcAft>
                <a:spcPts val="0"/>
              </a:spcAft>
              <a:defRPr/>
            </a:pPr>
            <a:r>
              <a:rPr lang="en-US" dirty="0" smtClean="0"/>
              <a:t/>
            </a:r>
            <a:br>
              <a:rPr lang="en-US" dirty="0" smtClean="0"/>
            </a:br>
            <a:r>
              <a:rPr lang="en-US" dirty="0" smtClean="0"/>
              <a:t/>
            </a:r>
            <a:br>
              <a:rPr lang="en-US" dirty="0" smtClean="0"/>
            </a:br>
            <a:r>
              <a:rPr lang="en-US" dirty="0" err="1" smtClean="0"/>
              <a:t>Dr.Nada</a:t>
            </a:r>
            <a:r>
              <a:rPr lang="en-US" dirty="0" smtClean="0"/>
              <a:t> </a:t>
            </a:r>
            <a:r>
              <a:rPr lang="en-US" dirty="0" err="1" smtClean="0"/>
              <a:t>Khazal</a:t>
            </a:r>
            <a:r>
              <a:rPr lang="en-US" dirty="0" smtClean="0"/>
              <a:t> K. </a:t>
            </a:r>
            <a:r>
              <a:rPr lang="en-US" dirty="0" err="1" smtClean="0"/>
              <a:t>Hendi</a:t>
            </a:r>
            <a:r>
              <a:rPr lang="en-US" dirty="0" smtClean="0"/>
              <a:t> </a:t>
            </a:r>
            <a:endParaRPr lang="ar-IQ" dirty="0"/>
          </a:p>
        </p:txBody>
      </p:sp>
      <p:sp>
        <p:nvSpPr>
          <p:cNvPr id="5123" name="Subtitle 2"/>
          <p:cNvSpPr>
            <a:spLocks noGrp="1"/>
          </p:cNvSpPr>
          <p:nvPr>
            <p:ph type="subTitle" idx="1"/>
          </p:nvPr>
        </p:nvSpPr>
        <p:spPr>
          <a:xfrm>
            <a:off x="0" y="762000"/>
            <a:ext cx="8686800" cy="3609975"/>
          </a:xfrm>
        </p:spPr>
        <p:txBody>
          <a:bodyPr/>
          <a:lstStyle/>
          <a:p>
            <a:pPr marR="0" algn="l" eaLnBrk="1" hangingPunct="1"/>
            <a:r>
              <a:rPr lang="en-US" altLang="en-US" sz="4800" b="1" smtClean="0"/>
              <a:t>L4</a:t>
            </a:r>
            <a:r>
              <a:rPr lang="en-US" altLang="en-US" sz="4800" b="1" smtClean="0">
                <a:latin typeface="Monotype Corsiva" pitchFamily="66" charset="0"/>
              </a:rPr>
              <a:t>:    </a:t>
            </a:r>
            <a:r>
              <a:rPr lang="en-US" altLang="en-US" sz="4800" b="1" u="sng" smtClean="0">
                <a:latin typeface="Monotype Corsiva" pitchFamily="66" charset="0"/>
              </a:rPr>
              <a:t>Sterilization &amp; Disinfection</a:t>
            </a:r>
          </a:p>
          <a:p>
            <a:pPr marR="0" algn="l" eaLnBrk="1" hangingPunct="1"/>
            <a:r>
              <a:rPr lang="en-US" altLang="en-US" sz="4800" b="1" smtClean="0">
                <a:latin typeface="Monotype Corsiva" pitchFamily="66" charset="0"/>
              </a:rPr>
              <a:t> </a:t>
            </a:r>
            <a:endParaRPr lang="en-US" altLang="en-US" sz="4800" smtClean="0">
              <a:latin typeface="Monotype Corsiva" pitchFamily="66" charset="0"/>
            </a:endParaRPr>
          </a:p>
          <a:p>
            <a:pPr marR="0" eaLnBrk="1" hangingPunct="1"/>
            <a:endParaRPr lang="ar-IQ" altLang="en-US" smtClean="0">
              <a:latin typeface="Monotype Corsiva" pitchFamily="66" charset="0"/>
              <a:ea typeface="Majalla U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763000" cy="6477000"/>
          </a:xfrm>
        </p:spPr>
        <p:txBody>
          <a:bodyPr>
            <a:normAutofit lnSpcReduction="10000"/>
          </a:bodyPr>
          <a:lstStyle/>
          <a:p>
            <a:pPr marL="274320" indent="-274320" algn="just" rtl="0" eaLnBrk="1" fontAlgn="auto" hangingPunct="1">
              <a:spcAft>
                <a:spcPts val="0"/>
              </a:spcAft>
              <a:buClr>
                <a:schemeClr val="accent3"/>
              </a:buClr>
              <a:buFont typeface="Wingdings 2"/>
              <a:buChar char=""/>
              <a:defRPr/>
            </a:pPr>
            <a:r>
              <a:rPr lang="en-US" b="1" dirty="0" smtClean="0"/>
              <a:t>Iodine  </a:t>
            </a:r>
            <a:endParaRPr lang="en-US" dirty="0" smtClean="0"/>
          </a:p>
          <a:p>
            <a:pPr marL="274320" indent="-274320" algn="just" rtl="0" eaLnBrk="1" fontAlgn="auto" hangingPunct="1">
              <a:spcAft>
                <a:spcPts val="0"/>
              </a:spcAft>
              <a:buClr>
                <a:schemeClr val="accent3"/>
              </a:buClr>
              <a:buFont typeface="Wingdings 2"/>
              <a:buNone/>
              <a:defRPr/>
            </a:pPr>
            <a:r>
              <a:rPr lang="en-US" dirty="0" smtClean="0"/>
              <a:t>Iodine is the most effective skin antiseptic used in medical practice and should be used prior to obtaining a blood culture and installing intravenous catheters because contamination with skin flora such as </a:t>
            </a:r>
            <a:r>
              <a:rPr lang="en-US" i="1" dirty="0" smtClean="0"/>
              <a:t>Staphylococcus </a:t>
            </a:r>
            <a:r>
              <a:rPr lang="en-US" i="1" dirty="0" err="1" smtClean="0"/>
              <a:t>epidermidis</a:t>
            </a:r>
            <a:r>
              <a:rPr lang="en-US" dirty="0" smtClean="0"/>
              <a:t> can be a problem. Iodine is supplied in two forms:</a:t>
            </a:r>
          </a:p>
          <a:p>
            <a:pPr marL="274320" indent="-274320" algn="just" rtl="0" eaLnBrk="1" fontAlgn="auto" hangingPunct="1">
              <a:spcAft>
                <a:spcPts val="0"/>
              </a:spcAft>
              <a:buClr>
                <a:schemeClr val="accent3"/>
              </a:buClr>
              <a:buFont typeface="Wingdings 2"/>
              <a:buNone/>
              <a:defRPr/>
            </a:pPr>
            <a:r>
              <a:rPr lang="en-US" dirty="0" smtClean="0"/>
              <a:t>(1</a:t>
            </a:r>
            <a:r>
              <a:rPr lang="en-US" sz="2400" dirty="0" smtClean="0"/>
              <a:t>) Tincture of iodine 2% solution of iodine and potassium iodide in ethanol) is used to prepare the skin prior to blood culture. Because tincture of iodine can be irritating to the skin, it should be removed with alcohol.</a:t>
            </a:r>
          </a:p>
          <a:p>
            <a:pPr marL="274320" indent="-274320" algn="just" rtl="0" eaLnBrk="1" fontAlgn="auto" hangingPunct="1">
              <a:spcAft>
                <a:spcPts val="0"/>
              </a:spcAft>
              <a:buClr>
                <a:schemeClr val="accent3"/>
              </a:buClr>
              <a:buNone/>
              <a:defRPr/>
            </a:pPr>
            <a:r>
              <a:rPr lang="en-US" sz="2400" dirty="0" smtClean="0"/>
              <a:t>(2) </a:t>
            </a:r>
            <a:r>
              <a:rPr lang="en-US" sz="2400" dirty="0" err="1" smtClean="0"/>
              <a:t>Iodophors</a:t>
            </a:r>
            <a:r>
              <a:rPr lang="en-US" sz="2400" dirty="0" smtClean="0"/>
              <a:t> are complexes of iodine with detergents that are frequently used to prepare the skin prior to surgery because they are less irritating than tincture of iodine. Iodine, like chlorine, is an oxidant that inactivates </a:t>
            </a:r>
            <a:r>
              <a:rPr lang="en-US" sz="2400" dirty="0" err="1" smtClean="0"/>
              <a:t>sulfhydryl</a:t>
            </a:r>
            <a:r>
              <a:rPr lang="en-US" sz="2400" dirty="0" smtClean="0"/>
              <a:t>-containing enzymes. It also binds specifically to tyrosine residues in proteins. </a:t>
            </a:r>
            <a:r>
              <a:rPr lang="en-US" sz="2400" b="1" dirty="0" smtClean="0">
                <a:solidFill>
                  <a:srgbClr val="FF0000"/>
                </a:solidFill>
              </a:rPr>
              <a:t>Action of </a:t>
            </a:r>
            <a:r>
              <a:rPr lang="en-US" b="1" dirty="0" smtClean="0">
                <a:solidFill>
                  <a:srgbClr val="FF0000"/>
                </a:solidFill>
              </a:rPr>
              <a:t>Iodine on </a:t>
            </a:r>
            <a:r>
              <a:rPr lang="en-US" altLang="en-US" b="1" dirty="0" smtClean="0">
                <a:solidFill>
                  <a:srgbClr val="FF0000"/>
                </a:solidFill>
              </a:rPr>
              <a:t>denature </a:t>
            </a:r>
            <a:r>
              <a:rPr lang="en-US" altLang="en-US" b="1" dirty="0">
                <a:solidFill>
                  <a:srgbClr val="FF0000"/>
                </a:solidFill>
              </a:rPr>
              <a:t>proteins</a:t>
            </a:r>
            <a:r>
              <a:rPr lang="en-US" altLang="en-US" dirty="0"/>
              <a:t>.</a:t>
            </a:r>
          </a:p>
          <a:p>
            <a:pPr marL="274320" indent="-274320" algn="just" rtl="0" eaLnBrk="1" fontAlgn="auto" hangingPunct="1">
              <a:spcAft>
                <a:spcPts val="0"/>
              </a:spcAft>
              <a:buClr>
                <a:schemeClr val="accent3"/>
              </a:buClr>
              <a:buFont typeface="Wingdings 2"/>
              <a:buNone/>
              <a:defRPr/>
            </a:pPr>
            <a:endParaRPr lang="en-US" dirty="0" smtClean="0"/>
          </a:p>
          <a:p>
            <a:pPr marL="274320" indent="-274320" algn="just" eaLnBrk="1" fontAlgn="auto" hangingPunct="1">
              <a:spcAft>
                <a:spcPts val="0"/>
              </a:spcAft>
              <a:buClr>
                <a:schemeClr val="accent3"/>
              </a:buClr>
              <a:buFont typeface="Wingdings 2"/>
              <a:buChar char=""/>
              <a:defRPr/>
            </a:pPr>
            <a:endParaRPr lang="ar-IQ"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0"/>
            <a:ext cx="8763000" cy="6629400"/>
          </a:xfrm>
        </p:spPr>
        <p:txBody>
          <a:bodyPr>
            <a:normAutofit fontScale="92500" lnSpcReduction="10000"/>
          </a:bodyPr>
          <a:lstStyle/>
          <a:p>
            <a:pPr marL="274320" indent="-274320" algn="just" rtl="0" eaLnBrk="1" fontAlgn="auto" hangingPunct="1">
              <a:spcAft>
                <a:spcPts val="0"/>
              </a:spcAft>
              <a:buClr>
                <a:schemeClr val="accent3"/>
              </a:buClr>
              <a:buFont typeface="Wingdings 2"/>
              <a:buChar char=""/>
              <a:defRPr/>
            </a:pPr>
            <a:r>
              <a:rPr lang="en-US" b="1" dirty="0" smtClean="0"/>
              <a:t>Heavy Metals</a:t>
            </a:r>
            <a:endParaRPr lang="en-US" dirty="0" smtClean="0"/>
          </a:p>
          <a:p>
            <a:pPr marL="274320" indent="-274320" algn="just" rtl="0" eaLnBrk="1" fontAlgn="auto" hangingPunct="1">
              <a:spcAft>
                <a:spcPts val="0"/>
              </a:spcAft>
              <a:buClr>
                <a:schemeClr val="accent3"/>
              </a:buClr>
              <a:buFont typeface="Wingdings 2"/>
              <a:buNone/>
              <a:defRPr/>
            </a:pPr>
            <a:r>
              <a:rPr lang="en-US" dirty="0" smtClean="0"/>
              <a:t>Mercury and silver have the greatest antibacterial activity of the heavy metals and are the most widely used in medicine. They act by binding to </a:t>
            </a:r>
            <a:r>
              <a:rPr lang="en-US" dirty="0" err="1" smtClean="0"/>
              <a:t>sulfhydryl</a:t>
            </a:r>
            <a:r>
              <a:rPr lang="en-US" dirty="0" smtClean="0"/>
              <a:t> groups, there by blocking enzymatic activity. A </a:t>
            </a:r>
            <a:r>
              <a:rPr lang="en-US" dirty="0" err="1" smtClean="0"/>
              <a:t>Thimerosal</a:t>
            </a:r>
            <a:r>
              <a:rPr lang="en-US" dirty="0" smtClean="0"/>
              <a:t> (</a:t>
            </a:r>
            <a:r>
              <a:rPr lang="en-US" dirty="0" err="1" smtClean="0"/>
              <a:t>Merthiolate</a:t>
            </a:r>
            <a:r>
              <a:rPr lang="en-US" dirty="0" smtClean="0"/>
              <a:t>) and </a:t>
            </a:r>
            <a:r>
              <a:rPr lang="en-US" dirty="0" err="1" smtClean="0"/>
              <a:t>merbromin</a:t>
            </a:r>
            <a:r>
              <a:rPr lang="en-US" dirty="0" smtClean="0"/>
              <a:t> (Mercurochrome), which contain mercury, are used as skin antiseptics. </a:t>
            </a:r>
            <a:r>
              <a:rPr lang="en-US" b="1" dirty="0" smtClean="0">
                <a:solidFill>
                  <a:srgbClr val="FF0000"/>
                </a:solidFill>
              </a:rPr>
              <a:t>Silver nitrate drops</a:t>
            </a:r>
            <a:r>
              <a:rPr lang="en-US" dirty="0" smtClean="0"/>
              <a:t> </a:t>
            </a:r>
            <a:r>
              <a:rPr lang="en-US" dirty="0" smtClean="0">
                <a:solidFill>
                  <a:srgbClr val="FF0000"/>
                </a:solidFill>
              </a:rPr>
              <a:t>are useful in preventing </a:t>
            </a:r>
            <a:r>
              <a:rPr lang="en-US" dirty="0" err="1" smtClean="0">
                <a:solidFill>
                  <a:srgbClr val="FF0000"/>
                </a:solidFill>
              </a:rPr>
              <a:t>gonococcal</a:t>
            </a:r>
            <a:r>
              <a:rPr lang="en-US" dirty="0" smtClean="0">
                <a:solidFill>
                  <a:srgbClr val="FF0000"/>
                </a:solidFill>
              </a:rPr>
              <a:t> </a:t>
            </a:r>
            <a:r>
              <a:rPr lang="en-US" dirty="0" err="1" smtClean="0">
                <a:solidFill>
                  <a:srgbClr val="FF0000"/>
                </a:solidFill>
              </a:rPr>
              <a:t>ophthalmia</a:t>
            </a:r>
            <a:r>
              <a:rPr lang="en-US" dirty="0" smtClean="0">
                <a:solidFill>
                  <a:srgbClr val="FF0000"/>
                </a:solidFill>
              </a:rPr>
              <a:t> </a:t>
            </a:r>
            <a:r>
              <a:rPr lang="en-US" dirty="0" err="1" smtClean="0">
                <a:solidFill>
                  <a:srgbClr val="FF0000"/>
                </a:solidFill>
              </a:rPr>
              <a:t>neonatorum</a:t>
            </a:r>
            <a:r>
              <a:rPr lang="en-US" dirty="0" smtClean="0"/>
              <a:t>. Silver sulfadiazine is used to prevent infection of burn wounds.</a:t>
            </a:r>
          </a:p>
          <a:p>
            <a:pPr marL="274320" indent="-274320" algn="just" rtl="0" eaLnBrk="1" fontAlgn="auto" hangingPunct="1">
              <a:spcAft>
                <a:spcPts val="0"/>
              </a:spcAft>
              <a:buClr>
                <a:schemeClr val="accent3"/>
              </a:buClr>
              <a:buFont typeface="Wingdings 2"/>
              <a:buChar char=""/>
              <a:defRPr/>
            </a:pPr>
            <a:r>
              <a:rPr lang="en-US" b="1" dirty="0" smtClean="0"/>
              <a:t>Hydrogen Peroxide</a:t>
            </a:r>
            <a:endParaRPr lang="en-US" dirty="0" smtClean="0"/>
          </a:p>
          <a:p>
            <a:pPr marL="274320" indent="-274320" algn="just" rtl="0" eaLnBrk="1" fontAlgn="auto" hangingPunct="1">
              <a:spcAft>
                <a:spcPts val="0"/>
              </a:spcAft>
              <a:buClr>
                <a:schemeClr val="accent3"/>
              </a:buClr>
              <a:buFont typeface="Wingdings 2"/>
              <a:buNone/>
              <a:defRPr/>
            </a:pPr>
            <a:r>
              <a:rPr lang="en-US" dirty="0" smtClean="0"/>
              <a:t>Hydrogen peroxide is used antiseptic to clean wounds and to disinfect contact lenses. </a:t>
            </a:r>
            <a:r>
              <a:rPr lang="en-US" dirty="0" err="1" smtClean="0">
                <a:solidFill>
                  <a:srgbClr val="FF0000"/>
                </a:solidFill>
              </a:rPr>
              <a:t>lts</a:t>
            </a:r>
            <a:r>
              <a:rPr lang="en-US" dirty="0" smtClean="0">
                <a:solidFill>
                  <a:srgbClr val="FF0000"/>
                </a:solidFill>
              </a:rPr>
              <a:t> effectiveness is limited by the organism’s ability to produce </a:t>
            </a:r>
            <a:r>
              <a:rPr lang="en-US" dirty="0" err="1" smtClean="0">
                <a:solidFill>
                  <a:srgbClr val="FF0000"/>
                </a:solidFill>
              </a:rPr>
              <a:t>catalase</a:t>
            </a:r>
            <a:r>
              <a:rPr lang="en-US" dirty="0" smtClean="0"/>
              <a:t>, an enzyme that degrades H2O2. (The bubbles produced when peroxide is used on wounds are formed by oxygen arising from the breakdown of H2O; by tissue </a:t>
            </a:r>
            <a:r>
              <a:rPr lang="en-US" dirty="0" err="1" smtClean="0"/>
              <a:t>catalase</a:t>
            </a:r>
            <a:r>
              <a:rPr lang="en-US" dirty="0" smtClean="0"/>
              <a:t>.) </a:t>
            </a:r>
            <a:r>
              <a:rPr lang="en-US" dirty="0" smtClean="0">
                <a:solidFill>
                  <a:srgbClr val="FF0000"/>
                </a:solidFill>
              </a:rPr>
              <a:t>Hydrogen peroxide is an oxidizing agent that attacks </a:t>
            </a:r>
            <a:r>
              <a:rPr lang="en-US" dirty="0" err="1" smtClean="0">
                <a:solidFill>
                  <a:srgbClr val="FF0000"/>
                </a:solidFill>
              </a:rPr>
              <a:t>sulfhydryl</a:t>
            </a:r>
            <a:r>
              <a:rPr lang="en-US" dirty="0" smtClean="0">
                <a:solidFill>
                  <a:srgbClr val="FF0000"/>
                </a:solidFill>
              </a:rPr>
              <a:t> groups, thereby inhibiting enzymatic activity.</a:t>
            </a:r>
          </a:p>
          <a:p>
            <a:pPr marL="274320" indent="-274320" algn="just" eaLnBrk="1" fontAlgn="auto" hangingPunct="1">
              <a:spcAft>
                <a:spcPts val="0"/>
              </a:spcAft>
              <a:buClr>
                <a:schemeClr val="accent3"/>
              </a:buClr>
              <a:buFont typeface="Wingdings 2"/>
              <a:buChar char=""/>
              <a:defRPr/>
            </a:pPr>
            <a:endParaRPr lang="ar-IQ"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86800" cy="6477000"/>
          </a:xfrm>
        </p:spPr>
        <p:txBody>
          <a:bodyPr>
            <a:normAutofit lnSpcReduction="10000"/>
          </a:bodyPr>
          <a:lstStyle/>
          <a:p>
            <a:pPr marL="274320" indent="-274320" algn="just" rtl="0" eaLnBrk="1" fontAlgn="auto" hangingPunct="1">
              <a:spcAft>
                <a:spcPts val="0"/>
              </a:spcAft>
              <a:buClr>
                <a:schemeClr val="accent3"/>
              </a:buClr>
              <a:buFont typeface="Wingdings 2"/>
              <a:buChar char=""/>
              <a:defRPr/>
            </a:pPr>
            <a:r>
              <a:rPr lang="en-US" b="1" dirty="0" smtClean="0"/>
              <a:t>Formaldehyde &amp; </a:t>
            </a:r>
            <a:r>
              <a:rPr lang="en-US" b="1" dirty="0" err="1" smtClean="0"/>
              <a:t>Glutaraldehyde</a:t>
            </a:r>
            <a:endParaRPr lang="en-US" dirty="0" smtClean="0"/>
          </a:p>
          <a:p>
            <a:pPr marL="274320" indent="-274320" algn="just" rtl="0" eaLnBrk="1" fontAlgn="auto" hangingPunct="1">
              <a:spcAft>
                <a:spcPts val="0"/>
              </a:spcAft>
              <a:buClr>
                <a:schemeClr val="accent3"/>
              </a:buClr>
              <a:buFont typeface="Wingdings 2"/>
              <a:buNone/>
              <a:defRPr/>
            </a:pPr>
            <a:r>
              <a:rPr lang="en-US" dirty="0" smtClean="0"/>
              <a:t>Formaldehyde, which is available as a 37% solution in water (Formalin), </a:t>
            </a:r>
            <a:r>
              <a:rPr lang="en-US" dirty="0" smtClean="0">
                <a:solidFill>
                  <a:srgbClr val="FF0000"/>
                </a:solidFill>
              </a:rPr>
              <a:t>denatures proteins and nucleic acids</a:t>
            </a:r>
            <a:r>
              <a:rPr lang="en-US" dirty="0" smtClean="0"/>
              <a:t>. Both proteins and nucleic acids contain essential -NH2 and —OH groups, which are the main sites of alkylation by the </a:t>
            </a:r>
            <a:r>
              <a:rPr lang="en-US" dirty="0" err="1" smtClean="0"/>
              <a:t>hydroxymethyl</a:t>
            </a:r>
            <a:r>
              <a:rPr lang="en-US" dirty="0" smtClean="0"/>
              <a:t> group of formaldehyde. </a:t>
            </a:r>
            <a:r>
              <a:rPr lang="en-US" dirty="0" err="1" smtClean="0"/>
              <a:t>Glutaraldehyde</a:t>
            </a:r>
            <a:r>
              <a:rPr lang="en-US" dirty="0" smtClean="0"/>
              <a:t>, which has two reactive </a:t>
            </a:r>
            <a:r>
              <a:rPr lang="en-US" dirty="0" err="1" smtClean="0"/>
              <a:t>aldehyde</a:t>
            </a:r>
            <a:r>
              <a:rPr lang="en-US" dirty="0" smtClean="0"/>
              <a:t> groups, is 10 times more effective than formaldehyde and is less toxic. In hospitals, it is used to sterilize respiratory therapy equipment.</a:t>
            </a:r>
          </a:p>
          <a:p>
            <a:pPr marL="274320" indent="-274320" algn="just" rtl="0" eaLnBrk="1" fontAlgn="auto" hangingPunct="1">
              <a:spcAft>
                <a:spcPts val="0"/>
              </a:spcAft>
              <a:buClr>
                <a:schemeClr val="accent3"/>
              </a:buClr>
              <a:buFont typeface="Wingdings 2"/>
              <a:buChar char=""/>
              <a:defRPr/>
            </a:pPr>
            <a:r>
              <a:rPr lang="en-US" b="1" dirty="0" smtClean="0"/>
              <a:t>Ethylene Oxide</a:t>
            </a:r>
            <a:endParaRPr lang="en-US" dirty="0" smtClean="0"/>
          </a:p>
          <a:p>
            <a:pPr marL="274320" indent="-274320" algn="just" rtl="0" eaLnBrk="1" fontAlgn="auto" hangingPunct="1">
              <a:spcAft>
                <a:spcPts val="0"/>
              </a:spcAft>
              <a:buClr>
                <a:schemeClr val="accent3"/>
              </a:buClr>
              <a:buFont typeface="Wingdings 2"/>
              <a:buNone/>
              <a:defRPr/>
            </a:pPr>
            <a:r>
              <a:rPr lang="en-US" dirty="0" smtClean="0"/>
              <a:t>Ethylene oxide gas is used extensively in hospitals for the sterilization of heat-sensitive materials such as surgical instruments and plastics. </a:t>
            </a:r>
            <a:r>
              <a:rPr lang="en-US" dirty="0" smtClean="0">
                <a:solidFill>
                  <a:srgbClr val="FF0000"/>
                </a:solidFill>
              </a:rPr>
              <a:t>It kills by alkylating both proteins and nucleic acids</a:t>
            </a:r>
            <a:r>
              <a:rPr lang="en-US" dirty="0" smtClean="0"/>
              <a:t>; the </a:t>
            </a:r>
            <a:r>
              <a:rPr lang="en-US" dirty="0" err="1" smtClean="0"/>
              <a:t>hydroxyethyl</a:t>
            </a:r>
            <a:r>
              <a:rPr lang="en-US" dirty="0" smtClean="0"/>
              <a:t> group attacks the reactive hydrogen atoms on essential amino and hydroxyl groups.</a:t>
            </a:r>
          </a:p>
          <a:p>
            <a:pPr marL="274320" indent="-274320" algn="just" eaLnBrk="1" fontAlgn="auto" hangingPunct="1">
              <a:spcAft>
                <a:spcPts val="0"/>
              </a:spcAft>
              <a:buClr>
                <a:schemeClr val="accent3"/>
              </a:buClr>
              <a:buFont typeface="Wingdings 2"/>
              <a:buChar char=""/>
              <a:defRPr/>
            </a:pPr>
            <a:endParaRPr lang="ar-IQ"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400800"/>
          </a:xfrm>
        </p:spPr>
        <p:txBody>
          <a:bodyPr>
            <a:normAutofit fontScale="92500" lnSpcReduction="10000"/>
          </a:bodyPr>
          <a:lstStyle/>
          <a:p>
            <a:pPr marL="274320" indent="-274320" algn="l" rtl="0" eaLnBrk="1" fontAlgn="auto" hangingPunct="1">
              <a:spcAft>
                <a:spcPts val="0"/>
              </a:spcAft>
              <a:buClr>
                <a:schemeClr val="accent3"/>
              </a:buClr>
              <a:buFont typeface="Wingdings 2"/>
              <a:buChar char=""/>
              <a:defRPr/>
            </a:pPr>
            <a:r>
              <a:rPr lang="en-US" b="1" dirty="0" smtClean="0"/>
              <a:t>Acids &amp; Alkalis</a:t>
            </a:r>
            <a:endParaRPr lang="en-US" dirty="0" smtClean="0"/>
          </a:p>
          <a:p>
            <a:pPr marL="274320" indent="-274320" algn="l" rtl="0" eaLnBrk="1" fontAlgn="auto" hangingPunct="1">
              <a:spcAft>
                <a:spcPts val="0"/>
              </a:spcAft>
              <a:buClr>
                <a:schemeClr val="accent3"/>
              </a:buClr>
              <a:buFont typeface="Wingdings 2"/>
              <a:buNone/>
              <a:defRPr/>
            </a:pPr>
            <a:r>
              <a:rPr lang="en-US" dirty="0" smtClean="0"/>
              <a:t>Strong acids and alkalis </a:t>
            </a:r>
            <a:r>
              <a:rPr lang="en-US" dirty="0" smtClean="0">
                <a:solidFill>
                  <a:srgbClr val="FF0000"/>
                </a:solidFill>
              </a:rPr>
              <a:t>kill by denaturing proteins</a:t>
            </a:r>
            <a:r>
              <a:rPr lang="en-US" dirty="0" smtClean="0"/>
              <a:t>. Although most bacteria are susceptible, it is important to note that Mycobacterium tuberculosis are relatively resistant to 2% </a:t>
            </a:r>
            <a:r>
              <a:rPr lang="en-US" dirty="0" err="1" smtClean="0"/>
              <a:t>NaOH</a:t>
            </a:r>
            <a:r>
              <a:rPr lang="en-US" dirty="0" smtClean="0"/>
              <a:t>, which is used in the clinical laboratory to liquefy sputum prior to culturing the organism. Weak acids, such as benzoic, </a:t>
            </a:r>
            <a:r>
              <a:rPr lang="en-US" dirty="0" err="1" smtClean="0"/>
              <a:t>propionic</a:t>
            </a:r>
            <a:r>
              <a:rPr lang="en-US" dirty="0" smtClean="0"/>
              <a:t>, and citric acids, are frequently used as food preservatives because they are </a:t>
            </a:r>
            <a:r>
              <a:rPr lang="en-US" dirty="0" err="1" smtClean="0"/>
              <a:t>bacteriostatic</a:t>
            </a:r>
            <a:r>
              <a:rPr lang="en-US" dirty="0" smtClean="0"/>
              <a:t>.  </a:t>
            </a:r>
          </a:p>
          <a:p>
            <a:pPr marL="274320" indent="-274320" algn="l" rtl="0" eaLnBrk="1" fontAlgn="auto" hangingPunct="1">
              <a:spcAft>
                <a:spcPts val="0"/>
              </a:spcAft>
              <a:buClr>
                <a:schemeClr val="accent3"/>
              </a:buClr>
              <a:buFont typeface="Wingdings 2"/>
              <a:buChar char=""/>
              <a:defRPr/>
            </a:pPr>
            <a:r>
              <a:rPr lang="en-US" b="1" dirty="0" smtClean="0"/>
              <a:t> Modifications Nucleic acids </a:t>
            </a:r>
            <a:endParaRPr lang="en-US" dirty="0" smtClean="0"/>
          </a:p>
          <a:p>
            <a:pPr marL="274320" indent="-274320" algn="l" rtl="0" eaLnBrk="1" fontAlgn="auto" hangingPunct="1">
              <a:spcAft>
                <a:spcPts val="0"/>
              </a:spcAft>
              <a:buClr>
                <a:schemeClr val="accent3"/>
              </a:buClr>
              <a:buFont typeface="Wingdings 2"/>
              <a:buNone/>
              <a:defRPr/>
            </a:pPr>
            <a:r>
              <a:rPr lang="en-US" dirty="0" smtClean="0"/>
              <a:t>A variety of dyes not only stains microorganisms but also inhibit their growth. One of these is crystal violet, which is used as a skin antiseptic. </a:t>
            </a:r>
            <a:r>
              <a:rPr lang="en-US" dirty="0" smtClean="0">
                <a:solidFill>
                  <a:srgbClr val="FF0000"/>
                </a:solidFill>
              </a:rPr>
              <a:t>Its action is based on binding of the positively charged dye molecule to the negatively charged phosphate groups of the nucleic acids</a:t>
            </a:r>
            <a:r>
              <a:rPr lang="en-US" dirty="0" smtClean="0"/>
              <a:t>. </a:t>
            </a:r>
            <a:r>
              <a:rPr lang="en-US" b="1" dirty="0" smtClean="0">
                <a:solidFill>
                  <a:srgbClr val="FF0000"/>
                </a:solidFill>
              </a:rPr>
              <a:t>Malachite green</a:t>
            </a:r>
            <a:r>
              <a:rPr lang="en-US" dirty="0" smtClean="0">
                <a:solidFill>
                  <a:srgbClr val="FF0000"/>
                </a:solidFill>
              </a:rPr>
              <a:t>, dye-like </a:t>
            </a:r>
            <a:r>
              <a:rPr lang="en-US" b="1" dirty="0" smtClean="0">
                <a:solidFill>
                  <a:srgbClr val="FF0000"/>
                </a:solidFill>
              </a:rPr>
              <a:t>crystal violet</a:t>
            </a:r>
            <a:r>
              <a:rPr lang="en-US" b="1" dirty="0" smtClean="0"/>
              <a:t>,</a:t>
            </a:r>
            <a:r>
              <a:rPr lang="en-US" dirty="0" smtClean="0"/>
              <a:t> is a component of Lowenstein Jensen's medium, which is used to grow </a:t>
            </a:r>
            <a:r>
              <a:rPr lang="en-US" i="1" dirty="0" smtClean="0"/>
              <a:t>M. tuberculosis.</a:t>
            </a:r>
            <a:r>
              <a:rPr lang="en-US" dirty="0" smtClean="0"/>
              <a:t> The dye inhibits the growth of unwanted organisms in the sputum during the 6—week incubation period.</a:t>
            </a:r>
          </a:p>
          <a:p>
            <a:pPr marL="274320" indent="-274320" algn="l" eaLnBrk="1" fontAlgn="auto" hangingPunct="1">
              <a:spcAft>
                <a:spcPts val="0"/>
              </a:spcAft>
              <a:buClr>
                <a:schemeClr val="accent3"/>
              </a:buClr>
              <a:buFont typeface="Wingdings 2"/>
              <a:buChar char=""/>
              <a:defRPr/>
            </a:pPr>
            <a:endParaRPr lang="ar-IQ"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685800"/>
          </a:xfrm>
        </p:spPr>
        <p:txBody>
          <a:bodyPr>
            <a:normAutofit fontScale="90000"/>
          </a:bodyPr>
          <a:lstStyle/>
          <a:p>
            <a:pPr eaLnBrk="1" fontAlgn="auto" hangingPunct="1">
              <a:spcAft>
                <a:spcPts val="0"/>
              </a:spcAft>
              <a:defRPr/>
            </a:pPr>
            <a:r>
              <a:rPr lang="en-US" dirty="0" smtClean="0"/>
              <a:t/>
            </a:r>
            <a:br>
              <a:rPr lang="en-US" dirty="0" smtClean="0"/>
            </a:br>
            <a:r>
              <a:rPr lang="en-US" sz="4000" b="1" dirty="0" smtClean="0"/>
              <a:t>2-Physical methods (heat or radiation) </a:t>
            </a:r>
            <a:endParaRPr lang="ar-IQ" sz="4000" dirty="0"/>
          </a:p>
        </p:txBody>
      </p:sp>
      <p:sp>
        <p:nvSpPr>
          <p:cNvPr id="3" name="Content Placeholder 2"/>
          <p:cNvSpPr>
            <a:spLocks noGrp="1"/>
          </p:cNvSpPr>
          <p:nvPr>
            <p:ph idx="1"/>
          </p:nvPr>
        </p:nvSpPr>
        <p:spPr>
          <a:xfrm>
            <a:off x="0" y="914400"/>
            <a:ext cx="8991600" cy="5943600"/>
          </a:xfrm>
        </p:spPr>
        <p:txBody>
          <a:bodyPr>
            <a:normAutofit fontScale="92500" lnSpcReduction="10000"/>
          </a:bodyPr>
          <a:lstStyle/>
          <a:p>
            <a:pPr marL="514350" indent="-514350" algn="just" rtl="0" eaLnBrk="1" fontAlgn="auto" hangingPunct="1">
              <a:spcAft>
                <a:spcPts val="0"/>
              </a:spcAft>
              <a:buClr>
                <a:schemeClr val="accent3"/>
              </a:buClr>
              <a:buFont typeface="Wingdings 2"/>
              <a:buNone/>
              <a:defRPr/>
            </a:pPr>
            <a:r>
              <a:rPr lang="en-US" b="1" dirty="0" smtClean="0"/>
              <a:t>A-HEAT </a:t>
            </a:r>
            <a:endParaRPr lang="en-US" dirty="0" smtClean="0"/>
          </a:p>
          <a:p>
            <a:pPr marL="514350" indent="-514350" algn="just" rtl="0" eaLnBrk="1" fontAlgn="auto" hangingPunct="1">
              <a:spcAft>
                <a:spcPts val="0"/>
              </a:spcAft>
              <a:buClr>
                <a:schemeClr val="accent3"/>
              </a:buClr>
              <a:buFont typeface="Wingdings 2"/>
              <a:buNone/>
              <a:defRPr/>
            </a:pPr>
            <a:r>
              <a:rPr lang="en-US" dirty="0" smtClean="0"/>
              <a:t>Heat energy can be applied in three ways: in the Form of moist heat (either boiling or autoclaving) or dry heat or by pasteurization. In general, </a:t>
            </a:r>
            <a:r>
              <a:rPr lang="en-US" dirty="0" smtClean="0">
                <a:solidFill>
                  <a:srgbClr val="FF0000"/>
                </a:solidFill>
              </a:rPr>
              <a:t>heat kills by denaturing proteins, but membrane damage and enzymatic cleavage of DNA may also be involved. </a:t>
            </a:r>
            <a:r>
              <a:rPr lang="en-US" dirty="0" smtClean="0"/>
              <a:t>Moist heat sterilizes at a lower temperature than dry heat, because water aids in the disruption of non covalent bonds, e.g., hydrogen bonds, which hold protein chains together in their secondary and tertiary structures.</a:t>
            </a:r>
          </a:p>
          <a:p>
            <a:pPr marL="514350" indent="-514350" algn="just" rtl="0" eaLnBrk="1" fontAlgn="auto" hangingPunct="1">
              <a:spcAft>
                <a:spcPts val="0"/>
              </a:spcAft>
              <a:buClr>
                <a:schemeClr val="accent3"/>
              </a:buClr>
              <a:buFont typeface="Wingdings 2"/>
              <a:buNone/>
              <a:defRPr/>
            </a:pPr>
            <a:r>
              <a:rPr lang="en-US" dirty="0" smtClean="0"/>
              <a:t>Moist-heat sterilization, usually autoclaving, is the most frequently used method of sterilization. Because bacterial spores are resistant to boiling, they must be exposed to a higher temperature; this cannot be achieved unless the pressure is increased. For this purpose, an autoclave chamber is used in which steam, at a pressure of 15 lb/in2, reaches a temperature of 12l°C and is held for 15-20 minutes. This kills even the highly heat resistant spores of Clostridium, with a margin of safety. </a:t>
            </a:r>
          </a:p>
          <a:p>
            <a:pPr marL="514350" indent="-514350" algn="just" eaLnBrk="1" fontAlgn="auto" hangingPunct="1">
              <a:spcAft>
                <a:spcPts val="0"/>
              </a:spcAft>
              <a:buClr>
                <a:schemeClr val="accent3"/>
              </a:buClr>
              <a:buFont typeface="+mj-lt"/>
              <a:buAutoNum type="arabicPeriod"/>
              <a:defRPr/>
            </a:pPr>
            <a:endParaRPr lang="ar-IQ"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Content Placeholder 2"/>
          <p:cNvSpPr>
            <a:spLocks noGrp="1"/>
          </p:cNvSpPr>
          <p:nvPr>
            <p:ph idx="1"/>
          </p:nvPr>
        </p:nvSpPr>
        <p:spPr>
          <a:xfrm>
            <a:off x="152400" y="457200"/>
            <a:ext cx="8763000" cy="6172200"/>
          </a:xfrm>
        </p:spPr>
        <p:txBody>
          <a:bodyPr/>
          <a:lstStyle/>
          <a:p>
            <a:pPr algn="just" rtl="0" eaLnBrk="1" hangingPunct="1"/>
            <a:r>
              <a:rPr lang="en-US" altLang="en-US" dirty="0" smtClean="0"/>
              <a:t>Sterilization by dry heat, on the other hand, requires temperatures in the range of 180°C for 2 hours. This process is used primarily for glassware and is used less frequently than autoclaving.  </a:t>
            </a:r>
            <a:r>
              <a:rPr lang="en-US" altLang="en-US" b="1" dirty="0" smtClean="0">
                <a:solidFill>
                  <a:srgbClr val="FF0000"/>
                </a:solidFill>
              </a:rPr>
              <a:t>Pasteurization</a:t>
            </a:r>
            <a:r>
              <a:rPr lang="en-US" altLang="en-US" dirty="0" smtClean="0"/>
              <a:t>, which is used primarily for milk,   consists of heating the milk to 62°C for 30 minutes followed by rapid cooling. (“Flash” pasteurization at 72°C for 15 seconds is often used.) This is sufficient to kill the vegetative cells of the milk-borne pathogens, e.g., </a:t>
            </a:r>
            <a:r>
              <a:rPr lang="en-US" altLang="en-US" i="1" dirty="0" smtClean="0"/>
              <a:t>Mycobacterium </a:t>
            </a:r>
            <a:r>
              <a:rPr lang="en-US" altLang="en-US" i="1" dirty="0" err="1" smtClean="0"/>
              <a:t>bovis</a:t>
            </a:r>
            <a:r>
              <a:rPr lang="en-US" altLang="en-US" i="1" dirty="0" smtClean="0"/>
              <a:t>, Salmonella, Streptococcus, Listeria, and Brucella</a:t>
            </a:r>
            <a:r>
              <a:rPr lang="en-US" altLang="en-US" dirty="0" smtClean="0"/>
              <a:t>, but not to sterilize the milk.</a:t>
            </a:r>
          </a:p>
          <a:p>
            <a:pPr algn="just" rtl="0" eaLnBrk="1" hangingPunct="1"/>
            <a:endParaRPr lang="ar-IQ" altLang="en-US" dirty="0" smtClean="0">
              <a:ea typeface="Majalla UI"/>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077200" cy="76200"/>
          </a:xfrm>
        </p:spPr>
        <p:txBody>
          <a:bodyPr>
            <a:normAutofit fontScale="90000"/>
          </a:bodyPr>
          <a:lstStyle/>
          <a:p>
            <a:pPr eaLnBrk="1" fontAlgn="auto" hangingPunct="1">
              <a:spcAft>
                <a:spcPts val="0"/>
              </a:spcAft>
              <a:defRPr/>
            </a:pPr>
            <a:r>
              <a:rPr lang="en-US" b="1" dirty="0" smtClean="0"/>
              <a:t/>
            </a:r>
            <a:br>
              <a:rPr lang="en-US" b="1" dirty="0" smtClean="0"/>
            </a:br>
            <a:r>
              <a:rPr lang="en-US" b="1" dirty="0" smtClean="0"/>
              <a:t/>
            </a:r>
            <a:br>
              <a:rPr lang="en-US" b="1" dirty="0" smtClean="0"/>
            </a:br>
            <a:r>
              <a:rPr lang="en-US" b="1" dirty="0" smtClean="0"/>
              <a:t>B-RADIATION</a:t>
            </a:r>
            <a:r>
              <a:rPr lang="en-US" dirty="0" smtClean="0"/>
              <a:t/>
            </a:r>
            <a:br>
              <a:rPr lang="en-US" dirty="0" smtClean="0"/>
            </a:br>
            <a:endParaRPr lang="ar-IQ" dirty="0"/>
          </a:p>
        </p:txBody>
      </p:sp>
      <p:sp>
        <p:nvSpPr>
          <p:cNvPr id="3" name="Content Placeholder 2"/>
          <p:cNvSpPr>
            <a:spLocks noGrp="1"/>
          </p:cNvSpPr>
          <p:nvPr>
            <p:ph idx="1"/>
          </p:nvPr>
        </p:nvSpPr>
        <p:spPr>
          <a:xfrm>
            <a:off x="0" y="685800"/>
            <a:ext cx="8915400" cy="6172200"/>
          </a:xfrm>
        </p:spPr>
        <p:txBody>
          <a:bodyPr>
            <a:normAutofit lnSpcReduction="10000"/>
          </a:bodyPr>
          <a:lstStyle/>
          <a:p>
            <a:pPr marL="274320" indent="-274320" algn="just" rtl="0" eaLnBrk="1" fontAlgn="auto" hangingPunct="1">
              <a:spcAft>
                <a:spcPts val="0"/>
              </a:spcAft>
              <a:buClr>
                <a:schemeClr val="accent3"/>
              </a:buClr>
              <a:buFont typeface="Wingdings 2"/>
              <a:buChar char=""/>
              <a:defRPr/>
            </a:pPr>
            <a:r>
              <a:rPr lang="en-US" dirty="0" smtClean="0"/>
              <a:t>Radiation, such as ultraviolet light, gamma and x-radiation, is often used to sterilize heat-sensitive items. Ultraviolet light and x-radiation </a:t>
            </a:r>
            <a:r>
              <a:rPr lang="en-US" dirty="0" smtClean="0">
                <a:solidFill>
                  <a:srgbClr val="FF0000"/>
                </a:solidFill>
              </a:rPr>
              <a:t>kill microorganisms by damaging DNA. </a:t>
            </a:r>
            <a:r>
              <a:rPr lang="en-US" dirty="0" smtClean="0"/>
              <a:t>The greatest antimicrobial activity of UV light occurs at 250-260 nm which is the wavelength region of maximum </a:t>
            </a:r>
            <a:r>
              <a:rPr lang="en-US" dirty="0" smtClean="0">
                <a:solidFill>
                  <a:srgbClr val="FF0000"/>
                </a:solidFill>
              </a:rPr>
              <a:t>absorption by the purine and pyrimidine bases of DNA</a:t>
            </a:r>
            <a:r>
              <a:rPr lang="en-US" dirty="0" smtClean="0"/>
              <a:t>, most significant</a:t>
            </a:r>
            <a:r>
              <a:rPr lang="en-US" dirty="0" smtClean="0">
                <a:solidFill>
                  <a:srgbClr val="FF0000"/>
                </a:solidFill>
              </a:rPr>
              <a:t> lesion caused by UV irradiation is the formation of </a:t>
            </a:r>
            <a:r>
              <a:rPr lang="en-US" u="sng" dirty="0" smtClean="0">
                <a:solidFill>
                  <a:srgbClr val="FF0000"/>
                </a:solidFill>
              </a:rPr>
              <a:t>thymine dimers </a:t>
            </a:r>
            <a:r>
              <a:rPr lang="en-US" dirty="0" smtClean="0">
                <a:solidFill>
                  <a:srgbClr val="FF0000"/>
                </a:solidFill>
              </a:rPr>
              <a:t>(T=T) rather than (T=A)</a:t>
            </a:r>
            <a:r>
              <a:rPr lang="en-US" dirty="0" smtClean="0"/>
              <a:t>, but addition of hydroxyl groups to the bases also occurs. As a result, DNA replication is inhibited and the organism cannot grow. Because UV radiation can damage the cornea and skin, the use of UV irradiation in medicine is limited. However, it is used in hospitals to kill airborne organisms, especially in operating rooms when they are not in use. Bacterial spores are quite resistant and require a dose up to 10 times greater than do the vegetative bacteria.</a:t>
            </a:r>
          </a:p>
          <a:p>
            <a:pPr marL="274320" indent="-274320" algn="just" eaLnBrk="1" fontAlgn="auto" hangingPunct="1">
              <a:spcAft>
                <a:spcPts val="0"/>
              </a:spcAft>
              <a:buClr>
                <a:schemeClr val="accent3"/>
              </a:buClr>
              <a:buFont typeface="Wingdings 2"/>
              <a:buChar char=""/>
              <a:defRPr/>
            </a:pPr>
            <a:endParaRPr lang="ar-IQ"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152400" y="228600"/>
            <a:ext cx="8839200" cy="6324600"/>
          </a:xfrm>
        </p:spPr>
        <p:txBody>
          <a:bodyPr/>
          <a:lstStyle/>
          <a:p>
            <a:pPr algn="just" rtl="0" eaLnBrk="1" hangingPunct="1">
              <a:buFont typeface="Wingdings 2" pitchFamily="18" charset="2"/>
              <a:buNone/>
            </a:pPr>
            <a:r>
              <a:rPr lang="en-US" altLang="en-US" dirty="0" smtClean="0"/>
              <a:t> </a:t>
            </a:r>
            <a:r>
              <a:rPr lang="en-US" altLang="en-US" b="1" dirty="0" smtClean="0"/>
              <a:t>X-rays</a:t>
            </a:r>
            <a:r>
              <a:rPr lang="en-US" altLang="en-US" dirty="0" smtClean="0"/>
              <a:t> have higher energy and penetrating power than UV radiation and </a:t>
            </a:r>
            <a:r>
              <a:rPr lang="en-US" altLang="en-US" dirty="0" smtClean="0">
                <a:solidFill>
                  <a:srgbClr val="FF0000"/>
                </a:solidFill>
              </a:rPr>
              <a:t>kill mainly by the production of free </a:t>
            </a:r>
            <a:r>
              <a:rPr lang="en-US" altLang="en-US" dirty="0" smtClean="0">
                <a:solidFill>
                  <a:srgbClr val="FF0000"/>
                </a:solidFill>
              </a:rPr>
              <a:t>radicals</a:t>
            </a:r>
            <a:r>
              <a:rPr lang="ar-DZ" altLang="en-US" dirty="0" smtClean="0">
                <a:solidFill>
                  <a:srgbClr val="FF0000"/>
                </a:solidFill>
              </a:rPr>
              <a:t> </a:t>
            </a:r>
            <a:r>
              <a:rPr lang="en-US" altLang="en-US" dirty="0" smtClean="0">
                <a:solidFill>
                  <a:srgbClr val="FF0000"/>
                </a:solidFill>
              </a:rPr>
              <a:t>OH</a:t>
            </a:r>
            <a:r>
              <a:rPr lang="en-US" altLang="en-US" dirty="0" smtClean="0">
                <a:solidFill>
                  <a:srgbClr val="FF0000"/>
                </a:solidFill>
              </a:rPr>
              <a:t>, </a:t>
            </a:r>
            <a:r>
              <a:rPr lang="en-US" altLang="en-US" dirty="0" smtClean="0">
                <a:solidFill>
                  <a:srgbClr val="FF0000"/>
                </a:solidFill>
              </a:rPr>
              <a:t>e.g., production of hydroxyl radicals by the hydrolysis of water. These highly reactive radicals can break covalent bonds in DNA&amp;DNA breakage, thereby killing the organism. </a:t>
            </a:r>
          </a:p>
          <a:p>
            <a:pPr algn="just" rtl="0" eaLnBrk="1" hangingPunct="1">
              <a:buFont typeface="Wingdings 2" pitchFamily="18" charset="2"/>
              <a:buNone/>
            </a:pPr>
            <a:r>
              <a:rPr lang="en-US" altLang="en-US" dirty="0" smtClean="0"/>
              <a:t>X-rays kill vegetative cells readily, but spores are remarkably resistant, probably because of their lower water content. X-rays are used in medicine for sterilization of heat-sensitive items, such as sutures and surgical gloves, and plastic items, such as syringes.</a:t>
            </a:r>
          </a:p>
          <a:p>
            <a:pPr algn="just" eaLnBrk="1" hangingPunct="1"/>
            <a:endParaRPr lang="ar-IQ" altLang="en-US" dirty="0" smtClean="0">
              <a:ea typeface="Majalla UI"/>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229600" cy="762000"/>
          </a:xfrm>
        </p:spPr>
        <p:txBody>
          <a:bodyPr>
            <a:normAutofit fontScale="90000"/>
          </a:bodyPr>
          <a:lstStyle/>
          <a:p>
            <a:pPr eaLnBrk="1" fontAlgn="auto" hangingPunct="1">
              <a:spcAft>
                <a:spcPts val="0"/>
              </a:spcAft>
              <a:defRPr/>
            </a:pPr>
            <a:r>
              <a:rPr lang="en-US" b="1" dirty="0" smtClean="0"/>
              <a:t>3-Mechanical methods (filtration)</a:t>
            </a:r>
            <a:endParaRPr lang="ar-IQ" dirty="0"/>
          </a:p>
        </p:txBody>
      </p:sp>
      <p:sp>
        <p:nvSpPr>
          <p:cNvPr id="22531" name="Content Placeholder 2"/>
          <p:cNvSpPr>
            <a:spLocks noGrp="1"/>
          </p:cNvSpPr>
          <p:nvPr>
            <p:ph idx="1"/>
          </p:nvPr>
        </p:nvSpPr>
        <p:spPr>
          <a:xfrm>
            <a:off x="304800" y="990600"/>
            <a:ext cx="8610600" cy="5638800"/>
          </a:xfrm>
        </p:spPr>
        <p:txBody>
          <a:bodyPr/>
          <a:lstStyle/>
          <a:p>
            <a:pPr algn="just" rtl="0" eaLnBrk="1" hangingPunct="1">
              <a:buFont typeface="Wingdings 2" pitchFamily="18" charset="2"/>
              <a:buNone/>
            </a:pPr>
            <a:r>
              <a:rPr lang="en-US" altLang="en-US" dirty="0" smtClean="0"/>
              <a:t>These methods using </a:t>
            </a:r>
            <a:r>
              <a:rPr lang="en-US" altLang="en-US" dirty="0" smtClean="0">
                <a:solidFill>
                  <a:srgbClr val="FF0000"/>
                </a:solidFill>
              </a:rPr>
              <a:t>for sterilization the biological fluids; blood, enzyme, antibiotics, these solutions are spoiled in high temperature;</a:t>
            </a:r>
            <a:r>
              <a:rPr lang="en-US" altLang="en-US" dirty="0" smtClean="0"/>
              <a:t> Filtration can sterilize liquids if the pore size of the filter is small enough to retain all bacteria and spores. The most commonly used filter is composed of nitrocellulose and has a pore size of 0.22 um. This size will retain all bacteria and spores. That depending on:</a:t>
            </a:r>
          </a:p>
          <a:p>
            <a:pPr algn="just" rtl="0" eaLnBrk="1" hangingPunct="1"/>
            <a:r>
              <a:rPr lang="en-US" altLang="en-US" dirty="0" smtClean="0"/>
              <a:t>Size of substances that contaminated the liquid.     </a:t>
            </a:r>
          </a:p>
          <a:p>
            <a:pPr algn="just" rtl="0" eaLnBrk="1" hangingPunct="1"/>
            <a:r>
              <a:rPr lang="en-US" altLang="en-US" dirty="0" smtClean="0"/>
              <a:t>Nature of liquid.</a:t>
            </a:r>
          </a:p>
          <a:p>
            <a:pPr algn="just" rtl="0" eaLnBrk="1" hangingPunct="1"/>
            <a:r>
              <a:rPr lang="en-US" altLang="en-US" dirty="0" smtClean="0"/>
              <a:t>Diameter of filter pits. </a:t>
            </a:r>
          </a:p>
          <a:p>
            <a:pPr algn="just" rtl="0" eaLnBrk="1" hangingPunct="1"/>
            <a:r>
              <a:rPr lang="en-US" altLang="en-US" dirty="0" smtClean="0"/>
              <a:t>Electric charge of filter.</a:t>
            </a:r>
          </a:p>
          <a:p>
            <a:pPr algn="just" rtl="0" eaLnBrk="1" hangingPunct="1"/>
            <a:r>
              <a:rPr lang="en-US" altLang="en-US" dirty="0" smtClean="0"/>
              <a:t>Electric charge of MO that found in the liquid.</a:t>
            </a:r>
          </a:p>
          <a:p>
            <a:pPr algn="just" rtl="0" eaLnBrk="1" hangingPunct="1">
              <a:buFont typeface="Wingdings 2" pitchFamily="18" charset="2"/>
              <a:buNone/>
            </a:pPr>
            <a:endParaRPr lang="en-US" altLang="en-US"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229600" cy="762000"/>
          </a:xfrm>
        </p:spPr>
        <p:txBody>
          <a:bodyPr>
            <a:normAutofit fontScale="90000"/>
          </a:bodyPr>
          <a:lstStyle/>
          <a:p>
            <a:pPr rtl="0" eaLnBrk="1" fontAlgn="auto" hangingPunct="1">
              <a:spcAft>
                <a:spcPts val="0"/>
              </a:spcAft>
              <a:defRPr/>
            </a:pPr>
            <a:r>
              <a:rPr lang="en-US" b="1" dirty="0" smtClean="0"/>
              <a:t>L4:  </a:t>
            </a:r>
            <a:r>
              <a:rPr lang="en-US" b="1" u="sng" dirty="0" smtClean="0"/>
              <a:t>Sterilization &amp; Disinfection</a:t>
            </a:r>
            <a:r>
              <a:rPr lang="en-US" b="1" dirty="0" smtClean="0"/>
              <a:t> </a:t>
            </a:r>
            <a:endParaRPr lang="en-US" dirty="0"/>
          </a:p>
        </p:txBody>
      </p:sp>
      <p:sp>
        <p:nvSpPr>
          <p:cNvPr id="6147" name="Content Placeholder 2"/>
          <p:cNvSpPr>
            <a:spLocks noGrp="1"/>
          </p:cNvSpPr>
          <p:nvPr>
            <p:ph idx="1"/>
          </p:nvPr>
        </p:nvSpPr>
        <p:spPr>
          <a:xfrm>
            <a:off x="457200" y="1295400"/>
            <a:ext cx="8229600" cy="5029200"/>
          </a:xfrm>
        </p:spPr>
        <p:txBody>
          <a:bodyPr/>
          <a:lstStyle/>
          <a:p>
            <a:pPr algn="just" rtl="0" eaLnBrk="1" hangingPunct="1"/>
            <a:r>
              <a:rPr lang="en-US" altLang="en-US" b="1" smtClean="0"/>
              <a:t>Sterilization</a:t>
            </a:r>
            <a:r>
              <a:rPr lang="en-US" altLang="en-US" smtClean="0"/>
              <a:t> is the killing of all microorganisms, including bacterial spores, which are highly resistant. Sterilization is usually carried out by there are three methods: Physical, Chemical, &amp; Mechanical methods.</a:t>
            </a:r>
          </a:p>
          <a:p>
            <a:pPr algn="just" rtl="0" eaLnBrk="1" hangingPunct="1">
              <a:buFont typeface="Wingdings 2" pitchFamily="18" charset="2"/>
              <a:buNone/>
            </a:pPr>
            <a:r>
              <a:rPr lang="en-US" altLang="en-US" smtClean="0"/>
              <a:t> </a:t>
            </a:r>
            <a:r>
              <a:rPr lang="en-US" altLang="en-US" b="1" smtClean="0"/>
              <a:t>Disinfections</a:t>
            </a:r>
            <a:r>
              <a:rPr lang="en-US" altLang="en-US" smtClean="0"/>
              <a:t>: is the removing of MO not all microorganisms. It is carried out by using of disinfectants: chemical agents that have bacteriocidal or bacteriostatic effects.</a:t>
            </a:r>
          </a:p>
          <a:p>
            <a:pPr algn="just" rtl="0" eaLnBrk="1" hangingPunct="1">
              <a:buFont typeface="Wingdings 2" pitchFamily="18" charset="2"/>
              <a:buNone/>
            </a:pPr>
            <a:endParaRPr lang="en-US" altLang="en-US" smtClean="0"/>
          </a:p>
          <a:p>
            <a:pPr algn="just" rtl="0" eaLnBrk="1" hangingPunct="1"/>
            <a:r>
              <a:rPr lang="en-US" altLang="en-US" b="1" smtClean="0"/>
              <a:t>Bacteriocidal:</a:t>
            </a:r>
            <a:r>
              <a:rPr lang="en-US" altLang="en-US" smtClean="0"/>
              <a:t> is killing growth of the MO.</a:t>
            </a:r>
          </a:p>
          <a:p>
            <a:pPr algn="just" rtl="0" eaLnBrk="1" hangingPunct="1"/>
            <a:r>
              <a:rPr lang="en-US" altLang="en-US" b="1" smtClean="0"/>
              <a:t>Bacteriostatic</a:t>
            </a:r>
            <a:r>
              <a:rPr lang="en-US" altLang="en-US" smtClean="0"/>
              <a:t>: is inhibiting growth of the MO.</a:t>
            </a:r>
          </a:p>
          <a:p>
            <a:pPr algn="just" eaLnBrk="1" hangingPunct="1"/>
            <a:endParaRPr lang="ar-IQ" altLang="en-US" smtClean="0">
              <a:ea typeface="Majalla U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514350"/>
          </a:xfrm>
        </p:spPr>
        <p:txBody>
          <a:bodyPr>
            <a:normAutofit fontScale="90000"/>
          </a:bodyPr>
          <a:lstStyle/>
          <a:p>
            <a:pPr eaLnBrk="1" fontAlgn="auto" hangingPunct="1">
              <a:spcAft>
                <a:spcPts val="0"/>
              </a:spcAft>
              <a:defRPr/>
            </a:pPr>
            <a:r>
              <a:rPr lang="en-US" b="1" u="sng" dirty="0" smtClean="0"/>
              <a:t>Methods of Sterilization</a:t>
            </a:r>
            <a:r>
              <a:rPr lang="en-US" dirty="0" smtClean="0"/>
              <a:t/>
            </a:r>
            <a:br>
              <a:rPr lang="en-US" dirty="0" smtClean="0"/>
            </a:br>
            <a:endParaRPr lang="ar-IQ" dirty="0"/>
          </a:p>
        </p:txBody>
      </p:sp>
      <p:sp>
        <p:nvSpPr>
          <p:cNvPr id="3" name="Content Placeholder 2"/>
          <p:cNvSpPr>
            <a:spLocks noGrp="1"/>
          </p:cNvSpPr>
          <p:nvPr>
            <p:ph idx="1"/>
          </p:nvPr>
        </p:nvSpPr>
        <p:spPr>
          <a:xfrm>
            <a:off x="304800" y="685800"/>
            <a:ext cx="8382000" cy="5943600"/>
          </a:xfrm>
        </p:spPr>
        <p:txBody>
          <a:bodyPr>
            <a:normAutofit fontScale="92500"/>
          </a:bodyPr>
          <a:lstStyle/>
          <a:p>
            <a:pPr marL="274320" indent="-274320" algn="just" rtl="0" eaLnBrk="1" fontAlgn="auto" hangingPunct="1">
              <a:spcAft>
                <a:spcPts val="0"/>
              </a:spcAft>
              <a:buClr>
                <a:schemeClr val="accent3"/>
              </a:buClr>
              <a:buFont typeface="Wingdings 2"/>
              <a:buNone/>
              <a:defRPr/>
            </a:pPr>
            <a:r>
              <a:rPr lang="en-US" b="1" dirty="0" smtClean="0"/>
              <a:t>1-Chemical methods</a:t>
            </a:r>
            <a:endParaRPr lang="en-US" dirty="0" smtClean="0"/>
          </a:p>
          <a:p>
            <a:pPr marL="274320" indent="-274320" algn="just" rtl="0" eaLnBrk="1" fontAlgn="auto" hangingPunct="1">
              <a:spcAft>
                <a:spcPts val="0"/>
              </a:spcAft>
              <a:buClr>
                <a:schemeClr val="accent3"/>
              </a:buClr>
              <a:buFont typeface="Wingdings 2"/>
              <a:buNone/>
              <a:defRPr/>
            </a:pPr>
            <a:r>
              <a:rPr lang="en-US" dirty="0" smtClean="0"/>
              <a:t>There are two terms in these methods: Antiseptic &amp; Disinfectant. </a:t>
            </a:r>
          </a:p>
          <a:p>
            <a:pPr marL="274320" indent="-274320" algn="just" rtl="0" eaLnBrk="1" fontAlgn="auto" hangingPunct="1">
              <a:spcAft>
                <a:spcPts val="0"/>
              </a:spcAft>
              <a:buClr>
                <a:schemeClr val="accent3"/>
              </a:buClr>
              <a:buFont typeface="Wingdings 2"/>
              <a:buChar char=""/>
              <a:defRPr/>
            </a:pPr>
            <a:r>
              <a:rPr lang="en-US" b="1" dirty="0" smtClean="0"/>
              <a:t>Antiseptic</a:t>
            </a:r>
            <a:r>
              <a:rPr lang="en-US" dirty="0" smtClean="0"/>
              <a:t>: is the chemical agent that used in sterilization of </a:t>
            </a:r>
            <a:r>
              <a:rPr lang="en-US" dirty="0" smtClean="0">
                <a:solidFill>
                  <a:srgbClr val="FF0000"/>
                </a:solidFill>
              </a:rPr>
              <a:t>biological surface </a:t>
            </a:r>
            <a:r>
              <a:rPr lang="en-US" dirty="0" smtClean="0"/>
              <a:t>(skin). </a:t>
            </a:r>
          </a:p>
          <a:p>
            <a:pPr marL="274320" indent="-274320" algn="just" rtl="0" eaLnBrk="1" fontAlgn="auto" hangingPunct="1">
              <a:spcAft>
                <a:spcPts val="0"/>
              </a:spcAft>
              <a:buClr>
                <a:schemeClr val="accent3"/>
              </a:buClr>
              <a:buFont typeface="Wingdings 2"/>
              <a:buChar char=""/>
              <a:defRPr/>
            </a:pPr>
            <a:r>
              <a:rPr lang="en-US" dirty="0" smtClean="0"/>
              <a:t> </a:t>
            </a:r>
            <a:r>
              <a:rPr lang="en-US" b="1" dirty="0" smtClean="0"/>
              <a:t>Disinfectant:</a:t>
            </a:r>
            <a:r>
              <a:rPr lang="en-US" dirty="0" smtClean="0"/>
              <a:t> is the chemical agent that used in sterilization of </a:t>
            </a:r>
            <a:r>
              <a:rPr lang="en-US" dirty="0" smtClean="0">
                <a:solidFill>
                  <a:srgbClr val="FF0000"/>
                </a:solidFill>
              </a:rPr>
              <a:t>non biological surface </a:t>
            </a:r>
            <a:r>
              <a:rPr lang="en-US" dirty="0" smtClean="0"/>
              <a:t>such as bench. </a:t>
            </a:r>
          </a:p>
          <a:p>
            <a:pPr marL="274320" indent="-274320" algn="just" rtl="0" eaLnBrk="1" fontAlgn="auto" hangingPunct="1">
              <a:spcAft>
                <a:spcPts val="0"/>
              </a:spcAft>
              <a:buClr>
                <a:schemeClr val="accent3"/>
              </a:buClr>
              <a:buFont typeface="Wingdings 2"/>
              <a:buChar char=""/>
              <a:defRPr/>
            </a:pPr>
            <a:r>
              <a:rPr lang="en-US" dirty="0" smtClean="0"/>
              <a:t>Alcohol is effective in reducing the number of MO on skin, may be used disinfection of contaminated objects. For adequate disinfection, pathogens must be killed, but some organisms and bacterial spores may survive. Disinfectants vary in their tissue-damaging properties from the phenol-containing compounds, which should be used only on inanimate objects, to less toxic m</a:t>
            </a:r>
            <a:r>
              <a:rPr lang="en-US" dirty="0"/>
              <a:t>a</a:t>
            </a:r>
            <a:r>
              <a:rPr lang="en-US" dirty="0" smtClean="0"/>
              <a:t>terials such as ethanol and iodine, which can be used on skin surfaces. </a:t>
            </a:r>
          </a:p>
          <a:p>
            <a:pPr marL="274320" indent="-274320" algn="just" eaLnBrk="1" fontAlgn="auto" hangingPunct="1">
              <a:spcAft>
                <a:spcPts val="0"/>
              </a:spcAft>
              <a:buClr>
                <a:schemeClr val="accent3"/>
              </a:buClr>
              <a:buFont typeface="Wingdings 2"/>
              <a:buChar char=""/>
              <a:defRPr/>
            </a:pPr>
            <a:endParaRPr lang="ar-IQ"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2"/>
          <p:cNvSpPr>
            <a:spLocks noGrp="1"/>
          </p:cNvSpPr>
          <p:nvPr>
            <p:ph idx="1"/>
          </p:nvPr>
        </p:nvSpPr>
        <p:spPr>
          <a:xfrm>
            <a:off x="304800" y="304800"/>
            <a:ext cx="8610600" cy="6553200"/>
          </a:xfrm>
        </p:spPr>
        <p:txBody>
          <a:bodyPr/>
          <a:lstStyle/>
          <a:p>
            <a:pPr algn="just" rtl="0" eaLnBrk="1" hangingPunct="1">
              <a:buFont typeface="Wingdings 2" pitchFamily="18" charset="2"/>
              <a:buNone/>
            </a:pPr>
            <a:r>
              <a:rPr lang="en-US" altLang="en-US" b="1" dirty="0" smtClean="0"/>
              <a:t>Rate of killing of microorganisms</a:t>
            </a:r>
            <a:endParaRPr lang="en-US" altLang="en-US" dirty="0" smtClean="0"/>
          </a:p>
          <a:p>
            <a:pPr algn="just" rtl="0" eaLnBrk="1" hangingPunct="1"/>
            <a:r>
              <a:rPr lang="en-US" altLang="en-US" dirty="0" smtClean="0"/>
              <a:t>Death of microorganisms occurs at a certain rate </a:t>
            </a:r>
            <a:r>
              <a:rPr lang="en-US" altLang="en-US" dirty="0" smtClean="0">
                <a:solidFill>
                  <a:srgbClr val="FF0000"/>
                </a:solidFill>
              </a:rPr>
              <a:t>dependent</a:t>
            </a:r>
            <a:r>
              <a:rPr lang="en-US" altLang="en-US" dirty="0" smtClean="0"/>
              <a:t> primarily </a:t>
            </a:r>
            <a:r>
              <a:rPr lang="en-US" altLang="en-US" dirty="0" smtClean="0">
                <a:solidFill>
                  <a:srgbClr val="FF0000"/>
                </a:solidFill>
              </a:rPr>
              <a:t>upon two variables: the concentration of the killing agent </a:t>
            </a:r>
            <a:r>
              <a:rPr lang="en-US" altLang="en-US" dirty="0" smtClean="0"/>
              <a:t>and the </a:t>
            </a:r>
            <a:r>
              <a:rPr lang="en-US" altLang="en-US" dirty="0" smtClean="0">
                <a:solidFill>
                  <a:srgbClr val="FF0000"/>
                </a:solidFill>
              </a:rPr>
              <a:t>length of time the agent are applied. </a:t>
            </a:r>
            <a:r>
              <a:rPr lang="en-US" altLang="en-US" dirty="0" smtClean="0"/>
              <a:t>The rate of killing is defined by the relationship which shows that the number of survivors. </a:t>
            </a:r>
          </a:p>
          <a:p>
            <a:pPr algn="just" rtl="0" eaLnBrk="1" hangingPunct="1">
              <a:buFont typeface="Wingdings 2" pitchFamily="18" charset="2"/>
              <a:buNone/>
            </a:pPr>
            <a:endParaRPr lang="en-US" altLang="en-US" dirty="0" smtClean="0"/>
          </a:p>
          <a:p>
            <a:pPr algn="just" rtl="0" eaLnBrk="1" hangingPunct="1"/>
            <a:r>
              <a:rPr lang="en-US" altLang="en-US" dirty="0" smtClean="0"/>
              <a:t> The relationship is usually stated in terms of survivors, because they are easily measured by colony formation. Death is defined as the inability to reproduce. In certain circumstances, the physical remains of dead bacteria can still cause problems.</a:t>
            </a:r>
          </a:p>
          <a:p>
            <a:pPr algn="just" eaLnBrk="1" hangingPunct="1"/>
            <a:endParaRPr lang="ar-IQ" altLang="en-US" dirty="0" smtClean="0">
              <a:ea typeface="Majalla U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458200" cy="5943600"/>
          </a:xfrm>
        </p:spPr>
        <p:txBody>
          <a:bodyPr>
            <a:normAutofit lnSpcReduction="10000"/>
          </a:bodyPr>
          <a:lstStyle/>
          <a:p>
            <a:pPr marL="274320" indent="-274320" algn="just" rtl="0" eaLnBrk="1" fontAlgn="auto" hangingPunct="1">
              <a:spcAft>
                <a:spcPts val="0"/>
              </a:spcAft>
              <a:buClr>
                <a:schemeClr val="accent3"/>
              </a:buClr>
              <a:buFont typeface="Wingdings 2"/>
              <a:buNone/>
              <a:defRPr/>
            </a:pPr>
            <a:r>
              <a:rPr lang="en-US" b="1" dirty="0" smtClean="0"/>
              <a:t>Chemicals Agents</a:t>
            </a:r>
            <a:endParaRPr lang="en-US" dirty="0" smtClean="0"/>
          </a:p>
          <a:p>
            <a:pPr marL="274320" indent="-274320" algn="just" rtl="0" eaLnBrk="1" fontAlgn="auto" hangingPunct="1">
              <a:spcAft>
                <a:spcPts val="0"/>
              </a:spcAft>
              <a:buClr>
                <a:schemeClr val="accent3"/>
              </a:buClr>
              <a:buFont typeface="Wingdings 2"/>
              <a:buChar char=""/>
              <a:defRPr/>
            </a:pPr>
            <a:r>
              <a:rPr lang="en-US" dirty="0" smtClean="0"/>
              <a:t>Chemicals vary greatly in their ability to kill microorganisms. A quantitative measure of this variation is expressed as the phenol coefficient, which is the ratio of the concentration of phenol to the concentration of the agent required to cause the same amount of killing under the standard conditions of the test. </a:t>
            </a:r>
            <a:r>
              <a:rPr lang="en-US" dirty="0" smtClean="0">
                <a:solidFill>
                  <a:srgbClr val="FF0000"/>
                </a:solidFill>
              </a:rPr>
              <a:t>Chemical agents act primarily by one of the three, mechanisms: </a:t>
            </a:r>
          </a:p>
          <a:p>
            <a:pPr marL="514350" indent="-514350" algn="just" rtl="0" eaLnBrk="1" fontAlgn="auto" hangingPunct="1">
              <a:spcAft>
                <a:spcPts val="0"/>
              </a:spcAft>
              <a:buClr>
                <a:schemeClr val="accent3"/>
              </a:buClr>
              <a:buFont typeface="Wingdings 2" pitchFamily="18" charset="2"/>
              <a:buAutoNum type="arabicParenBoth"/>
              <a:defRPr/>
            </a:pPr>
            <a:r>
              <a:rPr lang="en-US" dirty="0" smtClean="0">
                <a:solidFill>
                  <a:srgbClr val="FF0000"/>
                </a:solidFill>
              </a:rPr>
              <a:t>Disruption of the lipid containing cell membrane, </a:t>
            </a:r>
          </a:p>
          <a:p>
            <a:pPr marL="514350" indent="-514350" algn="just" rtl="0" eaLnBrk="1" fontAlgn="auto" hangingPunct="1">
              <a:spcAft>
                <a:spcPts val="0"/>
              </a:spcAft>
              <a:buClr>
                <a:schemeClr val="accent3"/>
              </a:buClr>
              <a:buFont typeface="Wingdings 2" pitchFamily="18" charset="2"/>
              <a:buAutoNum type="arabicParenBoth"/>
              <a:defRPr/>
            </a:pPr>
            <a:r>
              <a:rPr lang="en-US" dirty="0" smtClean="0">
                <a:solidFill>
                  <a:srgbClr val="FF0000"/>
                </a:solidFill>
              </a:rPr>
              <a:t>modification of proteins</a:t>
            </a:r>
          </a:p>
          <a:p>
            <a:pPr marL="274320" indent="-274320" algn="just" rtl="0" eaLnBrk="1" fontAlgn="auto" hangingPunct="1">
              <a:spcAft>
                <a:spcPts val="0"/>
              </a:spcAft>
              <a:buClr>
                <a:schemeClr val="accent3"/>
              </a:buClr>
              <a:buFont typeface="Wingdings 2"/>
              <a:buChar char=""/>
              <a:defRPr/>
            </a:pPr>
            <a:r>
              <a:rPr lang="en-US" dirty="0" smtClean="0">
                <a:solidFill>
                  <a:srgbClr val="FF0000"/>
                </a:solidFill>
              </a:rPr>
              <a:t> (3) Modification of DNA.</a:t>
            </a:r>
            <a:r>
              <a:rPr lang="en-US" dirty="0" smtClean="0"/>
              <a:t> Each of the following chemical agents has been classified into one of the three types, but some of the chemicals act by more than one mechanism.</a:t>
            </a:r>
          </a:p>
          <a:p>
            <a:pPr marL="274320" indent="-274320" algn="just" rtl="0" eaLnBrk="1" fontAlgn="auto" hangingPunct="1">
              <a:spcAft>
                <a:spcPts val="0"/>
              </a:spcAft>
              <a:buClr>
                <a:schemeClr val="accent3"/>
              </a:buClr>
              <a:buFont typeface="Wingdings 2"/>
              <a:buChar char=""/>
              <a:defRPr/>
            </a:pPr>
            <a:endParaRPr lang="ar-IQ"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ontent Placeholder 2"/>
          <p:cNvSpPr>
            <a:spLocks noGrp="1"/>
          </p:cNvSpPr>
          <p:nvPr>
            <p:ph idx="1"/>
          </p:nvPr>
        </p:nvSpPr>
        <p:spPr>
          <a:xfrm>
            <a:off x="304800" y="381000"/>
            <a:ext cx="8382000" cy="6248400"/>
          </a:xfrm>
        </p:spPr>
        <p:txBody>
          <a:bodyPr/>
          <a:lstStyle/>
          <a:p>
            <a:pPr algn="just" rtl="0" eaLnBrk="1" hangingPunct="1">
              <a:buFont typeface="Wingdings 2" pitchFamily="18" charset="2"/>
              <a:buNone/>
            </a:pPr>
            <a:r>
              <a:rPr lang="en-US" altLang="en-US" b="1" dirty="0" smtClean="0"/>
              <a:t>Disruption of cell membranes</a:t>
            </a:r>
            <a:endParaRPr lang="en-US" altLang="en-US" dirty="0" smtClean="0"/>
          </a:p>
          <a:p>
            <a:pPr algn="just" rtl="0" eaLnBrk="1" hangingPunct="1"/>
            <a:r>
              <a:rPr lang="en-US" altLang="en-US" b="1" dirty="0" smtClean="0"/>
              <a:t>Alcohol</a:t>
            </a:r>
            <a:endParaRPr lang="en-US" altLang="en-US" dirty="0" smtClean="0"/>
          </a:p>
          <a:p>
            <a:pPr algn="just" rtl="0" eaLnBrk="1" hangingPunct="1">
              <a:buFont typeface="Wingdings 2" pitchFamily="18" charset="2"/>
              <a:buNone/>
            </a:pPr>
            <a:r>
              <a:rPr lang="en-US" altLang="en-US" dirty="0" smtClean="0"/>
              <a:t>Ethanol is widely used to clean the skin before immunization or venipuncture. It acts mainly by the lipid structure in membranes, but it denatures proteins as well. Ethanol requires the presence of water for maximal activity; i.e., it is far </a:t>
            </a:r>
            <a:r>
              <a:rPr lang="en-US" altLang="en-US" dirty="0" smtClean="0">
                <a:solidFill>
                  <a:srgbClr val="FF0000"/>
                </a:solidFill>
              </a:rPr>
              <a:t>more effective at 70% </a:t>
            </a:r>
            <a:r>
              <a:rPr lang="en-US" altLang="en-US" dirty="0" smtClean="0"/>
              <a:t>than at 100%. It is often used as an antiseptic to clean the skin prior to venipuncture. However, because it is not as effective as iodine-containing compounds, the latter should be used prior to obtaining a blood culture and installing intravenous catheters.</a:t>
            </a:r>
          </a:p>
          <a:p>
            <a:pPr algn="just" rtl="0" eaLnBrk="1" hangingPunct="1"/>
            <a:r>
              <a:rPr lang="en-US" altLang="en-US" b="1" dirty="0" smtClean="0">
                <a:solidFill>
                  <a:srgbClr val="FF0000"/>
                </a:solidFill>
              </a:rPr>
              <a:t>Alcohol </a:t>
            </a:r>
            <a:r>
              <a:rPr lang="ar-IQ" altLang="en-US" b="1" dirty="0" smtClean="0">
                <a:solidFill>
                  <a:srgbClr val="FF0000"/>
                </a:solidFill>
              </a:rPr>
              <a:t>  </a:t>
            </a:r>
            <a:r>
              <a:rPr lang="en-US" altLang="en-US" b="1" dirty="0" smtClean="0">
                <a:solidFill>
                  <a:srgbClr val="FF0000"/>
                </a:solidFill>
              </a:rPr>
              <a:t> + phenol action  on (cell membranes and Proteins)</a:t>
            </a:r>
            <a:endParaRPr lang="en-US" altLang="en-US" dirty="0" smtClean="0">
              <a:solidFill>
                <a:srgbClr val="FF0000"/>
              </a:solidFill>
            </a:endParaRPr>
          </a:p>
          <a:p>
            <a:pPr algn="just" eaLnBrk="1" hangingPunct="1"/>
            <a:endParaRPr lang="ar-IQ" altLang="en-US" dirty="0" smtClean="0">
              <a:ea typeface="Majalla U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228600" y="381000"/>
            <a:ext cx="8686800" cy="6248400"/>
          </a:xfrm>
        </p:spPr>
        <p:txBody>
          <a:bodyPr/>
          <a:lstStyle/>
          <a:p>
            <a:pPr algn="just" rtl="0" eaLnBrk="1" hangingPunct="1"/>
            <a:r>
              <a:rPr lang="en-US" altLang="en-US" b="1" dirty="0" smtClean="0"/>
              <a:t>Detergents</a:t>
            </a:r>
            <a:endParaRPr lang="en-US" altLang="en-US" dirty="0" smtClean="0"/>
          </a:p>
          <a:p>
            <a:pPr algn="just" rtl="0" eaLnBrk="1" hangingPunct="1">
              <a:buFont typeface="Wingdings 2" pitchFamily="18" charset="2"/>
              <a:buNone/>
            </a:pPr>
            <a:r>
              <a:rPr lang="en-US" altLang="en-US" dirty="0" smtClean="0"/>
              <a:t>Detergents are “surface active" agents composed of along-chain, </a:t>
            </a:r>
            <a:r>
              <a:rPr lang="en-US" altLang="en-US" dirty="0" smtClean="0">
                <a:solidFill>
                  <a:srgbClr val="FF0000"/>
                </a:solidFill>
              </a:rPr>
              <a:t>lipid-soluble</a:t>
            </a:r>
            <a:r>
              <a:rPr lang="en-US" altLang="en-US" dirty="0" smtClean="0"/>
              <a:t>, hydrophobic portion and a polar hydrophilic group, which can be a cation, an anion, or a nonionic group. These surfactants interact with the lipid in the cell membrane through their hydrophobic chain and with the surrounding water through their polar group and thus disrupt the membrane. Quaternary ammonium compounds, e.g., </a:t>
            </a:r>
            <a:r>
              <a:rPr lang="en-US" altLang="en-US" dirty="0" err="1" smtClean="0"/>
              <a:t>benzalkonium</a:t>
            </a:r>
            <a:r>
              <a:rPr lang="en-US" altLang="en-US" dirty="0" smtClean="0"/>
              <a:t> chloride, are cationic detergents widely used for skin antisepsis.</a:t>
            </a:r>
          </a:p>
          <a:p>
            <a:pPr algn="just" eaLnBrk="1" hangingPunct="1"/>
            <a:endParaRPr lang="ar-IQ" altLang="en-US" dirty="0" smtClean="0">
              <a:ea typeface="Majalla UI"/>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2"/>
          <p:cNvSpPr>
            <a:spLocks noGrp="1"/>
          </p:cNvSpPr>
          <p:nvPr>
            <p:ph idx="1"/>
          </p:nvPr>
        </p:nvSpPr>
        <p:spPr>
          <a:xfrm>
            <a:off x="457200" y="304800"/>
            <a:ext cx="8229600" cy="6248400"/>
          </a:xfrm>
        </p:spPr>
        <p:txBody>
          <a:bodyPr/>
          <a:lstStyle/>
          <a:p>
            <a:pPr algn="just" rtl="0" eaLnBrk="1" hangingPunct="1"/>
            <a:r>
              <a:rPr lang="en-US" altLang="en-US" b="1" dirty="0" smtClean="0"/>
              <a:t>Phenols</a:t>
            </a:r>
            <a:endParaRPr lang="en-US" altLang="en-US" dirty="0" smtClean="0"/>
          </a:p>
          <a:p>
            <a:pPr algn="just" rtl="0" eaLnBrk="1" hangingPunct="1">
              <a:buFont typeface="Wingdings 2" pitchFamily="18" charset="2"/>
              <a:buNone/>
            </a:pPr>
            <a:r>
              <a:rPr lang="en-US" altLang="en-US" dirty="0" smtClean="0"/>
              <a:t>Phenol was the first disinfectant used in the operating room (by Lister in the 1860s), but it is rarely used as a disinfectant today because it is too caustic. Hexachlorophene, which is a </a:t>
            </a:r>
            <a:r>
              <a:rPr lang="en-US" altLang="en-US" dirty="0" err="1" smtClean="0"/>
              <a:t>biphenol</a:t>
            </a:r>
            <a:r>
              <a:rPr lang="en-US" altLang="en-US" dirty="0" smtClean="0"/>
              <a:t> with six chlorine atoms, is used in germicidal soaps, but concern over possible neurotoxicity has limited its use. Another phenol derivative is cresol (</a:t>
            </a:r>
            <a:r>
              <a:rPr lang="en-US" altLang="en-US" dirty="0" err="1" smtClean="0"/>
              <a:t>methylphenol</a:t>
            </a:r>
            <a:r>
              <a:rPr lang="en-US" altLang="en-US" dirty="0" smtClean="0"/>
              <a:t>), the active ingredient in Lysol. </a:t>
            </a:r>
            <a:r>
              <a:rPr lang="en-US" altLang="en-US" b="1" dirty="0" smtClean="0">
                <a:solidFill>
                  <a:srgbClr val="FF0000"/>
                </a:solidFill>
              </a:rPr>
              <a:t>Phenols not only damage membranes but also denature proteins</a:t>
            </a:r>
            <a:r>
              <a:rPr lang="en-US" altLang="en-US" dirty="0" smtClean="0"/>
              <a:t>.</a:t>
            </a:r>
          </a:p>
          <a:p>
            <a:pPr algn="just" rtl="0" eaLnBrk="1" hangingPunct="1">
              <a:buFont typeface="Wingdings 2" pitchFamily="18" charset="2"/>
              <a:buNone/>
            </a:pPr>
            <a:endParaRPr lang="en-US" altLang="en-US" dirty="0" smtClean="0"/>
          </a:p>
          <a:p>
            <a:pPr algn="just" rtl="0" eaLnBrk="1" hangingPunct="1">
              <a:buFont typeface="Wingdings 2" pitchFamily="18" charset="2"/>
              <a:buNone/>
            </a:pPr>
            <a:r>
              <a:rPr lang="en-US" altLang="en-US" dirty="0" smtClean="0"/>
              <a:t> </a:t>
            </a:r>
          </a:p>
          <a:p>
            <a:pPr eaLnBrk="1" hangingPunct="1">
              <a:buFont typeface="Wingdings 2" pitchFamily="18" charset="2"/>
              <a:buNone/>
            </a:pPr>
            <a:endParaRPr lang="ar-IQ" altLang="en-US" dirty="0" smtClean="0">
              <a:ea typeface="Majalla U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2"/>
          <p:cNvSpPr>
            <a:spLocks noGrp="1"/>
          </p:cNvSpPr>
          <p:nvPr>
            <p:ph idx="1"/>
          </p:nvPr>
        </p:nvSpPr>
        <p:spPr>
          <a:xfrm>
            <a:off x="381000" y="304800"/>
            <a:ext cx="8305800" cy="6019800"/>
          </a:xfrm>
        </p:spPr>
        <p:txBody>
          <a:bodyPr/>
          <a:lstStyle/>
          <a:p>
            <a:pPr algn="just" rtl="0" eaLnBrk="1" hangingPunct="1">
              <a:buFont typeface="Wingdings 2" pitchFamily="18" charset="2"/>
              <a:buNone/>
            </a:pPr>
            <a:r>
              <a:rPr lang="en-US" altLang="en-US" b="1" smtClean="0"/>
              <a:t>Modification of proteins</a:t>
            </a:r>
            <a:endParaRPr lang="en-US" altLang="en-US" smtClean="0"/>
          </a:p>
          <a:p>
            <a:pPr algn="just" rtl="0" eaLnBrk="1" hangingPunct="1"/>
            <a:r>
              <a:rPr lang="en-US" altLang="en-US" b="1" smtClean="0"/>
              <a:t>Chlorine</a:t>
            </a:r>
            <a:endParaRPr lang="en-US" altLang="en-US" smtClean="0"/>
          </a:p>
          <a:p>
            <a:pPr algn="just" rtl="0" eaLnBrk="1" hangingPunct="1">
              <a:buFont typeface="Wingdings 2" pitchFamily="18" charset="2"/>
              <a:buNone/>
            </a:pPr>
            <a:r>
              <a:rPr lang="en-US" altLang="en-US" smtClean="0"/>
              <a:t>Chlorine is used as a disinfectant to purify the water supply and to treat swimming pools. It is also the active component of hypochlorite, which is used as a disinfectant in the home and in hospitals. Chlorine is a powerful oxidizing agent that kills by cross-linking essential sulfhydryl groups in enzymes to form the inactive disulfide.</a:t>
            </a:r>
          </a:p>
          <a:p>
            <a:pPr algn="just" eaLnBrk="1" hangingPunct="1"/>
            <a:endParaRPr lang="ar-IQ" altLang="en-US" smtClean="0">
              <a:ea typeface="Majalla UI"/>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2318</TotalTime>
  <Words>2053</Words>
  <Application>Microsoft Office PowerPoint</Application>
  <PresentationFormat>عرض على الشاشة (3:4)‏</PresentationFormat>
  <Paragraphs>69</Paragraphs>
  <Slides>18</Slides>
  <Notes>0</Notes>
  <HiddenSlides>0</HiddenSlides>
  <MMClips>0</MMClips>
  <ScaleCrop>false</ScaleCrop>
  <HeadingPairs>
    <vt:vector size="4" baseType="variant">
      <vt:variant>
        <vt:lpstr>نسق</vt:lpstr>
      </vt:variant>
      <vt:variant>
        <vt:i4>1</vt:i4>
      </vt:variant>
      <vt:variant>
        <vt:lpstr>عناوين الشرائح</vt:lpstr>
      </vt:variant>
      <vt:variant>
        <vt:i4>18</vt:i4>
      </vt:variant>
    </vt:vector>
  </HeadingPairs>
  <TitlesOfParts>
    <vt:vector size="19" baseType="lpstr">
      <vt:lpstr>Flow</vt:lpstr>
      <vt:lpstr>  Dr.Nada Khazal K. Hendi </vt:lpstr>
      <vt:lpstr>L4:  Sterilization &amp; Disinfection </vt:lpstr>
      <vt:lpstr>Methods of Sterilization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 2-Physical methods (heat or radiation) </vt:lpstr>
      <vt:lpstr>عرض تقديمي في PowerPoint</vt:lpstr>
      <vt:lpstr>  B-RADIATION </vt:lpstr>
      <vt:lpstr>عرض تقديمي في PowerPoint</vt:lpstr>
      <vt:lpstr>3-Mechanical methods (filtration)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Dr.Nada Khazal K. Hendi</dc:title>
  <dc:creator>Dr. Nada</dc:creator>
  <cp:lastModifiedBy>Media</cp:lastModifiedBy>
  <cp:revision>16</cp:revision>
  <dcterms:created xsi:type="dcterms:W3CDTF">2006-08-16T00:00:00Z</dcterms:created>
  <dcterms:modified xsi:type="dcterms:W3CDTF">2020-12-13T21:20:18Z</dcterms:modified>
</cp:coreProperties>
</file>