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80" r:id="rId1"/>
  </p:sldMasterIdLst>
  <p:sldIdLst>
    <p:sldId id="257" r:id="rId2"/>
    <p:sldId id="258" r:id="rId3"/>
    <p:sldId id="273" r:id="rId4"/>
    <p:sldId id="272" r:id="rId5"/>
    <p:sldId id="265" r:id="rId6"/>
    <p:sldId id="267" r:id="rId7"/>
    <p:sldId id="268" r:id="rId8"/>
    <p:sldId id="276" r:id="rId9"/>
    <p:sldId id="259" r:id="rId10"/>
    <p:sldId id="274" r:id="rId11"/>
    <p:sldId id="277" r:id="rId12"/>
    <p:sldId id="275" r:id="rId13"/>
    <p:sldId id="269" r:id="rId14"/>
    <p:sldId id="270" r:id="rId15"/>
  </p:sldIdLst>
  <p:sldSz cx="9144000" cy="6858000" type="screen4x3"/>
  <p:notesSz cx="6858000" cy="9144000"/>
  <p:defaultTextStyle>
    <a:defPPr>
      <a:defRPr lang="ar-SA"/>
    </a:defPPr>
    <a:lvl1pPr algn="l" rtl="1" fontAlgn="base">
      <a:spcBef>
        <a:spcPct val="0"/>
      </a:spcBef>
      <a:spcAft>
        <a:spcPct val="0"/>
      </a:spcAft>
      <a:defRPr kern="1200">
        <a:solidFill>
          <a:schemeClr val="tx1"/>
        </a:solidFill>
        <a:latin typeface="Times New Roman" pitchFamily="18" charset="0"/>
        <a:ea typeface="+mn-ea"/>
        <a:cs typeface="Arial" charset="0"/>
      </a:defRPr>
    </a:lvl1pPr>
    <a:lvl2pPr marL="457200" algn="l" rtl="1" fontAlgn="base">
      <a:spcBef>
        <a:spcPct val="0"/>
      </a:spcBef>
      <a:spcAft>
        <a:spcPct val="0"/>
      </a:spcAft>
      <a:defRPr kern="1200">
        <a:solidFill>
          <a:schemeClr val="tx1"/>
        </a:solidFill>
        <a:latin typeface="Times New Roman" pitchFamily="18" charset="0"/>
        <a:ea typeface="+mn-ea"/>
        <a:cs typeface="Arial" charset="0"/>
      </a:defRPr>
    </a:lvl2pPr>
    <a:lvl3pPr marL="914400" algn="l" rtl="1" fontAlgn="base">
      <a:spcBef>
        <a:spcPct val="0"/>
      </a:spcBef>
      <a:spcAft>
        <a:spcPct val="0"/>
      </a:spcAft>
      <a:defRPr kern="1200">
        <a:solidFill>
          <a:schemeClr val="tx1"/>
        </a:solidFill>
        <a:latin typeface="Times New Roman" pitchFamily="18" charset="0"/>
        <a:ea typeface="+mn-ea"/>
        <a:cs typeface="Arial" charset="0"/>
      </a:defRPr>
    </a:lvl3pPr>
    <a:lvl4pPr marL="1371600" algn="l" rtl="1" fontAlgn="base">
      <a:spcBef>
        <a:spcPct val="0"/>
      </a:spcBef>
      <a:spcAft>
        <a:spcPct val="0"/>
      </a:spcAft>
      <a:defRPr kern="1200">
        <a:solidFill>
          <a:schemeClr val="tx1"/>
        </a:solidFill>
        <a:latin typeface="Times New Roman" pitchFamily="18" charset="0"/>
        <a:ea typeface="+mn-ea"/>
        <a:cs typeface="Arial" charset="0"/>
      </a:defRPr>
    </a:lvl4pPr>
    <a:lvl5pPr marL="1828800" algn="l" rtl="1" fontAlgn="base">
      <a:spcBef>
        <a:spcPct val="0"/>
      </a:spcBef>
      <a:spcAft>
        <a:spcPct val="0"/>
      </a:spcAft>
      <a:defRPr kern="1200">
        <a:solidFill>
          <a:schemeClr val="tx1"/>
        </a:solidFill>
        <a:latin typeface="Times New Roman" pitchFamily="18" charset="0"/>
        <a:ea typeface="+mn-ea"/>
        <a:cs typeface="Arial" charset="0"/>
      </a:defRPr>
    </a:lvl5pPr>
    <a:lvl6pPr marL="2286000" algn="l" defTabSz="914400" rtl="0" eaLnBrk="1" latinLnBrk="0" hangingPunct="1">
      <a:defRPr kern="1200">
        <a:solidFill>
          <a:schemeClr val="tx1"/>
        </a:solidFill>
        <a:latin typeface="Times New Roman" pitchFamily="18" charset="0"/>
        <a:ea typeface="+mn-ea"/>
        <a:cs typeface="Arial" charset="0"/>
      </a:defRPr>
    </a:lvl6pPr>
    <a:lvl7pPr marL="2743200" algn="l" defTabSz="914400" rtl="0" eaLnBrk="1" latinLnBrk="0" hangingPunct="1">
      <a:defRPr kern="1200">
        <a:solidFill>
          <a:schemeClr val="tx1"/>
        </a:solidFill>
        <a:latin typeface="Times New Roman" pitchFamily="18" charset="0"/>
        <a:ea typeface="+mn-ea"/>
        <a:cs typeface="Arial" charset="0"/>
      </a:defRPr>
    </a:lvl7pPr>
    <a:lvl8pPr marL="3200400" algn="l" defTabSz="914400" rtl="0" eaLnBrk="1" latinLnBrk="0" hangingPunct="1">
      <a:defRPr kern="1200">
        <a:solidFill>
          <a:schemeClr val="tx1"/>
        </a:solidFill>
        <a:latin typeface="Times New Roman" pitchFamily="18" charset="0"/>
        <a:ea typeface="+mn-ea"/>
        <a:cs typeface="Arial" charset="0"/>
      </a:defRPr>
    </a:lvl8pPr>
    <a:lvl9pPr marL="3657600" algn="l" defTabSz="914400" rtl="0" eaLnBrk="1" latinLnBrk="0" hangingPunct="1">
      <a:defRPr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779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412" autoAdjust="0"/>
    <p:restoredTop sz="94624" autoAdjust="0"/>
  </p:normalViewPr>
  <p:slideViewPr>
    <p:cSldViewPr>
      <p:cViewPr varScale="1">
        <p:scale>
          <a:sx n="75" d="100"/>
          <a:sy n="75" d="100"/>
        </p:scale>
        <p:origin x="-86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6"/>
          <p:cNvCxnSpPr/>
          <p:nvPr/>
        </p:nvCxnSpPr>
        <p:spPr>
          <a:xfrm>
            <a:off x="146367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5" name="Straight Connector 7"/>
          <p:cNvCxnSpPr/>
          <p:nvPr/>
        </p:nvCxnSpPr>
        <p:spPr>
          <a:xfrm>
            <a:off x="470852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6" name="Oval 10"/>
          <p:cNvSpPr/>
          <p:nvPr/>
        </p:nvSpPr>
        <p:spPr>
          <a:xfrm>
            <a:off x="4540250" y="3525838"/>
            <a:ext cx="46038" cy="46037"/>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anchor="ctr"/>
          <a:lstStyle/>
          <a:p>
            <a:pPr algn="ctr">
              <a:defRPr/>
            </a:pPr>
            <a:endParaRPr lang="en-US"/>
          </a:p>
        </p:txBody>
      </p:sp>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28" name="Title 27"/>
          <p:cNvSpPr>
            <a:spLocks noGrp="1"/>
          </p:cNvSpPr>
          <p:nvPr>
            <p:ph type="ctrTitle"/>
          </p:nvPr>
        </p:nvSpPr>
        <p:spPr>
          <a:xfrm>
            <a:off x="457200" y="1433732"/>
            <a:ext cx="8305800" cy="1981200"/>
          </a:xfrm>
          <a:ln w="6350" cap="rnd">
            <a:noFill/>
          </a:ln>
        </p:spPr>
        <p:txBody>
          <a:bodyPr>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lang="en-US" smtClean="0"/>
              <a:t>Click to edit Master title style</a:t>
            </a:r>
            <a:endParaRPr lang="en-US"/>
          </a:p>
        </p:txBody>
      </p:sp>
      <p:sp>
        <p:nvSpPr>
          <p:cNvPr id="7" name="Date Placeholder 14"/>
          <p:cNvSpPr>
            <a:spLocks noGrp="1"/>
          </p:cNvSpPr>
          <p:nvPr>
            <p:ph type="dt" sz="half" idx="10"/>
          </p:nvPr>
        </p:nvSpPr>
        <p:spPr/>
        <p:txBody>
          <a:bodyPr/>
          <a:lstStyle>
            <a:lvl1pPr>
              <a:defRPr/>
            </a:lvl1pPr>
          </a:lstStyle>
          <a:p>
            <a:pPr>
              <a:defRPr/>
            </a:pPr>
            <a:endParaRPr lang="ar-IQ"/>
          </a:p>
        </p:txBody>
      </p:sp>
      <p:sp>
        <p:nvSpPr>
          <p:cNvPr id="8" name="Slide Number Placeholder 15"/>
          <p:cNvSpPr>
            <a:spLocks noGrp="1"/>
          </p:cNvSpPr>
          <p:nvPr>
            <p:ph type="sldNum" sz="quarter" idx="11"/>
          </p:nvPr>
        </p:nvSpPr>
        <p:spPr/>
        <p:txBody>
          <a:bodyPr/>
          <a:lstStyle>
            <a:lvl1pPr>
              <a:defRPr/>
            </a:lvl1pPr>
          </a:lstStyle>
          <a:p>
            <a:pPr>
              <a:defRPr/>
            </a:pPr>
            <a:fld id="{1EF228B7-2E61-45CC-B93D-C102E5F00CD5}" type="slidenum">
              <a:rPr lang="ar-SA"/>
              <a:pPr>
                <a:defRPr/>
              </a:pPr>
              <a:t>‹#›</a:t>
            </a:fld>
            <a:endParaRPr lang="ar-SA"/>
          </a:p>
        </p:txBody>
      </p:sp>
      <p:sp>
        <p:nvSpPr>
          <p:cNvPr id="10" name="Footer Placeholder 16"/>
          <p:cNvSpPr>
            <a:spLocks noGrp="1"/>
          </p:cNvSpPr>
          <p:nvPr>
            <p:ph type="ftr" sz="quarter" idx="12"/>
          </p:nvPr>
        </p:nvSpPr>
        <p:spPr/>
        <p:txBody>
          <a:bodyPr/>
          <a:lstStyle>
            <a:lvl1pPr>
              <a:defRPr/>
            </a:lvl1pPr>
          </a:lstStyle>
          <a:p>
            <a:pPr>
              <a:defRPr/>
            </a:pPr>
            <a:endParaRPr lang="ar-IQ"/>
          </a:p>
        </p:txBody>
      </p:sp>
    </p:spTree>
    <p:extLst>
      <p:ext uri="{BB962C8B-B14F-4D97-AF65-F5344CB8AC3E}">
        <p14:creationId xmlns:p14="http://schemas.microsoft.com/office/powerpoint/2010/main" val="924632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0B2F3700-E7F1-41ED-96B9-901780B595C7}" type="slidenum">
              <a:rPr lang="ar-SA"/>
              <a:pPr>
                <a:defRPr/>
              </a:pPr>
              <a:t>‹#›</a:t>
            </a:fld>
            <a:endParaRPr lang="en-US"/>
          </a:p>
        </p:txBody>
      </p:sp>
    </p:spTree>
    <p:extLst>
      <p:ext uri="{BB962C8B-B14F-4D97-AF65-F5344CB8AC3E}">
        <p14:creationId xmlns:p14="http://schemas.microsoft.com/office/powerpoint/2010/main" val="27430392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C312E092-734C-44FE-A0D0-63EA36B0F189}" type="slidenum">
              <a:rPr lang="ar-SA"/>
              <a:pPr>
                <a:defRPr/>
              </a:pPr>
              <a:t>‹#›</a:t>
            </a:fld>
            <a:endParaRPr lang="en-US"/>
          </a:p>
        </p:txBody>
      </p:sp>
    </p:spTree>
    <p:extLst>
      <p:ext uri="{BB962C8B-B14F-4D97-AF65-F5344CB8AC3E}">
        <p14:creationId xmlns:p14="http://schemas.microsoft.com/office/powerpoint/2010/main" val="4161608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Title 16"/>
          <p:cNvSpPr>
            <a:spLocks noGrp="1"/>
          </p:cNvSpPr>
          <p:nvPr>
            <p:ph type="title"/>
          </p:nvPr>
        </p:nvSpPr>
        <p:spPr/>
        <p:txBody>
          <a:bodyPr rtlCol="0"/>
          <a:lstStyle/>
          <a:p>
            <a:r>
              <a:rPr lang="en-US" smtClean="0"/>
              <a:t>Click to edit Master title style</a:t>
            </a:r>
            <a:endParaRPr lang="en-US"/>
          </a:p>
        </p:txBody>
      </p:sp>
      <p:sp>
        <p:nvSpPr>
          <p:cNvPr id="4" name="Date Placeholder 23"/>
          <p:cNvSpPr>
            <a:spLocks noGrp="1"/>
          </p:cNvSpPr>
          <p:nvPr>
            <p:ph type="dt" sz="half" idx="10"/>
          </p:nvPr>
        </p:nvSpPr>
        <p:spPr/>
        <p:txBody>
          <a:bodyPr/>
          <a:lstStyle>
            <a:lvl1pPr>
              <a:defRPr/>
            </a:lvl1pPr>
          </a:lstStyle>
          <a:p>
            <a:pPr>
              <a:defRPr/>
            </a:pPr>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2C3E3192-7CD7-4A96-924D-BA88030D539E}" type="slidenum">
              <a:rPr lang="ar-SA"/>
              <a:pPr>
                <a:defRPr/>
              </a:pPr>
              <a:t>‹#›</a:t>
            </a:fld>
            <a:endParaRPr lang="en-US"/>
          </a:p>
        </p:txBody>
      </p:sp>
    </p:spTree>
    <p:extLst>
      <p:ext uri="{BB962C8B-B14F-4D97-AF65-F5344CB8AC3E}">
        <p14:creationId xmlns:p14="http://schemas.microsoft.com/office/powerpoint/2010/main" val="2928567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cxnSp>
        <p:nvCxnSpPr>
          <p:cNvPr id="4" name="Straight Connector 6"/>
          <p:cNvCxnSpPr/>
          <p:nvPr/>
        </p:nvCxnSpPr>
        <p:spPr>
          <a:xfrm>
            <a:off x="685800" y="4916488"/>
            <a:ext cx="7924800" cy="4762"/>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685800" y="4958864"/>
            <a:ext cx="7924800" cy="984736"/>
          </a:xfrm>
        </p:spPr>
        <p:txBody>
          <a:bodyPr/>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B2E0BE2-C0D0-4713-9986-7D235C57AB7E}" type="slidenum">
              <a:rPr lang="ar-SA"/>
              <a:pPr>
                <a:defRPr/>
              </a:pPr>
              <a:t>‹#›</a:t>
            </a:fld>
            <a:endParaRPr lang="en-US"/>
          </a:p>
        </p:txBody>
      </p:sp>
    </p:spTree>
    <p:extLst>
      <p:ext uri="{BB962C8B-B14F-4D97-AF65-F5344CB8AC3E}">
        <p14:creationId xmlns:p14="http://schemas.microsoft.com/office/powerpoint/2010/main" val="2230459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11" name="Content Placeholder 10"/>
          <p:cNvSpPr>
            <a:spLocks noGrp="1"/>
          </p:cNvSpPr>
          <p:nvPr>
            <p:ph sz="half" idx="1"/>
          </p:nvPr>
        </p:nvSpPr>
        <p:spPr>
          <a:xfrm>
            <a:off x="457200" y="1524000"/>
            <a:ext cx="4059936"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2"/>
          </p:nvPr>
        </p:nvSpPr>
        <p:spPr>
          <a:xfrm>
            <a:off x="4648200" y="1524000"/>
            <a:ext cx="4059936"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3"/>
          <p:cNvSpPr>
            <a:spLocks noGrp="1"/>
          </p:cNvSpPr>
          <p:nvPr>
            <p:ph type="dt" sz="half" idx="10"/>
          </p:nvPr>
        </p:nvSpPr>
        <p:spPr/>
        <p:txBody>
          <a:bodyPr/>
          <a:lstStyle>
            <a:lvl1pPr>
              <a:defRPr/>
            </a:lvl1pPr>
          </a:lstStyle>
          <a:p>
            <a:pPr>
              <a:defRPr/>
            </a:pPr>
            <a:endParaRPr lang="en-US"/>
          </a:p>
        </p:txBody>
      </p:sp>
      <p:sp>
        <p:nvSpPr>
          <p:cNvPr id="6" name="Footer Placeholder 9"/>
          <p:cNvSpPr>
            <a:spLocks noGrp="1"/>
          </p:cNvSpPr>
          <p:nvPr>
            <p:ph type="ftr" sz="quarter" idx="11"/>
          </p:nvPr>
        </p:nvSpPr>
        <p:spPr/>
        <p:txBody>
          <a:bodyPr/>
          <a:lstStyle>
            <a:lvl1pPr>
              <a:defRPr/>
            </a:lvl1pPr>
          </a:lstStyle>
          <a:p>
            <a:pPr>
              <a:defRPr/>
            </a:pPr>
            <a:endParaRPr lang="en-US"/>
          </a:p>
        </p:txBody>
      </p:sp>
      <p:sp>
        <p:nvSpPr>
          <p:cNvPr id="7" name="Slide Number Placeholder 21"/>
          <p:cNvSpPr>
            <a:spLocks noGrp="1"/>
          </p:cNvSpPr>
          <p:nvPr>
            <p:ph type="sldNum" sz="quarter" idx="12"/>
          </p:nvPr>
        </p:nvSpPr>
        <p:spPr/>
        <p:txBody>
          <a:bodyPr/>
          <a:lstStyle>
            <a:lvl1pPr>
              <a:defRPr/>
            </a:lvl1pPr>
          </a:lstStyle>
          <a:p>
            <a:pPr>
              <a:defRPr/>
            </a:pPr>
            <a:fld id="{2638089E-79E4-435D-8740-D448FD6EEDFE}" type="slidenum">
              <a:rPr lang="ar-SA"/>
              <a:pPr>
                <a:defRPr/>
              </a:pPr>
              <a:t>‹#›</a:t>
            </a:fld>
            <a:endParaRPr lang="en-US"/>
          </a:p>
        </p:txBody>
      </p:sp>
    </p:spTree>
    <p:extLst>
      <p:ext uri="{BB962C8B-B14F-4D97-AF65-F5344CB8AC3E}">
        <p14:creationId xmlns:p14="http://schemas.microsoft.com/office/powerpoint/2010/main" val="3277976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a:off x="563563" y="2179638"/>
            <a:ext cx="3748087"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754563" y="2179638"/>
            <a:ext cx="3749675"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4" name="Content Placeholder 33"/>
          <p:cNvSpPr>
            <a:spLocks noGrp="1"/>
          </p:cNvSpPr>
          <p:nvPr>
            <p:ph sz="quarter" idx="4"/>
          </p:nvPr>
        </p:nvSpPr>
        <p:spPr>
          <a:xfrm>
            <a:off x="4649788" y="2201896"/>
            <a:ext cx="4038600"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a:xfrm>
            <a:off x="457200" y="155448"/>
            <a:ext cx="8229600" cy="1143000"/>
          </a:xfrm>
        </p:spPr>
        <p:txBody>
          <a:bodyPr/>
          <a:lstStyle>
            <a:lvl1pPr>
              <a:defRPr/>
            </a:lvl1pPr>
          </a:lstStyle>
          <a:p>
            <a:r>
              <a:rPr lang="en-US" smtClean="0"/>
              <a:t>Click to edit Master title style</a:t>
            </a:r>
            <a:endParaRPr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9" name="Slide Number Placeholder 8"/>
          <p:cNvSpPr>
            <a:spLocks noGrp="1"/>
          </p:cNvSpPr>
          <p:nvPr>
            <p:ph type="sldNum" sz="quarter" idx="10"/>
          </p:nvPr>
        </p:nvSpPr>
        <p:spPr/>
        <p:txBody>
          <a:bodyPr/>
          <a:lstStyle>
            <a:lvl1pPr>
              <a:defRPr/>
            </a:lvl1pPr>
          </a:lstStyle>
          <a:p>
            <a:pPr>
              <a:defRPr/>
            </a:pPr>
            <a:fld id="{12238D18-F561-4404-A4F1-1301081AC739}" type="slidenum">
              <a:rPr lang="ar-SA"/>
              <a:pPr>
                <a:defRPr/>
              </a:pPr>
              <a:t>‹#›</a:t>
            </a:fld>
            <a:endParaRPr lang="en-US"/>
          </a:p>
        </p:txBody>
      </p:sp>
      <p:sp>
        <p:nvSpPr>
          <p:cNvPr id="10" name="Footer Placeholder 7"/>
          <p:cNvSpPr>
            <a:spLocks noGrp="1"/>
          </p:cNvSpPr>
          <p:nvPr>
            <p:ph type="ftr" sz="quarter" idx="11"/>
          </p:nvPr>
        </p:nvSpPr>
        <p:spPr/>
        <p:txBody>
          <a:bodyPr/>
          <a:lstStyle>
            <a:lvl1pPr>
              <a:defRPr/>
            </a:lvl1pPr>
          </a:lstStyle>
          <a:p>
            <a:pPr>
              <a:defRPr/>
            </a:pPr>
            <a:endParaRPr lang="en-US"/>
          </a:p>
        </p:txBody>
      </p:sp>
      <p:sp>
        <p:nvSpPr>
          <p:cNvPr id="11" name="Date Placeholder 6"/>
          <p:cNvSpPr>
            <a:spLocks noGrp="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12888396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3"/>
          <p:cNvSpPr>
            <a:spLocks noGrp="1"/>
          </p:cNvSpPr>
          <p:nvPr>
            <p:ph type="dt" sz="half" idx="10"/>
          </p:nvPr>
        </p:nvSpPr>
        <p:spPr/>
        <p:txBody>
          <a:bodyPr/>
          <a:lstStyle>
            <a:lvl1pPr>
              <a:defRPr/>
            </a:lvl1pPr>
          </a:lstStyle>
          <a:p>
            <a:pPr>
              <a:defRPr/>
            </a:pPr>
            <a:endParaRPr lang="en-US"/>
          </a:p>
        </p:txBody>
      </p:sp>
      <p:sp>
        <p:nvSpPr>
          <p:cNvPr id="4" name="Footer Placeholder 9"/>
          <p:cNvSpPr>
            <a:spLocks noGrp="1"/>
          </p:cNvSpPr>
          <p:nvPr>
            <p:ph type="ftr" sz="quarter" idx="11"/>
          </p:nvPr>
        </p:nvSpPr>
        <p:spPr/>
        <p:txBody>
          <a:bodyPr/>
          <a:lstStyle>
            <a:lvl1pPr>
              <a:defRPr/>
            </a:lvl1pPr>
          </a:lstStyle>
          <a:p>
            <a:pPr>
              <a:defRPr/>
            </a:pPr>
            <a:endParaRPr lang="en-US"/>
          </a:p>
        </p:txBody>
      </p:sp>
      <p:sp>
        <p:nvSpPr>
          <p:cNvPr id="5" name="Slide Number Placeholder 21"/>
          <p:cNvSpPr>
            <a:spLocks noGrp="1"/>
          </p:cNvSpPr>
          <p:nvPr>
            <p:ph type="sldNum" sz="quarter" idx="12"/>
          </p:nvPr>
        </p:nvSpPr>
        <p:spPr/>
        <p:txBody>
          <a:bodyPr/>
          <a:lstStyle>
            <a:lvl1pPr>
              <a:defRPr/>
            </a:lvl1pPr>
          </a:lstStyle>
          <a:p>
            <a:pPr>
              <a:defRPr/>
            </a:pPr>
            <a:fld id="{2D83BACC-D25B-4973-916E-9C6D66DBCE63}" type="slidenum">
              <a:rPr lang="ar-SA"/>
              <a:pPr>
                <a:defRPr/>
              </a:pPr>
              <a:t>‹#›</a:t>
            </a:fld>
            <a:endParaRPr lang="en-US"/>
          </a:p>
        </p:txBody>
      </p:sp>
    </p:spTree>
    <p:extLst>
      <p:ext uri="{BB962C8B-B14F-4D97-AF65-F5344CB8AC3E}">
        <p14:creationId xmlns:p14="http://schemas.microsoft.com/office/powerpoint/2010/main" val="2699619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23"/>
          <p:cNvSpPr>
            <a:spLocks noGrp="1"/>
          </p:cNvSpPr>
          <p:nvPr>
            <p:ph type="dt" sz="half" idx="10"/>
          </p:nvPr>
        </p:nvSpPr>
        <p:spPr/>
        <p:txBody>
          <a:bodyPr/>
          <a:lstStyle>
            <a:lvl1pPr>
              <a:defRPr/>
            </a:lvl1pPr>
          </a:lstStyle>
          <a:p>
            <a:pPr>
              <a:defRPr/>
            </a:pPr>
            <a:endParaRPr lang="en-US"/>
          </a:p>
        </p:txBody>
      </p:sp>
      <p:sp>
        <p:nvSpPr>
          <p:cNvPr id="3" name="Footer Placeholder 9"/>
          <p:cNvSpPr>
            <a:spLocks noGrp="1"/>
          </p:cNvSpPr>
          <p:nvPr>
            <p:ph type="ftr" sz="quarter" idx="11"/>
          </p:nvPr>
        </p:nvSpPr>
        <p:spPr/>
        <p:txBody>
          <a:bodyPr/>
          <a:lstStyle>
            <a:lvl1pPr>
              <a:defRPr/>
            </a:lvl1pPr>
          </a:lstStyle>
          <a:p>
            <a:pPr>
              <a:defRPr/>
            </a:pPr>
            <a:endParaRPr lang="en-US"/>
          </a:p>
        </p:txBody>
      </p:sp>
      <p:sp>
        <p:nvSpPr>
          <p:cNvPr id="4" name="Slide Number Placeholder 21"/>
          <p:cNvSpPr>
            <a:spLocks noGrp="1"/>
          </p:cNvSpPr>
          <p:nvPr>
            <p:ph type="sldNum" sz="quarter" idx="12"/>
          </p:nvPr>
        </p:nvSpPr>
        <p:spPr/>
        <p:txBody>
          <a:bodyPr/>
          <a:lstStyle>
            <a:lvl1pPr>
              <a:defRPr/>
            </a:lvl1pPr>
          </a:lstStyle>
          <a:p>
            <a:pPr>
              <a:defRPr/>
            </a:pPr>
            <a:fld id="{DE5A6A42-A33D-42CC-9D98-BC602C4BF0A4}" type="slidenum">
              <a:rPr lang="ar-SA"/>
              <a:pPr>
                <a:defRPr/>
              </a:pPr>
              <a:t>‹#›</a:t>
            </a:fld>
            <a:endParaRPr lang="en-US"/>
          </a:p>
        </p:txBody>
      </p:sp>
    </p:spTree>
    <p:extLst>
      <p:ext uri="{BB962C8B-B14F-4D97-AF65-F5344CB8AC3E}">
        <p14:creationId xmlns:p14="http://schemas.microsoft.com/office/powerpoint/2010/main" val="2262545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Text Placeholder 2"/>
          <p:cNvSpPr>
            <a:spLocks noGrp="1"/>
          </p:cNvSpPr>
          <p:nvPr>
            <p:ph type="body" idx="2"/>
          </p:nvPr>
        </p:nvSpPr>
        <p:spPr>
          <a:xfrm>
            <a:off x="6781800" y="1600200"/>
            <a:ext cx="1984248" cy="3733800"/>
          </a:xfrm>
        </p:spPr>
        <p:txBody>
          <a:bodyPr/>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en-US" smtClean="0"/>
              <a:t>Click to edit Master title style</a:t>
            </a:r>
            <a:endParaRPr lang="en-US"/>
          </a:p>
        </p:txBody>
      </p:sp>
      <p:sp>
        <p:nvSpPr>
          <p:cNvPr id="5" name="Date Placeholder 7"/>
          <p:cNvSpPr>
            <a:spLocks noGrp="1"/>
          </p:cNvSpPr>
          <p:nvPr>
            <p:ph type="dt" sz="half" idx="10"/>
          </p:nvPr>
        </p:nvSpPr>
        <p:spPr/>
        <p:txBody>
          <a:bodyPr/>
          <a:lstStyle>
            <a:lvl1pPr>
              <a:defRPr/>
            </a:lvl1pPr>
          </a:lstStyle>
          <a:p>
            <a:pPr>
              <a:defRPr/>
            </a:pPr>
            <a:endParaRPr lang="en-US"/>
          </a:p>
        </p:txBody>
      </p:sp>
      <p:sp>
        <p:nvSpPr>
          <p:cNvPr id="6" name="Slide Number Placeholder 8"/>
          <p:cNvSpPr>
            <a:spLocks noGrp="1"/>
          </p:cNvSpPr>
          <p:nvPr>
            <p:ph type="sldNum" sz="quarter" idx="11"/>
          </p:nvPr>
        </p:nvSpPr>
        <p:spPr/>
        <p:txBody>
          <a:bodyPr/>
          <a:lstStyle>
            <a:lvl1pPr>
              <a:defRPr/>
            </a:lvl1pPr>
          </a:lstStyle>
          <a:p>
            <a:pPr>
              <a:defRPr/>
            </a:pPr>
            <a:fld id="{028F0F05-8472-4154-A746-0551F70E7C29}" type="slidenum">
              <a:rPr lang="ar-SA"/>
              <a:pPr>
                <a:defRPr/>
              </a:pPr>
              <a:t>‹#›</a:t>
            </a:fld>
            <a:endParaRPr lang="en-US"/>
          </a:p>
        </p:txBody>
      </p:sp>
      <p:sp>
        <p:nvSpPr>
          <p:cNvPr id="7" name="Footer Placeholder 9"/>
          <p:cNvSpPr>
            <a:spLocks noGrp="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17101043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en-US" smtClean="0"/>
              <a:t>Click to edit Master title style</a:t>
            </a:r>
            <a:endParaRPr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normAutofit/>
          </a:bodyPr>
          <a:lstStyle>
            <a:lvl1pPr marL="0" indent="0">
              <a:buNone/>
              <a:defRPr sz="3200">
                <a:solidFill>
                  <a:schemeClr val="bg1"/>
                </a:solidFill>
              </a:defRPr>
            </a:lvl1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6629400" y="1600200"/>
            <a:ext cx="2057400" cy="4419600"/>
          </a:xfrm>
        </p:spPr>
        <p:txBody>
          <a:bodyPr/>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7"/>
          <p:cNvSpPr>
            <a:spLocks noGrp="1"/>
          </p:cNvSpPr>
          <p:nvPr>
            <p:ph type="dt" sz="half" idx="10"/>
          </p:nvPr>
        </p:nvSpPr>
        <p:spPr/>
        <p:txBody>
          <a:bodyPr/>
          <a:lstStyle>
            <a:lvl1pPr>
              <a:defRPr/>
            </a:lvl1pPr>
          </a:lstStyle>
          <a:p>
            <a:pPr>
              <a:defRPr/>
            </a:pPr>
            <a:endParaRPr lang="en-US"/>
          </a:p>
        </p:txBody>
      </p:sp>
      <p:sp>
        <p:nvSpPr>
          <p:cNvPr id="6" name="Slide Number Placeholder 8"/>
          <p:cNvSpPr>
            <a:spLocks noGrp="1"/>
          </p:cNvSpPr>
          <p:nvPr>
            <p:ph type="sldNum" sz="quarter" idx="11"/>
          </p:nvPr>
        </p:nvSpPr>
        <p:spPr/>
        <p:txBody>
          <a:bodyPr/>
          <a:lstStyle>
            <a:lvl1pPr>
              <a:defRPr/>
            </a:lvl1pPr>
          </a:lstStyle>
          <a:p>
            <a:pPr>
              <a:defRPr/>
            </a:pPr>
            <a:fld id="{E3C6F487-6461-44CC-B267-115CE54DA3B1}" type="slidenum">
              <a:rPr lang="ar-SA"/>
              <a:pPr>
                <a:defRPr/>
              </a:pPr>
              <a:t>‹#›</a:t>
            </a:fld>
            <a:endParaRPr lang="en-US"/>
          </a:p>
        </p:txBody>
      </p:sp>
      <p:sp>
        <p:nvSpPr>
          <p:cNvPr id="7" name="Footer Placeholder 9"/>
          <p:cNvSpPr>
            <a:spLocks noGrp="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12705052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ext Placeholder 8"/>
          <p:cNvSpPr>
            <a:spLocks noGrp="1"/>
          </p:cNvSpPr>
          <p:nvPr>
            <p:ph type="body" idx="1"/>
          </p:nvPr>
        </p:nvSpPr>
        <p:spPr bwMode="auto">
          <a:xfrm>
            <a:off x="457200" y="1447800"/>
            <a:ext cx="8229600" cy="4678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4" name="Date Placeholder 23"/>
          <p:cNvSpPr>
            <a:spLocks noGrp="1"/>
          </p:cNvSpPr>
          <p:nvPr>
            <p:ph type="dt" sz="half" idx="2"/>
          </p:nvPr>
        </p:nvSpPr>
        <p:spPr>
          <a:xfrm>
            <a:off x="5791200" y="6203950"/>
            <a:ext cx="2590800" cy="384175"/>
          </a:xfrm>
          <a:prstGeom prst="rect">
            <a:avLst/>
          </a:prstGeom>
        </p:spPr>
        <p:txBody>
          <a:bodyPr vert="horz" anchor="ctr" anchorCtr="0"/>
          <a:lstStyle>
            <a:lvl1pPr algn="l" eaLnBrk="1" latinLnBrk="0" hangingPunct="1">
              <a:defRPr kumimoji="0" sz="1200">
                <a:solidFill>
                  <a:schemeClr val="tx2"/>
                </a:solidFill>
                <a:cs typeface="Arial" pitchFamily="34" charset="0"/>
              </a:defRPr>
            </a:lvl1pPr>
          </a:lstStyle>
          <a:p>
            <a:pPr>
              <a:defRPr/>
            </a:pPr>
            <a:endParaRPr lang="en-US"/>
          </a:p>
        </p:txBody>
      </p:sp>
      <p:sp>
        <p:nvSpPr>
          <p:cNvPr id="10" name="Footer Placeholder 9"/>
          <p:cNvSpPr>
            <a:spLocks noGrp="1"/>
          </p:cNvSpPr>
          <p:nvPr>
            <p:ph type="ftr" sz="quarter" idx="3"/>
          </p:nvPr>
        </p:nvSpPr>
        <p:spPr>
          <a:xfrm>
            <a:off x="2133600" y="6203950"/>
            <a:ext cx="3581400" cy="384175"/>
          </a:xfrm>
          <a:prstGeom prst="rect">
            <a:avLst/>
          </a:prstGeom>
        </p:spPr>
        <p:txBody>
          <a:bodyPr vert="horz" anchor="ctr" anchorCtr="0"/>
          <a:lstStyle>
            <a:lvl1pPr algn="r" eaLnBrk="1" latinLnBrk="0" hangingPunct="1">
              <a:defRPr kumimoji="0" sz="1200">
                <a:solidFill>
                  <a:schemeClr val="tx2"/>
                </a:solidFill>
                <a:cs typeface="Arial" pitchFamily="34" charset="0"/>
              </a:defRPr>
            </a:lvl1pPr>
          </a:lstStyle>
          <a:p>
            <a:pPr>
              <a:defRPr/>
            </a:pPr>
            <a:endParaRPr lang="en-US"/>
          </a:p>
        </p:txBody>
      </p:sp>
      <p:sp>
        <p:nvSpPr>
          <p:cNvPr id="22" name="Slide Number Placeholder 21"/>
          <p:cNvSpPr>
            <a:spLocks noGrp="1"/>
          </p:cNvSpPr>
          <p:nvPr>
            <p:ph type="sldNum" sz="quarter" idx="4"/>
          </p:nvPr>
        </p:nvSpPr>
        <p:spPr>
          <a:xfrm>
            <a:off x="8410575" y="6181725"/>
            <a:ext cx="609600" cy="457200"/>
          </a:xfrm>
          <a:prstGeom prst="rect">
            <a:avLst/>
          </a:prstGeom>
          <a:noFill/>
        </p:spPr>
        <p:txBody>
          <a:bodyPr vert="horz" lIns="0" tIns="0" rIns="0" bIns="0" anchor="ctr" anchorCtr="0">
            <a:noAutofit/>
          </a:bodyPr>
          <a:lstStyle>
            <a:lvl1pPr algn="ctr" eaLnBrk="1" latinLnBrk="0" hangingPunct="1">
              <a:defRPr kumimoji="0" sz="1600" baseline="0" smtClean="0">
                <a:solidFill>
                  <a:schemeClr val="tx2"/>
                </a:solidFill>
                <a:cs typeface="Arial" pitchFamily="34" charset="0"/>
              </a:defRPr>
            </a:lvl1pPr>
          </a:lstStyle>
          <a:p>
            <a:pPr>
              <a:defRPr/>
            </a:pPr>
            <a:fld id="{3BFBA08E-4A10-4B15-9F01-EA2B9D310FBD}" type="slidenum">
              <a:rPr lang="ar-SA"/>
              <a:pPr>
                <a:defRPr/>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lang="en-US" smtClean="0"/>
              <a:t>Click to edit Master title style</a:t>
            </a:r>
            <a:endParaRPr lang="en-US"/>
          </a:p>
        </p:txBody>
      </p:sp>
    </p:spTree>
  </p:cSld>
  <p:clrMap bg1="dk1" tx1="lt1" bg2="dk2" tx2="lt2" accent1="accent1" accent2="accent2" accent3="accent3" accent4="accent4" accent5="accent5" accent6="accent6" hlink="hlink" folHlink="folHlink"/>
  <p:sldLayoutIdLst>
    <p:sldLayoutId id="2147483903" r:id="rId1"/>
    <p:sldLayoutId id="2147483897" r:id="rId2"/>
    <p:sldLayoutId id="2147483904" r:id="rId3"/>
    <p:sldLayoutId id="2147483898" r:id="rId4"/>
    <p:sldLayoutId id="2147483905" r:id="rId5"/>
    <p:sldLayoutId id="2147483899" r:id="rId6"/>
    <p:sldLayoutId id="2147483900" r:id="rId7"/>
    <p:sldLayoutId id="2147483906" r:id="rId8"/>
    <p:sldLayoutId id="2147483907" r:id="rId9"/>
    <p:sldLayoutId id="2147483901" r:id="rId10"/>
    <p:sldLayoutId id="2147483902" r:id="rId11"/>
  </p:sldLayoutIdLst>
  <p:txStyles>
    <p:titleStyle>
      <a:lvl1pPr algn="l" rtl="1" fontAlgn="base">
        <a:spcBef>
          <a:spcPct val="0"/>
        </a:spcBef>
        <a:spcAft>
          <a:spcPct val="0"/>
        </a:spcAft>
        <a:defRPr lang="en-US" sz="4200" kern="1200" spc="-10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vl2pPr algn="l" rtl="1" fontAlgn="base">
        <a:spcBef>
          <a:spcPct val="0"/>
        </a:spcBef>
        <a:spcAft>
          <a:spcPct val="0"/>
        </a:spcAft>
        <a:defRPr sz="4200">
          <a:solidFill>
            <a:srgbClr val="F9F9F9"/>
          </a:solidFill>
          <a:latin typeface="Constantia" pitchFamily="18" charset="0"/>
          <a:cs typeface="Times New Roman" pitchFamily="18" charset="0"/>
        </a:defRPr>
      </a:lvl2pPr>
      <a:lvl3pPr algn="l" rtl="1" fontAlgn="base">
        <a:spcBef>
          <a:spcPct val="0"/>
        </a:spcBef>
        <a:spcAft>
          <a:spcPct val="0"/>
        </a:spcAft>
        <a:defRPr sz="4200">
          <a:solidFill>
            <a:srgbClr val="F9F9F9"/>
          </a:solidFill>
          <a:latin typeface="Constantia" pitchFamily="18" charset="0"/>
          <a:cs typeface="Times New Roman" pitchFamily="18" charset="0"/>
        </a:defRPr>
      </a:lvl3pPr>
      <a:lvl4pPr algn="l" rtl="1" fontAlgn="base">
        <a:spcBef>
          <a:spcPct val="0"/>
        </a:spcBef>
        <a:spcAft>
          <a:spcPct val="0"/>
        </a:spcAft>
        <a:defRPr sz="4200">
          <a:solidFill>
            <a:srgbClr val="F9F9F9"/>
          </a:solidFill>
          <a:latin typeface="Constantia" pitchFamily="18" charset="0"/>
          <a:cs typeface="Times New Roman" pitchFamily="18" charset="0"/>
        </a:defRPr>
      </a:lvl4pPr>
      <a:lvl5pPr algn="l" rtl="1" fontAlgn="base">
        <a:spcBef>
          <a:spcPct val="0"/>
        </a:spcBef>
        <a:spcAft>
          <a:spcPct val="0"/>
        </a:spcAft>
        <a:defRPr sz="4200">
          <a:solidFill>
            <a:srgbClr val="F9F9F9"/>
          </a:solidFill>
          <a:latin typeface="Constantia" pitchFamily="18" charset="0"/>
          <a:cs typeface="Times New Roman" pitchFamily="18" charset="0"/>
        </a:defRPr>
      </a:lvl5pPr>
      <a:lvl6pPr marL="457200" algn="l" rtl="1" fontAlgn="base">
        <a:spcBef>
          <a:spcPct val="0"/>
        </a:spcBef>
        <a:spcAft>
          <a:spcPct val="0"/>
        </a:spcAft>
        <a:defRPr sz="4200">
          <a:solidFill>
            <a:srgbClr val="F9F9F9"/>
          </a:solidFill>
          <a:latin typeface="Constantia" pitchFamily="18" charset="0"/>
          <a:cs typeface="Times New Roman" pitchFamily="18" charset="0"/>
        </a:defRPr>
      </a:lvl6pPr>
      <a:lvl7pPr marL="914400" algn="l" rtl="1" fontAlgn="base">
        <a:spcBef>
          <a:spcPct val="0"/>
        </a:spcBef>
        <a:spcAft>
          <a:spcPct val="0"/>
        </a:spcAft>
        <a:defRPr sz="4200">
          <a:solidFill>
            <a:srgbClr val="F9F9F9"/>
          </a:solidFill>
          <a:latin typeface="Constantia" pitchFamily="18" charset="0"/>
          <a:cs typeface="Times New Roman" pitchFamily="18" charset="0"/>
        </a:defRPr>
      </a:lvl7pPr>
      <a:lvl8pPr marL="1371600" algn="l" rtl="1" fontAlgn="base">
        <a:spcBef>
          <a:spcPct val="0"/>
        </a:spcBef>
        <a:spcAft>
          <a:spcPct val="0"/>
        </a:spcAft>
        <a:defRPr sz="4200">
          <a:solidFill>
            <a:srgbClr val="F9F9F9"/>
          </a:solidFill>
          <a:latin typeface="Constantia" pitchFamily="18" charset="0"/>
          <a:cs typeface="Times New Roman" pitchFamily="18" charset="0"/>
        </a:defRPr>
      </a:lvl8pPr>
      <a:lvl9pPr marL="1828800" algn="l" rtl="1" fontAlgn="base">
        <a:spcBef>
          <a:spcPct val="0"/>
        </a:spcBef>
        <a:spcAft>
          <a:spcPct val="0"/>
        </a:spcAft>
        <a:defRPr sz="4200">
          <a:solidFill>
            <a:srgbClr val="F9F9F9"/>
          </a:solidFill>
          <a:latin typeface="Constantia" pitchFamily="18" charset="0"/>
          <a:cs typeface="Times New Roman" pitchFamily="18" charset="0"/>
        </a:defRPr>
      </a:lvl9pPr>
    </p:titleStyle>
    <p:bodyStyle>
      <a:lvl1pPr marL="273050" indent="-273050" algn="r" rtl="1" fontAlgn="base">
        <a:spcBef>
          <a:spcPts val="600"/>
        </a:spcBef>
        <a:spcAft>
          <a:spcPct val="0"/>
        </a:spcAft>
        <a:buClr>
          <a:schemeClr val="accent2"/>
        </a:buClr>
        <a:buSzPct val="85000"/>
        <a:buFont typeface="Wingdings 2" pitchFamily="18" charset="2"/>
        <a:buChar char=""/>
        <a:defRPr sz="2600" kern="1200">
          <a:solidFill>
            <a:schemeClr val="tx1"/>
          </a:solidFill>
          <a:latin typeface="+mn-lt"/>
          <a:ea typeface="+mn-ea"/>
          <a:cs typeface="+mn-cs"/>
        </a:defRPr>
      </a:lvl1pPr>
      <a:lvl2pPr marL="639763" indent="-273050" algn="r" rtl="1" fontAlgn="base">
        <a:spcBef>
          <a:spcPts val="300"/>
        </a:spcBef>
        <a:spcAft>
          <a:spcPct val="0"/>
        </a:spcAft>
        <a:buClr>
          <a:srgbClr val="D6903D"/>
        </a:buClr>
        <a:buSzPct val="85000"/>
        <a:buFont typeface="Wingdings 2" pitchFamily="18" charset="2"/>
        <a:buChar char=""/>
        <a:defRPr sz="2400" kern="1200">
          <a:solidFill>
            <a:schemeClr val="tx2"/>
          </a:solidFill>
          <a:latin typeface="+mn-lt"/>
          <a:ea typeface="+mn-ea"/>
          <a:cs typeface="+mn-cs"/>
        </a:defRPr>
      </a:lvl2pPr>
      <a:lvl3pPr marL="1004888" indent="-228600" algn="r" rtl="1" fontAlgn="base">
        <a:spcBef>
          <a:spcPts val="300"/>
        </a:spcBef>
        <a:spcAft>
          <a:spcPct val="0"/>
        </a:spcAft>
        <a:buClr>
          <a:srgbClr val="B37732"/>
        </a:buClr>
        <a:buSzPct val="85000"/>
        <a:buFont typeface="Wingdings 2" pitchFamily="18" charset="2"/>
        <a:buChar char=""/>
        <a:defRPr sz="2100" kern="1200">
          <a:solidFill>
            <a:schemeClr val="tx1"/>
          </a:solidFill>
          <a:latin typeface="+mn-lt"/>
          <a:ea typeface="+mn-ea"/>
          <a:cs typeface="+mn-cs"/>
        </a:defRPr>
      </a:lvl3pPr>
      <a:lvl4pPr marL="1279525" indent="-228600" algn="r" rtl="1" fontAlgn="base">
        <a:spcBef>
          <a:spcPts val="300"/>
        </a:spcBef>
        <a:spcAft>
          <a:spcPct val="0"/>
        </a:spcAft>
        <a:buClr>
          <a:srgbClr val="D6903D"/>
        </a:buClr>
        <a:buSzPct val="85000"/>
        <a:buFont typeface="Wingdings 2" pitchFamily="18" charset="2"/>
        <a:buChar char=""/>
        <a:defRPr sz="1900" kern="1200">
          <a:solidFill>
            <a:schemeClr val="tx1"/>
          </a:solidFill>
          <a:latin typeface="+mn-lt"/>
          <a:ea typeface="+mn-ea"/>
          <a:cs typeface="+mn-cs"/>
        </a:defRPr>
      </a:lvl4pPr>
      <a:lvl5pPr marL="1554163" indent="-228600" algn="r" rtl="1" fontAlgn="base">
        <a:spcBef>
          <a:spcPts val="338"/>
        </a:spcBef>
        <a:spcAft>
          <a:spcPct val="0"/>
        </a:spcAft>
        <a:buClr>
          <a:srgbClr val="D6903D"/>
        </a:buClr>
        <a:buSzPct val="85000"/>
        <a:buFont typeface="Wingdings 2" pitchFamily="18" charset="2"/>
        <a:buChar char=""/>
        <a:defRPr sz="1600" kern="1200">
          <a:solidFill>
            <a:schemeClr val="tx1"/>
          </a:solidFill>
          <a:latin typeface="+mn-lt"/>
          <a:ea typeface="+mn-ea"/>
          <a:cs typeface="+mn-cs"/>
        </a:defRPr>
      </a:lvl5pPr>
      <a:lvl6pPr marL="1828800" indent="-228600" algn="r" rtl="1"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r" rtl="1"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r" rtl="1"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r" rtl="1"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idx="1"/>
          </p:nvPr>
        </p:nvSpPr>
        <p:spPr>
          <a:xfrm>
            <a:off x="457200" y="990600"/>
            <a:ext cx="8229600" cy="5140325"/>
          </a:xfrm>
        </p:spPr>
        <p:txBody>
          <a:bodyPr/>
          <a:lstStyle/>
          <a:p>
            <a:pPr algn="ctr">
              <a:buFont typeface="Wingdings" pitchFamily="2" charset="2"/>
              <a:buNone/>
            </a:pPr>
            <a:r>
              <a:rPr lang="en-US" altLang="en-US" b="1" dirty="0" smtClean="0">
                <a:cs typeface="Tahoma" pitchFamily="34" charset="0"/>
              </a:rPr>
              <a:t>Lecture-3-</a:t>
            </a:r>
          </a:p>
          <a:p>
            <a:pPr algn="l">
              <a:buClrTx/>
              <a:buFont typeface="Arial" charset="0"/>
              <a:buNone/>
            </a:pPr>
            <a:r>
              <a:rPr lang="en-US" altLang="en-US" sz="3600" b="1" u="sng" dirty="0" smtClean="0">
                <a:cs typeface="Tahoma" pitchFamily="34" charset="0"/>
              </a:rPr>
              <a:t> Physiology of Bacteria:</a:t>
            </a:r>
          </a:p>
          <a:p>
            <a:pPr algn="l">
              <a:buClrTx/>
              <a:buFont typeface="Arial" charset="0"/>
              <a:buChar char="n"/>
            </a:pPr>
            <a:endParaRPr lang="en-US" altLang="en-US" sz="3600" b="1" u="sng" dirty="0" smtClean="0">
              <a:cs typeface="Tahoma" pitchFamily="34" charset="0"/>
            </a:endParaRPr>
          </a:p>
          <a:p>
            <a:pPr algn="l">
              <a:buClrTx/>
              <a:buFont typeface="Arial" charset="0"/>
              <a:buNone/>
            </a:pPr>
            <a:r>
              <a:rPr lang="en-US" altLang="en-US" b="1" dirty="0" err="1" smtClean="0">
                <a:cs typeface="Tahoma" pitchFamily="34" charset="0"/>
              </a:rPr>
              <a:t>Dr.Nada</a:t>
            </a:r>
            <a:r>
              <a:rPr lang="en-US" altLang="en-US" b="1" dirty="0" smtClean="0">
                <a:cs typeface="Tahoma" pitchFamily="34" charset="0"/>
              </a:rPr>
              <a:t> </a:t>
            </a:r>
            <a:r>
              <a:rPr lang="en-US" altLang="en-US" b="1" dirty="0" err="1" smtClean="0">
                <a:cs typeface="Tahoma" pitchFamily="34" charset="0"/>
              </a:rPr>
              <a:t>Khazal</a:t>
            </a:r>
            <a:r>
              <a:rPr lang="en-US" altLang="en-US" b="1" dirty="0" smtClean="0">
                <a:cs typeface="Tahoma" pitchFamily="34" charset="0"/>
              </a:rPr>
              <a:t> K. </a:t>
            </a:r>
            <a:r>
              <a:rPr lang="en-US" altLang="en-US" b="1" dirty="0" err="1" smtClean="0">
                <a:cs typeface="Tahoma" pitchFamily="34" charset="0"/>
              </a:rPr>
              <a:t>Hendi</a:t>
            </a:r>
            <a:endParaRPr lang="en-US" altLang="en-US" b="1" dirty="0" smtClean="0">
              <a:cs typeface="Tahoma"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0"/>
            <a:ext cx="8915400" cy="6858000"/>
          </a:xfrm>
        </p:spPr>
        <p:txBody>
          <a:bodyPr>
            <a:normAutofit fontScale="85000" lnSpcReduction="10000"/>
          </a:bodyPr>
          <a:lstStyle/>
          <a:p>
            <a:pPr marL="274320" indent="-274320" algn="just" rtl="0" fontAlgn="auto">
              <a:spcAft>
                <a:spcPts val="0"/>
              </a:spcAft>
              <a:buFont typeface="Wingdings 2"/>
              <a:buNone/>
              <a:defRPr/>
            </a:pPr>
            <a:r>
              <a:rPr lang="en-US" dirty="0" smtClean="0"/>
              <a:t> </a:t>
            </a:r>
            <a:r>
              <a:rPr lang="en-US" b="1" dirty="0" smtClean="0"/>
              <a:t>stains: </a:t>
            </a:r>
            <a:endParaRPr lang="en-US" dirty="0" smtClean="0"/>
          </a:p>
          <a:p>
            <a:pPr marL="274320" indent="-274320" algn="just" rtl="0" fontAlgn="auto">
              <a:spcAft>
                <a:spcPts val="0"/>
              </a:spcAft>
              <a:buFont typeface="Wingdings 2"/>
              <a:buNone/>
              <a:defRPr/>
            </a:pPr>
            <a:r>
              <a:rPr lang="en-US" dirty="0" smtClean="0"/>
              <a:t>are chemical compounds with colored ions which react with the different constituents of the living cell to stain the transparent and minute cells of bacteria  which are difficult to see by naked eyes. </a:t>
            </a:r>
            <a:r>
              <a:rPr lang="ar-IQ" dirty="0" smtClean="0"/>
              <a:t>  </a:t>
            </a:r>
            <a:endParaRPr lang="en-US" dirty="0" smtClean="0"/>
          </a:p>
          <a:p>
            <a:pPr marL="274320" indent="-274320" algn="just" rtl="0" fontAlgn="auto">
              <a:spcAft>
                <a:spcPts val="0"/>
              </a:spcAft>
              <a:buFont typeface="Wingdings 2"/>
              <a:buNone/>
              <a:defRPr/>
            </a:pPr>
            <a:r>
              <a:rPr lang="en-US" dirty="0" smtClean="0"/>
              <a:t>  The stain may be classified into simple and differential, the simple stain colored all    parts of the cell e.g. </a:t>
            </a:r>
            <a:r>
              <a:rPr lang="en-US" dirty="0" err="1" smtClean="0"/>
              <a:t>methylene</a:t>
            </a:r>
            <a:r>
              <a:rPr lang="en-US" dirty="0" smtClean="0"/>
              <a:t> blue while the differential stain are so selected that react with specific groups of the different parts of the cell or of different genera and species of bacteria for example Gram stain helps in the identification of bacteria  G+ </a:t>
            </a:r>
            <a:r>
              <a:rPr lang="en-US" dirty="0" err="1" smtClean="0"/>
              <a:t>ve</a:t>
            </a:r>
            <a:r>
              <a:rPr lang="en-US" dirty="0" smtClean="0"/>
              <a:t> and  G-</a:t>
            </a:r>
            <a:r>
              <a:rPr lang="en-US" dirty="0" err="1" smtClean="0"/>
              <a:t>ve</a:t>
            </a:r>
            <a:r>
              <a:rPr lang="en-US" dirty="0" smtClean="0"/>
              <a:t> especially the  pathogenic agents that causing disease in the lab. Many theories have been proposed to explain the observed difference in Gram staining, one of the most common theory is that based on variation in the chemical composition of bacterial cell wall  . </a:t>
            </a:r>
            <a:r>
              <a:rPr lang="en-US" dirty="0" err="1" smtClean="0"/>
              <a:t>G+ve</a:t>
            </a:r>
            <a:r>
              <a:rPr lang="en-US" dirty="0" smtClean="0"/>
              <a:t> bacteria contain magnesium- RNA-protein – carbohydrate complex which form an insoluble substance with the crystal violet and iodine , this complex is not washed with alcohol  , while the lipid content of the cell wall being 10 times in G-</a:t>
            </a:r>
            <a:r>
              <a:rPr lang="en-US" dirty="0" err="1" smtClean="0"/>
              <a:t>ve</a:t>
            </a:r>
            <a:r>
              <a:rPr lang="en-US" dirty="0" smtClean="0"/>
              <a:t> as much as in </a:t>
            </a:r>
            <a:r>
              <a:rPr lang="en-US" dirty="0" err="1" smtClean="0"/>
              <a:t>G+ve</a:t>
            </a:r>
            <a:r>
              <a:rPr lang="en-US" dirty="0" smtClean="0"/>
              <a:t> ones , this lead to the solubility  of lipids in alcohol and increase of cell wall porosity in G-</a:t>
            </a:r>
            <a:r>
              <a:rPr lang="en-US" dirty="0" err="1" smtClean="0"/>
              <a:t>ve</a:t>
            </a:r>
            <a:r>
              <a:rPr lang="en-US" dirty="0" smtClean="0"/>
              <a:t> and crystal violet iodine –complex can be extracted , so , G-</a:t>
            </a:r>
            <a:r>
              <a:rPr lang="en-US" dirty="0" err="1" smtClean="0"/>
              <a:t>ve</a:t>
            </a:r>
            <a:r>
              <a:rPr lang="en-US" dirty="0" smtClean="0"/>
              <a:t> cells become colorless after alcohol washing  and take the another color </a:t>
            </a:r>
            <a:r>
              <a:rPr lang="en-US" dirty="0" err="1" smtClean="0"/>
              <a:t>safranin</a:t>
            </a:r>
            <a:r>
              <a:rPr lang="en-US" dirty="0" smtClean="0"/>
              <a:t>   (cell turn pink) as shown in the below figure . </a:t>
            </a:r>
          </a:p>
          <a:p>
            <a:pPr marL="274320" indent="-274320" algn="just" fontAlgn="auto">
              <a:spcAft>
                <a:spcPts val="0"/>
              </a:spcAft>
              <a:buFont typeface="Wingdings 2"/>
              <a:buNone/>
              <a:defRPr/>
            </a:pPr>
            <a:endParaRPr lang="ar-IQ"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pPr marL="0" indent="0" algn="l" rtl="0">
              <a:buNone/>
            </a:pPr>
            <a:r>
              <a:rPr lang="en-US" dirty="0" smtClean="0"/>
              <a:t>-</a:t>
            </a:r>
            <a:r>
              <a:rPr lang="en-US" b="1" dirty="0" smtClean="0">
                <a:solidFill>
                  <a:schemeClr val="accent3"/>
                </a:solidFill>
              </a:rPr>
              <a:t>crystal violet</a:t>
            </a:r>
          </a:p>
          <a:p>
            <a:pPr marL="0" indent="0" algn="l" rtl="0">
              <a:buNone/>
            </a:pPr>
            <a:r>
              <a:rPr lang="en-US" sz="2000" dirty="0" smtClean="0"/>
              <a:t>Washing </a:t>
            </a:r>
            <a:r>
              <a:rPr lang="en-US" sz="2000" dirty="0"/>
              <a:t>after 1 mint   </a:t>
            </a:r>
            <a:r>
              <a:rPr lang="en-US" b="1" dirty="0" smtClean="0">
                <a:solidFill>
                  <a:schemeClr val="accent3"/>
                </a:solidFill>
              </a:rPr>
              <a:t>           purple                     </a:t>
            </a:r>
            <a:r>
              <a:rPr lang="en-US" b="1" dirty="0" err="1" smtClean="0">
                <a:solidFill>
                  <a:schemeClr val="accent3"/>
                </a:solidFill>
              </a:rPr>
              <a:t>purple</a:t>
            </a:r>
            <a:endParaRPr lang="en-US" b="1" dirty="0" smtClean="0">
              <a:solidFill>
                <a:schemeClr val="accent3"/>
              </a:solidFill>
            </a:endParaRPr>
          </a:p>
          <a:p>
            <a:pPr marL="0" indent="0" algn="l" rtl="0">
              <a:buNone/>
            </a:pPr>
            <a:r>
              <a:rPr lang="en-US" b="1" dirty="0" smtClean="0">
                <a:solidFill>
                  <a:schemeClr val="accent3"/>
                </a:solidFill>
              </a:rPr>
              <a:t>-Iodine</a:t>
            </a:r>
          </a:p>
          <a:p>
            <a:pPr marL="0" indent="0" algn="l" rtl="0">
              <a:buNone/>
            </a:pPr>
            <a:r>
              <a:rPr lang="en-US" sz="2000" dirty="0"/>
              <a:t>Washing after 1 mint</a:t>
            </a:r>
            <a:r>
              <a:rPr lang="en-US" dirty="0"/>
              <a:t>   </a:t>
            </a:r>
            <a:r>
              <a:rPr lang="en-US" dirty="0" smtClean="0"/>
              <a:t>          </a:t>
            </a:r>
            <a:r>
              <a:rPr lang="en-US" b="1" dirty="0" smtClean="0">
                <a:solidFill>
                  <a:schemeClr val="accent3"/>
                </a:solidFill>
              </a:rPr>
              <a:t>purple                    </a:t>
            </a:r>
            <a:r>
              <a:rPr lang="en-US" b="1" dirty="0" err="1" smtClean="0">
                <a:solidFill>
                  <a:schemeClr val="accent3"/>
                </a:solidFill>
              </a:rPr>
              <a:t>purple</a:t>
            </a:r>
            <a:endParaRPr lang="en-US" b="1" dirty="0">
              <a:solidFill>
                <a:schemeClr val="accent3"/>
              </a:solidFill>
            </a:endParaRPr>
          </a:p>
          <a:p>
            <a:pPr marL="0" indent="0" algn="l" rtl="0">
              <a:buNone/>
            </a:pPr>
            <a:r>
              <a:rPr lang="en-US" b="1" dirty="0" smtClean="0">
                <a:solidFill>
                  <a:schemeClr val="accent3"/>
                </a:solidFill>
              </a:rPr>
              <a:t>-alcohol</a:t>
            </a:r>
          </a:p>
          <a:p>
            <a:pPr marL="0" indent="0" algn="l" rtl="0">
              <a:buNone/>
            </a:pPr>
            <a:r>
              <a:rPr lang="en-US" b="1" dirty="0" smtClean="0">
                <a:solidFill>
                  <a:schemeClr val="accent3"/>
                </a:solidFill>
              </a:rPr>
              <a:t> </a:t>
            </a:r>
            <a:r>
              <a:rPr lang="en-US" sz="2000" dirty="0"/>
              <a:t>Washing after </a:t>
            </a:r>
            <a:r>
              <a:rPr lang="en-US" sz="2000" dirty="0" smtClean="0"/>
              <a:t>15 sec                 </a:t>
            </a:r>
            <a:r>
              <a:rPr lang="en-US" b="1" dirty="0">
                <a:solidFill>
                  <a:schemeClr val="accent3"/>
                </a:solidFill>
              </a:rPr>
              <a:t>purple               </a:t>
            </a:r>
            <a:r>
              <a:rPr lang="en-US" b="1" dirty="0" smtClean="0">
                <a:solidFill>
                  <a:schemeClr val="accent3"/>
                </a:solidFill>
              </a:rPr>
              <a:t>     </a:t>
            </a:r>
            <a:r>
              <a:rPr lang="en-US" b="1" dirty="0">
                <a:solidFill>
                  <a:schemeClr val="accent3"/>
                </a:solidFill>
              </a:rPr>
              <a:t>colorless</a:t>
            </a:r>
          </a:p>
          <a:p>
            <a:pPr marL="0" indent="0" algn="l" rtl="0">
              <a:buNone/>
            </a:pPr>
            <a:r>
              <a:rPr lang="en-US" b="1" dirty="0" smtClean="0">
                <a:solidFill>
                  <a:schemeClr val="accent3"/>
                </a:solidFill>
              </a:rPr>
              <a:t>-Safranin</a:t>
            </a:r>
          </a:p>
          <a:p>
            <a:pPr marL="0" indent="0" algn="l" rtl="0">
              <a:buNone/>
            </a:pPr>
            <a:r>
              <a:rPr lang="en-US" sz="2000" dirty="0"/>
              <a:t>Washing after 1 mint   </a:t>
            </a:r>
            <a:r>
              <a:rPr lang="en-US" sz="2000" dirty="0" smtClean="0"/>
              <a:t>            </a:t>
            </a:r>
            <a:r>
              <a:rPr lang="en-US" b="1" dirty="0">
                <a:solidFill>
                  <a:schemeClr val="accent3"/>
                </a:solidFill>
              </a:rPr>
              <a:t>purple                  </a:t>
            </a:r>
            <a:r>
              <a:rPr lang="en-US" b="1" dirty="0" smtClean="0">
                <a:solidFill>
                  <a:schemeClr val="accent3"/>
                </a:solidFill>
              </a:rPr>
              <a:t>    </a:t>
            </a:r>
            <a:r>
              <a:rPr lang="en-US" b="1" dirty="0">
                <a:solidFill>
                  <a:schemeClr val="accent3"/>
                </a:solidFill>
              </a:rPr>
              <a:t>pink</a:t>
            </a:r>
          </a:p>
          <a:p>
            <a:pPr marL="0" indent="0" algn="l" rtl="0">
              <a:buNone/>
            </a:pPr>
            <a:endParaRPr lang="en-US" sz="2000" b="1" dirty="0">
              <a:solidFill>
                <a:schemeClr val="accent3"/>
              </a:solidFill>
            </a:endParaRPr>
          </a:p>
          <a:p>
            <a:pPr marL="0" indent="0" algn="l" rtl="0">
              <a:buNone/>
            </a:pPr>
            <a:endParaRPr lang="en-US" sz="2000" dirty="0"/>
          </a:p>
          <a:p>
            <a:endParaRPr lang="en-US" dirty="0" smtClean="0">
              <a:solidFill>
                <a:schemeClr val="accent3"/>
              </a:solidFill>
            </a:endParaRPr>
          </a:p>
          <a:p>
            <a:pPr marL="0" indent="0">
              <a:buNone/>
            </a:pPr>
            <a:endParaRPr lang="en-US" dirty="0">
              <a:solidFill>
                <a:schemeClr val="accent3"/>
              </a:solidFill>
            </a:endParaRPr>
          </a:p>
        </p:txBody>
      </p:sp>
      <p:sp>
        <p:nvSpPr>
          <p:cNvPr id="3" name="عنوان 2"/>
          <p:cNvSpPr>
            <a:spLocks noGrp="1"/>
          </p:cNvSpPr>
          <p:nvPr>
            <p:ph type="title"/>
          </p:nvPr>
        </p:nvSpPr>
        <p:spPr/>
        <p:txBody>
          <a:bodyPr>
            <a:normAutofit fontScale="90000"/>
          </a:bodyPr>
          <a:lstStyle/>
          <a:p>
            <a:r>
              <a:rPr lang="en-US" dirty="0" smtClean="0"/>
              <a:t>Gram stain             G</a:t>
            </a:r>
            <a:r>
              <a:rPr lang="en-US" dirty="0"/>
              <a:t>+ </a:t>
            </a:r>
            <a:r>
              <a:rPr lang="en-US" dirty="0" err="1"/>
              <a:t>ve</a:t>
            </a:r>
            <a:r>
              <a:rPr lang="en-US" dirty="0"/>
              <a:t> </a:t>
            </a:r>
            <a:r>
              <a:rPr lang="en-US" dirty="0" smtClean="0"/>
              <a:t>                </a:t>
            </a:r>
            <a:r>
              <a:rPr lang="en-US" dirty="0"/>
              <a:t>G-</a:t>
            </a:r>
            <a:r>
              <a:rPr lang="en-US" dirty="0" err="1"/>
              <a:t>ve</a:t>
            </a:r>
            <a:endParaRPr lang="en-US" dirty="0"/>
          </a:p>
        </p:txBody>
      </p:sp>
    </p:spTree>
    <p:extLst>
      <p:ext uri="{BB962C8B-B14F-4D97-AF65-F5344CB8AC3E}">
        <p14:creationId xmlns:p14="http://schemas.microsoft.com/office/powerpoint/2010/main" val="42728706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nfStreptococcu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04800"/>
            <a:ext cx="4064000" cy="477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7" name="Picture 3" descr="nfH"/>
          <p:cNvPicPr>
            <a:picLocks noChangeAspect="1" noChangeArrowheads="1"/>
          </p:cNvPicPr>
          <p:nvPr/>
        </p:nvPicPr>
        <p:blipFill>
          <a:blip r:embed="rId3">
            <a:lum bright="-2000" contrast="24000"/>
            <a:extLst>
              <a:ext uri="{28A0092B-C50C-407E-A947-70E740481C1C}">
                <a14:useLocalDpi xmlns:a14="http://schemas.microsoft.com/office/drawing/2010/main" val="0"/>
              </a:ext>
            </a:extLst>
          </a:blip>
          <a:srcRect/>
          <a:stretch>
            <a:fillRect/>
          </a:stretch>
        </p:blipFill>
        <p:spPr bwMode="auto">
          <a:xfrm>
            <a:off x="4572000" y="381000"/>
            <a:ext cx="4419600" cy="4800600"/>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idx="1"/>
          </p:nvPr>
        </p:nvSpPr>
        <p:spPr>
          <a:xfrm>
            <a:off x="457200" y="1066800"/>
            <a:ext cx="8229600" cy="5064125"/>
          </a:xfrm>
        </p:spPr>
        <p:txBody>
          <a:bodyPr>
            <a:normAutofit/>
          </a:bodyPr>
          <a:lstStyle/>
          <a:p>
            <a:pPr marL="533400" indent="-533400" algn="l" rtl="0" fontAlgn="auto">
              <a:lnSpc>
                <a:spcPct val="80000"/>
              </a:lnSpc>
              <a:spcAft>
                <a:spcPts val="0"/>
              </a:spcAft>
              <a:buFont typeface="Wingdings 2"/>
              <a:buChar char=""/>
              <a:defRPr/>
            </a:pPr>
            <a:endParaRPr lang="en-US" sz="2800" b="1" dirty="0" smtClean="0">
              <a:cs typeface="Tahoma" pitchFamily="34" charset="0"/>
            </a:endParaRPr>
          </a:p>
          <a:p>
            <a:pPr marL="533400" indent="-533400" algn="l" rtl="0" fontAlgn="auto">
              <a:lnSpc>
                <a:spcPct val="80000"/>
              </a:lnSpc>
              <a:spcAft>
                <a:spcPts val="0"/>
              </a:spcAft>
              <a:buFont typeface="Wingdings" pitchFamily="2" charset="2"/>
              <a:buNone/>
              <a:defRPr/>
            </a:pPr>
            <a:r>
              <a:rPr lang="en-US" sz="2800" b="1" dirty="0" smtClean="0">
                <a:cs typeface="Tahoma" pitchFamily="34" charset="0"/>
              </a:rPr>
              <a:t>The three major mechanisms for generating metabolic energy are fermentation, aerobic respiration, and anaerobic respiration:-</a:t>
            </a:r>
          </a:p>
          <a:p>
            <a:pPr marL="533400" indent="-533400" algn="l" rtl="0" fontAlgn="auto">
              <a:lnSpc>
                <a:spcPct val="80000"/>
              </a:lnSpc>
              <a:spcAft>
                <a:spcPts val="0"/>
              </a:spcAft>
              <a:buFont typeface="Wingdings" pitchFamily="2" charset="2"/>
              <a:buAutoNum type="arabicPeriod"/>
              <a:defRPr/>
            </a:pPr>
            <a:r>
              <a:rPr lang="en-US" sz="2800" dirty="0" smtClean="0">
                <a:cs typeface="Tahoma" pitchFamily="34" charset="0"/>
              </a:rPr>
              <a:t>Aerobic respiration:- is the metabolic process in which (O2) serves as the final electron acceptor for the electron transport chain. In this process O2 is reduced to water. This is the energy-generating used by all aerobic bacteria.  </a:t>
            </a:r>
          </a:p>
          <a:p>
            <a:pPr marL="533400" indent="-533400" algn="l" rtl="0" fontAlgn="auto">
              <a:lnSpc>
                <a:spcPct val="80000"/>
              </a:lnSpc>
              <a:spcAft>
                <a:spcPts val="0"/>
              </a:spcAft>
              <a:buFont typeface="Wingdings" pitchFamily="2" charset="2"/>
              <a:buAutoNum type="arabicPeriod"/>
              <a:defRPr/>
            </a:pPr>
            <a:r>
              <a:rPr lang="en-US" sz="2800" dirty="0" smtClean="0">
                <a:cs typeface="Tahoma" pitchFamily="34" charset="0"/>
              </a:rPr>
              <a:t>Anaerobic respiration: - is the metabolic process in which inorganic compounds </a:t>
            </a:r>
            <a:r>
              <a:rPr lang="en-US" sz="2800" dirty="0" smtClean="0">
                <a:solidFill>
                  <a:srgbClr val="FF0000"/>
                </a:solidFill>
                <a:cs typeface="Tahoma" pitchFamily="34" charset="0"/>
              </a:rPr>
              <a:t>rather than O2 serve as the final acceptors, these acceptors can be nitrate or sulfate.</a:t>
            </a:r>
          </a:p>
        </p:txBody>
      </p:sp>
      <p:sp>
        <p:nvSpPr>
          <p:cNvPr id="18434" name="Rectangle 2"/>
          <p:cNvSpPr>
            <a:spLocks noGrp="1" noChangeArrowheads="1"/>
          </p:cNvSpPr>
          <p:nvPr>
            <p:ph type="title"/>
          </p:nvPr>
        </p:nvSpPr>
        <p:spPr>
          <a:xfrm>
            <a:off x="457200" y="277813"/>
            <a:ext cx="8229600" cy="407987"/>
          </a:xfrm>
        </p:spPr>
        <p:txBody>
          <a:bodyPr>
            <a:normAutofit fontScale="90000"/>
          </a:bodyPr>
          <a:lstStyle/>
          <a:p>
            <a:pPr fontAlgn="auto">
              <a:spcAft>
                <a:spcPts val="0"/>
              </a:spcAft>
              <a:defRPr/>
            </a:pPr>
            <a:r>
              <a:rPr sz="4000" u="sng" smtClean="0"/>
              <a:t>Source of metabolic energy:_</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idx="1"/>
          </p:nvPr>
        </p:nvSpPr>
        <p:spPr>
          <a:xfrm>
            <a:off x="457200" y="685800"/>
            <a:ext cx="8229600" cy="5445125"/>
          </a:xfrm>
        </p:spPr>
        <p:txBody>
          <a:bodyPr/>
          <a:lstStyle/>
          <a:p>
            <a:pPr marL="609600" indent="-609600" algn="l" rtl="0">
              <a:buFont typeface="Wingdings" pitchFamily="2" charset="2"/>
              <a:buNone/>
            </a:pPr>
            <a:r>
              <a:rPr lang="en-US" altLang="en-US" sz="2800" b="1" dirty="0" smtClean="0">
                <a:cs typeface="Tahoma" pitchFamily="34" charset="0"/>
              </a:rPr>
              <a:t>3.   Fermentation: </a:t>
            </a:r>
            <a:r>
              <a:rPr lang="en-US" altLang="en-US" sz="2800" dirty="0" smtClean="0">
                <a:cs typeface="Tahoma" pitchFamily="34" charset="0"/>
              </a:rPr>
              <a:t>is an alternative aerobic process, by which an organic metabolic intermediate serves as the final electron transport, such as </a:t>
            </a:r>
            <a:r>
              <a:rPr lang="en-US" altLang="en-US" sz="2800" dirty="0" smtClean="0">
                <a:solidFill>
                  <a:srgbClr val="FF0000"/>
                </a:solidFill>
                <a:cs typeface="Tahoma" pitchFamily="34" charset="0"/>
              </a:rPr>
              <a:t>pyruvate, lactate, or ethanol </a:t>
            </a:r>
            <a:r>
              <a:rPr lang="en-US" altLang="en-US" sz="2800" dirty="0" smtClean="0">
                <a:cs typeface="Tahoma" pitchFamily="34" charset="0"/>
              </a:rPr>
              <a:t>which is released from glucose fermentation.</a:t>
            </a:r>
          </a:p>
          <a:p>
            <a:pPr marL="609600" indent="-609600" algn="l" rtl="0">
              <a:buFont typeface="Wingdings" pitchFamily="2" charset="2"/>
              <a:buNone/>
            </a:pPr>
            <a:endParaRPr lang="en-US" altLang="en-US" sz="2800" b="1" dirty="0" smtClean="0">
              <a:cs typeface="Tahoma" pitchFamily="34" charset="0"/>
            </a:endParaRPr>
          </a:p>
          <a:p>
            <a:pPr marL="609600" indent="-609600" algn="l" rtl="0"/>
            <a:r>
              <a:rPr lang="en-US" altLang="en-US" sz="2800" b="1" dirty="0" smtClean="0">
                <a:cs typeface="Tahoma" pitchFamily="34" charset="0"/>
              </a:rPr>
              <a:t> In all pathways the energy represented by ATP is released and used in the biosynthesis of bacterial cell component (cell wall, capsule,</a:t>
            </a:r>
            <a:r>
              <a:rPr lang="en-US" altLang="en-US" sz="2800" b="1" dirty="0" smtClean="0">
                <a:latin typeface="Arial" charset="0"/>
                <a:cs typeface="Tahoma" pitchFamily="34" charset="0"/>
              </a:rPr>
              <a:t>…</a:t>
            </a:r>
            <a:r>
              <a:rPr lang="en-US" altLang="en-US" sz="2800" b="1" dirty="0" smtClean="0">
                <a:cs typeface="Tahoma" pitchFamily="34" charset="0"/>
              </a:rPr>
              <a:t>) the ATP yielded is much higher in respiration than fermentation.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idx="1"/>
          </p:nvPr>
        </p:nvSpPr>
        <p:spPr>
          <a:xfrm>
            <a:off x="457200" y="1143000"/>
            <a:ext cx="8229600" cy="5257800"/>
          </a:xfrm>
        </p:spPr>
        <p:txBody>
          <a:bodyPr/>
          <a:lstStyle/>
          <a:p>
            <a:pPr>
              <a:lnSpc>
                <a:spcPct val="80000"/>
              </a:lnSpc>
            </a:pPr>
            <a:endParaRPr lang="en-US" altLang="en-US" sz="2400" b="1" smtClean="0">
              <a:cs typeface="Tahoma" pitchFamily="34" charset="0"/>
            </a:endParaRPr>
          </a:p>
          <a:p>
            <a:pPr algn="l" rtl="0">
              <a:lnSpc>
                <a:spcPct val="80000"/>
              </a:lnSpc>
              <a:buFont typeface="Wingdings" pitchFamily="2" charset="2"/>
              <a:buNone/>
            </a:pPr>
            <a:r>
              <a:rPr lang="en-US" altLang="en-US" sz="2400" b="1" smtClean="0">
                <a:cs typeface="Tahoma" pitchFamily="34" charset="0"/>
              </a:rPr>
              <a:t>Bacterial growth</a:t>
            </a:r>
          </a:p>
          <a:p>
            <a:pPr algn="l" rtl="0">
              <a:lnSpc>
                <a:spcPct val="80000"/>
              </a:lnSpc>
              <a:buFont typeface="Wingdings" pitchFamily="2" charset="2"/>
              <a:buNone/>
            </a:pPr>
            <a:r>
              <a:rPr lang="en-US" altLang="en-US" sz="2400" b="1" smtClean="0">
                <a:cs typeface="Tahoma" pitchFamily="34" charset="0"/>
              </a:rPr>
              <a:t>Growth is the orderly increase in the sum of all the components of an organism. Cell multiplication is a consequence of growth, in unicellular organism, growth leads to an increase in the number of individuals making up a population. The bacterial growth can be measured by:</a:t>
            </a:r>
          </a:p>
          <a:p>
            <a:pPr algn="l" rtl="0">
              <a:lnSpc>
                <a:spcPct val="80000"/>
              </a:lnSpc>
              <a:buFont typeface="Wingdings" pitchFamily="2" charset="2"/>
              <a:buNone/>
            </a:pPr>
            <a:r>
              <a:rPr lang="en-US" altLang="en-US" sz="2400" b="1" smtClean="0">
                <a:cs typeface="Tahoma" pitchFamily="34" charset="0"/>
              </a:rPr>
              <a:t>A: cell concentration: viable cell count.</a:t>
            </a:r>
          </a:p>
          <a:p>
            <a:pPr algn="l" rtl="0">
              <a:lnSpc>
                <a:spcPct val="80000"/>
              </a:lnSpc>
              <a:buFont typeface="Wingdings" pitchFamily="2" charset="2"/>
              <a:buNone/>
            </a:pPr>
            <a:r>
              <a:rPr lang="en-US" altLang="en-US" sz="2400" b="1" smtClean="0">
                <a:cs typeface="Tahoma" pitchFamily="34" charset="0"/>
              </a:rPr>
              <a:t>B: Bio mass density: by determining the dry weight of a microbial culture.</a:t>
            </a:r>
          </a:p>
          <a:p>
            <a:pPr algn="l" rtl="0">
              <a:lnSpc>
                <a:spcPct val="80000"/>
              </a:lnSpc>
              <a:buFont typeface="Wingdings" pitchFamily="2" charset="2"/>
              <a:buNone/>
            </a:pPr>
            <a:endParaRPr lang="en-US" altLang="en-US" sz="2400" b="1" smtClean="0">
              <a:cs typeface="Tahoma" pitchFamily="34" charset="0"/>
            </a:endParaRPr>
          </a:p>
          <a:p>
            <a:pPr algn="l" rtl="0">
              <a:lnSpc>
                <a:spcPct val="80000"/>
              </a:lnSpc>
              <a:buFont typeface="Wingdings" pitchFamily="2" charset="2"/>
              <a:buNone/>
            </a:pPr>
            <a:r>
              <a:rPr lang="en-US" altLang="en-US" sz="2400" b="1" smtClean="0">
                <a:cs typeface="Tahoma" pitchFamily="34" charset="0"/>
              </a:rPr>
              <a:t>	Phases of the bacteria growth:</a:t>
            </a:r>
          </a:p>
          <a:p>
            <a:pPr algn="l" rtl="0">
              <a:lnSpc>
                <a:spcPct val="80000"/>
              </a:lnSpc>
              <a:buFont typeface="Wingdings" pitchFamily="2" charset="2"/>
              <a:buNone/>
            </a:pPr>
            <a:r>
              <a:rPr lang="en-US" altLang="en-US" sz="2400" b="1" smtClean="0">
                <a:cs typeface="Tahoma" pitchFamily="34" charset="0"/>
              </a:rPr>
              <a:t>The phases of the bacterial growth curve are shown in figure:</a:t>
            </a:r>
          </a:p>
        </p:txBody>
      </p:sp>
      <p:sp>
        <p:nvSpPr>
          <p:cNvPr id="7170" name="Rectangle 2"/>
          <p:cNvSpPr>
            <a:spLocks noGrp="1" noChangeArrowheads="1"/>
          </p:cNvSpPr>
          <p:nvPr>
            <p:ph type="title"/>
          </p:nvPr>
        </p:nvSpPr>
        <p:spPr>
          <a:xfrm>
            <a:off x="457200" y="277813"/>
            <a:ext cx="8229600" cy="636587"/>
          </a:xfrm>
        </p:spPr>
        <p:txBody>
          <a:bodyPr>
            <a:normAutofit fontScale="90000"/>
          </a:bodyPr>
          <a:lstStyle/>
          <a:p>
            <a:pPr fontAlgn="auto">
              <a:spcAft>
                <a:spcPts val="0"/>
              </a:spcAft>
              <a:defRPr/>
            </a:pPr>
            <a:r>
              <a:rPr u="sng" smtClean="0"/>
              <a:t>L3: Physiology of Bacteria:</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idx="1"/>
          </p:nvPr>
        </p:nvSpPr>
        <p:spPr>
          <a:xfrm>
            <a:off x="0" y="381000"/>
            <a:ext cx="8153400" cy="5943600"/>
          </a:xfrm>
        </p:spPr>
        <p:txBody>
          <a:bodyPr/>
          <a:lstStyle/>
          <a:p>
            <a:pPr algn="l" rtl="0">
              <a:lnSpc>
                <a:spcPct val="80000"/>
              </a:lnSpc>
              <a:buFont typeface="Wingdings" pitchFamily="2" charset="2"/>
              <a:buNone/>
            </a:pPr>
            <a:r>
              <a:rPr lang="en-US" altLang="en-US" sz="2800" b="1" dirty="0" smtClean="0">
                <a:cs typeface="Tahoma" pitchFamily="34" charset="0"/>
              </a:rPr>
              <a:t>1_lag phase</a:t>
            </a:r>
            <a:r>
              <a:rPr lang="en-US" altLang="en-US" sz="2800" dirty="0" smtClean="0">
                <a:cs typeface="Tahoma" pitchFamily="34" charset="0"/>
              </a:rPr>
              <a:t>:_ represents the period of adaptation to the new environment, enzymes. And intermediates are formed.</a:t>
            </a:r>
          </a:p>
          <a:p>
            <a:pPr algn="l" rtl="0">
              <a:lnSpc>
                <a:spcPct val="80000"/>
              </a:lnSpc>
              <a:buFont typeface="Wingdings" pitchFamily="2" charset="2"/>
              <a:buNone/>
            </a:pPr>
            <a:r>
              <a:rPr lang="en-US" altLang="en-US" sz="2800" dirty="0" smtClean="0">
                <a:cs typeface="Tahoma" pitchFamily="34" charset="0"/>
              </a:rPr>
              <a:t>2_ </a:t>
            </a:r>
            <a:r>
              <a:rPr lang="en-US" altLang="en-US" sz="2800" b="1" dirty="0" smtClean="0">
                <a:cs typeface="Tahoma" pitchFamily="34" charset="0"/>
              </a:rPr>
              <a:t>log (exponential) phase:_</a:t>
            </a:r>
            <a:r>
              <a:rPr lang="en-US" altLang="en-US" sz="2800" dirty="0" smtClean="0">
                <a:cs typeface="Tahoma" pitchFamily="34" charset="0"/>
              </a:rPr>
              <a:t> the number of cell increase exponentially (one becomes 2, 2 </a:t>
            </a:r>
            <a:r>
              <a:rPr lang="en-US" altLang="en-US" sz="2800" dirty="0" smtClean="0">
                <a:cs typeface="Tahoma" pitchFamily="34" charset="0"/>
                <a:sym typeface="Wingdings" pitchFamily="2" charset="2"/>
              </a:rPr>
              <a:t></a:t>
            </a:r>
            <a:r>
              <a:rPr lang="en-US" altLang="en-US" sz="2800" dirty="0" smtClean="0">
                <a:cs typeface="Tahoma" pitchFamily="34" charset="0"/>
              </a:rPr>
              <a:t>4,  4 </a:t>
            </a:r>
            <a:r>
              <a:rPr lang="en-US" altLang="en-US" sz="2800" dirty="0" smtClean="0">
                <a:cs typeface="Tahoma" pitchFamily="34" charset="0"/>
                <a:sym typeface="Wingdings" pitchFamily="2" charset="2"/>
              </a:rPr>
              <a:t></a:t>
            </a:r>
            <a:r>
              <a:rPr lang="en-US" altLang="en-US" sz="2800" dirty="0" smtClean="0">
                <a:cs typeface="Tahoma" pitchFamily="34" charset="0"/>
              </a:rPr>
              <a:t>8</a:t>
            </a:r>
            <a:r>
              <a:rPr lang="en-US" altLang="en-US" sz="2800" dirty="0" smtClean="0">
                <a:latin typeface="Arial" charset="0"/>
                <a:cs typeface="Tahoma" pitchFamily="34" charset="0"/>
              </a:rPr>
              <a:t>…</a:t>
            </a:r>
            <a:r>
              <a:rPr lang="en-US" altLang="en-US" sz="2800" dirty="0" smtClean="0">
                <a:cs typeface="Tahoma" pitchFamily="34" charset="0"/>
              </a:rPr>
              <a:t>..) , the time required for this doubling is called as generation time or doubling time.</a:t>
            </a:r>
          </a:p>
          <a:p>
            <a:pPr algn="l" rtl="0">
              <a:lnSpc>
                <a:spcPct val="80000"/>
              </a:lnSpc>
              <a:buFont typeface="Wingdings" pitchFamily="2" charset="2"/>
              <a:buNone/>
            </a:pPr>
            <a:r>
              <a:rPr lang="en-US" altLang="en-US" sz="2800" b="1" dirty="0" smtClean="0">
                <a:cs typeface="Tahoma" pitchFamily="34" charset="0"/>
              </a:rPr>
              <a:t>3_stationary phase:_</a:t>
            </a:r>
            <a:r>
              <a:rPr lang="en-US" altLang="en-US" sz="2800" dirty="0" smtClean="0">
                <a:cs typeface="Tahoma" pitchFamily="34" charset="0"/>
              </a:rPr>
              <a:t> the exhaustion of nutrients or the accumulation of toxic products </a:t>
            </a:r>
          </a:p>
          <a:p>
            <a:pPr algn="l" rtl="0">
              <a:lnSpc>
                <a:spcPct val="80000"/>
              </a:lnSpc>
              <a:buFont typeface="Wingdings" pitchFamily="2" charset="2"/>
              <a:buNone/>
            </a:pPr>
            <a:r>
              <a:rPr lang="en-US" altLang="en-US" sz="2800" dirty="0" smtClean="0">
                <a:cs typeface="Tahoma" pitchFamily="34" charset="0"/>
              </a:rPr>
              <a:t>4_ </a:t>
            </a:r>
            <a:r>
              <a:rPr lang="en-US" altLang="en-US" sz="2800" b="1" dirty="0" smtClean="0">
                <a:cs typeface="Tahoma" pitchFamily="34" charset="0"/>
              </a:rPr>
              <a:t>death phase:_</a:t>
            </a:r>
            <a:r>
              <a:rPr lang="en-US" altLang="en-US" sz="2800" dirty="0" smtClean="0">
                <a:cs typeface="Tahoma" pitchFamily="34" charset="0"/>
              </a:rPr>
              <a:t> after the period of time in the stationary phase, and completely exhausted of nutrients and accumulation of high level of toxic substances, the death increase until it reach a steady level.</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oup 67"/>
          <p:cNvGraphicFramePr>
            <a:graphicFrameLocks noGrp="1"/>
          </p:cNvGraphicFramePr>
          <p:nvPr/>
        </p:nvGraphicFramePr>
        <p:xfrm>
          <a:off x="381000" y="1143000"/>
          <a:ext cx="6540500" cy="4114800"/>
        </p:xfrm>
        <a:graphic>
          <a:graphicData uri="http://schemas.openxmlformats.org/drawingml/2006/table">
            <a:tbl>
              <a:tblPr rtl="1"/>
              <a:tblGrid>
                <a:gridCol w="3270250"/>
                <a:gridCol w="3270250"/>
              </a:tblGrid>
              <a:tr h="822960">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                  Growth rate</a:t>
                      </a:r>
                      <a:endParaRPr kumimoji="0" lang="en-US" sz="18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0A0A0"/>
                    </a:solidFill>
                  </a:tcPr>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                        Phase</a:t>
                      </a:r>
                      <a:endParaRPr kumimoji="0" lang="en-US" sz="18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0A0A0"/>
                    </a:solidFill>
                  </a:tcPr>
                </a:tc>
              </a:tr>
              <a:tr h="822960">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Zero</a:t>
                      </a:r>
                      <a:endParaRPr kumimoji="0" lang="en-US" sz="18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Lag</a:t>
                      </a:r>
                      <a:endParaRPr kumimoji="0" lang="en-US" sz="18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22960">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Positive constant </a:t>
                      </a:r>
                      <a:endParaRPr kumimoji="0" lang="en-US" sz="18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Exponential</a:t>
                      </a:r>
                      <a:endParaRPr kumimoji="0" lang="en-US" sz="18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22960">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Zero </a:t>
                      </a:r>
                      <a:endParaRPr kumimoji="0" lang="en-US" sz="18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Stationary </a:t>
                      </a:r>
                      <a:endParaRPr kumimoji="0" lang="en-US" sz="18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22960">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Negative (death)</a:t>
                      </a:r>
                      <a:endParaRPr kumimoji="0" lang="en-US" sz="18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Death</a:t>
                      </a:r>
                      <a:endParaRPr kumimoji="0" lang="en-US" sz="1800" b="1"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0262" name="Rectangle 1"/>
          <p:cNvSpPr>
            <a:spLocks noChangeArrowheads="1"/>
          </p:cNvSpPr>
          <p:nvPr/>
        </p:nvSpPr>
        <p:spPr bwMode="auto">
          <a:xfrm>
            <a:off x="0" y="381000"/>
            <a:ext cx="9144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Times New Roman" pitchFamily="18" charset="0"/>
                <a:cs typeface="Arial" charset="0"/>
              </a:defRPr>
            </a:lvl1pPr>
            <a:lvl2pPr marL="742950" indent="-285750" eaLnBrk="0" hangingPunct="0">
              <a:defRPr>
                <a:solidFill>
                  <a:schemeClr val="tx1"/>
                </a:solidFill>
                <a:latin typeface="Times New Roman" pitchFamily="18" charset="0"/>
                <a:cs typeface="Arial" charset="0"/>
              </a:defRPr>
            </a:lvl2pPr>
            <a:lvl3pPr marL="1143000" indent="-228600" eaLnBrk="0" hangingPunct="0">
              <a:defRPr>
                <a:solidFill>
                  <a:schemeClr val="tx1"/>
                </a:solidFill>
                <a:latin typeface="Times New Roman" pitchFamily="18" charset="0"/>
                <a:cs typeface="Arial" charset="0"/>
              </a:defRPr>
            </a:lvl3pPr>
            <a:lvl4pPr marL="1600200" indent="-228600" eaLnBrk="0" hangingPunct="0">
              <a:defRPr>
                <a:solidFill>
                  <a:schemeClr val="tx1"/>
                </a:solidFill>
                <a:latin typeface="Times New Roman" pitchFamily="18" charset="0"/>
                <a:cs typeface="Arial" charset="0"/>
              </a:defRPr>
            </a:lvl4pPr>
            <a:lvl5pPr marL="2057400" indent="-228600" eaLnBrk="0" hangingPunct="0">
              <a:defRPr>
                <a:solidFill>
                  <a:schemeClr val="tx1"/>
                </a:solidFill>
                <a:latin typeface="Times New Roman" pitchFamily="18" charset="0"/>
                <a:cs typeface="Arial" charset="0"/>
              </a:defRPr>
            </a:lvl5pPr>
            <a:lvl6pPr marL="2514600" indent="-228600" rtl="1" eaLnBrk="0" fontAlgn="base" hangingPunct="0">
              <a:spcBef>
                <a:spcPct val="0"/>
              </a:spcBef>
              <a:spcAft>
                <a:spcPct val="0"/>
              </a:spcAft>
              <a:defRPr>
                <a:solidFill>
                  <a:schemeClr val="tx1"/>
                </a:solidFill>
                <a:latin typeface="Times New Roman" pitchFamily="18" charset="0"/>
                <a:cs typeface="Arial" charset="0"/>
              </a:defRPr>
            </a:lvl6pPr>
            <a:lvl7pPr marL="2971800" indent="-228600" rtl="1" eaLnBrk="0" fontAlgn="base" hangingPunct="0">
              <a:spcBef>
                <a:spcPct val="0"/>
              </a:spcBef>
              <a:spcAft>
                <a:spcPct val="0"/>
              </a:spcAft>
              <a:defRPr>
                <a:solidFill>
                  <a:schemeClr val="tx1"/>
                </a:solidFill>
                <a:latin typeface="Times New Roman" pitchFamily="18" charset="0"/>
                <a:cs typeface="Arial" charset="0"/>
              </a:defRPr>
            </a:lvl7pPr>
            <a:lvl8pPr marL="3429000" indent="-228600" rtl="1" eaLnBrk="0" fontAlgn="base" hangingPunct="0">
              <a:spcBef>
                <a:spcPct val="0"/>
              </a:spcBef>
              <a:spcAft>
                <a:spcPct val="0"/>
              </a:spcAft>
              <a:defRPr>
                <a:solidFill>
                  <a:schemeClr val="tx1"/>
                </a:solidFill>
                <a:latin typeface="Times New Roman" pitchFamily="18" charset="0"/>
                <a:cs typeface="Arial" charset="0"/>
              </a:defRPr>
            </a:lvl8pPr>
            <a:lvl9pPr marL="3886200" indent="-228600" rtl="1" eaLnBrk="0" fontAlgn="base" hangingPunct="0">
              <a:spcBef>
                <a:spcPct val="0"/>
              </a:spcBef>
              <a:spcAft>
                <a:spcPct val="0"/>
              </a:spcAft>
              <a:defRPr>
                <a:solidFill>
                  <a:schemeClr val="tx1"/>
                </a:solidFill>
                <a:latin typeface="Times New Roman" pitchFamily="18" charset="0"/>
                <a:cs typeface="Arial" charset="0"/>
              </a:defRPr>
            </a:lvl9pPr>
          </a:lstStyle>
          <a:p>
            <a:pPr algn="justLow" rtl="0" eaLnBrk="1" hangingPunct="1"/>
            <a:r>
              <a:rPr lang="en-US" altLang="en-US" sz="2000" b="1">
                <a:latin typeface="Arial" charset="0"/>
                <a:cs typeface="Times New Roman" pitchFamily="18" charset="0"/>
              </a:rPr>
              <a:t>Table (3) Phase &amp; Growth rate of the bacterial growth </a:t>
            </a:r>
            <a:endParaRPr lang="en-US" altLang="en-US" sz="2800">
              <a:latin typeface="Arial"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4" descr="bacteria phas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04800"/>
            <a:ext cx="91440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7" name="Rectangle 68"/>
          <p:cNvSpPr>
            <a:spLocks noChangeArrowheads="1"/>
          </p:cNvSpPr>
          <p:nvPr/>
        </p:nvSpPr>
        <p:spPr bwMode="auto">
          <a:xfrm>
            <a:off x="0" y="5791200"/>
            <a:ext cx="88169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Times New Roman" pitchFamily="18" charset="0"/>
                <a:cs typeface="Arial" charset="0"/>
              </a:defRPr>
            </a:lvl1pPr>
            <a:lvl2pPr marL="742950" indent="-285750" eaLnBrk="0" hangingPunct="0">
              <a:defRPr>
                <a:solidFill>
                  <a:schemeClr val="tx1"/>
                </a:solidFill>
                <a:latin typeface="Times New Roman" pitchFamily="18" charset="0"/>
                <a:cs typeface="Arial" charset="0"/>
              </a:defRPr>
            </a:lvl2pPr>
            <a:lvl3pPr marL="1143000" indent="-228600" eaLnBrk="0" hangingPunct="0">
              <a:defRPr>
                <a:solidFill>
                  <a:schemeClr val="tx1"/>
                </a:solidFill>
                <a:latin typeface="Times New Roman" pitchFamily="18" charset="0"/>
                <a:cs typeface="Arial" charset="0"/>
              </a:defRPr>
            </a:lvl3pPr>
            <a:lvl4pPr marL="1600200" indent="-228600" eaLnBrk="0" hangingPunct="0">
              <a:defRPr>
                <a:solidFill>
                  <a:schemeClr val="tx1"/>
                </a:solidFill>
                <a:latin typeface="Times New Roman" pitchFamily="18" charset="0"/>
                <a:cs typeface="Arial" charset="0"/>
              </a:defRPr>
            </a:lvl4pPr>
            <a:lvl5pPr marL="2057400" indent="-228600" eaLnBrk="0" hangingPunct="0">
              <a:defRPr>
                <a:solidFill>
                  <a:schemeClr val="tx1"/>
                </a:solidFill>
                <a:latin typeface="Times New Roman" pitchFamily="18" charset="0"/>
                <a:cs typeface="Arial" charset="0"/>
              </a:defRPr>
            </a:lvl5pPr>
            <a:lvl6pPr marL="2514600" indent="-228600" rtl="1" eaLnBrk="0" fontAlgn="base" hangingPunct="0">
              <a:spcBef>
                <a:spcPct val="0"/>
              </a:spcBef>
              <a:spcAft>
                <a:spcPct val="0"/>
              </a:spcAft>
              <a:defRPr>
                <a:solidFill>
                  <a:schemeClr val="tx1"/>
                </a:solidFill>
                <a:latin typeface="Times New Roman" pitchFamily="18" charset="0"/>
                <a:cs typeface="Arial" charset="0"/>
              </a:defRPr>
            </a:lvl6pPr>
            <a:lvl7pPr marL="2971800" indent="-228600" rtl="1" eaLnBrk="0" fontAlgn="base" hangingPunct="0">
              <a:spcBef>
                <a:spcPct val="0"/>
              </a:spcBef>
              <a:spcAft>
                <a:spcPct val="0"/>
              </a:spcAft>
              <a:defRPr>
                <a:solidFill>
                  <a:schemeClr val="tx1"/>
                </a:solidFill>
                <a:latin typeface="Times New Roman" pitchFamily="18" charset="0"/>
                <a:cs typeface="Arial" charset="0"/>
              </a:defRPr>
            </a:lvl7pPr>
            <a:lvl8pPr marL="3429000" indent="-228600" rtl="1" eaLnBrk="0" fontAlgn="base" hangingPunct="0">
              <a:spcBef>
                <a:spcPct val="0"/>
              </a:spcBef>
              <a:spcAft>
                <a:spcPct val="0"/>
              </a:spcAft>
              <a:defRPr>
                <a:solidFill>
                  <a:schemeClr val="tx1"/>
                </a:solidFill>
                <a:latin typeface="Times New Roman" pitchFamily="18" charset="0"/>
                <a:cs typeface="Arial" charset="0"/>
              </a:defRPr>
            </a:lvl8pPr>
            <a:lvl9pPr marL="3886200" indent="-228600" rtl="1" eaLnBrk="0" fontAlgn="base" hangingPunct="0">
              <a:spcBef>
                <a:spcPct val="0"/>
              </a:spcBef>
              <a:spcAft>
                <a:spcPct val="0"/>
              </a:spcAft>
              <a:defRPr>
                <a:solidFill>
                  <a:schemeClr val="tx1"/>
                </a:solidFill>
                <a:latin typeface="Times New Roman" pitchFamily="18" charset="0"/>
                <a:cs typeface="Arial" charset="0"/>
              </a:defRPr>
            </a:lvl9pPr>
          </a:lstStyle>
          <a:p>
            <a:pPr algn="ctr" rtl="0" eaLnBrk="1" hangingPunct="1"/>
            <a:r>
              <a:rPr lang="en-US" altLang="en-US" sz="2800" b="1">
                <a:latin typeface="Arial" charset="0"/>
                <a:cs typeface="Times New Roman" pitchFamily="18" charset="0"/>
              </a:rPr>
              <a:t>Figure (3) the phases of the bacterial growth curve</a:t>
            </a:r>
            <a:endParaRPr lang="en-US" altLang="en-US" sz="3600">
              <a:latin typeface="Arial"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idx="1"/>
          </p:nvPr>
        </p:nvSpPr>
        <p:spPr>
          <a:xfrm>
            <a:off x="457200" y="914400"/>
            <a:ext cx="8229600" cy="5715000"/>
          </a:xfrm>
        </p:spPr>
        <p:txBody>
          <a:bodyPr>
            <a:normAutofit lnSpcReduction="10000"/>
          </a:bodyPr>
          <a:lstStyle/>
          <a:p>
            <a:pPr marL="381000" indent="-381000" fontAlgn="auto">
              <a:lnSpc>
                <a:spcPct val="80000"/>
              </a:lnSpc>
              <a:spcAft>
                <a:spcPts val="0"/>
              </a:spcAft>
              <a:buFont typeface="Wingdings 2"/>
              <a:buChar char=""/>
              <a:defRPr/>
            </a:pPr>
            <a:endParaRPr lang="en-US" sz="2000" b="1" dirty="0" smtClean="0"/>
          </a:p>
          <a:p>
            <a:pPr marL="381000" indent="-381000" algn="l" rtl="0" fontAlgn="auto">
              <a:lnSpc>
                <a:spcPct val="80000"/>
              </a:lnSpc>
              <a:spcAft>
                <a:spcPts val="0"/>
              </a:spcAft>
              <a:buFont typeface="Wingdings" pitchFamily="2" charset="2"/>
              <a:buNone/>
              <a:defRPr/>
            </a:pPr>
            <a:r>
              <a:rPr lang="en-US" b="1" dirty="0" smtClean="0"/>
              <a:t>A-Nutrients</a:t>
            </a:r>
          </a:p>
          <a:p>
            <a:pPr marL="381000" indent="-381000" algn="l" rtl="0" fontAlgn="auto">
              <a:lnSpc>
                <a:spcPct val="80000"/>
              </a:lnSpc>
              <a:spcAft>
                <a:spcPts val="0"/>
              </a:spcAft>
              <a:buFont typeface="Wingdings" pitchFamily="2" charset="2"/>
              <a:buNone/>
              <a:defRPr/>
            </a:pPr>
            <a:r>
              <a:rPr lang="en-US" b="1" dirty="0" smtClean="0"/>
              <a:t>The following nutrients must be provided for any bacterial culture:</a:t>
            </a:r>
          </a:p>
          <a:p>
            <a:pPr marL="381000" indent="-381000" algn="l" rtl="0" fontAlgn="auto">
              <a:lnSpc>
                <a:spcPct val="80000"/>
              </a:lnSpc>
              <a:spcAft>
                <a:spcPts val="0"/>
              </a:spcAft>
              <a:buFont typeface="Wingdings" pitchFamily="2" charset="2"/>
              <a:buAutoNum type="arabicPeriod"/>
              <a:defRPr/>
            </a:pPr>
            <a:r>
              <a:rPr lang="en-US" b="1" dirty="0" smtClean="0"/>
              <a:t>Hydrogen donors and accepters.</a:t>
            </a:r>
          </a:p>
          <a:p>
            <a:pPr marL="381000" indent="-381000" algn="l" rtl="0" fontAlgn="auto">
              <a:lnSpc>
                <a:spcPct val="80000"/>
              </a:lnSpc>
              <a:spcAft>
                <a:spcPts val="0"/>
              </a:spcAft>
              <a:buFont typeface="Wingdings" pitchFamily="2" charset="2"/>
              <a:buAutoNum type="arabicPeriod"/>
              <a:defRPr/>
            </a:pPr>
            <a:r>
              <a:rPr lang="en-US" b="1" dirty="0" smtClean="0"/>
              <a:t>Carbon source.</a:t>
            </a:r>
          </a:p>
          <a:p>
            <a:pPr marL="381000" indent="-381000" algn="l" rtl="0" fontAlgn="auto">
              <a:lnSpc>
                <a:spcPct val="80000"/>
              </a:lnSpc>
              <a:spcAft>
                <a:spcPts val="0"/>
              </a:spcAft>
              <a:buFont typeface="Wingdings" pitchFamily="2" charset="2"/>
              <a:buAutoNum type="arabicPeriod"/>
              <a:defRPr/>
            </a:pPr>
            <a:r>
              <a:rPr lang="en-US" b="1" dirty="0" smtClean="0"/>
              <a:t>Minerals elements (sulfur and phosphorus).</a:t>
            </a:r>
          </a:p>
          <a:p>
            <a:pPr marL="381000" indent="-381000" algn="l" rtl="0" fontAlgn="auto">
              <a:lnSpc>
                <a:spcPct val="80000"/>
              </a:lnSpc>
              <a:spcAft>
                <a:spcPts val="0"/>
              </a:spcAft>
              <a:buFont typeface="Wingdings" pitchFamily="2" charset="2"/>
              <a:buAutoNum type="arabicPeriod"/>
              <a:defRPr/>
            </a:pPr>
            <a:r>
              <a:rPr lang="en-US" b="1" dirty="0" smtClean="0"/>
              <a:t>Growth factors (amino acid, </a:t>
            </a:r>
            <a:r>
              <a:rPr lang="en-US" b="1" dirty="0" err="1" smtClean="0"/>
              <a:t>pyrimidines</a:t>
            </a:r>
            <a:r>
              <a:rPr lang="en-US" b="1" dirty="0" smtClean="0"/>
              <a:t> and </a:t>
            </a:r>
            <a:r>
              <a:rPr lang="en-US" b="1" dirty="0" err="1" smtClean="0"/>
              <a:t>purin</a:t>
            </a:r>
            <a:r>
              <a:rPr lang="en-US" b="1" dirty="0" smtClean="0"/>
              <a:t>).</a:t>
            </a:r>
          </a:p>
          <a:p>
            <a:pPr marL="381000" indent="-381000" algn="l" rtl="0" fontAlgn="auto">
              <a:lnSpc>
                <a:spcPct val="80000"/>
              </a:lnSpc>
              <a:spcAft>
                <a:spcPts val="0"/>
              </a:spcAft>
              <a:buFont typeface="Wingdings 2"/>
              <a:buChar char=""/>
              <a:defRPr/>
            </a:pPr>
            <a:endParaRPr lang="en-US" b="1" dirty="0" smtClean="0"/>
          </a:p>
          <a:p>
            <a:pPr marL="381000" indent="-381000" algn="l" rtl="0" fontAlgn="auto">
              <a:lnSpc>
                <a:spcPct val="80000"/>
              </a:lnSpc>
              <a:spcAft>
                <a:spcPts val="0"/>
              </a:spcAft>
              <a:buFont typeface="Wingdings" pitchFamily="2" charset="2"/>
              <a:buNone/>
              <a:defRPr/>
            </a:pPr>
            <a:r>
              <a:rPr lang="en-US" b="1" dirty="0" smtClean="0"/>
              <a:t>B-pH:</a:t>
            </a:r>
          </a:p>
          <a:p>
            <a:pPr marL="381000" indent="-381000" algn="l" rtl="0" fontAlgn="auto">
              <a:lnSpc>
                <a:spcPct val="80000"/>
              </a:lnSpc>
              <a:spcAft>
                <a:spcPts val="0"/>
              </a:spcAft>
              <a:buFont typeface="Wingdings" pitchFamily="2" charset="2"/>
              <a:buNone/>
              <a:defRPr/>
            </a:pPr>
            <a:r>
              <a:rPr lang="en-US" b="1" dirty="0" smtClean="0"/>
              <a:t> bacteria can be classified according to pH rang:</a:t>
            </a:r>
          </a:p>
          <a:p>
            <a:pPr marL="381000" indent="-381000" algn="l" rtl="0" fontAlgn="auto">
              <a:lnSpc>
                <a:spcPct val="80000"/>
              </a:lnSpc>
              <a:spcAft>
                <a:spcPts val="0"/>
              </a:spcAft>
              <a:buFont typeface="Wingdings" pitchFamily="2" charset="2"/>
              <a:buAutoNum type="arabicPeriod"/>
              <a:defRPr/>
            </a:pPr>
            <a:r>
              <a:rPr lang="en-US" b="1" dirty="0" err="1" smtClean="0"/>
              <a:t>Neutrophiles</a:t>
            </a:r>
            <a:r>
              <a:rPr lang="en-US" b="1" dirty="0" smtClean="0"/>
              <a:t>: pH=6-8. most pathogenic bacteria.</a:t>
            </a:r>
          </a:p>
          <a:p>
            <a:pPr marL="381000" indent="-381000" algn="l" rtl="0" fontAlgn="auto">
              <a:lnSpc>
                <a:spcPct val="80000"/>
              </a:lnSpc>
              <a:spcAft>
                <a:spcPts val="0"/>
              </a:spcAft>
              <a:buFont typeface="Wingdings" pitchFamily="2" charset="2"/>
              <a:buAutoNum type="arabicPeriod"/>
              <a:defRPr/>
            </a:pPr>
            <a:r>
              <a:rPr lang="en-US" b="1" dirty="0" err="1" smtClean="0"/>
              <a:t>Acidophiles</a:t>
            </a:r>
            <a:r>
              <a:rPr lang="en-US" b="1" dirty="0" smtClean="0"/>
              <a:t>: pH=3.  can grow at pH as low as 3.</a:t>
            </a:r>
          </a:p>
          <a:p>
            <a:pPr marL="381000" indent="-381000" algn="l" rtl="0" fontAlgn="auto">
              <a:lnSpc>
                <a:spcPct val="80000"/>
              </a:lnSpc>
              <a:spcAft>
                <a:spcPts val="0"/>
              </a:spcAft>
              <a:buFont typeface="Wingdings" pitchFamily="2" charset="2"/>
              <a:buAutoNum type="arabicPeriod"/>
              <a:defRPr/>
            </a:pPr>
            <a:r>
              <a:rPr lang="en-US" b="1" dirty="0" err="1" smtClean="0"/>
              <a:t>Alkaliphiles</a:t>
            </a:r>
            <a:r>
              <a:rPr lang="en-US" b="1" dirty="0" smtClean="0"/>
              <a:t>: pH=10.5. can grow at pH as high as 10.5.</a:t>
            </a:r>
          </a:p>
          <a:p>
            <a:pPr marL="381000" indent="-381000" algn="l" rtl="0" fontAlgn="auto">
              <a:lnSpc>
                <a:spcPct val="80000"/>
              </a:lnSpc>
              <a:spcAft>
                <a:spcPts val="0"/>
              </a:spcAft>
              <a:buFont typeface="Wingdings" pitchFamily="2" charset="2"/>
              <a:buAutoNum type="arabicPeriod"/>
              <a:defRPr/>
            </a:pPr>
            <a:endParaRPr lang="en-US" b="1" dirty="0" smtClean="0"/>
          </a:p>
        </p:txBody>
      </p:sp>
      <p:sp>
        <p:nvSpPr>
          <p:cNvPr id="16386" name="Rectangle 2"/>
          <p:cNvSpPr>
            <a:spLocks noGrp="1" noChangeArrowheads="1"/>
          </p:cNvSpPr>
          <p:nvPr>
            <p:ph type="title"/>
          </p:nvPr>
        </p:nvSpPr>
        <p:spPr>
          <a:xfrm>
            <a:off x="457200" y="277813"/>
            <a:ext cx="8229600" cy="636587"/>
          </a:xfrm>
        </p:spPr>
        <p:txBody>
          <a:bodyPr>
            <a:normAutofit fontScale="90000"/>
          </a:bodyPr>
          <a:lstStyle/>
          <a:p>
            <a:pPr fontAlgn="auto">
              <a:spcAft>
                <a:spcPts val="0"/>
              </a:spcAft>
              <a:defRPr/>
            </a:pPr>
            <a:r>
              <a:rPr sz="4000" u="sng" smtClean="0"/>
              <a:t>Environmental growth factors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idx="1"/>
          </p:nvPr>
        </p:nvSpPr>
        <p:spPr>
          <a:xfrm>
            <a:off x="457200" y="533400"/>
            <a:ext cx="8229600" cy="5597525"/>
          </a:xfrm>
        </p:spPr>
        <p:txBody>
          <a:bodyPr/>
          <a:lstStyle/>
          <a:p>
            <a:pPr marL="457200" indent="-457200" algn="l" rtl="0">
              <a:lnSpc>
                <a:spcPct val="80000"/>
              </a:lnSpc>
              <a:buFont typeface="Wingdings" pitchFamily="2" charset="2"/>
              <a:buNone/>
            </a:pPr>
            <a:r>
              <a:rPr lang="en-US" altLang="en-US" sz="2400" b="1" smtClean="0">
                <a:cs typeface="Tahoma" pitchFamily="34" charset="0"/>
              </a:rPr>
              <a:t>C- Temperature: bacteria can be classified according to temperature:</a:t>
            </a:r>
          </a:p>
          <a:p>
            <a:pPr marL="457200" indent="-457200" algn="l" rtl="0">
              <a:lnSpc>
                <a:spcPct val="80000"/>
              </a:lnSpc>
              <a:buFont typeface="Wingdings" pitchFamily="2" charset="2"/>
              <a:buAutoNum type="arabicPeriod"/>
            </a:pPr>
            <a:r>
              <a:rPr lang="en-US" altLang="en-US" sz="2400" b="1" smtClean="0">
                <a:cs typeface="Tahoma" pitchFamily="34" charset="0"/>
              </a:rPr>
              <a:t>Mesophiles: grow best at 30-37°C. most pathogenic bacteria.</a:t>
            </a:r>
          </a:p>
          <a:p>
            <a:pPr marL="457200" indent="-457200" algn="l" rtl="0">
              <a:lnSpc>
                <a:spcPct val="80000"/>
              </a:lnSpc>
              <a:buFont typeface="Wingdings" pitchFamily="2" charset="2"/>
              <a:buAutoNum type="arabicPeriod"/>
            </a:pPr>
            <a:r>
              <a:rPr lang="en-US" altLang="en-US" sz="2400" b="1" smtClean="0">
                <a:cs typeface="Tahoma" pitchFamily="34" charset="0"/>
              </a:rPr>
              <a:t>Psychophiles: grow best at15-20°C.</a:t>
            </a:r>
          </a:p>
          <a:p>
            <a:pPr marL="457200" indent="-457200" algn="l" rtl="0">
              <a:lnSpc>
                <a:spcPct val="80000"/>
              </a:lnSpc>
              <a:buFont typeface="Wingdings" pitchFamily="2" charset="2"/>
              <a:buAutoNum type="arabicPeriod"/>
            </a:pPr>
            <a:r>
              <a:rPr lang="en-US" altLang="en-US" sz="2400" b="1" smtClean="0">
                <a:cs typeface="Tahoma" pitchFamily="34" charset="0"/>
              </a:rPr>
              <a:t>Thermophiles: grow best at 50-60°C. </a:t>
            </a:r>
          </a:p>
          <a:p>
            <a:pPr marL="457200" indent="-457200" algn="l" rtl="0">
              <a:lnSpc>
                <a:spcPct val="80000"/>
              </a:lnSpc>
              <a:buFont typeface="Wingdings" pitchFamily="2" charset="2"/>
              <a:buNone/>
            </a:pPr>
            <a:r>
              <a:rPr lang="en-US" altLang="en-US" sz="2400" b="1" smtClean="0">
                <a:cs typeface="Tahoma" pitchFamily="34" charset="0"/>
              </a:rPr>
              <a:t>D- Oxygen:</a:t>
            </a:r>
          </a:p>
          <a:p>
            <a:pPr marL="457200" indent="-457200" algn="l" rtl="0">
              <a:lnSpc>
                <a:spcPct val="80000"/>
              </a:lnSpc>
              <a:buFont typeface="Wingdings" pitchFamily="2" charset="2"/>
              <a:buAutoNum type="arabicPeriod"/>
            </a:pPr>
            <a:r>
              <a:rPr lang="en-US" altLang="en-US" sz="2400" b="1" smtClean="0">
                <a:cs typeface="Tahoma" pitchFamily="34" charset="0"/>
              </a:rPr>
              <a:t> Obligate aerobes: need O2 as hydrogen accepter.</a:t>
            </a:r>
          </a:p>
          <a:p>
            <a:pPr marL="457200" indent="-457200" algn="l" rtl="0">
              <a:lnSpc>
                <a:spcPct val="80000"/>
              </a:lnSpc>
              <a:buFont typeface="Wingdings" pitchFamily="2" charset="2"/>
              <a:buAutoNum type="arabicPeriod"/>
            </a:pPr>
            <a:r>
              <a:rPr lang="en-US" altLang="en-US" sz="2400" b="1" smtClean="0">
                <a:cs typeface="Tahoma" pitchFamily="34" charset="0"/>
              </a:rPr>
              <a:t>Obligate anaerobes:- need substance other than O2 , and being sensitive to O2 inhibition </a:t>
            </a:r>
          </a:p>
          <a:p>
            <a:pPr marL="457200" indent="-457200" algn="l" rtl="0">
              <a:lnSpc>
                <a:spcPct val="80000"/>
              </a:lnSpc>
              <a:buFont typeface="Wingdings" pitchFamily="2" charset="2"/>
              <a:buAutoNum type="arabicPeriod"/>
            </a:pPr>
            <a:r>
              <a:rPr lang="en-US" altLang="en-US" sz="2400" b="1" smtClean="0">
                <a:cs typeface="Tahoma" pitchFamily="34" charset="0"/>
              </a:rPr>
              <a:t>Facultative:- able to live aerobically or an aerobically.</a:t>
            </a:r>
          </a:p>
          <a:p>
            <a:pPr marL="457200" indent="-457200" algn="l" rtl="0">
              <a:lnSpc>
                <a:spcPct val="80000"/>
              </a:lnSpc>
              <a:buFont typeface="Wingdings" pitchFamily="2" charset="2"/>
              <a:buNone/>
            </a:pPr>
            <a:r>
              <a:rPr lang="en-US" altLang="en-US" sz="2400" b="1" smtClean="0">
                <a:cs typeface="Tahoma" pitchFamily="34" charset="0"/>
              </a:rPr>
              <a:t>E-salt &amp; osmotic pressure </a:t>
            </a:r>
          </a:p>
          <a:p>
            <a:pPr marL="457200" indent="-457200" algn="l" rtl="0">
              <a:lnSpc>
                <a:spcPct val="80000"/>
              </a:lnSpc>
            </a:pPr>
            <a:r>
              <a:rPr lang="en-US" altLang="en-US" sz="2400" b="1" smtClean="0">
                <a:cs typeface="Tahoma" pitchFamily="34" charset="0"/>
              </a:rPr>
              <a:t>♣Halophiles: requiring high salt concentrations (marine bacteria).</a:t>
            </a:r>
          </a:p>
          <a:p>
            <a:pPr marL="457200" indent="-457200" algn="l" rtl="0">
              <a:lnSpc>
                <a:spcPct val="80000"/>
              </a:lnSpc>
            </a:pPr>
            <a:r>
              <a:rPr lang="en-US" altLang="en-US" sz="2400" b="1" smtClean="0">
                <a:cs typeface="Tahoma" pitchFamily="34" charset="0"/>
              </a:rPr>
              <a:t>♣Osmophiles: requiring high osmotic pressure.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solidFill>
            <a:schemeClr val="accent2"/>
          </a:solidFill>
        </p:spPr>
        <p:txBody>
          <a:bodyPr/>
          <a:lstStyle/>
          <a:p>
            <a:pPr marL="0" indent="0" algn="l" rtl="0">
              <a:buNone/>
            </a:pPr>
            <a:r>
              <a:rPr lang="en-US" sz="1800" b="1" dirty="0" smtClean="0">
                <a:solidFill>
                  <a:srgbClr val="FF0000"/>
                </a:solidFill>
              </a:rPr>
              <a:t>aerobic bacteria </a:t>
            </a:r>
            <a:r>
              <a:rPr lang="en-US" sz="1800" dirty="0" smtClean="0"/>
              <a:t>+O2 </a:t>
            </a:r>
            <a:r>
              <a:rPr lang="en-US" altLang="en-US" sz="1800" dirty="0" smtClean="0">
                <a:cs typeface="Tahoma" pitchFamily="34" charset="0"/>
                <a:sym typeface="Wingdings" pitchFamily="2" charset="2"/>
              </a:rPr>
              <a:t> </a:t>
            </a:r>
            <a:r>
              <a:rPr lang="en-US" altLang="en-US" sz="1800" b="1" dirty="0" smtClean="0">
                <a:cs typeface="Tahoma" pitchFamily="34" charset="0"/>
                <a:sym typeface="Wingdings" pitchFamily="2" charset="2"/>
              </a:rPr>
              <a:t>H2O2</a:t>
            </a:r>
            <a:r>
              <a:rPr lang="en-US" altLang="en-US" sz="1800" dirty="0" smtClean="0">
                <a:cs typeface="Tahoma" pitchFamily="34" charset="0"/>
                <a:sym typeface="Wingdings" pitchFamily="2" charset="2"/>
              </a:rPr>
              <a:t> (</a:t>
            </a:r>
            <a:r>
              <a:rPr lang="en-US" altLang="en-US" sz="1600" dirty="0">
                <a:cs typeface="Tahoma" pitchFamily="34" charset="0"/>
                <a:sym typeface="Wingdings" pitchFamily="2" charset="2"/>
              </a:rPr>
              <a:t>toxic for bacteria </a:t>
            </a:r>
            <a:r>
              <a:rPr lang="en-US" altLang="en-US" sz="1800" dirty="0" smtClean="0">
                <a:cs typeface="Tahoma" pitchFamily="34" charset="0"/>
                <a:sym typeface="Wingdings" pitchFamily="2" charset="2"/>
              </a:rPr>
              <a:t>)  produce enzyme by bacteria (catalase)</a:t>
            </a:r>
            <a:r>
              <a:rPr lang="en-US" altLang="en-US" sz="1800" dirty="0">
                <a:cs typeface="Tahoma" pitchFamily="34" charset="0"/>
                <a:sym typeface="Wingdings" pitchFamily="2" charset="2"/>
              </a:rPr>
              <a:t> </a:t>
            </a:r>
            <a:r>
              <a:rPr lang="en-US" altLang="en-US" sz="1800" dirty="0" smtClean="0">
                <a:cs typeface="Tahoma" pitchFamily="34" charset="0"/>
                <a:sym typeface="Wingdings" pitchFamily="2" charset="2"/>
              </a:rPr>
              <a:t></a:t>
            </a:r>
            <a:r>
              <a:rPr lang="en-US" altLang="en-US" sz="1800" dirty="0">
                <a:cs typeface="Tahoma" pitchFamily="34" charset="0"/>
                <a:sym typeface="Wingdings" pitchFamily="2" charset="2"/>
              </a:rPr>
              <a:t> </a:t>
            </a:r>
            <a:r>
              <a:rPr lang="en-US" altLang="en-US" sz="1800" dirty="0" smtClean="0">
                <a:cs typeface="Tahoma" pitchFamily="34" charset="0"/>
                <a:sym typeface="Wingdings" pitchFamily="2" charset="2"/>
              </a:rPr>
              <a:t>H2O+ O2 (gas bubbles)</a:t>
            </a:r>
          </a:p>
          <a:p>
            <a:pPr marL="0" indent="0" algn="l" rtl="0">
              <a:buNone/>
            </a:pPr>
            <a:endParaRPr lang="en-US" altLang="en-US" sz="1800" dirty="0">
              <a:cs typeface="Tahoma" pitchFamily="34" charset="0"/>
              <a:sym typeface="Wingdings" pitchFamily="2" charset="2"/>
            </a:endParaRPr>
          </a:p>
          <a:p>
            <a:pPr marL="0" indent="0" algn="l" rtl="0">
              <a:buNone/>
            </a:pPr>
            <a:endParaRPr lang="en-US" altLang="en-US" sz="1800" dirty="0" smtClean="0">
              <a:cs typeface="Tahoma" pitchFamily="34" charset="0"/>
              <a:sym typeface="Wingdings" pitchFamily="2" charset="2"/>
            </a:endParaRPr>
          </a:p>
          <a:p>
            <a:pPr marL="0" indent="0" algn="l" rtl="0">
              <a:buNone/>
            </a:pPr>
            <a:endParaRPr lang="en-US" altLang="en-US" sz="1800" dirty="0">
              <a:cs typeface="Tahoma" pitchFamily="34" charset="0"/>
              <a:sym typeface="Wingdings" pitchFamily="2" charset="2"/>
            </a:endParaRPr>
          </a:p>
          <a:p>
            <a:pPr marL="0" indent="0" algn="l" rtl="0">
              <a:buNone/>
            </a:pPr>
            <a:r>
              <a:rPr lang="en-US" sz="1800" b="1" dirty="0" smtClean="0">
                <a:solidFill>
                  <a:srgbClr val="FF0000"/>
                </a:solidFill>
              </a:rPr>
              <a:t>Non aerobic </a:t>
            </a:r>
            <a:r>
              <a:rPr lang="en-US" sz="1800" b="1" dirty="0">
                <a:solidFill>
                  <a:srgbClr val="FF0000"/>
                </a:solidFill>
              </a:rPr>
              <a:t>bacteria </a:t>
            </a:r>
            <a:r>
              <a:rPr lang="en-US" sz="1800" dirty="0"/>
              <a:t>+O2 </a:t>
            </a:r>
            <a:r>
              <a:rPr lang="en-US" altLang="en-US" sz="1800" dirty="0">
                <a:cs typeface="Tahoma" pitchFamily="34" charset="0"/>
                <a:sym typeface="Wingdings" pitchFamily="2" charset="2"/>
              </a:rPr>
              <a:t> H2O2 (</a:t>
            </a:r>
            <a:r>
              <a:rPr lang="en-US" altLang="en-US" sz="1600" dirty="0">
                <a:cs typeface="Tahoma" pitchFamily="34" charset="0"/>
                <a:sym typeface="Wingdings" pitchFamily="2" charset="2"/>
              </a:rPr>
              <a:t>toxic for bacteria </a:t>
            </a:r>
            <a:r>
              <a:rPr lang="en-US" altLang="en-US" sz="1800" dirty="0">
                <a:cs typeface="Tahoma" pitchFamily="34" charset="0"/>
                <a:sym typeface="Wingdings" pitchFamily="2" charset="2"/>
              </a:rPr>
              <a:t>)  </a:t>
            </a:r>
            <a:r>
              <a:rPr lang="en-US" altLang="en-US" sz="1800" dirty="0" smtClean="0">
                <a:cs typeface="Tahoma" pitchFamily="34" charset="0"/>
                <a:sym typeface="Wingdings" pitchFamily="2" charset="2"/>
              </a:rPr>
              <a:t>bacteria is not produce enzyme) </a:t>
            </a:r>
            <a:r>
              <a:rPr lang="en-US" altLang="en-US" sz="1800" dirty="0">
                <a:cs typeface="Tahoma" pitchFamily="34" charset="0"/>
                <a:sym typeface="Wingdings" pitchFamily="2" charset="2"/>
              </a:rPr>
              <a:t> </a:t>
            </a:r>
            <a:r>
              <a:rPr lang="en-US" altLang="en-US" sz="1800" dirty="0" smtClean="0">
                <a:cs typeface="Tahoma" pitchFamily="34" charset="0"/>
                <a:sym typeface="Wingdings" pitchFamily="2" charset="2"/>
              </a:rPr>
              <a:t>H2O2 </a:t>
            </a:r>
          </a:p>
          <a:p>
            <a:pPr marL="0" indent="0" algn="l" rtl="0">
              <a:buNone/>
            </a:pPr>
            <a:r>
              <a:rPr lang="en-US" altLang="en-US" sz="2800" dirty="0">
                <a:cs typeface="Tahoma" pitchFamily="34" charset="0"/>
                <a:sym typeface="Wingdings" pitchFamily="2" charset="2"/>
              </a:rPr>
              <a:t> </a:t>
            </a:r>
            <a:r>
              <a:rPr lang="en-US" altLang="en-US" sz="2800" dirty="0" smtClean="0">
                <a:cs typeface="Tahoma" pitchFamily="34" charset="0"/>
                <a:sym typeface="Wingdings" pitchFamily="2" charset="2"/>
              </a:rPr>
              <a:t>                            </a:t>
            </a:r>
            <a:endParaRPr lang="en-US" dirty="0"/>
          </a:p>
          <a:p>
            <a:pPr marL="0" indent="0" algn="l" rtl="0">
              <a:buNone/>
            </a:pPr>
            <a:endParaRPr lang="en-US" dirty="0"/>
          </a:p>
        </p:txBody>
      </p:sp>
      <p:sp>
        <p:nvSpPr>
          <p:cNvPr id="3" name="عنوان 2"/>
          <p:cNvSpPr>
            <a:spLocks noGrp="1"/>
          </p:cNvSpPr>
          <p:nvPr>
            <p:ph type="title"/>
          </p:nvPr>
        </p:nvSpPr>
        <p:spPr/>
        <p:txBody>
          <a:bodyPr/>
          <a:lstStyle/>
          <a:p>
            <a:endParaRPr lang="en-US"/>
          </a:p>
        </p:txBody>
      </p:sp>
    </p:spTree>
    <p:extLst>
      <p:ext uri="{BB962C8B-B14F-4D97-AF65-F5344CB8AC3E}">
        <p14:creationId xmlns:p14="http://schemas.microsoft.com/office/powerpoint/2010/main" val="26136218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a:xfrm>
            <a:off x="457200" y="914400"/>
            <a:ext cx="8229600" cy="5638800"/>
          </a:xfrm>
        </p:spPr>
        <p:txBody>
          <a:bodyPr>
            <a:normAutofit lnSpcReduction="10000"/>
          </a:bodyPr>
          <a:lstStyle/>
          <a:p>
            <a:pPr marL="457200" indent="-457200" algn="l" rtl="0" fontAlgn="auto">
              <a:lnSpc>
                <a:spcPct val="80000"/>
              </a:lnSpc>
              <a:spcAft>
                <a:spcPts val="0"/>
              </a:spcAft>
              <a:buFont typeface="Wingdings 2"/>
              <a:buChar char=""/>
              <a:defRPr/>
            </a:pPr>
            <a:endParaRPr lang="en-US" sz="2400" b="1" smtClean="0">
              <a:cs typeface="Tahoma" pitchFamily="34" charset="0"/>
            </a:endParaRPr>
          </a:p>
          <a:p>
            <a:pPr marL="457200" indent="-457200" algn="l" rtl="0" fontAlgn="auto">
              <a:lnSpc>
                <a:spcPct val="80000"/>
              </a:lnSpc>
              <a:spcAft>
                <a:spcPts val="0"/>
              </a:spcAft>
              <a:buFont typeface="Wingdings 2"/>
              <a:buChar char=""/>
              <a:defRPr/>
            </a:pPr>
            <a:r>
              <a:rPr lang="en-US" sz="2400" b="1" smtClean="0">
                <a:cs typeface="Tahoma" pitchFamily="34" charset="0"/>
              </a:rPr>
              <a:t>The growth of MO depends on available nutrients and favorable growth environment. The cultures media differ depend on MO needing to nutrition. The media divided depending on their contents into: 	</a:t>
            </a:r>
          </a:p>
          <a:p>
            <a:pPr marL="457200" indent="-457200" algn="l" rtl="0" fontAlgn="auto">
              <a:lnSpc>
                <a:spcPct val="80000"/>
              </a:lnSpc>
              <a:spcAft>
                <a:spcPts val="0"/>
              </a:spcAft>
              <a:buFont typeface="Wingdings" pitchFamily="2" charset="2"/>
              <a:buNone/>
              <a:defRPr/>
            </a:pPr>
            <a:r>
              <a:rPr lang="en-US" sz="2400" b="1" smtClean="0">
                <a:cs typeface="Tahoma" pitchFamily="34" charset="0"/>
              </a:rPr>
              <a:t>1.Natural media. </a:t>
            </a:r>
          </a:p>
          <a:p>
            <a:pPr marL="457200" indent="-457200" algn="l" rtl="0" fontAlgn="auto">
              <a:lnSpc>
                <a:spcPct val="80000"/>
              </a:lnSpc>
              <a:spcAft>
                <a:spcPts val="0"/>
              </a:spcAft>
              <a:buFont typeface="Wingdings" pitchFamily="2" charset="2"/>
              <a:buNone/>
              <a:defRPr/>
            </a:pPr>
            <a:r>
              <a:rPr lang="en-US" sz="2400" b="1" smtClean="0">
                <a:cs typeface="Tahoma" pitchFamily="34" charset="0"/>
              </a:rPr>
              <a:t>2. Synthetic media. </a:t>
            </a:r>
          </a:p>
          <a:p>
            <a:pPr marL="457200" indent="-457200" algn="l" rtl="0" fontAlgn="auto">
              <a:lnSpc>
                <a:spcPct val="80000"/>
              </a:lnSpc>
              <a:spcAft>
                <a:spcPts val="0"/>
              </a:spcAft>
              <a:buFont typeface="Wingdings" pitchFamily="2" charset="2"/>
              <a:buNone/>
              <a:defRPr/>
            </a:pPr>
            <a:r>
              <a:rPr lang="en-US" sz="2400" b="1" smtClean="0">
                <a:cs typeface="Tahoma" pitchFamily="34" charset="0"/>
              </a:rPr>
              <a:t>3. Semi synthetic media.</a:t>
            </a:r>
          </a:p>
          <a:p>
            <a:pPr marL="457200" indent="-457200" algn="l" rtl="0" fontAlgn="auto">
              <a:lnSpc>
                <a:spcPct val="80000"/>
              </a:lnSpc>
              <a:spcAft>
                <a:spcPts val="0"/>
              </a:spcAft>
              <a:buFont typeface="Wingdings 2"/>
              <a:buChar char=""/>
              <a:defRPr/>
            </a:pPr>
            <a:r>
              <a:rPr lang="en-US" sz="2400" b="1" smtClean="0">
                <a:cs typeface="Tahoma" pitchFamily="34" charset="0"/>
              </a:rPr>
              <a:t>While the media can be divided depending physical state in to: </a:t>
            </a:r>
          </a:p>
          <a:p>
            <a:pPr marL="457200" indent="-457200" algn="l" rtl="0" fontAlgn="auto">
              <a:lnSpc>
                <a:spcPct val="80000"/>
              </a:lnSpc>
              <a:spcAft>
                <a:spcPts val="0"/>
              </a:spcAft>
              <a:buFont typeface="Wingdings" pitchFamily="2" charset="2"/>
              <a:buNone/>
              <a:defRPr/>
            </a:pPr>
            <a:r>
              <a:rPr lang="en-US" sz="2400" b="1" smtClean="0">
                <a:cs typeface="Tahoma" pitchFamily="34" charset="0"/>
              </a:rPr>
              <a:t>1.Liquid media (broth). </a:t>
            </a:r>
          </a:p>
          <a:p>
            <a:pPr marL="457200" indent="-457200" algn="l" rtl="0" fontAlgn="auto">
              <a:lnSpc>
                <a:spcPct val="80000"/>
              </a:lnSpc>
              <a:spcAft>
                <a:spcPts val="0"/>
              </a:spcAft>
              <a:buFont typeface="Wingdings" pitchFamily="2" charset="2"/>
              <a:buNone/>
              <a:defRPr/>
            </a:pPr>
            <a:r>
              <a:rPr lang="en-US" sz="2400" b="1" smtClean="0">
                <a:cs typeface="Tahoma" pitchFamily="34" charset="0"/>
              </a:rPr>
              <a:t>2. Solid media (agar). </a:t>
            </a:r>
          </a:p>
          <a:p>
            <a:pPr marL="457200" indent="-457200" algn="l" rtl="0" fontAlgn="auto">
              <a:lnSpc>
                <a:spcPct val="80000"/>
              </a:lnSpc>
              <a:spcAft>
                <a:spcPts val="0"/>
              </a:spcAft>
              <a:buFont typeface="Wingdings" pitchFamily="2" charset="2"/>
              <a:buNone/>
              <a:defRPr/>
            </a:pPr>
            <a:r>
              <a:rPr lang="en-US" sz="2400" b="1" smtClean="0">
                <a:cs typeface="Tahoma" pitchFamily="34" charset="0"/>
              </a:rPr>
              <a:t>3. Semisolid media.</a:t>
            </a:r>
          </a:p>
          <a:p>
            <a:pPr marL="457200" indent="-457200" algn="l" rtl="0" fontAlgn="auto">
              <a:lnSpc>
                <a:spcPct val="80000"/>
              </a:lnSpc>
              <a:spcAft>
                <a:spcPts val="0"/>
              </a:spcAft>
              <a:buFont typeface="Wingdings 2"/>
              <a:buChar char=""/>
              <a:defRPr/>
            </a:pPr>
            <a:r>
              <a:rPr lang="en-US" sz="2400" b="1" smtClean="0">
                <a:cs typeface="Tahoma" pitchFamily="34" charset="0"/>
              </a:rPr>
              <a:t>Type of inoculation of media: </a:t>
            </a:r>
          </a:p>
          <a:p>
            <a:pPr marL="457200" indent="-457200" algn="l" rtl="0" fontAlgn="auto">
              <a:lnSpc>
                <a:spcPct val="80000"/>
              </a:lnSpc>
              <a:spcAft>
                <a:spcPts val="0"/>
              </a:spcAft>
              <a:buFont typeface="Wingdings" pitchFamily="2" charset="2"/>
              <a:buNone/>
              <a:defRPr/>
            </a:pPr>
            <a:r>
              <a:rPr lang="en-US" sz="2400" b="1" smtClean="0">
                <a:cs typeface="Tahoma" pitchFamily="34" charset="0"/>
              </a:rPr>
              <a:t>1.Streaking plate. 2. Spreading methods. </a:t>
            </a:r>
          </a:p>
          <a:p>
            <a:pPr marL="457200" indent="-457200" algn="l" rtl="0" fontAlgn="auto">
              <a:lnSpc>
                <a:spcPct val="80000"/>
              </a:lnSpc>
              <a:spcAft>
                <a:spcPts val="0"/>
              </a:spcAft>
              <a:buFont typeface="Wingdings" pitchFamily="2" charset="2"/>
              <a:buNone/>
              <a:defRPr/>
            </a:pPr>
            <a:r>
              <a:rPr lang="en-US" sz="2400" b="1" smtClean="0">
                <a:cs typeface="Tahoma" pitchFamily="34" charset="0"/>
              </a:rPr>
              <a:t>3. Pour plate technique. 4. stapping methods.</a:t>
            </a:r>
          </a:p>
        </p:txBody>
      </p:sp>
      <p:sp>
        <p:nvSpPr>
          <p:cNvPr id="8194" name="Rectangle 2"/>
          <p:cNvSpPr>
            <a:spLocks noGrp="1" noChangeArrowheads="1"/>
          </p:cNvSpPr>
          <p:nvPr>
            <p:ph type="title"/>
          </p:nvPr>
        </p:nvSpPr>
        <p:spPr>
          <a:xfrm>
            <a:off x="457200" y="277813"/>
            <a:ext cx="8229600" cy="484187"/>
          </a:xfrm>
        </p:spPr>
        <p:txBody>
          <a:bodyPr>
            <a:normAutofit fontScale="90000"/>
          </a:bodyPr>
          <a:lstStyle/>
          <a:p>
            <a:pPr fontAlgn="auto">
              <a:spcAft>
                <a:spcPts val="0"/>
              </a:spcAft>
              <a:defRPr/>
            </a:pPr>
            <a:r>
              <a:rPr sz="4800" u="sng" smtClean="0"/>
              <a:t>Microbiological culture media</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1037</TotalTime>
  <Words>977</Words>
  <Application>Microsoft Office PowerPoint</Application>
  <PresentationFormat>عرض على الشاشة (3:4)‏</PresentationFormat>
  <Paragraphs>95</Paragraphs>
  <Slides>14</Slides>
  <Notes>0</Notes>
  <HiddenSlides>0</HiddenSlides>
  <MMClips>0</MMClips>
  <ScaleCrop>false</ScaleCrop>
  <HeadingPairs>
    <vt:vector size="4" baseType="variant">
      <vt:variant>
        <vt:lpstr>نسق</vt:lpstr>
      </vt:variant>
      <vt:variant>
        <vt:i4>1</vt:i4>
      </vt:variant>
      <vt:variant>
        <vt:lpstr>عناوين الشرائح</vt:lpstr>
      </vt:variant>
      <vt:variant>
        <vt:i4>14</vt:i4>
      </vt:variant>
    </vt:vector>
  </HeadingPairs>
  <TitlesOfParts>
    <vt:vector size="15" baseType="lpstr">
      <vt:lpstr>Paper</vt:lpstr>
      <vt:lpstr>عرض تقديمي في PowerPoint</vt:lpstr>
      <vt:lpstr>L3: Physiology of Bacteria:</vt:lpstr>
      <vt:lpstr>عرض تقديمي في PowerPoint</vt:lpstr>
      <vt:lpstr>عرض تقديمي في PowerPoint</vt:lpstr>
      <vt:lpstr>عرض تقديمي في PowerPoint</vt:lpstr>
      <vt:lpstr>Environmental growth factors</vt:lpstr>
      <vt:lpstr>عرض تقديمي في PowerPoint</vt:lpstr>
      <vt:lpstr>عرض تقديمي في PowerPoint</vt:lpstr>
      <vt:lpstr>Microbiological culture media</vt:lpstr>
      <vt:lpstr>عرض تقديمي في PowerPoint</vt:lpstr>
      <vt:lpstr>Gram stain             G+ ve                 G-ve</vt:lpstr>
      <vt:lpstr>عرض تقديمي في PowerPoint</vt:lpstr>
      <vt:lpstr>Source of metabolic energy:_</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Dr.Nada</dc:creator>
  <cp:lastModifiedBy>Media</cp:lastModifiedBy>
  <cp:revision>19</cp:revision>
  <dcterms:created xsi:type="dcterms:W3CDTF">2011-10-03T19:03:03Z</dcterms:created>
  <dcterms:modified xsi:type="dcterms:W3CDTF">2020-12-13T12:18:05Z</dcterms:modified>
</cp:coreProperties>
</file>