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9" r:id="rId1"/>
  </p:sldMasterIdLst>
  <p:sldIdLst>
    <p:sldId id="257" r:id="rId2"/>
    <p:sldId id="258" r:id="rId3"/>
    <p:sldId id="270" r:id="rId4"/>
    <p:sldId id="259" r:id="rId5"/>
    <p:sldId id="260" r:id="rId6"/>
    <p:sldId id="271" r:id="rId7"/>
    <p:sldId id="261" r:id="rId8"/>
    <p:sldId id="272" r:id="rId9"/>
    <p:sldId id="273" r:id="rId10"/>
    <p:sldId id="262" r:id="rId11"/>
    <p:sldId id="264" r:id="rId12"/>
    <p:sldId id="275" r:id="rId13"/>
    <p:sldId id="265" r:id="rId14"/>
    <p:sldId id="266" r:id="rId15"/>
    <p:sldId id="267" r:id="rId16"/>
    <p:sldId id="268" r:id="rId17"/>
    <p:sldId id="276" r:id="rId18"/>
    <p:sldId id="274" r:id="rId19"/>
    <p:sldId id="269" r:id="rId20"/>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633" autoAdjust="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hangingPunct="1">
              <a:defRPr/>
            </a:pPr>
            <a:endParaRPr lang="en-US"/>
          </a:p>
        </p:txBody>
      </p:sp>
      <p:sp>
        <p:nvSpPr>
          <p:cNvPr id="6" name="Rounded Rectangle 10"/>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hangingPunct="1">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lstStyle>
          <a:p>
            <a:fld id="{550A2319-9E3C-453C-897D-18DE381D40D8}" type="slidenum">
              <a:rPr lang="ar-SA" altLang="en-US"/>
              <a:pPr/>
              <a:t>‹#›</a:t>
            </a:fld>
            <a:endParaRPr lang="en-US" altLang="en-US"/>
          </a:p>
        </p:txBody>
      </p:sp>
    </p:spTree>
    <p:extLst>
      <p:ext uri="{BB962C8B-B14F-4D97-AF65-F5344CB8AC3E}">
        <p14:creationId xmlns:p14="http://schemas.microsoft.com/office/powerpoint/2010/main" val="60996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9B6AF144-A30E-4A14-8C31-8EF76EA0FCB1}" type="slidenum">
              <a:rPr lang="ar-SA" altLang="en-US"/>
              <a:pPr/>
              <a:t>‹#›</a:t>
            </a:fld>
            <a:endParaRPr lang="en-US" altLang="en-US"/>
          </a:p>
        </p:txBody>
      </p:sp>
    </p:spTree>
    <p:extLst>
      <p:ext uri="{BB962C8B-B14F-4D97-AF65-F5344CB8AC3E}">
        <p14:creationId xmlns:p14="http://schemas.microsoft.com/office/powerpoint/2010/main" val="138301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8C72D7BE-465F-45CC-B3E8-286D7065AC94}" type="slidenum">
              <a:rPr lang="ar-SA" altLang="en-US"/>
              <a:pPr/>
              <a:t>‹#›</a:t>
            </a:fld>
            <a:endParaRPr lang="en-US" altLang="en-US"/>
          </a:p>
        </p:txBody>
      </p:sp>
    </p:spTree>
    <p:extLst>
      <p:ext uri="{BB962C8B-B14F-4D97-AF65-F5344CB8AC3E}">
        <p14:creationId xmlns:p14="http://schemas.microsoft.com/office/powerpoint/2010/main" val="92311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774D8350-2526-46AB-8DB6-5A19EE1EFF55}" type="slidenum">
              <a:rPr lang="ar-SA" altLang="en-US"/>
              <a:pPr/>
              <a:t>‹#›</a:t>
            </a:fld>
            <a:endParaRPr lang="en-US" altLang="en-US"/>
          </a:p>
        </p:txBody>
      </p:sp>
    </p:spTree>
    <p:extLst>
      <p:ext uri="{BB962C8B-B14F-4D97-AF65-F5344CB8AC3E}">
        <p14:creationId xmlns:p14="http://schemas.microsoft.com/office/powerpoint/2010/main" val="386762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hangingPunct="1">
              <a:defRPr/>
            </a:pPr>
            <a:endParaRPr lang="en-US"/>
          </a:p>
        </p:txBody>
      </p:sp>
      <p:sp>
        <p:nvSpPr>
          <p:cNvPr id="5"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hangingPunct="1">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86DBB68E-6610-4929-A39B-EE54329EF0A1}" type="slidenum">
              <a:rPr lang="ar-SA" altLang="en-US"/>
              <a:pPr/>
              <a:t>‹#›</a:t>
            </a:fld>
            <a:endParaRPr lang="en-US" altLang="en-US"/>
          </a:p>
        </p:txBody>
      </p:sp>
    </p:spTree>
    <p:extLst>
      <p:ext uri="{BB962C8B-B14F-4D97-AF65-F5344CB8AC3E}">
        <p14:creationId xmlns:p14="http://schemas.microsoft.com/office/powerpoint/2010/main" val="366545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0859DA47-C749-4483-915E-0E9FF489BCB2}" type="slidenum">
              <a:rPr lang="ar-SA" altLang="en-US"/>
              <a:pPr/>
              <a:t>‹#›</a:t>
            </a:fld>
            <a:endParaRPr lang="en-US" altLang="en-US"/>
          </a:p>
        </p:txBody>
      </p:sp>
    </p:spTree>
    <p:extLst>
      <p:ext uri="{BB962C8B-B14F-4D97-AF65-F5344CB8AC3E}">
        <p14:creationId xmlns:p14="http://schemas.microsoft.com/office/powerpoint/2010/main" val="243907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fld id="{8C5585FD-C35F-4A9F-B7F7-49573C29FB54}" type="slidenum">
              <a:rPr lang="ar-SA" altLang="en-US"/>
              <a:pPr/>
              <a:t>‹#›</a:t>
            </a:fld>
            <a:endParaRPr lang="en-US" altLang="en-US"/>
          </a:p>
        </p:txBody>
      </p:sp>
    </p:spTree>
    <p:extLst>
      <p:ext uri="{BB962C8B-B14F-4D97-AF65-F5344CB8AC3E}">
        <p14:creationId xmlns:p14="http://schemas.microsoft.com/office/powerpoint/2010/main" val="244676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7FC14C3-0A78-4C70-8839-22EDB7980A06}" type="slidenum">
              <a:rPr lang="ar-SA" altLang="en-US"/>
              <a:pPr/>
              <a:t>‹#›</a:t>
            </a:fld>
            <a:endParaRPr lang="en-US" altLang="en-US"/>
          </a:p>
        </p:txBody>
      </p:sp>
    </p:spTree>
    <p:extLst>
      <p:ext uri="{BB962C8B-B14F-4D97-AF65-F5344CB8AC3E}">
        <p14:creationId xmlns:p14="http://schemas.microsoft.com/office/powerpoint/2010/main" val="54967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hangingPunct="1">
              <a:defRPr/>
            </a:pPr>
            <a:endParaRPr lang="en-US"/>
          </a:p>
        </p:txBody>
      </p:sp>
      <p:sp>
        <p:nvSpPr>
          <p:cNvPr id="3" name="Date Placeholder 1"/>
          <p:cNvSpPr>
            <a:spLocks noGrp="1"/>
          </p:cNvSpPr>
          <p:nvPr>
            <p:ph type="dt" sz="half" idx="10"/>
          </p:nvPr>
        </p:nvSpPr>
        <p:spPr/>
        <p:txBody>
          <a:bodyPr/>
          <a:lstStyle>
            <a:lvl1pPr>
              <a:defRPr/>
            </a:lvl1pPr>
            <a:extLst/>
          </a:lstStyle>
          <a:p>
            <a:pPr>
              <a:defRPr/>
            </a:pPr>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2467082A-514E-4504-AB47-57A36ED5AA8B}" type="slidenum">
              <a:rPr lang="ar-SA" altLang="en-US"/>
              <a:pPr/>
              <a:t>‹#›</a:t>
            </a:fld>
            <a:endParaRPr lang="en-US" altLang="en-US"/>
          </a:p>
        </p:txBody>
      </p:sp>
    </p:spTree>
    <p:extLst>
      <p:ext uri="{BB962C8B-B14F-4D97-AF65-F5344CB8AC3E}">
        <p14:creationId xmlns:p14="http://schemas.microsoft.com/office/powerpoint/2010/main" val="314528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F6B98303-D0FA-4BE2-859D-90B5E303B4A5}" type="slidenum">
              <a:rPr lang="ar-SA" altLang="en-US"/>
              <a:pPr/>
              <a:t>‹#›</a:t>
            </a:fld>
            <a:endParaRPr lang="en-US" altLang="en-US"/>
          </a:p>
        </p:txBody>
      </p:sp>
    </p:spTree>
    <p:extLst>
      <p:ext uri="{BB962C8B-B14F-4D97-AF65-F5344CB8AC3E}">
        <p14:creationId xmlns:p14="http://schemas.microsoft.com/office/powerpoint/2010/main" val="180146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hangingPunct="1">
              <a:defRPr/>
            </a:pPr>
            <a:endParaRPr lang="en-US"/>
          </a:p>
        </p:txBody>
      </p:sp>
      <p:sp>
        <p:nvSpPr>
          <p:cNvPr id="6" name="Round Single Corner Rectangle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hangingPunct="1">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27BD1A7B-4088-49A8-AC63-B01CC71E1010}" type="slidenum">
              <a:rPr lang="ar-SA" altLang="en-US"/>
              <a:pPr/>
              <a:t>‹#›</a:t>
            </a:fld>
            <a:endParaRPr lang="en-US" altLang="en-US"/>
          </a:p>
        </p:txBody>
      </p:sp>
    </p:spTree>
    <p:extLst>
      <p:ext uri="{BB962C8B-B14F-4D97-AF65-F5344CB8AC3E}">
        <p14:creationId xmlns:p14="http://schemas.microsoft.com/office/powerpoint/2010/main" val="71939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hangingPunct="1">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eaLnBrk="1" hangingPunct="1">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rtl="1" eaLnBrk="1" latinLnBrk="0" hangingPunct="1">
              <a:defRPr kumimoji="0" sz="1000">
                <a:solidFill>
                  <a:schemeClr val="bg2">
                    <a:shade val="50000"/>
                  </a:schemeClr>
                </a:solidFill>
                <a:cs typeface="Arial" panose="020B0604020202020204" pitchFamily="34" charset="0"/>
              </a:defRPr>
            </a:lvl1pPr>
            <a:extLst/>
          </a:lstStyle>
          <a:p>
            <a:pPr>
              <a:defRPr/>
            </a:pPr>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rtl="1" eaLnBrk="1" latinLnBrk="0" hangingPunct="1">
              <a:defRPr kumimoji="0" sz="1000">
                <a:solidFill>
                  <a:schemeClr val="bg2">
                    <a:shade val="50000"/>
                  </a:schemeClr>
                </a:solidFill>
                <a:cs typeface="Arial" panose="020B0604020202020204" pitchFamily="34" charset="0"/>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000">
                <a:solidFill>
                  <a:srgbClr val="A7A399"/>
                </a:solidFill>
              </a:defRPr>
            </a:lvl1pPr>
          </a:lstStyle>
          <a:p>
            <a:fld id="{A42E5A47-92FE-416D-AEA8-413F784AAD21}"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2" r:id="rId1"/>
    <p:sldLayoutId id="2147483755" r:id="rId2"/>
    <p:sldLayoutId id="2147483763" r:id="rId3"/>
    <p:sldLayoutId id="2147483756" r:id="rId4"/>
    <p:sldLayoutId id="2147483757" r:id="rId5"/>
    <p:sldLayoutId id="2147483758" r:id="rId6"/>
    <p:sldLayoutId id="2147483764" r:id="rId7"/>
    <p:sldLayoutId id="2147483759" r:id="rId8"/>
    <p:sldLayoutId id="2147483765" r:id="rId9"/>
    <p:sldLayoutId id="2147483760" r:id="rId10"/>
    <p:sldLayoutId id="2147483761" r:id="rId11"/>
  </p:sldLayoutIdLst>
  <p:txStyles>
    <p:titleStyle>
      <a:lvl1pPr algn="l" rtl="1"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1" eaLnBrk="0" fontAlgn="base" hangingPunct="0">
        <a:spcBef>
          <a:spcPct val="0"/>
        </a:spcBef>
        <a:spcAft>
          <a:spcPct val="0"/>
        </a:spcAft>
        <a:defRPr sz="3600" b="1">
          <a:solidFill>
            <a:srgbClr val="FF8D3E"/>
          </a:solidFill>
          <a:latin typeface="Verdana" pitchFamily="34" charset="0"/>
          <a:cs typeface="Tahoma" pitchFamily="34" charset="0"/>
        </a:defRPr>
      </a:lvl2pPr>
      <a:lvl3pPr algn="l" rtl="1" eaLnBrk="0" fontAlgn="base" hangingPunct="0">
        <a:spcBef>
          <a:spcPct val="0"/>
        </a:spcBef>
        <a:spcAft>
          <a:spcPct val="0"/>
        </a:spcAft>
        <a:defRPr sz="3600" b="1">
          <a:solidFill>
            <a:srgbClr val="FF8D3E"/>
          </a:solidFill>
          <a:latin typeface="Verdana" pitchFamily="34" charset="0"/>
          <a:cs typeface="Tahoma" pitchFamily="34" charset="0"/>
        </a:defRPr>
      </a:lvl3pPr>
      <a:lvl4pPr algn="l" rtl="1" eaLnBrk="0" fontAlgn="base" hangingPunct="0">
        <a:spcBef>
          <a:spcPct val="0"/>
        </a:spcBef>
        <a:spcAft>
          <a:spcPct val="0"/>
        </a:spcAft>
        <a:defRPr sz="3600" b="1">
          <a:solidFill>
            <a:srgbClr val="FF8D3E"/>
          </a:solidFill>
          <a:latin typeface="Verdana" pitchFamily="34" charset="0"/>
          <a:cs typeface="Tahoma" pitchFamily="34" charset="0"/>
        </a:defRPr>
      </a:lvl4pPr>
      <a:lvl5pPr algn="l" rtl="1" eaLnBrk="0" fontAlgn="base" hangingPunct="0">
        <a:spcBef>
          <a:spcPct val="0"/>
        </a:spcBef>
        <a:spcAft>
          <a:spcPct val="0"/>
        </a:spcAft>
        <a:defRPr sz="3600" b="1">
          <a:solidFill>
            <a:srgbClr val="FF8D3E"/>
          </a:solidFill>
          <a:latin typeface="Verdana" pitchFamily="34" charset="0"/>
          <a:cs typeface="Tahoma" pitchFamily="34" charset="0"/>
        </a:defRPr>
      </a:lvl5pPr>
      <a:lvl6pPr marL="457200" algn="l" rtl="1" fontAlgn="base">
        <a:spcBef>
          <a:spcPct val="0"/>
        </a:spcBef>
        <a:spcAft>
          <a:spcPct val="0"/>
        </a:spcAft>
        <a:defRPr sz="3600" b="1">
          <a:solidFill>
            <a:srgbClr val="FF8D3E"/>
          </a:solidFill>
          <a:latin typeface="Verdana" pitchFamily="34" charset="0"/>
          <a:cs typeface="Tahoma" pitchFamily="34" charset="0"/>
        </a:defRPr>
      </a:lvl6pPr>
      <a:lvl7pPr marL="914400" algn="l" rtl="1" fontAlgn="base">
        <a:spcBef>
          <a:spcPct val="0"/>
        </a:spcBef>
        <a:spcAft>
          <a:spcPct val="0"/>
        </a:spcAft>
        <a:defRPr sz="3600" b="1">
          <a:solidFill>
            <a:srgbClr val="FF8D3E"/>
          </a:solidFill>
          <a:latin typeface="Verdana" pitchFamily="34" charset="0"/>
          <a:cs typeface="Tahoma" pitchFamily="34" charset="0"/>
        </a:defRPr>
      </a:lvl7pPr>
      <a:lvl8pPr marL="1371600" algn="l" rtl="1" fontAlgn="base">
        <a:spcBef>
          <a:spcPct val="0"/>
        </a:spcBef>
        <a:spcAft>
          <a:spcPct val="0"/>
        </a:spcAft>
        <a:defRPr sz="3600" b="1">
          <a:solidFill>
            <a:srgbClr val="FF8D3E"/>
          </a:solidFill>
          <a:latin typeface="Verdana" pitchFamily="34" charset="0"/>
          <a:cs typeface="Tahoma" pitchFamily="34" charset="0"/>
        </a:defRPr>
      </a:lvl8pPr>
      <a:lvl9pPr marL="1828800" algn="l" rtl="1" fontAlgn="base">
        <a:spcBef>
          <a:spcPct val="0"/>
        </a:spcBef>
        <a:spcAft>
          <a:spcPct val="0"/>
        </a:spcAft>
        <a:defRPr sz="3600" b="1">
          <a:solidFill>
            <a:srgbClr val="FF8D3E"/>
          </a:solidFill>
          <a:latin typeface="Verdana" pitchFamily="34" charset="0"/>
          <a:cs typeface="Tahoma" pitchFamily="34" charset="0"/>
        </a:defRPr>
      </a:lvl9pPr>
      <a:extLst/>
    </p:titleStyle>
    <p:bodyStyle>
      <a:lvl1pPr marL="265113" indent="-265113" algn="r" rtl="1"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r" rtl="1"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r" rtl="1"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r" rtl="1"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r" rtl="1"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457200" y="609600"/>
            <a:ext cx="8229600" cy="5521325"/>
          </a:xfrm>
        </p:spPr>
        <p:txBody>
          <a:bodyPr/>
          <a:lstStyle/>
          <a:p>
            <a:pPr algn="ctr" eaLnBrk="1" hangingPunct="1">
              <a:buFont typeface="Wingdings" pitchFamily="2" charset="2"/>
              <a:buNone/>
            </a:pPr>
            <a:r>
              <a:rPr lang="en-US" altLang="en-US" b="1" dirty="0" smtClean="0">
                <a:cs typeface="Tahoma" pitchFamily="34" charset="0"/>
              </a:rPr>
              <a:t>Lecture-6-</a:t>
            </a:r>
          </a:p>
          <a:p>
            <a:pPr algn="l" rtl="0" eaLnBrk="1" hangingPunct="1">
              <a:buFont typeface="Wingdings" pitchFamily="2" charset="2"/>
              <a:buNone/>
            </a:pPr>
            <a:r>
              <a:rPr lang="en-US" altLang="en-US" b="1" u="sng" dirty="0" smtClean="0">
                <a:cs typeface="Tahoma" pitchFamily="34" charset="0"/>
              </a:rPr>
              <a:t>Gram-positive cocci </a:t>
            </a:r>
            <a:endParaRPr lang="en-US" altLang="en-US" b="1" dirty="0" smtClean="0">
              <a:cs typeface="Tahoma" pitchFamily="34" charset="0"/>
            </a:endParaRPr>
          </a:p>
          <a:p>
            <a:pPr algn="l" rtl="0" eaLnBrk="1" hangingPunct="1">
              <a:buFont typeface="Wingdings" pitchFamily="2" charset="2"/>
              <a:buNone/>
            </a:pPr>
            <a:r>
              <a:rPr lang="en-US" altLang="en-US" b="1" dirty="0" smtClean="0">
                <a:cs typeface="Tahoma" pitchFamily="34" charset="0"/>
              </a:rPr>
              <a:t>Two pathogenic bacteria are </a:t>
            </a:r>
            <a:r>
              <a:rPr lang="en-US" altLang="en-US" b="1" dirty="0" err="1" smtClean="0">
                <a:cs typeface="Tahoma" pitchFamily="34" charset="0"/>
              </a:rPr>
              <a:t>G+ve</a:t>
            </a:r>
            <a:r>
              <a:rPr lang="en-US" altLang="en-US" b="1" dirty="0" smtClean="0">
                <a:cs typeface="Tahoma" pitchFamily="34" charset="0"/>
              </a:rPr>
              <a:t> B: Staphylococci and Streptococci.</a:t>
            </a:r>
            <a:endParaRPr lang="en-US" altLang="en-US" b="1" u="sng" dirty="0" smtClean="0">
              <a:cs typeface="Tahoma" pitchFamily="34" charset="0"/>
            </a:endParaRPr>
          </a:p>
          <a:p>
            <a:pPr eaLnBrk="1" hangingPunct="1">
              <a:buFont typeface="Wingdings" pitchFamily="2" charset="2"/>
              <a:buNone/>
            </a:pPr>
            <a:endParaRPr lang="en-US" altLang="en-US" b="1" dirty="0" smtClean="0">
              <a:cs typeface="Tahoma" pitchFamily="34" charset="0"/>
            </a:endParaRPr>
          </a:p>
          <a:p>
            <a:pPr algn="l" eaLnBrk="1" hangingPunct="1">
              <a:buFont typeface="Wingdings" pitchFamily="2" charset="2"/>
              <a:buNone/>
            </a:pPr>
            <a:r>
              <a:rPr lang="en-US" altLang="en-US" b="1" dirty="0" smtClean="0">
                <a:cs typeface="Tahoma" pitchFamily="34" charset="0"/>
              </a:rPr>
              <a:t>Prof. </a:t>
            </a:r>
            <a:r>
              <a:rPr lang="en-US" altLang="en-US" b="1" dirty="0" err="1" smtClean="0">
                <a:cs typeface="Tahoma" pitchFamily="34" charset="0"/>
              </a:rPr>
              <a:t>Dr.Nada</a:t>
            </a:r>
            <a:r>
              <a:rPr lang="en-US" altLang="en-US" b="1" dirty="0" smtClean="0">
                <a:cs typeface="Tahoma" pitchFamily="34" charset="0"/>
              </a:rPr>
              <a:t> </a:t>
            </a:r>
            <a:r>
              <a:rPr lang="en-US" altLang="en-US" b="1" dirty="0" err="1" smtClean="0">
                <a:cs typeface="Tahoma" pitchFamily="34" charset="0"/>
              </a:rPr>
              <a:t>Khazal</a:t>
            </a:r>
            <a:r>
              <a:rPr lang="en-US" altLang="en-US" b="1" dirty="0" smtClean="0">
                <a:cs typeface="Tahoma" pitchFamily="34" charset="0"/>
              </a:rPr>
              <a:t> K. Hindi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914400"/>
            <a:ext cx="8229600" cy="5216525"/>
          </a:xfrm>
        </p:spPr>
        <p:txBody>
          <a:bodyPr/>
          <a:lstStyle/>
          <a:p>
            <a:pPr algn="l" rtl="0" eaLnBrk="1" hangingPunct="1">
              <a:lnSpc>
                <a:spcPct val="90000"/>
              </a:lnSpc>
              <a:buFont typeface="Wingdings" pitchFamily="2" charset="2"/>
              <a:buNone/>
            </a:pPr>
            <a:r>
              <a:rPr lang="en-US" altLang="en-US" b="1" smtClean="0">
                <a:latin typeface="Times New Roman" pitchFamily="18" charset="0"/>
                <a:cs typeface="Times New Roman" pitchFamily="18" charset="0"/>
              </a:rPr>
              <a:t>IV- Laboratory diagnosis:</a:t>
            </a:r>
          </a:p>
          <a:p>
            <a:pPr algn="l" rtl="0" eaLnBrk="1" hangingPunct="1">
              <a:lnSpc>
                <a:spcPct val="90000"/>
              </a:lnSpc>
              <a:buFont typeface="Wingdings" pitchFamily="2" charset="2"/>
              <a:buNone/>
            </a:pPr>
            <a:r>
              <a:rPr lang="en-US" altLang="en-US" b="1" smtClean="0">
                <a:latin typeface="Times New Roman" pitchFamily="18" charset="0"/>
                <a:cs typeface="Times New Roman" pitchFamily="18" charset="0"/>
              </a:rPr>
              <a:t>A: smear examination</a:t>
            </a:r>
            <a:r>
              <a:rPr lang="en-US" altLang="en-US" smtClean="0">
                <a:latin typeface="Times New Roman" pitchFamily="18" charset="0"/>
                <a:cs typeface="Times New Roman" pitchFamily="18" charset="0"/>
              </a:rPr>
              <a:t>, stained smear shows G+ve cocci arranged in cluster.</a:t>
            </a:r>
            <a:endParaRPr lang="en-US" altLang="en-US" b="1" smtClean="0">
              <a:latin typeface="Times New Roman" pitchFamily="18" charset="0"/>
              <a:cs typeface="Times New Roman" pitchFamily="18" charset="0"/>
            </a:endParaRPr>
          </a:p>
          <a:p>
            <a:pPr algn="l" rtl="0" eaLnBrk="1" hangingPunct="1">
              <a:lnSpc>
                <a:spcPct val="90000"/>
              </a:lnSpc>
              <a:buFont typeface="Wingdings" pitchFamily="2" charset="2"/>
              <a:buNone/>
            </a:pPr>
            <a:r>
              <a:rPr lang="en-US" altLang="en-US" b="1" smtClean="0">
                <a:latin typeface="Times New Roman" pitchFamily="18" charset="0"/>
                <a:cs typeface="Times New Roman" pitchFamily="18" charset="0"/>
              </a:rPr>
              <a:t>B. culture</a:t>
            </a:r>
            <a:r>
              <a:rPr lang="en-US" altLang="en-US" smtClean="0">
                <a:latin typeface="Times New Roman" pitchFamily="18" charset="0"/>
                <a:cs typeface="Times New Roman" pitchFamily="18" charset="0"/>
              </a:rPr>
              <a:t> of </a:t>
            </a:r>
            <a:r>
              <a:rPr lang="en-US" altLang="en-US" i="1" smtClean="0">
                <a:latin typeface="Times New Roman" pitchFamily="18" charset="0"/>
                <a:cs typeface="Times New Roman" pitchFamily="18" charset="0"/>
              </a:rPr>
              <a:t>S. aureus, </a:t>
            </a:r>
            <a:r>
              <a:rPr lang="en-US" altLang="en-US" smtClean="0">
                <a:latin typeface="Times New Roman" pitchFamily="18" charset="0"/>
                <a:cs typeface="Times New Roman" pitchFamily="18" charset="0"/>
              </a:rPr>
              <a:t>the sample is plated on blood agar, showing yellow colonies with Beta hemolytic. Identifications of bacteria is confirmed by catalase positive,  coagulase test positive, mannitol fermentation, and grow in high concentration (7.5%) of NaCl.</a:t>
            </a:r>
            <a:endParaRPr lang="en-US" altLang="en-US" b="1" smtClean="0">
              <a:latin typeface="Times New Roman" pitchFamily="18" charset="0"/>
              <a:cs typeface="Times New Roman" pitchFamily="18" charset="0"/>
            </a:endParaRPr>
          </a:p>
          <a:p>
            <a:pPr algn="l" rtl="0" eaLnBrk="1" hangingPunct="1">
              <a:lnSpc>
                <a:spcPct val="90000"/>
              </a:lnSpc>
              <a:buFont typeface="Wingdings" pitchFamily="2" charset="2"/>
              <a:buNone/>
            </a:pPr>
            <a:r>
              <a:rPr lang="en-US" altLang="en-US" b="1" smtClean="0">
                <a:latin typeface="Times New Roman" pitchFamily="18" charset="0"/>
                <a:cs typeface="Times New Roman" pitchFamily="18" charset="0"/>
              </a:rPr>
              <a:t>V- Control</a:t>
            </a:r>
          </a:p>
          <a:p>
            <a:pPr algn="l" rtl="0" eaLnBrk="1" hangingPunct="1">
              <a:lnSpc>
                <a:spcPct val="90000"/>
              </a:lnSpc>
              <a:buFont typeface="Wingdings" pitchFamily="2" charset="2"/>
              <a:buNone/>
            </a:pPr>
            <a:r>
              <a:rPr lang="en-US" altLang="en-US" b="1" smtClean="0">
                <a:latin typeface="Times New Roman" pitchFamily="18" charset="0"/>
                <a:cs typeface="Times New Roman" pitchFamily="18" charset="0"/>
              </a:rPr>
              <a:t>Treatment:</a:t>
            </a:r>
            <a:r>
              <a:rPr lang="en-US" altLang="en-US" smtClean="0">
                <a:latin typeface="Times New Roman" pitchFamily="18" charset="0"/>
                <a:cs typeface="Times New Roman" pitchFamily="18" charset="0"/>
              </a:rPr>
              <a:t> oxacillin, vancomycin, cephalosporins, and ciprofloxacin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7813"/>
            <a:ext cx="8229600" cy="636587"/>
          </a:xfrm>
        </p:spPr>
        <p:txBody>
          <a:bodyPr>
            <a:normAutofit fontScale="90000"/>
          </a:bodyPr>
          <a:lstStyle/>
          <a:p>
            <a:pPr eaLnBrk="1" fontAlgn="auto" hangingPunct="1">
              <a:spcAft>
                <a:spcPts val="0"/>
              </a:spcAft>
              <a:defRPr/>
            </a:pPr>
            <a:r>
              <a:rPr lang="en-US" sz="4000" b="0" u="sng">
                <a:solidFill>
                  <a:schemeClr val="accent1">
                    <a:tint val="88000"/>
                    <a:satMod val="150000"/>
                  </a:schemeClr>
                </a:solidFill>
              </a:rPr>
              <a:t>2. </a:t>
            </a:r>
            <a:r>
              <a:rPr lang="en-US" sz="4000" b="0">
                <a:solidFill>
                  <a:schemeClr val="accent1">
                    <a:tint val="88000"/>
                    <a:satMod val="150000"/>
                  </a:schemeClr>
                </a:solidFill>
              </a:rPr>
              <a:t>Streptococci</a:t>
            </a:r>
          </a:p>
        </p:txBody>
      </p:sp>
      <p:sp>
        <p:nvSpPr>
          <p:cNvPr id="16387" name="Rectangle 3"/>
          <p:cNvSpPr>
            <a:spLocks noGrp="1" noChangeArrowheads="1"/>
          </p:cNvSpPr>
          <p:nvPr>
            <p:ph idx="1"/>
          </p:nvPr>
        </p:nvSpPr>
        <p:spPr>
          <a:xfrm>
            <a:off x="381000" y="838200"/>
            <a:ext cx="8229600" cy="6019800"/>
          </a:xfrm>
        </p:spPr>
        <p:txBody>
          <a:bodyPr/>
          <a:lstStyle/>
          <a:p>
            <a:pPr marL="457200" indent="-457200" algn="l" rtl="0" eaLnBrk="1" hangingPunct="1">
              <a:lnSpc>
                <a:spcPct val="80000"/>
              </a:lnSpc>
              <a:buFont typeface="Wingdings" pitchFamily="2" charset="2"/>
              <a:buAutoNum type="arabicPeriod"/>
            </a:pPr>
            <a:endParaRPr lang="en-US" altLang="en-US" b="1" smtClean="0">
              <a:latin typeface="Times New Roman" pitchFamily="18" charset="0"/>
              <a:cs typeface="Times New Roman" pitchFamily="18" charset="0"/>
            </a:endParaRPr>
          </a:p>
          <a:p>
            <a:pPr marL="457200" indent="-457200" algn="l" rtl="0" eaLnBrk="1" hangingPunct="1">
              <a:lnSpc>
                <a:spcPct val="80000"/>
              </a:lnSpc>
              <a:buFont typeface="Wingdings" pitchFamily="2" charset="2"/>
              <a:buNone/>
            </a:pPr>
            <a:r>
              <a:rPr lang="en-US" altLang="en-US" b="1" smtClean="0">
                <a:latin typeface="Times New Roman" pitchFamily="18" charset="0"/>
                <a:cs typeface="Times New Roman" pitchFamily="18" charset="0"/>
              </a:rPr>
              <a:t>I- General features:</a:t>
            </a:r>
            <a:endParaRPr lang="en-US" altLang="en-US" smtClean="0">
              <a:latin typeface="Times New Roman" pitchFamily="18" charset="0"/>
              <a:cs typeface="Times New Roman" pitchFamily="18" charset="0"/>
            </a:endParaRPr>
          </a:p>
          <a:p>
            <a:pPr marL="457200" indent="-457200" algn="l" rtl="0" eaLnBrk="1" hangingPunct="1">
              <a:lnSpc>
                <a:spcPct val="80000"/>
              </a:lnSpc>
              <a:buFont typeface="Wingdings" pitchFamily="2" charset="2"/>
              <a:buAutoNum type="arabicPeriod"/>
            </a:pPr>
            <a:r>
              <a:rPr lang="en-US" altLang="en-US" smtClean="0">
                <a:latin typeface="Times New Roman" pitchFamily="18" charset="0"/>
                <a:cs typeface="Times New Roman" pitchFamily="18" charset="0"/>
              </a:rPr>
              <a:t>1. Streptococci are G+ve cocci (spherical, chain or pairs shape).</a:t>
            </a:r>
          </a:p>
          <a:p>
            <a:pPr marL="457200" indent="-457200" algn="l" rtl="0" eaLnBrk="1" hangingPunct="1">
              <a:lnSpc>
                <a:spcPct val="80000"/>
              </a:lnSpc>
              <a:buFont typeface="Wingdings" pitchFamily="2" charset="2"/>
              <a:buAutoNum type="arabicPeriod"/>
            </a:pPr>
            <a:r>
              <a:rPr lang="en-US" altLang="en-US" smtClean="0">
                <a:latin typeface="Times New Roman" pitchFamily="18" charset="0"/>
                <a:cs typeface="Times New Roman" pitchFamily="18" charset="0"/>
              </a:rPr>
              <a:t>2. Are non motile, non spore forming and non capsulated (some strain have capsule).</a:t>
            </a:r>
          </a:p>
          <a:p>
            <a:pPr marL="457200" indent="-457200" algn="l" rtl="0" eaLnBrk="1" hangingPunct="1">
              <a:lnSpc>
                <a:spcPct val="80000"/>
              </a:lnSpc>
              <a:buFont typeface="Wingdings" pitchFamily="2" charset="2"/>
              <a:buAutoNum type="arabicPeriod"/>
            </a:pPr>
            <a:r>
              <a:rPr lang="en-US" altLang="en-US" smtClean="0">
                <a:latin typeface="Times New Roman" pitchFamily="18" charset="0"/>
                <a:cs typeface="Times New Roman" pitchFamily="18" charset="0"/>
              </a:rPr>
              <a:t>Streptococci are oxidase &amp; catalase negative which one feature that distinguishes the Streptococci from Staphylococci.</a:t>
            </a:r>
          </a:p>
          <a:p>
            <a:pPr marL="457200" indent="-457200" algn="l" rtl="0" eaLnBrk="1" hangingPunct="1">
              <a:lnSpc>
                <a:spcPct val="80000"/>
              </a:lnSpc>
              <a:buFont typeface="Wingdings" pitchFamily="2" charset="2"/>
              <a:buAutoNum type="arabicPeriod"/>
            </a:pPr>
            <a:r>
              <a:rPr lang="en-US" altLang="en-US" smtClean="0">
                <a:latin typeface="Times New Roman" pitchFamily="18" charset="0"/>
                <a:cs typeface="Times New Roman" pitchFamily="18" charset="0"/>
              </a:rPr>
              <a:t>Streptococci are member of normal flora skin, respiratory tract and some are normal flora of enteric and genital tracts of human.</a:t>
            </a:r>
          </a:p>
          <a:p>
            <a:pPr marL="457200" indent="-457200" algn="l" rtl="0" eaLnBrk="1" hangingPunct="1">
              <a:lnSpc>
                <a:spcPct val="80000"/>
              </a:lnSpc>
              <a:buFont typeface="Wingdings" pitchFamily="2" charset="2"/>
              <a:buNone/>
            </a:pPr>
            <a:r>
              <a:rPr lang="en-US" altLang="en-US" smtClean="0">
                <a:latin typeface="Times New Roman" pitchFamily="18" charset="0"/>
                <a:cs typeface="Times New Roman" pitchFamily="18" charset="0"/>
              </a:rPr>
              <a:t>A streptococcus has at least 20 spp. </a:t>
            </a:r>
            <a:r>
              <a:rPr lang="en-US" altLang="en-US" i="1" smtClean="0">
                <a:latin typeface="Times New Roman" pitchFamily="18" charset="0"/>
                <a:cs typeface="Times New Roman" pitchFamily="18" charset="0"/>
              </a:rPr>
              <a:t>S. pyogenes,</a:t>
            </a:r>
            <a:r>
              <a:rPr lang="en-US" altLang="en-US" smtClean="0">
                <a:latin typeface="Times New Roman" pitchFamily="18" charset="0"/>
                <a:cs typeface="Times New Roman" pitchFamily="18" charset="0"/>
              </a:rPr>
              <a:t> and</a:t>
            </a:r>
            <a:r>
              <a:rPr lang="en-US" altLang="en-US" i="1" smtClean="0">
                <a:latin typeface="Times New Roman" pitchFamily="18" charset="0"/>
                <a:cs typeface="Times New Roman" pitchFamily="18" charset="0"/>
              </a:rPr>
              <a:t> S. pneumoniae</a:t>
            </a:r>
            <a:r>
              <a:rPr lang="en-US" altLang="en-US" smtClean="0">
                <a:latin typeface="Times New Roman" pitchFamily="18" charset="0"/>
                <a:cs typeface="Times New Roman" pitchFamily="18" charset="0"/>
              </a:rPr>
              <a:t> are clinical </a:t>
            </a:r>
          </a:p>
          <a:p>
            <a:pPr marL="457200" indent="-457200" algn="l" rtl="0" eaLnBrk="1" hangingPunct="1">
              <a:lnSpc>
                <a:spcPct val="80000"/>
              </a:lnSpc>
              <a:buFont typeface="Wingdings" pitchFamily="2" charset="2"/>
              <a:buNone/>
            </a:pPr>
            <a:r>
              <a:rPr lang="en-US" altLang="en-US" smtClean="0">
                <a:latin typeface="Times New Roman" pitchFamily="18" charset="0"/>
                <a:cs typeface="Times New Roman" pitchFamily="18" charset="0"/>
              </a:rPr>
              <a:t>Importance for human</a:t>
            </a:r>
            <a:r>
              <a:rPr lang="en-US" altLang="en-US" i="1" smtClean="0">
                <a:latin typeface="Times New Roman" pitchFamily="18" charset="0"/>
                <a:cs typeface="Times New Roman" pitchFamily="18" charset="0"/>
              </a:rPr>
              <a:t>.</a:t>
            </a:r>
          </a:p>
          <a:p>
            <a:pPr marL="457200" indent="-457200" algn="l" rtl="0" eaLnBrk="1" hangingPunct="1">
              <a:lnSpc>
                <a:spcPct val="80000"/>
              </a:lnSpc>
              <a:buFont typeface="Wingdings" pitchFamily="2" charset="2"/>
              <a:buNone/>
            </a:pPr>
            <a:endParaRPr lang="en-US" altLang="en-US" i="1" smtClean="0">
              <a:latin typeface="Times New Roman" pitchFamily="18" charset="0"/>
              <a:cs typeface="Times New Roman" pitchFamily="18" charset="0"/>
            </a:endParaRPr>
          </a:p>
          <a:p>
            <a:pPr marL="457200" indent="-457200" algn="l" rtl="0" eaLnBrk="1" hangingPunct="1">
              <a:lnSpc>
                <a:spcPct val="80000"/>
              </a:lnSpc>
              <a:buFont typeface="Wingdings" pitchFamily="2" charset="2"/>
              <a:buNone/>
            </a:pPr>
            <a:r>
              <a:rPr lang="en-US" altLang="en-US" smtClean="0">
                <a:cs typeface="Tahoma" pitchFamily="34" charset="0"/>
              </a:rPr>
              <a:t/>
            </a:r>
            <a:br>
              <a:rPr lang="en-US" altLang="en-US" smtClean="0">
                <a:cs typeface="Tahoma" pitchFamily="34" charset="0"/>
              </a:rPr>
            </a:br>
            <a:endParaRPr lang="en-US" altLang="en-US" i="1" smtClean="0">
              <a:latin typeface="Times New Roman" pitchFamily="18" charset="0"/>
              <a:cs typeface="Times New Roman" pitchFamily="18" charset="0"/>
            </a:endParaRP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609600"/>
            <a:ext cx="36322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463" y="5715000"/>
            <a:ext cx="34813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19400"/>
            <a:ext cx="47244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
            <a:ext cx="34671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36576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352800"/>
            <a:ext cx="209867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228600" y="0"/>
            <a:ext cx="8763000" cy="6858000"/>
          </a:xfrm>
        </p:spPr>
        <p:txBody>
          <a:bodyPr/>
          <a:lstStyle/>
          <a:p>
            <a:pPr algn="l" eaLnBrk="1" hangingPunct="1">
              <a:lnSpc>
                <a:spcPct val="80000"/>
              </a:lnSpc>
              <a:buFont typeface="Wingdings" pitchFamily="2" charset="2"/>
              <a:buNone/>
            </a:pPr>
            <a:endParaRPr lang="en-US" altLang="en-US" sz="2400" b="1" dirty="0" smtClean="0">
              <a:latin typeface="Times New Roman" pitchFamily="18" charset="0"/>
              <a:cs typeface="Times New Roman" pitchFamily="18" charset="0"/>
            </a:endParaRPr>
          </a:p>
          <a:p>
            <a:pPr algn="l" eaLnBrk="1" hangingPunct="1">
              <a:lnSpc>
                <a:spcPct val="80000"/>
              </a:lnSpc>
              <a:buFont typeface="Wingdings" pitchFamily="2" charset="2"/>
              <a:buNone/>
            </a:pPr>
            <a:r>
              <a:rPr lang="en-US" altLang="en-US" sz="2400" b="1" dirty="0" smtClean="0">
                <a:latin typeface="Times New Roman" pitchFamily="18" charset="0"/>
                <a:cs typeface="Times New Roman" pitchFamily="18" charset="0"/>
              </a:rPr>
              <a:t>II- Transmission:</a:t>
            </a:r>
            <a:endParaRPr lang="en-US" altLang="en-US" sz="2400" dirty="0" smtClean="0">
              <a:latin typeface="Times New Roman" pitchFamily="18" charset="0"/>
              <a:cs typeface="Times New Roman" pitchFamily="18" charset="0"/>
            </a:endParaRPr>
          </a:p>
          <a:p>
            <a:pPr algn="l" eaLnBrk="1" hangingPunct="1">
              <a:lnSpc>
                <a:spcPct val="80000"/>
              </a:lnSpc>
              <a:buFont typeface="Wingdings" pitchFamily="2" charset="2"/>
              <a:buNone/>
            </a:pPr>
            <a:r>
              <a:rPr lang="en-US" altLang="en-US" dirty="0" smtClean="0">
                <a:latin typeface="Times New Roman" pitchFamily="18" charset="0"/>
                <a:cs typeface="Times New Roman" pitchFamily="18" charset="0"/>
              </a:rPr>
              <a:t>Respiratory tract infections (</a:t>
            </a:r>
            <a:r>
              <a:rPr lang="en-US" altLang="en-US" i="1" dirty="0" smtClean="0">
                <a:latin typeface="Times New Roman" pitchFamily="18" charset="0"/>
                <a:cs typeface="Times New Roman" pitchFamily="18" charset="0"/>
              </a:rPr>
              <a:t>S. pyogenes</a:t>
            </a:r>
            <a:r>
              <a:rPr lang="en-US" altLang="en-US" dirty="0" smtClean="0">
                <a:latin typeface="Times New Roman" pitchFamily="18" charset="0"/>
                <a:cs typeface="Times New Roman" pitchFamily="18" charset="0"/>
              </a:rPr>
              <a:t>) are transmitted by inhalation of respiratory droplets. Skin infection occurs after direct contact with infected individuals or contaminated fomites. </a:t>
            </a:r>
            <a:endParaRPr lang="en-US" altLang="en-US" b="1" dirty="0" smtClean="0">
              <a:latin typeface="Times New Roman" pitchFamily="18" charset="0"/>
              <a:cs typeface="Times New Roman" pitchFamily="18" charset="0"/>
            </a:endParaRPr>
          </a:p>
          <a:p>
            <a:pPr algn="l" eaLnBrk="1" hangingPunct="1">
              <a:lnSpc>
                <a:spcPct val="80000"/>
              </a:lnSpc>
              <a:buFont typeface="Wingdings" pitchFamily="2" charset="2"/>
              <a:buNone/>
            </a:pPr>
            <a:r>
              <a:rPr lang="en-US" altLang="en-US" b="1" dirty="0" smtClean="0">
                <a:latin typeface="Times New Roman" pitchFamily="18" charset="0"/>
                <a:cs typeface="Times New Roman" pitchFamily="18" charset="0"/>
              </a:rPr>
              <a:t>III- </a:t>
            </a:r>
            <a:r>
              <a:rPr lang="en-US" altLang="en-US" b="1" dirty="0" err="1" smtClean="0">
                <a:latin typeface="Times New Roman" pitchFamily="18" charset="0"/>
                <a:cs typeface="Times New Roman" pitchFamily="18" charset="0"/>
              </a:rPr>
              <a:t>Pathogencity</a:t>
            </a:r>
            <a:r>
              <a:rPr lang="en-US" altLang="en-US" b="1" dirty="0" smtClean="0">
                <a:latin typeface="Times New Roman" pitchFamily="18" charset="0"/>
                <a:cs typeface="Times New Roman" pitchFamily="18" charset="0"/>
              </a:rPr>
              <a:t> &amp; clinical features: </a:t>
            </a:r>
          </a:p>
          <a:p>
            <a:pPr algn="l" eaLnBrk="1" hangingPunct="1">
              <a:lnSpc>
                <a:spcPct val="80000"/>
              </a:lnSpc>
              <a:buFont typeface="Wingdings" pitchFamily="2" charset="2"/>
              <a:buNone/>
            </a:pPr>
            <a:r>
              <a:rPr lang="en-US" altLang="en-US" b="1" dirty="0" smtClean="0">
                <a:latin typeface="Times New Roman" pitchFamily="18" charset="0"/>
                <a:cs typeface="Times New Roman" pitchFamily="18" charset="0"/>
              </a:rPr>
              <a:t>A: Pathogenesis</a:t>
            </a:r>
            <a:endParaRPr lang="en-US" altLang="en-US" i="1" dirty="0" smtClean="0">
              <a:latin typeface="Times New Roman" pitchFamily="18" charset="0"/>
              <a:cs typeface="Times New Roman" pitchFamily="18" charset="0"/>
            </a:endParaRPr>
          </a:p>
          <a:p>
            <a:pPr algn="l" eaLnBrk="1" hangingPunct="1">
              <a:lnSpc>
                <a:spcPct val="80000"/>
              </a:lnSpc>
              <a:buFont typeface="Wingdings" pitchFamily="2" charset="2"/>
              <a:buNone/>
            </a:pPr>
            <a:r>
              <a:rPr lang="en-US" altLang="en-US" i="1" dirty="0" smtClean="0">
                <a:latin typeface="Times New Roman" pitchFamily="18" charset="0"/>
                <a:cs typeface="Times New Roman" pitchFamily="18" charset="0"/>
              </a:rPr>
              <a:t>S. pyogenes</a:t>
            </a:r>
            <a:r>
              <a:rPr lang="en-US" altLang="en-US" dirty="0" smtClean="0">
                <a:latin typeface="Times New Roman" pitchFamily="18" charset="0"/>
                <a:cs typeface="Times New Roman" pitchFamily="18" charset="0"/>
              </a:rPr>
              <a:t> cells, perhaps in an inhaled droplet, attach to the pharyngeal mucosa via actions of protein F and M protein. The bacteria may simply colonize. Alternatively, bacteria may grow and secrete toxins, causing damage to surrounding cells, invading the mucosa, and eliciting an inflammatory response with attendant influx of white cells, fluid leakage, and pus formation. The patient then has streptococcal pharyngitis.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533400"/>
            <a:ext cx="8229600" cy="5597525"/>
          </a:xfrm>
        </p:spPr>
        <p:txBody>
          <a:bodyPr>
            <a:normAutofit fontScale="92500" lnSpcReduction="10000"/>
          </a:bodyPr>
          <a:lstStyle/>
          <a:p>
            <a:pPr marL="533400" indent="-533400" algn="l" rtl="0" eaLnBrk="1" fontAlgn="auto" hangingPunct="1">
              <a:lnSpc>
                <a:spcPct val="90000"/>
              </a:lnSpc>
              <a:spcAft>
                <a:spcPts val="0"/>
              </a:spcAft>
              <a:buFont typeface="Wingdings" pitchFamily="2" charset="2"/>
              <a:buNone/>
              <a:defRPr/>
            </a:pPr>
            <a:r>
              <a:rPr lang="en-US" dirty="0" smtClean="0">
                <a:latin typeface="Times New Roman" pitchFamily="18" charset="0"/>
                <a:cs typeface="Times New Roman" pitchFamily="18" charset="0"/>
              </a:rPr>
              <a:t>Occasionally, there is sufficient spread that the bloodstream is significantly invaded, possibly resulting in septicemia and/or seeding of distant sites, where </a:t>
            </a:r>
            <a:r>
              <a:rPr lang="en-US" dirty="0" err="1" smtClean="0">
                <a:latin typeface="Times New Roman" pitchFamily="18" charset="0"/>
                <a:cs typeface="Times New Roman" pitchFamily="18" charset="0"/>
              </a:rPr>
              <a:t>cellulitis</a:t>
            </a:r>
            <a:r>
              <a:rPr lang="en-US" dirty="0" smtClean="0">
                <a:latin typeface="Times New Roman" pitchFamily="18" charset="0"/>
                <a:cs typeface="Times New Roman" pitchFamily="18" charset="0"/>
              </a:rPr>
              <a:t> (acute inflammation of subcutaneous tissue), fasciitis (inflammation of the tissue under the skin that covers a surface of underlying tissue), or </a:t>
            </a:r>
            <a:r>
              <a:rPr lang="en-US" dirty="0" err="1" smtClean="0">
                <a:latin typeface="Times New Roman" pitchFamily="18" charset="0"/>
                <a:cs typeface="Times New Roman" pitchFamily="18" charset="0"/>
              </a:rPr>
              <a:t>myonecrosis</a:t>
            </a:r>
            <a:r>
              <a:rPr lang="en-US" dirty="0" smtClean="0">
                <a:latin typeface="Times New Roman" pitchFamily="18" charset="0"/>
                <a:cs typeface="Times New Roman" pitchFamily="18" charset="0"/>
              </a:rPr>
              <a:t> (death of muscle cells) may develop rapidly or insidiously.</a:t>
            </a:r>
          </a:p>
          <a:p>
            <a:pPr marL="533400" indent="-533400" algn="l" rtl="0" eaLnBrk="1" fontAlgn="auto" hangingPunct="1">
              <a:lnSpc>
                <a:spcPct val="90000"/>
              </a:lnSpc>
              <a:spcAft>
                <a:spcPts val="0"/>
              </a:spcAft>
              <a:buFont typeface="Wingdings" pitchFamily="2" charset="2"/>
              <a:buNone/>
              <a:defRPr/>
            </a:pPr>
            <a:endParaRPr lang="en-US" i="1" dirty="0" smtClean="0">
              <a:latin typeface="Times New Roman" pitchFamily="18" charset="0"/>
              <a:cs typeface="Times New Roman" pitchFamily="18" charset="0"/>
            </a:endParaRPr>
          </a:p>
          <a:p>
            <a:pPr marL="533400" indent="-533400" algn="l" rtl="0" eaLnBrk="1" fontAlgn="auto" hangingPunct="1">
              <a:lnSpc>
                <a:spcPct val="90000"/>
              </a:lnSpc>
              <a:spcAft>
                <a:spcPts val="0"/>
              </a:spcAft>
              <a:buFont typeface="Wingdings" pitchFamily="2" charset="2"/>
              <a:buNone/>
              <a:defRPr/>
            </a:pPr>
            <a:r>
              <a:rPr lang="en-US" i="1" dirty="0" smtClean="0">
                <a:latin typeface="Times New Roman" pitchFamily="18" charset="0"/>
                <a:cs typeface="Times New Roman" pitchFamily="18" charset="0"/>
              </a:rPr>
              <a:t>S</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pyogenes</a:t>
            </a:r>
            <a:r>
              <a:rPr lang="en-US" dirty="0">
                <a:latin typeface="Times New Roman" pitchFamily="18" charset="0"/>
                <a:cs typeface="Times New Roman" pitchFamily="18" charset="0"/>
              </a:rPr>
              <a:t> expresses many potential</a:t>
            </a:r>
            <a:r>
              <a:rPr lang="en-US" b="1" dirty="0">
                <a:latin typeface="Times New Roman" pitchFamily="18" charset="0"/>
                <a:cs typeface="Times New Roman" pitchFamily="18" charset="0"/>
              </a:rPr>
              <a:t> virulence factors</a:t>
            </a:r>
            <a:r>
              <a:rPr lang="en-US" dirty="0">
                <a:latin typeface="Times New Roman" pitchFamily="18" charset="0"/>
                <a:cs typeface="Times New Roman" pitchFamily="18" charset="0"/>
              </a:rPr>
              <a:t>:</a:t>
            </a:r>
          </a:p>
          <a:p>
            <a:pPr marL="533400" indent="-533400" algn="l" rtl="0" eaLnBrk="1" fontAlgn="auto" hangingPunct="1">
              <a:lnSpc>
                <a:spcPct val="90000"/>
              </a:lnSpc>
              <a:spcAft>
                <a:spcPts val="0"/>
              </a:spcAft>
              <a:buFont typeface="Wingdings 2"/>
              <a:buChar char=""/>
              <a:defRPr/>
            </a:pPr>
            <a:r>
              <a:rPr lang="en-US" dirty="0">
                <a:latin typeface="Times New Roman" pitchFamily="18" charset="0"/>
                <a:cs typeface="Times New Roman" pitchFamily="18" charset="0"/>
              </a:rPr>
              <a:t>Capsule (</a:t>
            </a:r>
            <a:r>
              <a:rPr lang="en-US" dirty="0" err="1">
                <a:latin typeface="Times New Roman" pitchFamily="18" charset="0"/>
                <a:cs typeface="Times New Roman" pitchFamily="18" charset="0"/>
              </a:rPr>
              <a:t>hyalouronic</a:t>
            </a:r>
            <a:r>
              <a:rPr lang="en-US" dirty="0">
                <a:latin typeface="Times New Roman" pitchFamily="18" charset="0"/>
                <a:cs typeface="Times New Roman" pitchFamily="18" charset="0"/>
              </a:rPr>
              <a:t> acid).  </a:t>
            </a:r>
          </a:p>
          <a:p>
            <a:pPr marL="533400" indent="-533400" algn="l" rtl="0" eaLnBrk="1" fontAlgn="auto" hangingPunct="1">
              <a:lnSpc>
                <a:spcPct val="90000"/>
              </a:lnSpc>
              <a:spcAft>
                <a:spcPts val="0"/>
              </a:spcAft>
              <a:buFont typeface="Wingdings 2"/>
              <a:buChar char=""/>
              <a:defRPr/>
            </a:pPr>
            <a:r>
              <a:rPr lang="en-US" dirty="0">
                <a:latin typeface="Times New Roman" pitchFamily="18" charset="0"/>
                <a:cs typeface="Times New Roman" pitchFamily="18" charset="0"/>
              </a:rPr>
              <a:t>Cell wall virulence factors (Protein M, and protein F). </a:t>
            </a:r>
          </a:p>
          <a:p>
            <a:pPr marL="533400" indent="-533400" algn="l" rtl="0" eaLnBrk="1" fontAlgn="auto" hangingPunct="1">
              <a:lnSpc>
                <a:spcPct val="90000"/>
              </a:lnSpc>
              <a:spcAft>
                <a:spcPts val="0"/>
              </a:spcAft>
              <a:buFont typeface="Wingdings 2"/>
              <a:buChar char=""/>
              <a:defRPr/>
            </a:pPr>
            <a:r>
              <a:rPr lang="en-US" dirty="0">
                <a:latin typeface="Times New Roman" pitchFamily="18" charset="0"/>
                <a:cs typeface="Times New Roman" pitchFamily="18" charset="0"/>
              </a:rPr>
              <a:t>Extracellular products;  </a:t>
            </a:r>
            <a:r>
              <a:rPr lang="en-US" dirty="0" err="1">
                <a:latin typeface="Times New Roman" pitchFamily="18" charset="0"/>
                <a:cs typeface="Times New Roman" pitchFamily="18" charset="0"/>
              </a:rPr>
              <a:t>hemolysins</a:t>
            </a:r>
            <a:r>
              <a:rPr lang="en-US" dirty="0">
                <a:latin typeface="Times New Roman" pitchFamily="18" charset="0"/>
                <a:cs typeface="Times New Roman" pitchFamily="18" charset="0"/>
              </a:rPr>
              <a:t> or (</a:t>
            </a:r>
            <a:r>
              <a:rPr lang="en-US" dirty="0" err="1">
                <a:latin typeface="Times New Roman" pitchFamily="18" charset="0"/>
                <a:cs typeface="Times New Roman" pitchFamily="18" charset="0"/>
              </a:rPr>
              <a:t>streptolysin</a:t>
            </a:r>
            <a:r>
              <a:rPr lang="en-US" dirty="0">
                <a:latin typeface="Times New Roman" pitchFamily="18" charset="0"/>
                <a:cs typeface="Times New Roman" pitchFamily="18" charset="0"/>
              </a:rPr>
              <a:t> O, S), streptokinase, </a:t>
            </a:r>
            <a:r>
              <a:rPr lang="en-US" dirty="0" err="1">
                <a:latin typeface="Times New Roman" pitchFamily="18" charset="0"/>
                <a:cs typeface="Times New Roman" pitchFamily="18" charset="0"/>
              </a:rPr>
              <a:t>strepto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doranses</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hyaluronidase</a:t>
            </a:r>
            <a:r>
              <a:rPr lang="en-US" dirty="0">
                <a:latin typeface="Times New Roman" pitchFamily="18" charset="0"/>
                <a:cs typeface="Times New Roman" pitchFamily="18" charset="0"/>
              </a:rPr>
              <a:t>.</a:t>
            </a:r>
          </a:p>
          <a:p>
            <a:pPr marL="533400" indent="-533400" algn="l" rtl="0" eaLnBrk="1" fontAlgn="auto" hangingPunct="1">
              <a:lnSpc>
                <a:spcPct val="90000"/>
              </a:lnSpc>
              <a:spcAft>
                <a:spcPts val="0"/>
              </a:spcAft>
              <a:buFont typeface="Wingdings 2"/>
              <a:buChar char=""/>
              <a:defRPr/>
            </a:pPr>
            <a:r>
              <a:rPr lang="en-US" dirty="0" err="1">
                <a:latin typeface="Times New Roman" pitchFamily="18" charset="0"/>
                <a:cs typeface="Times New Roman" pitchFamily="18" charset="0"/>
              </a:rPr>
              <a:t>Superantigen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exotoxins</a:t>
            </a:r>
            <a:r>
              <a:rPr lang="en-US" dirty="0">
                <a:latin typeface="Times New Roman" pitchFamily="18" charset="0"/>
                <a:cs typeface="Times New Roman" pitchFamily="18" charset="0"/>
              </a:rPr>
              <a:t>: { Streptococcal shock syndrome toxin (SSST)} </a:t>
            </a:r>
          </a:p>
          <a:p>
            <a:pPr marL="533400" indent="-533400" algn="l" rtl="0" eaLnBrk="1" fontAlgn="auto" hangingPunct="1">
              <a:lnSpc>
                <a:spcPct val="90000"/>
              </a:lnSpc>
              <a:spcAft>
                <a:spcPts val="0"/>
              </a:spcAft>
              <a:buFont typeface="Wingdings 2"/>
              <a:buChar char=""/>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idx="1"/>
          </p:nvPr>
        </p:nvSpPr>
        <p:spPr>
          <a:xfrm>
            <a:off x="457200" y="609600"/>
            <a:ext cx="8229600" cy="5521325"/>
          </a:xfrm>
        </p:spPr>
        <p:txBody>
          <a:bodyPr/>
          <a:lstStyle/>
          <a:p>
            <a:pPr marL="457200" indent="-457200"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B: Clinical features Streptococcal infections are classified as:</a:t>
            </a:r>
          </a:p>
          <a:p>
            <a:pPr marL="457200" indent="-457200" algn="l" rtl="0" eaLnBrk="1" hangingPunct="1">
              <a:lnSpc>
                <a:spcPct val="90000"/>
              </a:lnSpc>
              <a:buFont typeface="Wingdings" pitchFamily="2" charset="2"/>
              <a:buAutoNum type="arabicPeriod"/>
            </a:pPr>
            <a:r>
              <a:rPr lang="en-US" altLang="en-US" sz="2400" b="1" smtClean="0">
                <a:latin typeface="Times New Roman" pitchFamily="18" charset="0"/>
                <a:cs typeface="Times New Roman" pitchFamily="18" charset="0"/>
              </a:rPr>
              <a:t>pyogenic infections (skin &amp; respiratory tract infection)</a:t>
            </a:r>
          </a:p>
          <a:p>
            <a:pPr marL="838200" lvl="1" indent="-381000" algn="l" rtl="0" eaLnBrk="1" hangingPunct="1">
              <a:lnSpc>
                <a:spcPct val="90000"/>
              </a:lnSpc>
            </a:pPr>
            <a:r>
              <a:rPr lang="en-US" altLang="en-US" sz="2000" b="1" smtClean="0">
                <a:latin typeface="Times New Roman" pitchFamily="18" charset="0"/>
                <a:cs typeface="Times New Roman" pitchFamily="18" charset="0"/>
              </a:rPr>
              <a:t>Skin infections; </a:t>
            </a:r>
          </a:p>
          <a:p>
            <a:pPr marL="457200" indent="-457200"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A: Erysipelas</a:t>
            </a:r>
            <a:r>
              <a:rPr lang="en-US" altLang="en-US" sz="2400" smtClean="0">
                <a:latin typeface="Times New Roman" pitchFamily="18" charset="0"/>
                <a:cs typeface="Times New Roman" pitchFamily="18" charset="0"/>
              </a:rPr>
              <a:t>: red area has rapid spread to give a butter fly distribution with blister on skin of face.</a:t>
            </a:r>
          </a:p>
          <a:p>
            <a:pPr marL="457200" indent="-457200" algn="l" rtl="0" eaLnBrk="1" hangingPunct="1">
              <a:lnSpc>
                <a:spcPct val="90000"/>
              </a:lnSpc>
              <a:buFont typeface="Wingdings" pitchFamily="2" charset="2"/>
              <a:buNone/>
            </a:pPr>
            <a:r>
              <a:rPr lang="en-US" altLang="en-US" sz="2400" smtClean="0">
                <a:latin typeface="Times New Roman" pitchFamily="18" charset="0"/>
                <a:cs typeface="Times New Roman" pitchFamily="18" charset="0"/>
              </a:rPr>
              <a:t>B: </a:t>
            </a:r>
            <a:r>
              <a:rPr lang="en-US" altLang="en-US" sz="2400" b="1" smtClean="0">
                <a:latin typeface="Times New Roman" pitchFamily="18" charset="0"/>
                <a:cs typeface="Times New Roman" pitchFamily="18" charset="0"/>
              </a:rPr>
              <a:t>Puerperal sepsis</a:t>
            </a:r>
            <a:r>
              <a:rPr lang="en-US" altLang="en-US" sz="2400" smtClean="0">
                <a:latin typeface="Times New Roman" pitchFamily="18" charset="0"/>
                <a:cs typeface="Times New Roman" pitchFamily="18" charset="0"/>
              </a:rPr>
              <a:t>: this infection is following the delivery of newborn.</a:t>
            </a:r>
          </a:p>
          <a:p>
            <a:pPr marL="457200" indent="-457200" algn="l" rtl="0" eaLnBrk="1" hangingPunct="1">
              <a:lnSpc>
                <a:spcPct val="90000"/>
              </a:lnSpc>
              <a:buFont typeface="Wingdings" pitchFamily="2" charset="2"/>
              <a:buNone/>
            </a:pPr>
            <a:r>
              <a:rPr lang="en-US" altLang="en-US" sz="2400" smtClean="0">
                <a:latin typeface="Times New Roman" pitchFamily="18" charset="0"/>
                <a:cs typeface="Times New Roman" pitchFamily="18" charset="0"/>
              </a:rPr>
              <a:t>C: </a:t>
            </a:r>
            <a:r>
              <a:rPr lang="en-US" altLang="en-US" sz="2400" b="1" smtClean="0">
                <a:latin typeface="Times New Roman" pitchFamily="18" charset="0"/>
                <a:cs typeface="Times New Roman" pitchFamily="18" charset="0"/>
              </a:rPr>
              <a:t>Cellulitus:</a:t>
            </a:r>
            <a:r>
              <a:rPr lang="en-US" altLang="en-US" sz="2400" smtClean="0">
                <a:latin typeface="Times New Roman" pitchFamily="18" charset="0"/>
                <a:cs typeface="Times New Roman" pitchFamily="18" charset="0"/>
              </a:rPr>
              <a:t> erythema, swelling, pain lesion of skin and subcutaneos tissues. The infection is associated with burns, wound or surgical incisions.</a:t>
            </a:r>
            <a:endParaRPr lang="en-US" altLang="en-US" sz="2400" b="1" smtClean="0">
              <a:latin typeface="Times New Roman" pitchFamily="18" charset="0"/>
              <a:cs typeface="Times New Roman" pitchFamily="18" charset="0"/>
            </a:endParaRPr>
          </a:p>
          <a:p>
            <a:pPr marL="457200" indent="-457200"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Respiratory tract infection; </a:t>
            </a:r>
          </a:p>
          <a:p>
            <a:pPr marL="457200" indent="-457200"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A: Sore throat (tonsillitis)</a:t>
            </a:r>
            <a:r>
              <a:rPr lang="en-US" altLang="en-US" sz="2400" smtClean="0">
                <a:latin typeface="Times New Roman" pitchFamily="18" charset="0"/>
                <a:cs typeface="Times New Roman" pitchFamily="18" charset="0"/>
              </a:rPr>
              <a:t> after incubation periods (1-3 days), or its may be invade pharynx and causes pharyngitis.</a:t>
            </a:r>
          </a:p>
          <a:p>
            <a:pPr marL="457200" indent="-457200" algn="l" rtl="0" eaLnBrk="1" hangingPunct="1">
              <a:lnSpc>
                <a:spcPct val="90000"/>
              </a:lnSpc>
              <a:buFont typeface="Wingdings" pitchFamily="2" charset="2"/>
              <a:buNone/>
            </a:pPr>
            <a:r>
              <a:rPr lang="en-US" altLang="en-US" sz="2400" smtClean="0">
                <a:latin typeface="Times New Roman" pitchFamily="18" charset="0"/>
                <a:cs typeface="Times New Roman" pitchFamily="18" charset="0"/>
              </a:rPr>
              <a:t>B:  It may be causes severe </a:t>
            </a:r>
            <a:r>
              <a:rPr lang="en-US" altLang="en-US" sz="2400" b="1" smtClean="0">
                <a:latin typeface="Times New Roman" pitchFamily="18" charset="0"/>
                <a:cs typeface="Times New Roman" pitchFamily="18" charset="0"/>
              </a:rPr>
              <a:t>pneumonia</a:t>
            </a:r>
            <a:r>
              <a:rPr lang="en-US" altLang="en-US" sz="2400" smtClean="0">
                <a:latin typeface="Times New Roman" pitchFamily="18" charset="0"/>
                <a:cs typeface="Times New Roman" pitchFamily="18" charset="0"/>
              </a:rPr>
              <a:t> with fever and cough.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533400"/>
            <a:ext cx="8229600" cy="5597525"/>
          </a:xfrm>
        </p:spPr>
        <p:txBody>
          <a:bodyPr/>
          <a:lstStyle/>
          <a:p>
            <a:pPr marL="609600" indent="-609600"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Toxigenic infections</a:t>
            </a:r>
            <a:r>
              <a:rPr lang="en-US" altLang="en-US" sz="2400" smtClean="0">
                <a:latin typeface="Times New Roman" pitchFamily="18" charset="0"/>
                <a:cs typeface="Times New Roman" pitchFamily="18" charset="0"/>
              </a:rPr>
              <a:t>: </a:t>
            </a:r>
            <a:endParaRPr lang="en-US" altLang="en-US" sz="2400" b="1" smtClean="0">
              <a:latin typeface="Times New Roman" pitchFamily="18" charset="0"/>
              <a:cs typeface="Times New Roman" pitchFamily="18" charset="0"/>
            </a:endParaRPr>
          </a:p>
          <a:p>
            <a:pPr marL="609600" indent="-609600"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A: Scarlet fever;</a:t>
            </a:r>
            <a:r>
              <a:rPr lang="en-US" altLang="en-US" sz="2400" smtClean="0">
                <a:latin typeface="Times New Roman" pitchFamily="18" charset="0"/>
                <a:cs typeface="Times New Roman" pitchFamily="18" charset="0"/>
              </a:rPr>
              <a:t> it is caused by ethrogenic toxin; the lesion is associated with pharyngitis or skin or soft tissues infection. The lesion is characterized by fever, vomiting, rash, peeling of skin, and straw berry tongue. The rash appears on trunk after 24hr. of illness.</a:t>
            </a:r>
            <a:endParaRPr lang="en-US" altLang="en-US" sz="2400" b="1" smtClean="0">
              <a:latin typeface="Times New Roman" pitchFamily="18" charset="0"/>
              <a:cs typeface="Times New Roman" pitchFamily="18" charset="0"/>
            </a:endParaRPr>
          </a:p>
          <a:p>
            <a:pPr marL="609600" indent="-609600"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Immunogenic disorder</a:t>
            </a:r>
            <a:r>
              <a:rPr lang="en-US" altLang="en-US" sz="2400" smtClean="0">
                <a:latin typeface="Times New Roman" pitchFamily="18" charset="0"/>
                <a:cs typeface="Times New Roman" pitchFamily="18" charset="0"/>
              </a:rPr>
              <a:t>; the infections occur after (1-3 weeks) from acute infections.</a:t>
            </a:r>
            <a:endParaRPr lang="en-US" altLang="en-US" sz="2400" b="1" smtClean="0">
              <a:latin typeface="Times New Roman" pitchFamily="18" charset="0"/>
              <a:cs typeface="Times New Roman" pitchFamily="18" charset="0"/>
            </a:endParaRPr>
          </a:p>
          <a:p>
            <a:pPr marL="609600" indent="-609600"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A: Rheumatic fever (RF</a:t>
            </a:r>
            <a:r>
              <a:rPr lang="en-US" altLang="en-US" sz="2400" smtClean="0">
                <a:latin typeface="Times New Roman" pitchFamily="18" charset="0"/>
                <a:cs typeface="Times New Roman" pitchFamily="18" charset="0"/>
              </a:rPr>
              <a:t>): is occurs after upper respiratory tract infection (URTI) with sore throat not after skin infection. RF is caused by autoantibodies that react with heart muscle due to similarity in structure.</a:t>
            </a:r>
            <a:endParaRPr lang="en-US" altLang="en-US" sz="2400" b="1" smtClean="0">
              <a:latin typeface="Times New Roman" pitchFamily="18" charset="0"/>
              <a:cs typeface="Times New Roman" pitchFamily="18" charset="0"/>
            </a:endParaRPr>
          </a:p>
          <a:p>
            <a:pPr marL="609600" indent="-609600"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 B: Acute Glumerulonephritis (AGN);</a:t>
            </a:r>
            <a:r>
              <a:rPr lang="en-US" altLang="en-US" sz="2400" smtClean="0">
                <a:latin typeface="Times New Roman" pitchFamily="18" charset="0"/>
                <a:cs typeface="Times New Roman" pitchFamily="18" charset="0"/>
              </a:rPr>
              <a:t> is one of most common complications of URTI and skin infection. AGN is immune complex disease, which lead damage of kidney.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7772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6629400"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idx="1"/>
          </p:nvPr>
        </p:nvSpPr>
        <p:spPr>
          <a:xfrm>
            <a:off x="228600" y="457200"/>
            <a:ext cx="8686800" cy="6400800"/>
          </a:xfrm>
        </p:spPr>
        <p:txBody>
          <a:bodyPr/>
          <a:lstStyle/>
          <a:p>
            <a:pPr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IV- Laboratory diagnosis:</a:t>
            </a:r>
          </a:p>
          <a:p>
            <a:pPr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A: Microscopic smear</a:t>
            </a:r>
            <a:r>
              <a:rPr lang="en-US" altLang="en-US" sz="2400" smtClean="0">
                <a:latin typeface="Times New Roman" pitchFamily="18" charset="0"/>
                <a:cs typeface="Times New Roman" pitchFamily="18" charset="0"/>
              </a:rPr>
              <a:t>:  smear shows G+ve cocci arranged in chines or pairs.</a:t>
            </a:r>
          </a:p>
          <a:p>
            <a:pPr algn="l" rtl="0" eaLnBrk="1" hangingPunct="1">
              <a:lnSpc>
                <a:spcPct val="90000"/>
              </a:lnSpc>
              <a:buFont typeface="Wingdings" pitchFamily="2" charset="2"/>
              <a:buNone/>
            </a:pPr>
            <a:r>
              <a:rPr lang="en-US" altLang="en-US" sz="2400" smtClean="0">
                <a:latin typeface="Times New Roman" pitchFamily="18" charset="0"/>
                <a:cs typeface="Times New Roman" pitchFamily="18" charset="0"/>
              </a:rPr>
              <a:t>B. </a:t>
            </a:r>
            <a:r>
              <a:rPr lang="en-US" altLang="en-US" sz="2400" b="1" smtClean="0">
                <a:latin typeface="Times New Roman" pitchFamily="18" charset="0"/>
                <a:cs typeface="Times New Roman" pitchFamily="18" charset="0"/>
              </a:rPr>
              <a:t>culture</a:t>
            </a:r>
            <a:r>
              <a:rPr lang="en-US" altLang="en-US" sz="2400" smtClean="0">
                <a:latin typeface="Times New Roman" pitchFamily="18" charset="0"/>
                <a:cs typeface="Times New Roman" pitchFamily="18" charset="0"/>
              </a:rPr>
              <a:t> of </a:t>
            </a:r>
            <a:r>
              <a:rPr lang="en-US" altLang="en-US" sz="2400" i="1" smtClean="0">
                <a:latin typeface="Times New Roman" pitchFamily="18" charset="0"/>
                <a:cs typeface="Times New Roman" pitchFamily="18" charset="0"/>
              </a:rPr>
              <a:t>S. pyogenes, </a:t>
            </a:r>
            <a:r>
              <a:rPr lang="en-US" altLang="en-US" sz="2400" smtClean="0">
                <a:latin typeface="Times New Roman" pitchFamily="18" charset="0"/>
                <a:cs typeface="Times New Roman" pitchFamily="18" charset="0"/>
              </a:rPr>
              <a:t>the sample is plated on blood agar, showing small colonies with Beta hemolytic. Identifications of </a:t>
            </a:r>
            <a:r>
              <a:rPr lang="en-US" altLang="en-US" sz="2400" i="1" smtClean="0">
                <a:latin typeface="Times New Roman" pitchFamily="18" charset="0"/>
                <a:cs typeface="Times New Roman" pitchFamily="18" charset="0"/>
              </a:rPr>
              <a:t>S. pyogenes</a:t>
            </a:r>
            <a:r>
              <a:rPr lang="en-US" altLang="en-US" sz="2400" smtClean="0">
                <a:latin typeface="Times New Roman" pitchFamily="18" charset="0"/>
                <a:cs typeface="Times New Roman" pitchFamily="18" charset="0"/>
              </a:rPr>
              <a:t> is confirmed by Bacitracin sensitivity test.</a:t>
            </a:r>
          </a:p>
          <a:p>
            <a:pPr algn="l" rtl="0" eaLnBrk="1" hangingPunct="1">
              <a:lnSpc>
                <a:spcPct val="90000"/>
              </a:lnSpc>
              <a:buFont typeface="Wingdings" pitchFamily="2" charset="2"/>
              <a:buNone/>
            </a:pPr>
            <a:endParaRPr lang="en-US" altLang="en-US" sz="2400" smtClean="0">
              <a:latin typeface="Times New Roman" pitchFamily="18" charset="0"/>
              <a:cs typeface="Times New Roman" pitchFamily="18" charset="0"/>
            </a:endParaRPr>
          </a:p>
          <a:p>
            <a:pPr algn="l" rtl="0" eaLnBrk="1" hangingPunct="1">
              <a:lnSpc>
                <a:spcPct val="90000"/>
              </a:lnSpc>
              <a:buFont typeface="Wingdings" pitchFamily="2" charset="2"/>
              <a:buNone/>
            </a:pPr>
            <a:r>
              <a:rPr lang="en-US" altLang="en-US" sz="2400" smtClean="0">
                <a:latin typeface="Times New Roman" pitchFamily="18" charset="0"/>
                <a:cs typeface="Times New Roman" pitchFamily="18" charset="0"/>
              </a:rPr>
              <a:t>C: </a:t>
            </a:r>
            <a:r>
              <a:rPr lang="en-US" altLang="en-US" sz="2400" b="1" smtClean="0">
                <a:latin typeface="Times New Roman" pitchFamily="18" charset="0"/>
                <a:cs typeface="Times New Roman" pitchFamily="18" charset="0"/>
              </a:rPr>
              <a:t>Serological test</a:t>
            </a:r>
            <a:r>
              <a:rPr lang="en-US" altLang="en-US" sz="2400" smtClean="0">
                <a:latin typeface="Times New Roman" pitchFamily="18" charset="0"/>
                <a:cs typeface="Times New Roman" pitchFamily="18" charset="0"/>
              </a:rPr>
              <a:t>: are a rise in titer of antibodies against group A streptococci can be estimated such as antistreptolysin-O (ASO), if ASO titer in streptococci serum is excess of 160-200 units is indicate  streptococcal infection especially RF.</a:t>
            </a:r>
          </a:p>
          <a:p>
            <a:pPr algn="l" rtl="0" eaLnBrk="1" hangingPunct="1">
              <a:lnSpc>
                <a:spcPct val="90000"/>
              </a:lnSpc>
              <a:buFont typeface="Wingdings" pitchFamily="2" charset="2"/>
              <a:buNone/>
            </a:pPr>
            <a:endParaRPr lang="en-US" altLang="en-US" sz="2400" b="1" smtClean="0">
              <a:latin typeface="Times New Roman" pitchFamily="18" charset="0"/>
              <a:cs typeface="Times New Roman" pitchFamily="18" charset="0"/>
            </a:endParaRPr>
          </a:p>
          <a:p>
            <a:pPr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V- Control</a:t>
            </a:r>
          </a:p>
          <a:p>
            <a:pPr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1. Treatment</a:t>
            </a:r>
            <a:r>
              <a:rPr lang="en-US" altLang="en-US" sz="2400" smtClean="0">
                <a:latin typeface="Times New Roman" pitchFamily="18" charset="0"/>
                <a:cs typeface="Times New Roman" pitchFamily="18" charset="0"/>
              </a:rPr>
              <a:t>: penicillin G, aminoglycoside, erthromycin and ciprofloxacin. Antimicrobial drug have no effect on AGN and RF.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941387"/>
          </a:xfrm>
        </p:spPr>
        <p:txBody>
          <a:bodyPr/>
          <a:lstStyle/>
          <a:p>
            <a:pPr eaLnBrk="1" fontAlgn="auto" hangingPunct="1">
              <a:spcAft>
                <a:spcPts val="0"/>
              </a:spcAft>
              <a:defRPr/>
            </a:pPr>
            <a:r>
              <a:rPr lang="en-US" b="0" u="sng">
                <a:solidFill>
                  <a:schemeClr val="accent1">
                    <a:tint val="88000"/>
                    <a:satMod val="150000"/>
                  </a:schemeClr>
                </a:solidFill>
              </a:rPr>
              <a:t>1. </a:t>
            </a:r>
            <a:r>
              <a:rPr lang="en-US" b="0">
                <a:solidFill>
                  <a:schemeClr val="accent1">
                    <a:tint val="88000"/>
                    <a:satMod val="150000"/>
                  </a:schemeClr>
                </a:solidFill>
              </a:rPr>
              <a:t>Staphylococci</a:t>
            </a:r>
            <a:r>
              <a:rPr lang="en-US" b="0" u="sng">
                <a:solidFill>
                  <a:schemeClr val="accent1">
                    <a:tint val="88000"/>
                    <a:satMod val="150000"/>
                  </a:schemeClr>
                </a:solidFill>
              </a:rPr>
              <a:t>:</a:t>
            </a:r>
          </a:p>
        </p:txBody>
      </p:sp>
      <p:sp>
        <p:nvSpPr>
          <p:cNvPr id="7171" name="Rectangle 3"/>
          <p:cNvSpPr>
            <a:spLocks noGrp="1" noChangeArrowheads="1"/>
          </p:cNvSpPr>
          <p:nvPr>
            <p:ph idx="1"/>
          </p:nvPr>
        </p:nvSpPr>
        <p:spPr>
          <a:xfrm>
            <a:off x="152400" y="533400"/>
            <a:ext cx="8686800" cy="6096000"/>
          </a:xfrm>
        </p:spPr>
        <p:txBody>
          <a:bodyPr/>
          <a:lstStyle/>
          <a:p>
            <a:pPr algn="l" rtl="0" eaLnBrk="1" hangingPunct="1">
              <a:lnSpc>
                <a:spcPct val="90000"/>
              </a:lnSpc>
            </a:pPr>
            <a:endParaRPr lang="en-US" altLang="en-US" sz="2400" b="1" dirty="0" smtClean="0">
              <a:latin typeface="Times New Roman" pitchFamily="18" charset="0"/>
              <a:cs typeface="Times New Roman" pitchFamily="18" charset="0"/>
            </a:endParaRPr>
          </a:p>
          <a:p>
            <a:pPr algn="l" rtl="0" eaLnBrk="1" hangingPunct="1">
              <a:lnSpc>
                <a:spcPct val="90000"/>
              </a:lnSpc>
              <a:buFont typeface="Wingdings" pitchFamily="2" charset="2"/>
              <a:buNone/>
            </a:pPr>
            <a:endParaRPr lang="en-US" altLang="en-US" sz="2400" b="1" dirty="0" smtClean="0">
              <a:latin typeface="Times New Roman" pitchFamily="18" charset="0"/>
              <a:cs typeface="Times New Roman" pitchFamily="18" charset="0"/>
            </a:endParaRPr>
          </a:p>
          <a:p>
            <a:pPr algn="l" rtl="0" eaLnBrk="1" hangingPunct="1">
              <a:lnSpc>
                <a:spcPct val="90000"/>
              </a:lnSpc>
              <a:buFont typeface="Wingdings 2" pitchFamily="18" charset="2"/>
              <a:buNone/>
            </a:pPr>
            <a:r>
              <a:rPr lang="en-US" altLang="en-US" sz="2400" b="1" dirty="0" smtClean="0">
                <a:latin typeface="Times New Roman" pitchFamily="18" charset="0"/>
                <a:cs typeface="Times New Roman" pitchFamily="18" charset="0"/>
              </a:rPr>
              <a:t>I- General features: </a:t>
            </a:r>
            <a:br>
              <a:rPr lang="en-US" altLang="en-US" sz="2400" b="1" dirty="0" smtClean="0">
                <a:latin typeface="Times New Roman" pitchFamily="18" charset="0"/>
                <a:cs typeface="Times New Roman" pitchFamily="18" charset="0"/>
              </a:rPr>
            </a:br>
            <a:endParaRPr lang="en-US" altLang="en-US" sz="2400" dirty="0" smtClean="0">
              <a:latin typeface="Times New Roman" pitchFamily="18" charset="0"/>
              <a:cs typeface="Times New Roman" pitchFamily="18" charset="0"/>
            </a:endParaRPr>
          </a:p>
          <a:p>
            <a:pPr algn="l" rtl="0" eaLnBrk="1" hangingPunct="1">
              <a:lnSpc>
                <a:spcPct val="90000"/>
              </a:lnSpc>
            </a:pPr>
            <a:r>
              <a:rPr lang="en-US" altLang="en-US" dirty="0" smtClean="0">
                <a:latin typeface="Times New Roman" pitchFamily="18" charset="0"/>
                <a:cs typeface="Times New Roman" pitchFamily="18" charset="0"/>
              </a:rPr>
              <a:t>Staphylococci are </a:t>
            </a:r>
            <a:r>
              <a:rPr lang="en-US" altLang="en-US" dirty="0" err="1" smtClean="0">
                <a:latin typeface="Times New Roman" pitchFamily="18" charset="0"/>
                <a:cs typeface="Times New Roman" pitchFamily="18" charset="0"/>
              </a:rPr>
              <a:t>G+ve</a:t>
            </a:r>
            <a:r>
              <a:rPr lang="en-US" altLang="en-US" dirty="0" smtClean="0">
                <a:latin typeface="Times New Roman" pitchFamily="18" charset="0"/>
                <a:cs typeface="Times New Roman" pitchFamily="18" charset="0"/>
              </a:rPr>
              <a:t> cocci (spherical or grapes shape).</a:t>
            </a:r>
            <a:r>
              <a:rPr lang="en-US" altLang="en-US" dirty="0" smtClean="0">
                <a:cs typeface="Tahoma" pitchFamily="34" charset="0"/>
              </a:rPr>
              <a:t> </a:t>
            </a:r>
            <a:endParaRPr lang="en-US" altLang="en-US" dirty="0" smtClean="0">
              <a:latin typeface="Times New Roman" pitchFamily="18" charset="0"/>
              <a:cs typeface="Times New Roman" pitchFamily="18" charset="0"/>
            </a:endParaRPr>
          </a:p>
          <a:p>
            <a:pPr algn="l" rtl="0" eaLnBrk="1" hangingPunct="1">
              <a:lnSpc>
                <a:spcPct val="90000"/>
              </a:lnSpc>
            </a:pPr>
            <a:r>
              <a:rPr lang="en-US" altLang="en-US" dirty="0" smtClean="0">
                <a:latin typeface="Times New Roman" pitchFamily="18" charset="0"/>
                <a:cs typeface="Times New Roman" pitchFamily="18" charset="0"/>
              </a:rPr>
              <a:t>Are non motile, non capsulated, non spore forming.</a:t>
            </a:r>
          </a:p>
          <a:p>
            <a:pPr algn="l" rtl="0" eaLnBrk="1" hangingPunct="1">
              <a:lnSpc>
                <a:spcPct val="90000"/>
              </a:lnSpc>
            </a:pPr>
            <a:r>
              <a:rPr lang="en-US" altLang="en-US" dirty="0" smtClean="0">
                <a:latin typeface="Times New Roman" pitchFamily="18" charset="0"/>
                <a:cs typeface="Times New Roman" pitchFamily="18" charset="0"/>
              </a:rPr>
              <a:t>Staphylococci are oxidase negative &amp; catalase positive which one feature that distinguishes from Streptococci.</a:t>
            </a:r>
          </a:p>
          <a:p>
            <a:pPr algn="l" rtl="0" eaLnBrk="1" hangingPunct="1">
              <a:lnSpc>
                <a:spcPct val="90000"/>
              </a:lnSpc>
            </a:pPr>
            <a:r>
              <a:rPr lang="en-US" altLang="en-US" dirty="0" smtClean="0">
                <a:latin typeface="Times New Roman" pitchFamily="18" charset="0"/>
                <a:cs typeface="Times New Roman" pitchFamily="18" charset="0"/>
              </a:rPr>
              <a:t>Staphylococci are part of normal flora of human skin, nose, respiratory and gastrointestinal tracts. Are also </a:t>
            </a:r>
            <a:r>
              <a:rPr lang="en-US" altLang="en-US" dirty="0" smtClean="0">
                <a:latin typeface="Times New Roman" pitchFamily="18" charset="0"/>
                <a:cs typeface="Times New Roman" pitchFamily="18" charset="0"/>
              </a:rPr>
              <a:t>found </a:t>
            </a:r>
            <a:r>
              <a:rPr lang="en-US" altLang="en-US" dirty="0" smtClean="0">
                <a:latin typeface="Times New Roman" pitchFamily="18" charset="0"/>
                <a:cs typeface="Times New Roman" pitchFamily="18" charset="0"/>
              </a:rPr>
              <a:t>in air, dust and other in human environments.</a:t>
            </a:r>
            <a:endParaRPr lang="en-US" altLang="en-US" i="1" dirty="0" smtClean="0">
              <a:latin typeface="Times New Roman" pitchFamily="18" charset="0"/>
              <a:cs typeface="Times New Roman" pitchFamily="18" charset="0"/>
            </a:endParaRPr>
          </a:p>
          <a:p>
            <a:pPr algn="l" rtl="0" eaLnBrk="1" hangingPunct="1">
              <a:lnSpc>
                <a:spcPct val="90000"/>
              </a:lnSpc>
            </a:pPr>
            <a:r>
              <a:rPr lang="en-US" altLang="en-US" i="1" dirty="0" smtClean="0">
                <a:latin typeface="Times New Roman" pitchFamily="18" charset="0"/>
                <a:cs typeface="Times New Roman" pitchFamily="18" charset="0"/>
              </a:rPr>
              <a:t>Staphylococcus</a:t>
            </a:r>
            <a:r>
              <a:rPr lang="en-US" altLang="en-US" dirty="0" smtClean="0">
                <a:latin typeface="Times New Roman" pitchFamily="18" charset="0"/>
                <a:cs typeface="Times New Roman" pitchFamily="18" charset="0"/>
              </a:rPr>
              <a:t> has at least 30 spp., three </a:t>
            </a:r>
            <a:r>
              <a:rPr lang="en-US" altLang="en-US" dirty="0" err="1" smtClean="0">
                <a:latin typeface="Times New Roman" pitchFamily="18" charset="0"/>
                <a:cs typeface="Times New Roman" pitchFamily="18" charset="0"/>
              </a:rPr>
              <a:t>spp</a:t>
            </a:r>
            <a:r>
              <a:rPr lang="en-US" altLang="en-US" dirty="0" smtClean="0">
                <a:latin typeface="Times New Roman" pitchFamily="18" charset="0"/>
                <a:cs typeface="Times New Roman" pitchFamily="18" charset="0"/>
              </a:rPr>
              <a:t> of clinical importance are </a:t>
            </a:r>
            <a:r>
              <a:rPr lang="en-US" altLang="en-US" i="1" dirty="0" smtClean="0">
                <a:latin typeface="Times New Roman" pitchFamily="18" charset="0"/>
                <a:cs typeface="Times New Roman" pitchFamily="18" charset="0"/>
              </a:rPr>
              <a:t>Staphylococcus aureus (S. pyogenes), S. epidermidis (S. </a:t>
            </a:r>
            <a:r>
              <a:rPr lang="en-US" altLang="en-US" i="1" dirty="0" err="1" smtClean="0">
                <a:latin typeface="Times New Roman" pitchFamily="18" charset="0"/>
                <a:cs typeface="Times New Roman" pitchFamily="18" charset="0"/>
              </a:rPr>
              <a:t>albus</a:t>
            </a:r>
            <a:r>
              <a:rPr lang="en-US" altLang="en-US" i="1" dirty="0" smtClean="0">
                <a:latin typeface="Times New Roman" pitchFamily="18" charset="0"/>
                <a:cs typeface="Times New Roman" pitchFamily="18" charset="0"/>
              </a:rPr>
              <a:t>), S. </a:t>
            </a:r>
            <a:r>
              <a:rPr lang="en-US" altLang="en-US" i="1" dirty="0" err="1" smtClean="0">
                <a:latin typeface="Times New Roman" pitchFamily="18" charset="0"/>
                <a:cs typeface="Times New Roman" pitchFamily="18" charset="0"/>
              </a:rPr>
              <a:t>saprophyticus</a:t>
            </a:r>
            <a:r>
              <a:rPr lang="en-US" altLang="en-US" i="1" dirty="0" smtClean="0">
                <a:latin typeface="Times New Roman" pitchFamily="18" charset="0"/>
                <a:cs typeface="Times New Roman" pitchFamily="18" charset="0"/>
              </a:rPr>
              <a:t> (S. citrus).</a:t>
            </a:r>
          </a:p>
        </p:txBody>
      </p:sp>
      <p:pic>
        <p:nvPicPr>
          <p:cNvPr id="71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57200"/>
            <a:ext cx="18288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95600"/>
            <a:ext cx="37433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7772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71800"/>
            <a:ext cx="375285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14600"/>
            <a:ext cx="109696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28600" y="228600"/>
            <a:ext cx="8686800" cy="6400800"/>
          </a:xfrm>
        </p:spPr>
        <p:txBody>
          <a:bodyPr/>
          <a:lstStyle/>
          <a:p>
            <a:pPr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II- Transmission:</a:t>
            </a:r>
            <a:endParaRPr lang="en-US" altLang="en-US" sz="2400" i="1" smtClean="0">
              <a:latin typeface="Times New Roman" pitchFamily="18" charset="0"/>
              <a:cs typeface="Times New Roman" pitchFamily="18" charset="0"/>
            </a:endParaRPr>
          </a:p>
          <a:p>
            <a:pPr algn="l" rtl="0" eaLnBrk="1" hangingPunct="1">
              <a:lnSpc>
                <a:spcPct val="90000"/>
              </a:lnSpc>
              <a:buFont typeface="Wingdings" pitchFamily="2" charset="2"/>
              <a:buNone/>
            </a:pPr>
            <a:r>
              <a:rPr lang="en-US" altLang="en-US" sz="2400" i="1" smtClean="0">
                <a:latin typeface="Times New Roman" pitchFamily="18" charset="0"/>
                <a:cs typeface="Times New Roman" pitchFamily="18" charset="0"/>
              </a:rPr>
              <a:t> </a:t>
            </a:r>
            <a:r>
              <a:rPr lang="en-US" altLang="en-US" i="1" smtClean="0">
                <a:latin typeface="Times New Roman" pitchFamily="18" charset="0"/>
                <a:cs typeface="Times New Roman" pitchFamily="18" charset="0"/>
              </a:rPr>
              <a:t>S. aureus</a:t>
            </a:r>
            <a:r>
              <a:rPr lang="en-US" altLang="en-US" smtClean="0">
                <a:latin typeface="Times New Roman" pitchFamily="18" charset="0"/>
                <a:cs typeface="Times New Roman" pitchFamily="18" charset="0"/>
              </a:rPr>
              <a:t> is major pathogenic spp for human. Transmission of bacteria from human to human by inhalation of respiratory secretion or consumption of contaminated food.</a:t>
            </a:r>
            <a:endParaRPr lang="en-US" altLang="en-US" b="1" smtClean="0">
              <a:latin typeface="Times New Roman" pitchFamily="18" charset="0"/>
              <a:cs typeface="Times New Roman" pitchFamily="18" charset="0"/>
            </a:endParaRPr>
          </a:p>
          <a:p>
            <a:pPr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III- Pathogencity &amp; clinical features: </a:t>
            </a:r>
          </a:p>
          <a:p>
            <a:pPr algn="l" rtl="0" eaLnBrk="1" hangingPunct="1">
              <a:lnSpc>
                <a:spcPct val="90000"/>
              </a:lnSpc>
              <a:buFont typeface="Wingdings" pitchFamily="2" charset="2"/>
              <a:buNone/>
            </a:pPr>
            <a:r>
              <a:rPr lang="en-US" altLang="en-US" sz="2400" b="1" smtClean="0">
                <a:latin typeface="Times New Roman" pitchFamily="18" charset="0"/>
                <a:cs typeface="Times New Roman" pitchFamily="18" charset="0"/>
              </a:rPr>
              <a:t>A: Pathogenesis</a:t>
            </a:r>
            <a:endParaRPr lang="en-US" altLang="en-US" sz="2400" smtClean="0">
              <a:latin typeface="Times New Roman" pitchFamily="18" charset="0"/>
              <a:cs typeface="Times New Roman" pitchFamily="18" charset="0"/>
            </a:endParaRPr>
          </a:p>
          <a:p>
            <a:pPr algn="l" rtl="0" eaLnBrk="1" hangingPunct="1">
              <a:lnSpc>
                <a:spcPct val="90000"/>
              </a:lnSpc>
              <a:buFont typeface="Wingdings" pitchFamily="2" charset="2"/>
              <a:buNone/>
            </a:pPr>
            <a:r>
              <a:rPr lang="en-US" altLang="en-US" smtClean="0">
                <a:latin typeface="Times New Roman" pitchFamily="18" charset="0"/>
                <a:cs typeface="Times New Roman" pitchFamily="18" charset="0"/>
              </a:rPr>
              <a:t>Pathogenic virulence factors are enable an organism to produce disease. The clinical outcome of an infection depends on the virulence of the pathogen and the opposing effectiveness of the host defense mechanisms. </a:t>
            </a:r>
          </a:p>
          <a:p>
            <a:pPr algn="l" rtl="0" eaLnBrk="1" hangingPunct="1">
              <a:lnSpc>
                <a:spcPct val="90000"/>
              </a:lnSpc>
              <a:buFont typeface="Wingdings" pitchFamily="2" charset="2"/>
              <a:buNone/>
            </a:pPr>
            <a:r>
              <a:rPr lang="en-US" altLang="en-US" smtClean="0">
                <a:latin typeface="Times New Roman" pitchFamily="18" charset="0"/>
                <a:cs typeface="Times New Roman" pitchFamily="18" charset="0"/>
              </a:rPr>
              <a:t> Pathogenesis of </a:t>
            </a:r>
            <a:r>
              <a:rPr lang="en-US" altLang="en-US" i="1" smtClean="0">
                <a:latin typeface="Times New Roman" pitchFamily="18" charset="0"/>
                <a:cs typeface="Times New Roman" pitchFamily="18" charset="0"/>
              </a:rPr>
              <a:t>S. aureus</a:t>
            </a:r>
            <a:r>
              <a:rPr lang="en-US" altLang="en-US" smtClean="0">
                <a:latin typeface="Times New Roman" pitchFamily="18" charset="0"/>
                <a:cs typeface="Times New Roman" pitchFamily="18" charset="0"/>
              </a:rPr>
              <a:t> depends on the combined actions of several virulence factors, so it is difficult to determine precisely the role of any given factor</a:t>
            </a:r>
            <a:r>
              <a:rPr lang="en-US" altLang="en-US" sz="240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990600"/>
            <a:ext cx="8229600" cy="5140325"/>
          </a:xfrm>
        </p:spPr>
        <p:txBody>
          <a:bodyPr/>
          <a:lstStyle/>
          <a:p>
            <a:pPr algn="l" rtl="0" eaLnBrk="1" hangingPunct="1">
              <a:buFont typeface="Wingdings" pitchFamily="2" charset="2"/>
              <a:buNone/>
            </a:pPr>
            <a:r>
              <a:rPr lang="en-US" altLang="en-US" i="1" smtClean="0">
                <a:latin typeface="Times New Roman" pitchFamily="18" charset="0"/>
                <a:cs typeface="Times New Roman" pitchFamily="18" charset="0"/>
              </a:rPr>
              <a:t>S. aureus</a:t>
            </a:r>
            <a:r>
              <a:rPr lang="en-US" altLang="en-US" smtClean="0">
                <a:latin typeface="Times New Roman" pitchFamily="18" charset="0"/>
                <a:cs typeface="Times New Roman" pitchFamily="18" charset="0"/>
              </a:rPr>
              <a:t> expresses many potential </a:t>
            </a:r>
            <a:r>
              <a:rPr lang="en-US" altLang="en-US" b="1" smtClean="0">
                <a:latin typeface="Times New Roman" pitchFamily="18" charset="0"/>
                <a:cs typeface="Times New Roman" pitchFamily="18" charset="0"/>
              </a:rPr>
              <a:t>virulence factors:</a:t>
            </a:r>
            <a:endParaRPr lang="en-US" altLang="en-US" smtClean="0">
              <a:latin typeface="Times New Roman" pitchFamily="18" charset="0"/>
              <a:cs typeface="Times New Roman" pitchFamily="18" charset="0"/>
            </a:endParaRPr>
          </a:p>
          <a:p>
            <a:pPr algn="l" rtl="0" eaLnBrk="1" hangingPunct="1"/>
            <a:r>
              <a:rPr lang="en-US" altLang="en-US" smtClean="0">
                <a:latin typeface="Times New Roman" pitchFamily="18" charset="0"/>
                <a:cs typeface="Times New Roman" pitchFamily="18" charset="0"/>
              </a:rPr>
              <a:t>Cell wall virulence factors (Protein A and protein F). </a:t>
            </a:r>
          </a:p>
          <a:p>
            <a:pPr algn="l" rtl="0" eaLnBrk="1" hangingPunct="1"/>
            <a:r>
              <a:rPr lang="en-US" altLang="en-US" smtClean="0">
                <a:latin typeface="Times New Roman" pitchFamily="18" charset="0"/>
                <a:cs typeface="Times New Roman" pitchFamily="18" charset="0"/>
              </a:rPr>
              <a:t>Cytolytic exotoxins or hemolysins (α, β, γ, δ toxin).  </a:t>
            </a:r>
          </a:p>
          <a:p>
            <a:pPr algn="l" rtl="0" eaLnBrk="1" hangingPunct="1"/>
            <a:r>
              <a:rPr lang="en-US" altLang="en-US" smtClean="0">
                <a:latin typeface="Times New Roman" pitchFamily="18" charset="0"/>
                <a:cs typeface="Times New Roman" pitchFamily="18" charset="0"/>
              </a:rPr>
              <a:t>Superantigen exotoxins: {Enterotoxins (six major antigenic types: A, B, C, D, E, and G)  and Toxic shock syndrome toxin (TSST-1)} </a:t>
            </a:r>
          </a:p>
          <a:p>
            <a:pPr algn="l" rtl="0" eaLnBrk="1" hangingPunct="1"/>
            <a:endParaRPr lang="en-US" altLang="en-US"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229600"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609600"/>
            <a:ext cx="8458200" cy="6248400"/>
          </a:xfrm>
        </p:spPr>
        <p:txBody>
          <a:bodyPr/>
          <a:lstStyle/>
          <a:p>
            <a:pPr algn="l" rtl="0" eaLnBrk="1" hangingPunct="1">
              <a:lnSpc>
                <a:spcPct val="80000"/>
              </a:lnSpc>
              <a:buFont typeface="Wingdings" pitchFamily="2" charset="2"/>
              <a:buNone/>
            </a:pPr>
            <a:r>
              <a:rPr lang="en-US" altLang="en-US" b="1" smtClean="0">
                <a:latin typeface="Times New Roman" pitchFamily="18" charset="0"/>
                <a:cs typeface="Times New Roman" pitchFamily="18" charset="0"/>
              </a:rPr>
              <a:t>B: Clinical significance, Staphylococcal infections are classified as:</a:t>
            </a:r>
          </a:p>
          <a:p>
            <a:pPr algn="l" rtl="0" eaLnBrk="1" hangingPunct="1">
              <a:lnSpc>
                <a:spcPct val="80000"/>
              </a:lnSpc>
            </a:pPr>
            <a:r>
              <a:rPr lang="en-US" altLang="en-US" b="1" smtClean="0">
                <a:latin typeface="Times New Roman" pitchFamily="18" charset="0"/>
                <a:cs typeface="Times New Roman" pitchFamily="18" charset="0"/>
              </a:rPr>
              <a:t>Skin infections</a:t>
            </a:r>
            <a:r>
              <a:rPr lang="en-US" altLang="en-US" smtClean="0">
                <a:latin typeface="Times New Roman" pitchFamily="18" charset="0"/>
                <a:cs typeface="Times New Roman" pitchFamily="18" charset="0"/>
              </a:rPr>
              <a:t>; such as abscess, pyoderma (impetigo), furuncles, carbuncles, styes, boils, folliculitis, cellulites, toxic shock syndrome, and scalded skin syndrom.</a:t>
            </a:r>
            <a:endParaRPr lang="en-US" altLang="en-US" b="1" smtClean="0">
              <a:latin typeface="Times New Roman" pitchFamily="18" charset="0"/>
              <a:cs typeface="Times New Roman" pitchFamily="18" charset="0"/>
            </a:endParaRPr>
          </a:p>
          <a:p>
            <a:pPr algn="l" rtl="0" eaLnBrk="1" hangingPunct="1">
              <a:lnSpc>
                <a:spcPct val="80000"/>
              </a:lnSpc>
            </a:pPr>
            <a:r>
              <a:rPr lang="en-US" altLang="en-US" b="1" smtClean="0">
                <a:latin typeface="Times New Roman" pitchFamily="18" charset="0"/>
                <a:cs typeface="Times New Roman" pitchFamily="18" charset="0"/>
              </a:rPr>
              <a:t>Respiratory tract infections;</a:t>
            </a:r>
            <a:r>
              <a:rPr lang="en-US" altLang="en-US" smtClean="0">
                <a:latin typeface="Times New Roman" pitchFamily="18" charset="0"/>
                <a:cs typeface="Times New Roman" pitchFamily="18" charset="0"/>
              </a:rPr>
              <a:t> such as tonsillitis, pharyngitis, sinusitis, pneumonia, and Otitis media.</a:t>
            </a:r>
            <a:endParaRPr lang="en-US" altLang="en-US" b="1" smtClean="0">
              <a:latin typeface="Times New Roman" pitchFamily="18" charset="0"/>
              <a:cs typeface="Times New Roman" pitchFamily="18" charset="0"/>
            </a:endParaRPr>
          </a:p>
          <a:p>
            <a:pPr algn="l" rtl="0" eaLnBrk="1" hangingPunct="1">
              <a:lnSpc>
                <a:spcPct val="80000"/>
              </a:lnSpc>
            </a:pPr>
            <a:r>
              <a:rPr lang="en-US" altLang="en-US" b="1" smtClean="0">
                <a:latin typeface="Times New Roman" pitchFamily="18" charset="0"/>
                <a:cs typeface="Times New Roman" pitchFamily="18" charset="0"/>
              </a:rPr>
              <a:t>Other infections</a:t>
            </a:r>
            <a:r>
              <a:rPr lang="en-US" altLang="en-US" smtClean="0">
                <a:latin typeface="Times New Roman" pitchFamily="18" charset="0"/>
                <a:cs typeface="Times New Roman" pitchFamily="18" charset="0"/>
              </a:rPr>
              <a:t>; endocarditis, osteomyelitis, meningitis, and nosocomial infections.</a:t>
            </a:r>
            <a:endParaRPr lang="en-US" altLang="en-US" b="1" smtClean="0">
              <a:latin typeface="Times New Roman" pitchFamily="18" charset="0"/>
              <a:cs typeface="Times New Roman" pitchFamily="18" charset="0"/>
            </a:endParaRPr>
          </a:p>
          <a:p>
            <a:pPr algn="l" rtl="0" eaLnBrk="1" hangingPunct="1">
              <a:lnSpc>
                <a:spcPct val="80000"/>
              </a:lnSpc>
            </a:pPr>
            <a:r>
              <a:rPr lang="en-US" altLang="en-US" b="1" smtClean="0">
                <a:latin typeface="Times New Roman" pitchFamily="18" charset="0"/>
                <a:cs typeface="Times New Roman" pitchFamily="18" charset="0"/>
              </a:rPr>
              <a:t>Food poisoning (Staphylococcal gasteroenteritis)</a:t>
            </a:r>
            <a:r>
              <a:rPr lang="en-US" altLang="en-US" smtClean="0">
                <a:latin typeface="Times New Roman" pitchFamily="18" charset="0"/>
                <a:cs typeface="Times New Roman" pitchFamily="18" charset="0"/>
              </a:rPr>
              <a:t> is due to enterotoxin, which characterized by short incubation period (1-6 hr.) after consumption contaminated food. Vomiting, diarrhea, nausea, never fever are most symptoms.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25" y="152400"/>
            <a:ext cx="5689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382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1328</TotalTime>
  <Words>1124</Words>
  <Application>Microsoft Office PowerPoint</Application>
  <PresentationFormat>عرض على الشاشة (3:4)‏</PresentationFormat>
  <Paragraphs>80</Paragraphs>
  <Slides>19</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19</vt:i4>
      </vt:variant>
    </vt:vector>
  </HeadingPairs>
  <TitlesOfParts>
    <vt:vector size="27" baseType="lpstr">
      <vt:lpstr>Times New Roman</vt:lpstr>
      <vt:lpstr>Arial</vt:lpstr>
      <vt:lpstr>Verdana</vt:lpstr>
      <vt:lpstr>Tahoma</vt:lpstr>
      <vt:lpstr>Wingdings 2</vt:lpstr>
      <vt:lpstr>Calibri</vt:lpstr>
      <vt:lpstr>Wingdings</vt:lpstr>
      <vt:lpstr>Aspect</vt:lpstr>
      <vt:lpstr>عرض تقديمي في PowerPoint</vt:lpstr>
      <vt:lpstr>1. Staphylococci:</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2. Streptococci</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Dr.Nada</dc:creator>
  <cp:lastModifiedBy>Media</cp:lastModifiedBy>
  <cp:revision>18</cp:revision>
  <dcterms:created xsi:type="dcterms:W3CDTF">2011-10-03T19:03:03Z</dcterms:created>
  <dcterms:modified xsi:type="dcterms:W3CDTF">2020-12-27T07:08:43Z</dcterms:modified>
</cp:coreProperties>
</file>