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7" r:id="rId1"/>
  </p:sldMasterIdLst>
  <p:notesMasterIdLst>
    <p:notesMasterId r:id="rId20"/>
  </p:notesMasterIdLst>
  <p:sldIdLst>
    <p:sldId id="257" r:id="rId2"/>
    <p:sldId id="265" r:id="rId3"/>
    <p:sldId id="282" r:id="rId4"/>
    <p:sldId id="266" r:id="rId5"/>
    <p:sldId id="283" r:id="rId6"/>
    <p:sldId id="280" r:id="rId7"/>
    <p:sldId id="267" r:id="rId8"/>
    <p:sldId id="281" r:id="rId9"/>
    <p:sldId id="285" r:id="rId10"/>
    <p:sldId id="268" r:id="rId11"/>
    <p:sldId id="284" r:id="rId12"/>
    <p:sldId id="290" r:id="rId13"/>
    <p:sldId id="269" r:id="rId14"/>
    <p:sldId id="270" r:id="rId15"/>
    <p:sldId id="289" r:id="rId16"/>
    <p:sldId id="288" r:id="rId17"/>
    <p:sldId id="287" r:id="rId18"/>
    <p:sldId id="291" r:id="rId19"/>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54" autoAdjust="0"/>
    <p:restoredTop sz="94633" autoAdjust="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6D026C-22AC-4B27-9BFC-75B23AB2D116}" type="datetimeFigureOut">
              <a:rPr lang="en-US" smtClean="0"/>
              <a:t>10/13/2023</a:t>
            </a:fld>
            <a:endParaRPr lang="en-US"/>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682BA-7597-472C-B3C5-96294EA91296}" type="slidenum">
              <a:rPr lang="en-US" smtClean="0"/>
              <a:t>‹#›</a:t>
            </a:fld>
            <a:endParaRPr lang="en-US"/>
          </a:p>
        </p:txBody>
      </p:sp>
    </p:spTree>
    <p:extLst>
      <p:ext uri="{BB962C8B-B14F-4D97-AF65-F5344CB8AC3E}">
        <p14:creationId xmlns:p14="http://schemas.microsoft.com/office/powerpoint/2010/main" val="291723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F7682BA-7597-472C-B3C5-96294EA91296}" type="slidenum">
              <a:rPr lang="en-US" smtClean="0"/>
              <a:t>17</a:t>
            </a:fld>
            <a:endParaRPr lang="en-US"/>
          </a:p>
        </p:txBody>
      </p:sp>
    </p:spTree>
    <p:extLst>
      <p:ext uri="{BB962C8B-B14F-4D97-AF65-F5344CB8AC3E}">
        <p14:creationId xmlns:p14="http://schemas.microsoft.com/office/powerpoint/2010/main" val="3140386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9A7D1CAE-582B-4F6C-B9BD-A3E90B440903}" type="slidenum">
              <a:rPr lang="ar-SA" altLang="en-US"/>
              <a:pPr/>
              <a:t>‹#›</a:t>
            </a:fld>
            <a:endParaRPr lang="en-US" altLang="en-US"/>
          </a:p>
        </p:txBody>
      </p:sp>
    </p:spTree>
    <p:extLst>
      <p:ext uri="{BB962C8B-B14F-4D97-AF65-F5344CB8AC3E}">
        <p14:creationId xmlns:p14="http://schemas.microsoft.com/office/powerpoint/2010/main" val="17103603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12D5725-8D86-4C93-A801-F231206164A0}" type="slidenum">
              <a:rPr lang="ar-SA" altLang="en-US"/>
              <a:pPr/>
              <a:t>‹#›</a:t>
            </a:fld>
            <a:endParaRPr lang="en-US" altLang="en-US"/>
          </a:p>
        </p:txBody>
      </p:sp>
    </p:spTree>
    <p:extLst>
      <p:ext uri="{BB962C8B-B14F-4D97-AF65-F5344CB8AC3E}">
        <p14:creationId xmlns:p14="http://schemas.microsoft.com/office/powerpoint/2010/main" val="247578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A40E37A-86EA-4CB1-A260-12161CAF817A}" type="slidenum">
              <a:rPr lang="ar-SA" altLang="en-US"/>
              <a:pPr/>
              <a:t>‹#›</a:t>
            </a:fld>
            <a:endParaRPr lang="en-US" altLang="en-US"/>
          </a:p>
        </p:txBody>
      </p:sp>
    </p:spTree>
    <p:extLst>
      <p:ext uri="{BB962C8B-B14F-4D97-AF65-F5344CB8AC3E}">
        <p14:creationId xmlns:p14="http://schemas.microsoft.com/office/powerpoint/2010/main" val="146108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773E243A-E27E-4354-AB86-5109B569DCDC}" type="slidenum">
              <a:rPr lang="ar-SA" altLang="en-US"/>
              <a:pPr/>
              <a:t>‹#›</a:t>
            </a:fld>
            <a:endParaRPr lang="en-US" altLang="en-US"/>
          </a:p>
        </p:txBody>
      </p:sp>
    </p:spTree>
    <p:extLst>
      <p:ext uri="{BB962C8B-B14F-4D97-AF65-F5344CB8AC3E}">
        <p14:creationId xmlns:p14="http://schemas.microsoft.com/office/powerpoint/2010/main" val="134219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2500C15E-3A81-4D83-B0F3-442072F7963F}" type="slidenum">
              <a:rPr lang="ar-SA" altLang="en-US"/>
              <a:pPr/>
              <a:t>‹#›</a:t>
            </a:fld>
            <a:endParaRPr lang="en-US" altLang="en-US"/>
          </a:p>
        </p:txBody>
      </p:sp>
    </p:spTree>
    <p:extLst>
      <p:ext uri="{BB962C8B-B14F-4D97-AF65-F5344CB8AC3E}">
        <p14:creationId xmlns:p14="http://schemas.microsoft.com/office/powerpoint/2010/main" val="97616099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A94BE283-5C5D-4A8B-A2C9-FDAC4F504603}" type="slidenum">
              <a:rPr lang="ar-SA" altLang="en-US"/>
              <a:pPr/>
              <a:t>‹#›</a:t>
            </a:fld>
            <a:endParaRPr lang="en-US" altLang="en-US"/>
          </a:p>
        </p:txBody>
      </p:sp>
    </p:spTree>
    <p:extLst>
      <p:ext uri="{BB962C8B-B14F-4D97-AF65-F5344CB8AC3E}">
        <p14:creationId xmlns:p14="http://schemas.microsoft.com/office/powerpoint/2010/main" val="2544844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4585D171-C178-43EA-BA3C-2EE2085BFA1B}" type="slidenum">
              <a:rPr lang="ar-SA" altLang="en-US"/>
              <a:pPr/>
              <a:t>‹#›</a:t>
            </a:fld>
            <a:endParaRPr lang="en-US" altLang="en-US"/>
          </a:p>
        </p:txBody>
      </p:sp>
    </p:spTree>
    <p:extLst>
      <p:ext uri="{BB962C8B-B14F-4D97-AF65-F5344CB8AC3E}">
        <p14:creationId xmlns:p14="http://schemas.microsoft.com/office/powerpoint/2010/main" val="76796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66678741-1CA3-40DA-9D67-C4C48C4B2D05}" type="slidenum">
              <a:rPr lang="ar-SA" altLang="en-US"/>
              <a:pPr/>
              <a:t>‹#›</a:t>
            </a:fld>
            <a:endParaRPr lang="en-US" altLang="en-US"/>
          </a:p>
        </p:txBody>
      </p:sp>
    </p:spTree>
    <p:extLst>
      <p:ext uri="{BB962C8B-B14F-4D97-AF65-F5344CB8AC3E}">
        <p14:creationId xmlns:p14="http://schemas.microsoft.com/office/powerpoint/2010/main" val="65987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89F7196B-0DEC-4D6C-A60F-74EDF1E029F2}" type="slidenum">
              <a:rPr lang="ar-SA" altLang="en-US"/>
              <a:pPr/>
              <a:t>‹#›</a:t>
            </a:fld>
            <a:endParaRPr lang="en-US" altLang="en-US"/>
          </a:p>
        </p:txBody>
      </p:sp>
    </p:spTree>
    <p:extLst>
      <p:ext uri="{BB962C8B-B14F-4D97-AF65-F5344CB8AC3E}">
        <p14:creationId xmlns:p14="http://schemas.microsoft.com/office/powerpoint/2010/main" val="168535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D33F0F3E-5A56-43D1-AEFC-092E8518D20E}" type="slidenum">
              <a:rPr lang="ar-SA" altLang="en-US"/>
              <a:pPr/>
              <a:t>‹#›</a:t>
            </a:fld>
            <a:endParaRPr lang="en-US" altLang="en-US"/>
          </a:p>
        </p:txBody>
      </p:sp>
    </p:spTree>
    <p:extLst>
      <p:ext uri="{BB962C8B-B14F-4D97-AF65-F5344CB8AC3E}">
        <p14:creationId xmlns:p14="http://schemas.microsoft.com/office/powerpoint/2010/main" val="314882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rtl="1" eaLnBrk="1" hangingPunct="1">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2F8A5D20-0EBD-4D5C-804C-ED51D8A4A076}" type="slidenum">
              <a:rPr lang="ar-SA" altLang="en-US"/>
              <a:pPr/>
              <a:t>‹#›</a:t>
            </a:fld>
            <a:endParaRPr lang="en-US" altLang="en-US"/>
          </a:p>
        </p:txBody>
      </p:sp>
    </p:spTree>
    <p:extLst>
      <p:ext uri="{BB962C8B-B14F-4D97-AF65-F5344CB8AC3E}">
        <p14:creationId xmlns:p14="http://schemas.microsoft.com/office/powerpoint/2010/main" val="367457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1" eaLnBrk="1" latinLnBrk="0" hangingPunct="1">
              <a:defRPr kumimoji="0" sz="1200">
                <a:solidFill>
                  <a:schemeClr val="tx2">
                    <a:shade val="90000"/>
                  </a:schemeClr>
                </a:solidFill>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1"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rtl="1" eaLnBrk="1" hangingPunct="1">
              <a:defRPr sz="1200">
                <a:solidFill>
                  <a:srgbClr val="045C75"/>
                </a:solidFill>
              </a:defRPr>
            </a:lvl1pPr>
          </a:lstStyle>
          <a:p>
            <a:fld id="{A6DDC84D-35EF-4215-A14B-55DF8943749E}" type="slidenum">
              <a:rPr lang="ar-SA"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rtl="1" eaLnBrk="1" hangingPunct="1">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rtl="1" eaLnBrk="1" hangingPunct="1">
                <a:defRPr/>
              </a:pPr>
              <a:endParaRPr lang="en-US"/>
            </a:p>
          </p:txBody>
        </p:sp>
      </p:grpSp>
    </p:spTree>
  </p:cSld>
  <p:clrMap bg1="lt1" tx1="dk1" bg2="lt2" tx2="dk2" accent1="accent1" accent2="accent2" accent3="accent3" accent4="accent4" accent5="accent5" accent6="accent6" hlink="hlink" folHlink="folHlink"/>
  <p:sldLayoutIdLst>
    <p:sldLayoutId id="2147483762" r:id="rId1"/>
    <p:sldLayoutId id="2147483754" r:id="rId2"/>
    <p:sldLayoutId id="2147483763" r:id="rId3"/>
    <p:sldLayoutId id="2147483755" r:id="rId4"/>
    <p:sldLayoutId id="2147483756" r:id="rId5"/>
    <p:sldLayoutId id="2147483757" r:id="rId6"/>
    <p:sldLayoutId id="2147483758" r:id="rId7"/>
    <p:sldLayoutId id="2147483759" r:id="rId8"/>
    <p:sldLayoutId id="2147483764" r:id="rId9"/>
    <p:sldLayoutId id="2147483760" r:id="rId10"/>
    <p:sldLayoutId id="2147483761"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Traditional Arabic" pitchFamily="18" charset="-78"/>
        </a:defRPr>
      </a:lvl2pPr>
      <a:lvl3pPr algn="l" rtl="1" eaLnBrk="0" fontAlgn="base" hangingPunct="0">
        <a:spcBef>
          <a:spcPct val="0"/>
        </a:spcBef>
        <a:spcAft>
          <a:spcPct val="0"/>
        </a:spcAft>
        <a:defRPr sz="5000">
          <a:solidFill>
            <a:schemeClr val="tx2"/>
          </a:solidFill>
          <a:latin typeface="Calibri" pitchFamily="34" charset="0"/>
          <a:cs typeface="Traditional Arabic" pitchFamily="18" charset="-78"/>
        </a:defRPr>
      </a:lvl3pPr>
      <a:lvl4pPr algn="l" rtl="1" eaLnBrk="0" fontAlgn="base" hangingPunct="0">
        <a:spcBef>
          <a:spcPct val="0"/>
        </a:spcBef>
        <a:spcAft>
          <a:spcPct val="0"/>
        </a:spcAft>
        <a:defRPr sz="5000">
          <a:solidFill>
            <a:schemeClr val="tx2"/>
          </a:solidFill>
          <a:latin typeface="Calibri" pitchFamily="34" charset="0"/>
          <a:cs typeface="Traditional Arabic" pitchFamily="18" charset="-78"/>
        </a:defRPr>
      </a:lvl4pPr>
      <a:lvl5pPr algn="l" rtl="1" eaLnBrk="0" fontAlgn="base" hangingPunct="0">
        <a:spcBef>
          <a:spcPct val="0"/>
        </a:spcBef>
        <a:spcAft>
          <a:spcPct val="0"/>
        </a:spcAft>
        <a:defRPr sz="5000">
          <a:solidFill>
            <a:schemeClr val="tx2"/>
          </a:solidFill>
          <a:latin typeface="Calibri" pitchFamily="34" charset="0"/>
          <a:cs typeface="Traditional Arabic" pitchFamily="18" charset="-78"/>
        </a:defRPr>
      </a:lvl5pPr>
      <a:lvl6pPr marL="457200" algn="l" rtl="1" fontAlgn="base">
        <a:spcBef>
          <a:spcPct val="0"/>
        </a:spcBef>
        <a:spcAft>
          <a:spcPct val="0"/>
        </a:spcAft>
        <a:defRPr sz="5000">
          <a:solidFill>
            <a:schemeClr val="tx2"/>
          </a:solidFill>
          <a:latin typeface="Calibri" pitchFamily="34" charset="0"/>
          <a:cs typeface="Traditional Arabic" pitchFamily="18" charset="-78"/>
        </a:defRPr>
      </a:lvl6pPr>
      <a:lvl7pPr marL="914400" algn="l" rtl="1" fontAlgn="base">
        <a:spcBef>
          <a:spcPct val="0"/>
        </a:spcBef>
        <a:spcAft>
          <a:spcPct val="0"/>
        </a:spcAft>
        <a:defRPr sz="5000">
          <a:solidFill>
            <a:schemeClr val="tx2"/>
          </a:solidFill>
          <a:latin typeface="Calibri" pitchFamily="34" charset="0"/>
          <a:cs typeface="Traditional Arabic" pitchFamily="18" charset="-78"/>
        </a:defRPr>
      </a:lvl7pPr>
      <a:lvl8pPr marL="1371600" algn="l" rtl="1" fontAlgn="base">
        <a:spcBef>
          <a:spcPct val="0"/>
        </a:spcBef>
        <a:spcAft>
          <a:spcPct val="0"/>
        </a:spcAft>
        <a:defRPr sz="5000">
          <a:solidFill>
            <a:schemeClr val="tx2"/>
          </a:solidFill>
          <a:latin typeface="Calibri" pitchFamily="34" charset="0"/>
          <a:cs typeface="Traditional Arabic" pitchFamily="18" charset="-78"/>
        </a:defRPr>
      </a:lvl8pPr>
      <a:lvl9pPr marL="1828800" algn="l" rtl="1" fontAlgn="base">
        <a:spcBef>
          <a:spcPct val="0"/>
        </a:spcBef>
        <a:spcAft>
          <a:spcPct val="0"/>
        </a:spcAft>
        <a:defRPr sz="5000">
          <a:solidFill>
            <a:schemeClr val="tx2"/>
          </a:solidFill>
          <a:latin typeface="Calibri" pitchFamily="34" charset="0"/>
          <a:cs typeface="Traditional Arabic" pitchFamily="18" charset="-78"/>
        </a:defRPr>
      </a:lvl9pPr>
    </p:titleStyle>
    <p:bodyStyle>
      <a:lvl1pPr marL="273050" indent="-273050" algn="r" rtl="1"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ajalla UI"/>
          <a:cs typeface="+mn-cs"/>
        </a:defRPr>
      </a:lvl1pPr>
      <a:lvl2pPr marL="639763" indent="-246063" algn="r" rtl="1"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ajalla UI"/>
          <a:cs typeface="+mn-cs"/>
        </a:defRPr>
      </a:lvl2pPr>
      <a:lvl3pPr marL="914400" indent="-246063" algn="r" rtl="1"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ajalla UI"/>
          <a:cs typeface="+mn-cs"/>
        </a:defRPr>
      </a:lvl3pPr>
      <a:lvl4pPr marL="1187450" indent="-209550" algn="r" rtl="1"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ajalla UI"/>
          <a:cs typeface="+mn-cs"/>
        </a:defRPr>
      </a:lvl4pPr>
      <a:lvl5pPr marL="1462088" indent="-209550" algn="r" rtl="1"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ajalla UI"/>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Ruminant" TargetMode="External"/><Relationship Id="rId2" Type="http://schemas.openxmlformats.org/officeDocument/2006/relationships/hyperlink" Target="https://en.wikipedia.org/wiki/Gastrointestinal_tract"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57200" y="228600"/>
            <a:ext cx="8229600" cy="5902325"/>
          </a:xfrm>
        </p:spPr>
        <p:txBody>
          <a:bodyPr/>
          <a:lstStyle/>
          <a:p>
            <a:pPr algn="ctr" eaLnBrk="1" hangingPunct="1">
              <a:buFont typeface="Wingdings" pitchFamily="2" charset="2"/>
              <a:buNone/>
              <a:defRPr/>
            </a:pPr>
            <a:endParaRPr lang="ar-IQ" b="1" dirty="0" smtClean="0"/>
          </a:p>
          <a:p>
            <a:pPr algn="ctr" eaLnBrk="1" hangingPunct="1">
              <a:buFont typeface="Wingdings" pitchFamily="2" charset="2"/>
              <a:buNone/>
              <a:defRPr/>
            </a:pPr>
            <a:r>
              <a:rPr lang="en-US" b="1" dirty="0" smtClean="0">
                <a:cs typeface="Majalla UI"/>
              </a:rPr>
              <a:t>Lecture-7-</a:t>
            </a:r>
          </a:p>
          <a:p>
            <a:pPr marL="514350" indent="-514350" algn="justLow" rtl="0" eaLnBrk="1" hangingPunct="1">
              <a:buFont typeface="+mj-lt"/>
              <a:buAutoNum type="arabicPeriod"/>
              <a:defRPr/>
            </a:pPr>
            <a:r>
              <a:rPr lang="en-US" b="1" i="1" dirty="0" smtClean="0">
                <a:cs typeface="Majalla UI"/>
              </a:rPr>
              <a:t> Corynebacterium</a:t>
            </a:r>
            <a:r>
              <a:rPr lang="en-US" b="1" i="1" dirty="0">
                <a:cs typeface="Majalla UI"/>
              </a:rPr>
              <a:t> </a:t>
            </a:r>
            <a:r>
              <a:rPr lang="en-US" b="1" i="1" dirty="0" err="1" smtClean="0">
                <a:cs typeface="Majalla UI"/>
              </a:rPr>
              <a:t>diphtheriae</a:t>
            </a:r>
            <a:r>
              <a:rPr lang="ar-DZ" b="1" i="1" dirty="0" smtClean="0">
                <a:cs typeface="Majalla UI"/>
              </a:rPr>
              <a:t> </a:t>
            </a:r>
            <a:endParaRPr lang="en-US" b="1" i="1" dirty="0" smtClean="0">
              <a:cs typeface="Majalla UI"/>
            </a:endParaRPr>
          </a:p>
          <a:p>
            <a:pPr marL="514350" indent="-514350" algn="justLow" rtl="0" eaLnBrk="1" hangingPunct="1">
              <a:buFont typeface="+mj-lt"/>
              <a:buAutoNum type="arabicPeriod"/>
              <a:defRPr/>
            </a:pPr>
            <a:r>
              <a:rPr lang="en-US" b="1" i="1" dirty="0" smtClean="0">
                <a:cs typeface="Majalla UI"/>
              </a:rPr>
              <a:t>Listeria</a:t>
            </a:r>
            <a:r>
              <a:rPr lang="ar-DZ" b="1" i="1" dirty="0" smtClean="0">
                <a:cs typeface="Majalla UI"/>
              </a:rPr>
              <a:t> </a:t>
            </a:r>
            <a:endParaRPr lang="en-US" b="1" i="1" dirty="0" smtClean="0">
              <a:cs typeface="Majalla UI"/>
            </a:endParaRPr>
          </a:p>
          <a:p>
            <a:pPr marL="514350" indent="-514350" algn="justLow" rtl="0" eaLnBrk="1" hangingPunct="1">
              <a:buFont typeface="+mj-lt"/>
              <a:buAutoNum type="arabicPeriod"/>
              <a:defRPr/>
            </a:pPr>
            <a:r>
              <a:rPr lang="ar-DZ" b="1" i="1" dirty="0" smtClean="0">
                <a:cs typeface="Majalla UI"/>
              </a:rPr>
              <a:t> </a:t>
            </a:r>
            <a:r>
              <a:rPr lang="en-US" b="1" i="1" dirty="0" smtClean="0">
                <a:cs typeface="Majalla UI"/>
              </a:rPr>
              <a:t>Bacillus </a:t>
            </a:r>
            <a:r>
              <a:rPr lang="en-US" b="1" i="1" dirty="0" smtClean="0">
                <a:cs typeface="Majalla UI"/>
              </a:rPr>
              <a:t>anthracis</a:t>
            </a:r>
            <a:endParaRPr lang="ar-IQ" b="1" i="1" dirty="0" smtClean="0">
              <a:cs typeface="Majalla UI"/>
            </a:endParaRPr>
          </a:p>
          <a:p>
            <a:pPr marL="514350" indent="-514350" algn="justLow" rtl="0" eaLnBrk="1" hangingPunct="1">
              <a:buFont typeface="+mj-lt"/>
              <a:buAutoNum type="arabicPeriod"/>
              <a:defRPr/>
            </a:pPr>
            <a:r>
              <a:rPr lang="en-US" sz="2800" b="1" dirty="0"/>
              <a:t>Propionibacterium acnes </a:t>
            </a:r>
          </a:p>
          <a:p>
            <a:pPr marL="514350" indent="-514350" algn="justLow" rtl="0" eaLnBrk="1" hangingPunct="1">
              <a:buFont typeface="+mj-lt"/>
              <a:buAutoNum type="arabicPeriod"/>
              <a:defRPr/>
            </a:pPr>
            <a:endParaRPr lang="en-US" b="1" i="1" dirty="0" smtClean="0">
              <a:cs typeface="Majalla UI"/>
            </a:endParaRPr>
          </a:p>
          <a:p>
            <a:pPr algn="justLow" rtl="0" eaLnBrk="1" hangingPunct="1">
              <a:buFont typeface="Wingdings 2" pitchFamily="18" charset="2"/>
              <a:buNone/>
              <a:defRPr/>
            </a:pPr>
            <a:endParaRPr lang="en-US" b="1" dirty="0" smtClean="0">
              <a:cs typeface="Majalla UI"/>
            </a:endParaRPr>
          </a:p>
          <a:p>
            <a:pPr algn="ctr" eaLnBrk="1" hangingPunct="1">
              <a:buFont typeface="Wingdings" pitchFamily="2" charset="2"/>
              <a:buNone/>
              <a:defRPr/>
            </a:pPr>
            <a:r>
              <a:rPr lang="en-US" b="1" dirty="0" smtClean="0">
                <a:cs typeface="Majalla UI"/>
              </a:rPr>
              <a:t>Prof. </a:t>
            </a:r>
            <a:r>
              <a:rPr lang="en-US" b="1" dirty="0" err="1" smtClean="0">
                <a:cs typeface="Majalla UI"/>
              </a:rPr>
              <a:t>Dr.Nada</a:t>
            </a:r>
            <a:r>
              <a:rPr lang="en-US" b="1" dirty="0" smtClean="0">
                <a:cs typeface="Majalla UI"/>
              </a:rPr>
              <a:t> </a:t>
            </a:r>
            <a:r>
              <a:rPr lang="en-US" b="1" dirty="0" err="1" smtClean="0">
                <a:cs typeface="Majalla UI"/>
              </a:rPr>
              <a:t>Khazal</a:t>
            </a:r>
            <a:r>
              <a:rPr lang="en-US" b="1" dirty="0" smtClean="0">
                <a:cs typeface="Majalla UI"/>
              </a:rPr>
              <a:t> K. Hindi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0"/>
            <a:ext cx="8229600" cy="762000"/>
          </a:xfrm>
        </p:spPr>
        <p:txBody>
          <a:bodyPr>
            <a:normAutofit fontScale="90000"/>
          </a:bodyPr>
          <a:lstStyle/>
          <a:p>
            <a:pPr rtl="0" eaLnBrk="1" fontAlgn="auto" hangingPunct="1">
              <a:spcAft>
                <a:spcPts val="0"/>
              </a:spcAft>
              <a:defRPr/>
            </a:pPr>
            <a:r>
              <a:rPr lang="en-US" b="1" i="1" dirty="0" smtClean="0"/>
              <a:t>Bacillus</a:t>
            </a:r>
            <a:r>
              <a:rPr lang="ar-IQ" b="1" i="1" dirty="0" smtClean="0"/>
              <a:t> </a:t>
            </a:r>
            <a:r>
              <a:rPr lang="en-US" b="1" i="1" dirty="0" smtClean="0"/>
              <a:t> is </a:t>
            </a:r>
            <a:r>
              <a:rPr lang="en-US" sz="5400" b="1" dirty="0" smtClean="0">
                <a:ea typeface="+mn-ea"/>
              </a:rPr>
              <a:t>spores forming</a:t>
            </a:r>
            <a:r>
              <a:rPr lang="ar-IQ" sz="5400" b="1" dirty="0" smtClean="0">
                <a:ea typeface="+mn-ea"/>
              </a:rPr>
              <a:t> </a:t>
            </a:r>
            <a:r>
              <a:rPr lang="en-US" sz="5400" b="1" dirty="0" smtClean="0">
                <a:ea typeface="+mn-ea"/>
              </a:rPr>
              <a:t> </a:t>
            </a:r>
            <a:endParaRPr lang="en-US" b="1" i="1" dirty="0" smtClean="0"/>
          </a:p>
        </p:txBody>
      </p:sp>
      <p:sp>
        <p:nvSpPr>
          <p:cNvPr id="17411" name="Rectangle 3"/>
          <p:cNvSpPr>
            <a:spLocks noGrp="1" noChangeArrowheads="1"/>
          </p:cNvSpPr>
          <p:nvPr>
            <p:ph idx="1"/>
          </p:nvPr>
        </p:nvSpPr>
        <p:spPr>
          <a:xfrm>
            <a:off x="381000" y="914400"/>
            <a:ext cx="8305800" cy="5715000"/>
          </a:xfrm>
        </p:spPr>
        <p:txBody>
          <a:bodyPr>
            <a:normAutofit fontScale="77500" lnSpcReduction="20000"/>
          </a:bodyPr>
          <a:lstStyle/>
          <a:p>
            <a:pPr marL="274320" indent="-274320" algn="l" rtl="0" eaLnBrk="1" fontAlgn="auto" hangingPunct="1">
              <a:spcAft>
                <a:spcPts val="0"/>
              </a:spcAft>
              <a:buClr>
                <a:schemeClr val="accent3"/>
              </a:buClr>
              <a:buFont typeface="Wingdings" pitchFamily="2" charset="2"/>
              <a:buNone/>
              <a:defRPr/>
            </a:pPr>
            <a:r>
              <a:rPr lang="en-US" sz="2800" dirty="0" smtClean="0">
                <a:ea typeface="+mn-ea"/>
              </a:rPr>
              <a:t>It </a:t>
            </a:r>
            <a:r>
              <a:rPr lang="en-US" sz="2800" dirty="0" smtClean="0">
                <a:ea typeface="+mn-ea"/>
              </a:rPr>
              <a:t>is gram-positive rods, </a:t>
            </a:r>
            <a:r>
              <a:rPr lang="en-US" sz="2800" dirty="0" err="1" smtClean="0">
                <a:ea typeface="+mn-ea"/>
              </a:rPr>
              <a:t>nonmotile</a:t>
            </a:r>
            <a:r>
              <a:rPr lang="en-US" sz="2800" dirty="0" smtClean="0">
                <a:ea typeface="+mn-ea"/>
              </a:rPr>
              <a:t>, encapsulated, </a:t>
            </a:r>
            <a:r>
              <a:rPr lang="en-US" sz="2800" dirty="0" smtClean="0">
                <a:ea typeface="+mn-ea"/>
              </a:rPr>
              <a:t>and </a:t>
            </a:r>
            <a:r>
              <a:rPr lang="en-US" sz="2800" dirty="0" smtClean="0">
                <a:ea typeface="+mn-ea"/>
              </a:rPr>
              <a:t>facultative aerobes. </a:t>
            </a:r>
            <a:r>
              <a:rPr lang="ar-IQ" sz="2800" dirty="0" smtClean="0">
                <a:ea typeface="+mn-ea"/>
              </a:rPr>
              <a:t> </a:t>
            </a:r>
            <a:r>
              <a:rPr lang="en-US" sz="2800" dirty="0" smtClean="0">
                <a:ea typeface="+mn-ea"/>
              </a:rPr>
              <a:t>There 3 types: </a:t>
            </a:r>
            <a:r>
              <a:rPr lang="en-US" sz="2800" dirty="0" smtClean="0">
                <a:ea typeface="+mn-ea"/>
              </a:rPr>
              <a:t>B</a:t>
            </a:r>
            <a:r>
              <a:rPr lang="en-US" sz="2800" dirty="0">
                <a:ea typeface="+mn-ea"/>
              </a:rPr>
              <a:t>. anthracis, B. subtilis, B. </a:t>
            </a:r>
            <a:r>
              <a:rPr lang="en-US" sz="2800" dirty="0" err="1" smtClean="0">
                <a:ea typeface="+mn-ea"/>
              </a:rPr>
              <a:t>ceseus</a:t>
            </a:r>
            <a:r>
              <a:rPr lang="en-US" sz="2800" dirty="0" smtClean="0">
                <a:ea typeface="+mn-ea"/>
              </a:rPr>
              <a:t>.</a:t>
            </a:r>
            <a:endParaRPr lang="en-US" sz="2800" b="1" dirty="0" smtClean="0">
              <a:ea typeface="+mn-ea"/>
            </a:endParaRPr>
          </a:p>
          <a:p>
            <a:pPr marL="274320" indent="-274320" algn="l" rtl="0" eaLnBrk="1" fontAlgn="auto" hangingPunct="1">
              <a:spcAft>
                <a:spcPts val="0"/>
              </a:spcAft>
              <a:buClr>
                <a:schemeClr val="accent3"/>
              </a:buClr>
              <a:buFont typeface="Wingdings" pitchFamily="2" charset="2"/>
              <a:buNone/>
              <a:defRPr/>
            </a:pPr>
            <a:r>
              <a:rPr lang="en-US" sz="2800" b="1" dirty="0">
                <a:ea typeface="+mn-ea"/>
              </a:rPr>
              <a:t>B. anthracis</a:t>
            </a:r>
            <a:endParaRPr lang="ar-IQ" sz="2800" b="1" dirty="0" smtClean="0">
              <a:ea typeface="+mn-ea"/>
            </a:endParaRPr>
          </a:p>
          <a:p>
            <a:pPr marL="274320" indent="-274320" algn="l" rtl="0" eaLnBrk="1" fontAlgn="auto" hangingPunct="1">
              <a:spcAft>
                <a:spcPts val="0"/>
              </a:spcAft>
              <a:buClr>
                <a:schemeClr val="accent3"/>
              </a:buClr>
              <a:buFont typeface="Wingdings" pitchFamily="2" charset="2"/>
              <a:buNone/>
              <a:defRPr/>
            </a:pPr>
            <a:r>
              <a:rPr lang="en-US" sz="2800" b="1" dirty="0" smtClean="0">
                <a:ea typeface="+mn-ea"/>
              </a:rPr>
              <a:t>Pathogenesis</a:t>
            </a:r>
            <a:r>
              <a:rPr lang="en-US" sz="2800" dirty="0" smtClean="0">
                <a:ea typeface="+mn-ea"/>
              </a:rPr>
              <a:t>: </a:t>
            </a:r>
            <a:endParaRPr lang="en-US" sz="2800" i="1" dirty="0" smtClean="0">
              <a:ea typeface="+mn-ea"/>
            </a:endParaRPr>
          </a:p>
          <a:p>
            <a:pPr marL="274320" indent="-274320" algn="l" rtl="0" eaLnBrk="1" fontAlgn="auto" hangingPunct="1">
              <a:lnSpc>
                <a:spcPct val="150000"/>
              </a:lnSpc>
              <a:spcAft>
                <a:spcPts val="0"/>
              </a:spcAft>
              <a:buClr>
                <a:schemeClr val="accent3"/>
              </a:buClr>
              <a:buFont typeface="Wingdings" pitchFamily="2" charset="2"/>
              <a:buNone/>
              <a:defRPr/>
            </a:pPr>
            <a:r>
              <a:rPr lang="en-US" sz="2800" i="1" dirty="0" smtClean="0">
                <a:ea typeface="+mn-ea"/>
              </a:rPr>
              <a:t>B. </a:t>
            </a:r>
            <a:r>
              <a:rPr lang="en-US" sz="2800" i="1" dirty="0" err="1" smtClean="0">
                <a:ea typeface="+mn-ea"/>
              </a:rPr>
              <a:t>anthracis</a:t>
            </a:r>
            <a:r>
              <a:rPr lang="en-US" sz="2800" dirty="0" smtClean="0">
                <a:ea typeface="+mn-ea"/>
              </a:rPr>
              <a:t> possesses a capsule that is </a:t>
            </a:r>
            <a:r>
              <a:rPr lang="en-US" sz="2800" dirty="0" err="1" smtClean="0">
                <a:ea typeface="+mn-ea"/>
              </a:rPr>
              <a:t>antiphagocytic</a:t>
            </a:r>
            <a:r>
              <a:rPr lang="en-US" sz="2800" dirty="0" smtClean="0">
                <a:ea typeface="+mn-ea"/>
              </a:rPr>
              <a:t> and is essential for full virulence. The organism also produces three </a:t>
            </a:r>
            <a:r>
              <a:rPr lang="en-US" sz="2800" dirty="0" err="1" smtClean="0">
                <a:ea typeface="+mn-ea"/>
              </a:rPr>
              <a:t>exotoxins</a:t>
            </a:r>
            <a:r>
              <a:rPr lang="en-US" sz="2800" dirty="0" smtClean="0">
                <a:ea typeface="+mn-ea"/>
              </a:rPr>
              <a:t>; </a:t>
            </a:r>
          </a:p>
          <a:p>
            <a:pPr marL="274320" indent="-274320" algn="l" rtl="0" eaLnBrk="1" fontAlgn="auto" hangingPunct="1">
              <a:lnSpc>
                <a:spcPct val="150000"/>
              </a:lnSpc>
              <a:spcAft>
                <a:spcPts val="0"/>
              </a:spcAft>
              <a:buClr>
                <a:schemeClr val="accent3"/>
              </a:buClr>
              <a:buFont typeface="Wingdings" pitchFamily="2" charset="2"/>
              <a:buNone/>
              <a:defRPr/>
            </a:pPr>
            <a:r>
              <a:rPr lang="en-US" sz="2800" b="1" dirty="0" smtClean="0">
                <a:ea typeface="+mn-ea"/>
              </a:rPr>
              <a:t>edema factor </a:t>
            </a:r>
            <a:r>
              <a:rPr lang="en-US" sz="2800" dirty="0" smtClean="0">
                <a:ea typeface="+mn-ea"/>
              </a:rPr>
              <a:t>is responsible for the severe edema usually seen in B. </a:t>
            </a:r>
            <a:r>
              <a:rPr lang="en-US" sz="2800" dirty="0" err="1" smtClean="0">
                <a:ea typeface="+mn-ea"/>
              </a:rPr>
              <a:t>anthracis</a:t>
            </a:r>
            <a:r>
              <a:rPr lang="en-US" sz="2800" dirty="0" smtClean="0">
                <a:ea typeface="+mn-ea"/>
              </a:rPr>
              <a:t> infections; </a:t>
            </a:r>
          </a:p>
          <a:p>
            <a:pPr marL="274320" indent="-274320" algn="l" rtl="0" eaLnBrk="1" fontAlgn="auto" hangingPunct="1">
              <a:lnSpc>
                <a:spcPct val="150000"/>
              </a:lnSpc>
              <a:spcAft>
                <a:spcPts val="0"/>
              </a:spcAft>
              <a:buClr>
                <a:schemeClr val="accent3"/>
              </a:buClr>
              <a:buFont typeface="Wingdings" pitchFamily="2" charset="2"/>
              <a:buNone/>
              <a:defRPr/>
            </a:pPr>
            <a:r>
              <a:rPr lang="en-US" sz="2800" b="1" dirty="0" smtClean="0">
                <a:ea typeface="+mn-ea"/>
              </a:rPr>
              <a:t>lethal toxin </a:t>
            </a:r>
            <a:r>
              <a:rPr lang="en-US" sz="2800" dirty="0" smtClean="0">
                <a:ea typeface="+mn-ea"/>
              </a:rPr>
              <a:t>is responsible for tissue necrosis; </a:t>
            </a:r>
          </a:p>
          <a:p>
            <a:pPr marL="274320" indent="-274320" algn="l" rtl="0" eaLnBrk="1" fontAlgn="auto" hangingPunct="1">
              <a:lnSpc>
                <a:spcPct val="150000"/>
              </a:lnSpc>
              <a:spcAft>
                <a:spcPts val="0"/>
              </a:spcAft>
              <a:buClr>
                <a:schemeClr val="accent3"/>
              </a:buClr>
              <a:buFont typeface="Wingdings" pitchFamily="2" charset="2"/>
              <a:buNone/>
              <a:defRPr/>
            </a:pPr>
            <a:r>
              <a:rPr lang="en-US" sz="2800" b="1" dirty="0" smtClean="0">
                <a:ea typeface="+mn-ea"/>
              </a:rPr>
              <a:t>protective antigen</a:t>
            </a:r>
            <a:r>
              <a:rPr lang="en-US" sz="2800" dirty="0" smtClean="0">
                <a:ea typeface="+mn-ea"/>
              </a:rPr>
              <a:t> mediates cell entry of edema factor and lethal toxin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755063"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صور اصابات الجمره الخبيث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صور اصابات الجمره الخبيثه"/>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42" y="169518"/>
            <a:ext cx="4981958" cy="339679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631975"/>
            <a:ext cx="3524250" cy="2806925"/>
          </a:xfrm>
          <a:prstGeom prst="rect">
            <a:avLst/>
          </a:prstGeom>
        </p:spPr>
      </p:pic>
    </p:spTree>
    <p:extLst>
      <p:ext uri="{BB962C8B-B14F-4D97-AF65-F5344CB8AC3E}">
        <p14:creationId xmlns:p14="http://schemas.microsoft.com/office/powerpoint/2010/main" val="224533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228600"/>
            <a:ext cx="8991600" cy="6629400"/>
          </a:xfrm>
        </p:spPr>
        <p:txBody>
          <a:bodyPr>
            <a:normAutofit fontScale="70000" lnSpcReduction="20000"/>
          </a:bodyPr>
          <a:lstStyle/>
          <a:p>
            <a:pPr marL="457200" indent="-457200" algn="just" rtl="0" eaLnBrk="1" fontAlgn="auto" hangingPunct="1">
              <a:lnSpc>
                <a:spcPct val="160000"/>
              </a:lnSpc>
              <a:spcAft>
                <a:spcPts val="0"/>
              </a:spcAft>
              <a:buClr>
                <a:schemeClr val="accent3"/>
              </a:buClr>
              <a:buFont typeface="Wingdings" pitchFamily="2" charset="2"/>
              <a:buNone/>
              <a:defRPr/>
            </a:pPr>
            <a:r>
              <a:rPr lang="en-US" sz="2800" b="1" dirty="0" smtClean="0">
                <a:ea typeface="+mn-ea"/>
              </a:rPr>
              <a:t>Clinical significance</a:t>
            </a:r>
            <a:endParaRPr lang="en-US" sz="2800" dirty="0" smtClean="0">
              <a:ea typeface="+mn-ea"/>
            </a:endParaRPr>
          </a:p>
          <a:p>
            <a:pPr marL="457200" indent="-457200" algn="just" rtl="0" eaLnBrk="1" fontAlgn="auto" hangingPunct="1">
              <a:lnSpc>
                <a:spcPct val="160000"/>
              </a:lnSpc>
              <a:spcAft>
                <a:spcPts val="0"/>
              </a:spcAft>
              <a:buClr>
                <a:schemeClr val="accent3"/>
              </a:buClr>
              <a:buFont typeface="Wingdings" pitchFamily="2" charset="2"/>
              <a:buNone/>
              <a:defRPr/>
            </a:pPr>
            <a:r>
              <a:rPr lang="en-US" sz="2800" dirty="0" smtClean="0">
                <a:ea typeface="+mn-ea"/>
              </a:rPr>
              <a:t>1. </a:t>
            </a:r>
            <a:r>
              <a:rPr lang="en-US" sz="2800" b="1" dirty="0" err="1" smtClean="0">
                <a:ea typeface="+mn-ea"/>
              </a:rPr>
              <a:t>Cutaneous</a:t>
            </a:r>
            <a:r>
              <a:rPr lang="en-US" sz="2800" b="1" dirty="0" smtClean="0">
                <a:ea typeface="+mn-ea"/>
              </a:rPr>
              <a:t> anthrax</a:t>
            </a:r>
            <a:r>
              <a:rPr lang="en-US" sz="2800" dirty="0" smtClean="0">
                <a:ea typeface="+mn-ea"/>
              </a:rPr>
              <a:t>: About 95% of human cases of anthrax are </a:t>
            </a:r>
            <a:r>
              <a:rPr lang="en-US" sz="2800" dirty="0" err="1" smtClean="0">
                <a:ea typeface="+mn-ea"/>
              </a:rPr>
              <a:t>cutaneous</a:t>
            </a:r>
            <a:r>
              <a:rPr lang="en-US" sz="2800" dirty="0" smtClean="0">
                <a:ea typeface="+mn-ea"/>
              </a:rPr>
              <a:t>. Upon introduction of organisms or spores that germinate, a papule develops. It rapidly evolves into a painless, black, severely swollen malignant pustule, which eventually crusts over. The organisms may invade regional lymph nodes and then the general circulation, leading to fatal septicemia. Although some cases remain localized and heal, the overall mortality in untreated </a:t>
            </a:r>
            <a:r>
              <a:rPr lang="en-US" sz="2800" dirty="0" err="1" smtClean="0">
                <a:ea typeface="+mn-ea"/>
              </a:rPr>
              <a:t>cutaneous</a:t>
            </a:r>
            <a:r>
              <a:rPr lang="en-US" sz="2800" dirty="0" smtClean="0">
                <a:ea typeface="+mn-ea"/>
              </a:rPr>
              <a:t> anthrax is 20%.</a:t>
            </a:r>
          </a:p>
          <a:p>
            <a:pPr marL="457200" indent="-457200" algn="just" rtl="0" eaLnBrk="1" fontAlgn="auto" hangingPunct="1">
              <a:lnSpc>
                <a:spcPct val="160000"/>
              </a:lnSpc>
              <a:spcAft>
                <a:spcPts val="0"/>
              </a:spcAft>
              <a:buClr>
                <a:schemeClr val="accent3"/>
              </a:buClr>
              <a:buFont typeface="Wingdings" pitchFamily="2" charset="2"/>
              <a:buNone/>
              <a:defRPr/>
            </a:pPr>
            <a:r>
              <a:rPr lang="en-US" sz="2800" dirty="0" smtClean="0">
                <a:ea typeface="+mn-ea"/>
              </a:rPr>
              <a:t>2. </a:t>
            </a:r>
            <a:r>
              <a:rPr lang="en-US" sz="2800" b="1" dirty="0" smtClean="0">
                <a:ea typeface="+mn-ea"/>
              </a:rPr>
              <a:t>Pulmonary anthrax</a:t>
            </a:r>
            <a:r>
              <a:rPr lang="en-US" sz="2800" dirty="0" smtClean="0">
                <a:ea typeface="+mn-ea"/>
              </a:rPr>
              <a:t> (wool sorter's disease) is caused by inhalation of spores. It is characterized by progressive hemorrhagic lymphadenitis (inflammation of the lymph nodes), and has a mortality rate approaching 100 percent if left untreated.</a:t>
            </a:r>
            <a:endParaRPr lang="ar-DZ" sz="2800" dirty="0" smtClean="0">
              <a:ea typeface="+mn-ea"/>
            </a:endParaRPr>
          </a:p>
          <a:p>
            <a:pPr marL="457200" indent="-457200" algn="just" rtl="0" eaLnBrk="1" fontAlgn="auto" hangingPunct="1">
              <a:lnSpc>
                <a:spcPct val="160000"/>
              </a:lnSpc>
              <a:spcAft>
                <a:spcPts val="0"/>
              </a:spcAft>
              <a:buClr>
                <a:schemeClr val="accent3"/>
              </a:buClr>
              <a:buFont typeface="Wingdings" pitchFamily="2" charset="2"/>
              <a:buNone/>
              <a:defRPr/>
            </a:pPr>
            <a:r>
              <a:rPr lang="en-US" sz="2800" b="1" dirty="0" smtClean="0"/>
              <a:t>3</a:t>
            </a:r>
            <a:r>
              <a:rPr lang="en-US" sz="2800" b="1" dirty="0" smtClean="0"/>
              <a:t>.</a:t>
            </a:r>
            <a:r>
              <a:rPr lang="en-US" sz="2000" dirty="0"/>
              <a:t> </a:t>
            </a:r>
            <a:r>
              <a:rPr lang="en-US" sz="2900" b="1" dirty="0">
                <a:ea typeface="+mn-ea"/>
              </a:rPr>
              <a:t>Gastrointestinal anthrax (rare): </a:t>
            </a:r>
            <a:r>
              <a:rPr lang="en-US" sz="2900" dirty="0">
                <a:ea typeface="+mn-ea"/>
              </a:rPr>
              <a:t>the infection is acquired by ingestion of contaminated meat</a:t>
            </a:r>
            <a:endParaRPr lang="en-US" sz="2900" dirty="0">
              <a:ea typeface="+mn-e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cs typeface="Traditional Arabic" pitchFamily="18" charset="-78"/>
              </a:rPr>
              <a:t> </a:t>
            </a:r>
          </a:p>
        </p:txBody>
      </p:sp>
      <p:sp>
        <p:nvSpPr>
          <p:cNvPr id="19459" name="Rectangle 3"/>
          <p:cNvSpPr>
            <a:spLocks noGrp="1" noChangeArrowheads="1"/>
          </p:cNvSpPr>
          <p:nvPr>
            <p:ph idx="1"/>
          </p:nvPr>
        </p:nvSpPr>
        <p:spPr>
          <a:xfrm>
            <a:off x="152400" y="0"/>
            <a:ext cx="8839200" cy="6858000"/>
          </a:xfrm>
        </p:spPr>
        <p:txBody>
          <a:bodyPr>
            <a:normAutofit fontScale="92500" lnSpcReduction="20000"/>
          </a:bodyPr>
          <a:lstStyle/>
          <a:p>
            <a:pPr marL="274320" indent="-274320" algn="l" rtl="0" eaLnBrk="1" fontAlgn="auto" hangingPunct="1">
              <a:lnSpc>
                <a:spcPct val="150000"/>
              </a:lnSpc>
              <a:spcAft>
                <a:spcPts val="0"/>
              </a:spcAft>
              <a:buClr>
                <a:schemeClr val="accent3"/>
              </a:buClr>
              <a:buFont typeface="Wingdings" pitchFamily="2" charset="2"/>
              <a:buNone/>
              <a:defRPr/>
            </a:pPr>
            <a:r>
              <a:rPr lang="en-US" sz="2800" b="1" dirty="0" smtClean="0">
                <a:ea typeface="+mn-ea"/>
              </a:rPr>
              <a:t>Laboratory identification</a:t>
            </a:r>
            <a:r>
              <a:rPr lang="en-US" sz="2800" dirty="0" smtClean="0">
                <a:ea typeface="+mn-ea"/>
              </a:rPr>
              <a:t>:</a:t>
            </a:r>
          </a:p>
          <a:p>
            <a:pPr marL="274320" indent="-274320" algn="l" rtl="0" eaLnBrk="1" fontAlgn="auto" hangingPunct="1">
              <a:lnSpc>
                <a:spcPct val="150000"/>
              </a:lnSpc>
              <a:spcAft>
                <a:spcPts val="0"/>
              </a:spcAft>
              <a:buClr>
                <a:schemeClr val="accent3"/>
              </a:buClr>
              <a:buFont typeface="Wingdings" pitchFamily="2" charset="2"/>
              <a:buNone/>
              <a:defRPr/>
            </a:pPr>
            <a:r>
              <a:rPr lang="en-US" sz="2800" dirty="0" smtClean="0">
                <a:ea typeface="+mn-ea"/>
              </a:rPr>
              <a:t> </a:t>
            </a:r>
            <a:r>
              <a:rPr lang="en-US" sz="2800" i="1" dirty="0" smtClean="0">
                <a:ea typeface="+mn-ea"/>
              </a:rPr>
              <a:t>B. </a:t>
            </a:r>
            <a:r>
              <a:rPr lang="en-US" sz="2800" i="1" dirty="0" err="1" smtClean="0">
                <a:ea typeface="+mn-ea"/>
              </a:rPr>
              <a:t>anthracis</a:t>
            </a:r>
            <a:r>
              <a:rPr lang="en-US" sz="2800" dirty="0" smtClean="0">
                <a:ea typeface="+mn-ea"/>
              </a:rPr>
              <a:t> is easily recovered from clinical materials. Microscopically, the organisms appear as blunt-ended bacilli that occur singly, in pairs, or frequently in long chains. They do not </a:t>
            </a:r>
            <a:r>
              <a:rPr lang="en-US" sz="2800" dirty="0" err="1" smtClean="0">
                <a:ea typeface="+mn-ea"/>
              </a:rPr>
              <a:t>sporulate</a:t>
            </a:r>
            <a:r>
              <a:rPr lang="en-US" sz="2800" dirty="0" smtClean="0">
                <a:ea typeface="+mn-ea"/>
              </a:rPr>
              <a:t> often in clinical samples, but do so in culture. The spores are oval and centrally located. On blood agar, the colonies are large, grayish, and </a:t>
            </a:r>
            <a:r>
              <a:rPr lang="en-US" sz="2800" dirty="0" err="1" smtClean="0">
                <a:ea typeface="+mn-ea"/>
              </a:rPr>
              <a:t>nonhemolytic</a:t>
            </a:r>
            <a:r>
              <a:rPr lang="en-US" sz="2800" dirty="0" smtClean="0">
                <a:ea typeface="+mn-ea"/>
              </a:rPr>
              <a:t>, with an irregular border. </a:t>
            </a:r>
            <a:endParaRPr lang="en-US" sz="2800" b="1" dirty="0" smtClean="0">
              <a:ea typeface="+mn-ea"/>
            </a:endParaRPr>
          </a:p>
          <a:p>
            <a:pPr marL="274320" indent="-274320" algn="l" rtl="0" eaLnBrk="1" fontAlgn="auto" hangingPunct="1">
              <a:lnSpc>
                <a:spcPct val="150000"/>
              </a:lnSpc>
              <a:spcAft>
                <a:spcPts val="0"/>
              </a:spcAft>
              <a:buClr>
                <a:schemeClr val="accent3"/>
              </a:buClr>
              <a:buFont typeface="Wingdings" pitchFamily="2" charset="2"/>
              <a:buNone/>
              <a:defRPr/>
            </a:pPr>
            <a:r>
              <a:rPr lang="en-US" sz="2800" b="1" dirty="0" smtClean="0">
                <a:ea typeface="+mn-ea"/>
              </a:rPr>
              <a:t>Treatment</a:t>
            </a:r>
            <a:r>
              <a:rPr lang="en-US" sz="2800" dirty="0" smtClean="0">
                <a:ea typeface="+mn-ea"/>
              </a:rPr>
              <a:t>: </a:t>
            </a:r>
          </a:p>
          <a:p>
            <a:pPr marL="274320" indent="-274320" algn="l" rtl="0" eaLnBrk="1" fontAlgn="auto" hangingPunct="1">
              <a:lnSpc>
                <a:spcPct val="150000"/>
              </a:lnSpc>
              <a:spcAft>
                <a:spcPts val="0"/>
              </a:spcAft>
              <a:buClr>
                <a:schemeClr val="accent3"/>
              </a:buClr>
              <a:buFont typeface="Wingdings" pitchFamily="2" charset="2"/>
              <a:buNone/>
              <a:defRPr/>
            </a:pPr>
            <a:r>
              <a:rPr lang="en-US" sz="2800" dirty="0" smtClean="0">
                <a:ea typeface="+mn-ea"/>
              </a:rPr>
              <a:t> </a:t>
            </a:r>
            <a:r>
              <a:rPr lang="en-US" sz="2800" dirty="0" err="1" smtClean="0">
                <a:ea typeface="+mn-ea"/>
              </a:rPr>
              <a:t>Cutaneous</a:t>
            </a:r>
            <a:r>
              <a:rPr lang="en-US" sz="2800" dirty="0" smtClean="0">
                <a:ea typeface="+mn-ea"/>
              </a:rPr>
              <a:t> anthrax responds to </a:t>
            </a:r>
            <a:r>
              <a:rPr lang="en-US" sz="2800" dirty="0" err="1" smtClean="0">
                <a:ea typeface="+mn-ea"/>
              </a:rPr>
              <a:t>doxcycline</a:t>
            </a:r>
            <a:r>
              <a:rPr lang="en-US" sz="2800" dirty="0" smtClean="0">
                <a:ea typeface="+mn-ea"/>
              </a:rPr>
              <a:t>, ciprofloxacin, or erythromycin. Multidrug therapy (ciprofloxacin + rifampin + vancomycin) is recommended for inhalation anthrax</a:t>
            </a:r>
            <a:r>
              <a:rPr lang="en-US" sz="2800" dirty="0" smtClean="0">
                <a:ea typeface="+mn-ea"/>
              </a:rPr>
              <a:t>.</a:t>
            </a:r>
          </a:p>
          <a:p>
            <a:pPr marL="274320" indent="-274320" algn="l" rtl="0" eaLnBrk="1" fontAlgn="auto" hangingPunct="1">
              <a:lnSpc>
                <a:spcPct val="150000"/>
              </a:lnSpc>
              <a:spcAft>
                <a:spcPts val="0"/>
              </a:spcAft>
              <a:buClr>
                <a:schemeClr val="accent3"/>
              </a:buClr>
              <a:buFont typeface="Wingdings" pitchFamily="2" charset="2"/>
              <a:buNone/>
              <a:defRPr/>
            </a:pPr>
            <a:endParaRPr lang="en-US" sz="2800" dirty="0" smtClean="0">
              <a:ea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28600"/>
            <a:ext cx="8229600" cy="4389437"/>
          </a:xfrm>
        </p:spPr>
        <p:txBody>
          <a:bodyPr/>
          <a:lstStyle/>
          <a:p>
            <a:pPr algn="just" rtl="0"/>
            <a:r>
              <a:rPr lang="en-US" b="1" dirty="0"/>
              <a:t>Vaccines </a:t>
            </a:r>
            <a:endParaRPr lang="en-US" b="1" dirty="0" smtClean="0"/>
          </a:p>
          <a:p>
            <a:pPr algn="just" rtl="0"/>
            <a:r>
              <a:rPr lang="en-US" dirty="0" smtClean="0"/>
              <a:t> </a:t>
            </a:r>
            <a:r>
              <a:rPr lang="en-US" dirty="0"/>
              <a:t>(AVA </a:t>
            </a:r>
            <a:r>
              <a:rPr lang="en-US" dirty="0" err="1"/>
              <a:t>BioThrax</a:t>
            </a:r>
            <a:r>
              <a:rPr lang="en-US" dirty="0"/>
              <a:t>) In the United States, the current FDA-approved vaccine (AVA </a:t>
            </a:r>
            <a:r>
              <a:rPr lang="en-US" dirty="0" err="1"/>
              <a:t>BioThrax</a:t>
            </a:r>
            <a:r>
              <a:rPr lang="en-US" dirty="0"/>
              <a:t>) is made from the supernatant of a cell free culture of an encapsulated but toxigenic strain of B. anthracis. </a:t>
            </a:r>
            <a:endParaRPr lang="en-US" dirty="0" smtClean="0"/>
          </a:p>
          <a:p>
            <a:pPr algn="just" rtl="0"/>
            <a:r>
              <a:rPr lang="en-US" dirty="0" err="1" smtClean="0"/>
              <a:t>Raxibacumab</a:t>
            </a:r>
            <a:r>
              <a:rPr lang="en-US" dirty="0" smtClean="0"/>
              <a:t> </a:t>
            </a:r>
            <a:r>
              <a:rPr lang="en-US" dirty="0"/>
              <a:t>is a human monoclonal antibody against Bacillus anthracis protective antigen </a:t>
            </a:r>
            <a:r>
              <a:rPr lang="en-US" dirty="0" smtClean="0"/>
              <a:t>PA</a:t>
            </a:r>
          </a:p>
          <a:p>
            <a:pPr algn="just" rtl="0"/>
            <a:endParaRPr lang="en-US" dirty="0"/>
          </a:p>
          <a:p>
            <a:pPr algn="just" rtl="0"/>
            <a:endParaRPr lang="en-US" dirty="0" smtClean="0"/>
          </a:p>
          <a:p>
            <a:pPr algn="just" rtl="0"/>
            <a:r>
              <a:rPr lang="en-US" b="1" i="1" dirty="0">
                <a:solidFill>
                  <a:schemeClr val="tx2"/>
                </a:solidFill>
                <a:effectLst>
                  <a:outerShdw blurRad="38100" dist="38100" dir="2700000" algn="tl">
                    <a:srgbClr val="000000">
                      <a:alpha val="43137"/>
                    </a:srgbClr>
                  </a:outerShdw>
                </a:effectLst>
              </a:rPr>
              <a:t>Bacillus subtilis</a:t>
            </a:r>
            <a:r>
              <a:rPr lang="en-US" b="1" dirty="0">
                <a:solidFill>
                  <a:schemeClr val="tx2"/>
                </a:solidFill>
                <a:effectLst>
                  <a:outerShdw blurRad="38100" dist="38100" dir="2700000" algn="tl">
                    <a:srgbClr val="000000">
                      <a:alpha val="43137"/>
                    </a:srgbClr>
                  </a:outerShdw>
                </a:effectLst>
              </a:rPr>
              <a:t>, </a:t>
            </a:r>
            <a:r>
              <a:rPr lang="en-US" dirty="0"/>
              <a:t>known also as the </a:t>
            </a:r>
            <a:r>
              <a:rPr lang="en-US" b="1" dirty="0"/>
              <a:t>hay bacillus</a:t>
            </a:r>
            <a:r>
              <a:rPr lang="en-US" dirty="0"/>
              <a:t> or </a:t>
            </a:r>
            <a:r>
              <a:rPr lang="en-US" b="1" dirty="0"/>
              <a:t>grass bacillus</a:t>
            </a:r>
            <a:r>
              <a:rPr lang="en-US" dirty="0"/>
              <a:t>, </a:t>
            </a:r>
            <a:r>
              <a:rPr lang="en-US" dirty="0" smtClean="0"/>
              <a:t>found </a:t>
            </a:r>
            <a:r>
              <a:rPr lang="en-US" dirty="0"/>
              <a:t>in soil and the </a:t>
            </a:r>
            <a:r>
              <a:rPr lang="en-US" dirty="0">
                <a:hlinkClick r:id="rId2" tooltip="Gastrointestinal tract"/>
              </a:rPr>
              <a:t>gastrointestinal tract</a:t>
            </a:r>
            <a:r>
              <a:rPr lang="en-US" dirty="0"/>
              <a:t> of </a:t>
            </a:r>
            <a:r>
              <a:rPr lang="en-US" dirty="0">
                <a:hlinkClick r:id="rId3" tooltip="Ruminant"/>
              </a:rPr>
              <a:t>ruminants</a:t>
            </a:r>
            <a:r>
              <a:rPr lang="en-US" dirty="0"/>
              <a:t>, humans and marine sponges</a:t>
            </a:r>
            <a:endParaRPr lang="en-US" dirty="0"/>
          </a:p>
        </p:txBody>
      </p:sp>
    </p:spTree>
    <p:extLst>
      <p:ext uri="{BB962C8B-B14F-4D97-AF65-F5344CB8AC3E}">
        <p14:creationId xmlns:p14="http://schemas.microsoft.com/office/powerpoint/2010/main" val="3535961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0"/>
            <a:ext cx="7924800" cy="838200"/>
          </a:xfrm>
        </p:spPr>
        <p:txBody>
          <a:bodyPr/>
          <a:lstStyle/>
          <a:p>
            <a:r>
              <a:rPr lang="en-US" b="1" dirty="0"/>
              <a:t>Bacillus cereus</a:t>
            </a:r>
            <a:r>
              <a:rPr lang="en-US" dirty="0"/>
              <a:t> </a:t>
            </a:r>
          </a:p>
        </p:txBody>
      </p:sp>
      <p:sp>
        <p:nvSpPr>
          <p:cNvPr id="3" name="عنصر نائب للمحتوى 2"/>
          <p:cNvSpPr>
            <a:spLocks noGrp="1"/>
          </p:cNvSpPr>
          <p:nvPr>
            <p:ph idx="1"/>
          </p:nvPr>
        </p:nvSpPr>
        <p:spPr>
          <a:xfrm>
            <a:off x="304800" y="838200"/>
            <a:ext cx="8458200" cy="6019800"/>
          </a:xfrm>
        </p:spPr>
        <p:txBody>
          <a:bodyPr/>
          <a:lstStyle/>
          <a:p>
            <a:pPr algn="just" rtl="0"/>
            <a:r>
              <a:rPr lang="en-US" sz="2400" b="1" dirty="0" smtClean="0"/>
              <a:t>Produces </a:t>
            </a:r>
            <a:r>
              <a:rPr lang="en-US" sz="2400" b="1" dirty="0"/>
              <a:t>emetic toxin and enterotoxins. </a:t>
            </a:r>
            <a:endParaRPr lang="ar-IQ" sz="2400" b="1" dirty="0" smtClean="0"/>
          </a:p>
          <a:p>
            <a:pPr algn="just" rtl="0"/>
            <a:r>
              <a:rPr lang="en-US" sz="2400" dirty="0" smtClean="0"/>
              <a:t> </a:t>
            </a:r>
            <a:r>
              <a:rPr lang="en-US" sz="2400" b="1" dirty="0"/>
              <a:t>Food poisoning </a:t>
            </a:r>
            <a:r>
              <a:rPr lang="en-US" sz="2400" dirty="0"/>
              <a:t>caused by B cereus has two distinct forms, </a:t>
            </a:r>
            <a:endParaRPr lang="ar-IQ" sz="2400" dirty="0" smtClean="0"/>
          </a:p>
          <a:p>
            <a:pPr algn="just" rtl="0"/>
            <a:r>
              <a:rPr lang="en-US" sz="2400" dirty="0" smtClean="0"/>
              <a:t> </a:t>
            </a:r>
            <a:r>
              <a:rPr lang="en-US" sz="2400" dirty="0"/>
              <a:t>Emetic type, which is associated with cooked rice. </a:t>
            </a:r>
            <a:endParaRPr lang="ar-IQ" sz="2400" dirty="0" smtClean="0"/>
          </a:p>
          <a:p>
            <a:pPr algn="just" rtl="0"/>
            <a:r>
              <a:rPr lang="en-US" sz="2400" dirty="0" smtClean="0"/>
              <a:t> </a:t>
            </a:r>
            <a:r>
              <a:rPr lang="en-US" sz="2400" dirty="0"/>
              <a:t>nausea, vomiting, abdominal cramps, and occasionally diarrhea </a:t>
            </a:r>
            <a:endParaRPr lang="ar-IQ" sz="2400" dirty="0" smtClean="0"/>
          </a:p>
          <a:p>
            <a:pPr algn="just" rtl="0"/>
            <a:r>
              <a:rPr lang="en-US" sz="2400" dirty="0" smtClean="0"/>
              <a:t>Incubation </a:t>
            </a:r>
            <a:r>
              <a:rPr lang="en-US" sz="2400" dirty="0"/>
              <a:t>period of 1–24 hours </a:t>
            </a:r>
            <a:endParaRPr lang="ar-IQ" sz="2400" dirty="0" smtClean="0"/>
          </a:p>
          <a:p>
            <a:pPr algn="just" rtl="0"/>
            <a:r>
              <a:rPr lang="en-US" sz="2400" dirty="0" smtClean="0"/>
              <a:t>Other infections; </a:t>
            </a:r>
            <a:r>
              <a:rPr lang="en-US" sz="2400" dirty="0"/>
              <a:t>Eye infections, </a:t>
            </a:r>
            <a:r>
              <a:rPr lang="en-US" sz="2400" dirty="0" smtClean="0"/>
              <a:t>Endocarditis</a:t>
            </a:r>
            <a:r>
              <a:rPr lang="en-US" sz="2400" dirty="0"/>
              <a:t>, meningitis, osteomyelitis, and pneumonia. </a:t>
            </a:r>
            <a:endParaRPr lang="en-US" sz="2400" dirty="0" smtClean="0"/>
          </a:p>
          <a:p>
            <a:pPr algn="just" rtl="0"/>
            <a:r>
              <a:rPr lang="en-US" sz="2400" dirty="0" smtClean="0"/>
              <a:t>Treatment: </a:t>
            </a:r>
            <a:r>
              <a:rPr lang="en-US" sz="2400" dirty="0"/>
              <a:t>Vancomycin or </a:t>
            </a:r>
            <a:r>
              <a:rPr lang="en-US" sz="2400" dirty="0" smtClean="0"/>
              <a:t>Clindamycin </a:t>
            </a:r>
            <a:r>
              <a:rPr lang="en-US" sz="2400" dirty="0"/>
              <a:t>with or without an aminoglycoside</a:t>
            </a:r>
          </a:p>
        </p:txBody>
      </p:sp>
    </p:spTree>
    <p:extLst>
      <p:ext uri="{BB962C8B-B14F-4D97-AF65-F5344CB8AC3E}">
        <p14:creationId xmlns:p14="http://schemas.microsoft.com/office/powerpoint/2010/main" val="10793871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algn="just" rtl="0"/>
            <a:r>
              <a:rPr lang="en-US" sz="2400" b="1" dirty="0"/>
              <a:t>Propionibacterium acnes </a:t>
            </a:r>
          </a:p>
          <a:p>
            <a:pPr marL="0" indent="0" algn="just" rtl="0">
              <a:buNone/>
            </a:pPr>
            <a:r>
              <a:rPr lang="en-US" sz="2400" dirty="0" smtClean="0"/>
              <a:t>P</a:t>
            </a:r>
            <a:r>
              <a:rPr lang="en-US" sz="2400" dirty="0"/>
              <a:t>. acnes are members of the normal microbiota of the skin, oral cavity, large intestine, conjunctiva, and external ear canal. They are anaerobic or </a:t>
            </a:r>
            <a:r>
              <a:rPr lang="en-US" sz="2400" dirty="0" err="1"/>
              <a:t>aerotolerant</a:t>
            </a:r>
            <a:r>
              <a:rPr lang="en-US" sz="2400" dirty="0"/>
              <a:t> </a:t>
            </a:r>
            <a:r>
              <a:rPr lang="en-US" sz="2400" dirty="0" err="1"/>
              <a:t>nonmotile</a:t>
            </a:r>
            <a:r>
              <a:rPr lang="en-US" sz="2400" dirty="0"/>
              <a:t> Gram-positive bacillus arranged in short chains or clumps . Their metabolic products include propionic acid, from which the genus name derives. Propionibacterium acnes, often considered an opportunistic pathogen, causes the disease acne vulgaris in adolescents and young adults and is associated with a variety of inflammatory conditions. It causes acne by producing lipases that split free fatty acids off from skin lipids. These fatty acids can produce tissue inflammation that contributes to acne formation. This bacterium also produce array of enzymes that contribute to pathogenesis: like proteases and hyaluronidase. P. acnes colonize follicles of sebaceous glands which stimulate host inflammatory response and lead to rupture of follicles </a:t>
            </a:r>
            <a:endParaRPr lang="en-US" sz="2400" dirty="0" smtClean="0"/>
          </a:p>
          <a:p>
            <a:pPr marL="0" indent="0" algn="just" rtl="0">
              <a:buNone/>
            </a:pPr>
            <a:r>
              <a:rPr lang="en-US" sz="2400" dirty="0" smtClean="0"/>
              <a:t>Treatment</a:t>
            </a:r>
            <a:r>
              <a:rPr lang="en-US" sz="2400" dirty="0"/>
              <a:t>: 1.Topical cleansing agent like benzoyl peroxide. </a:t>
            </a:r>
            <a:endParaRPr lang="en-US" sz="2400" dirty="0" smtClean="0"/>
          </a:p>
          <a:p>
            <a:pPr marL="0" indent="0" algn="just" rtl="0">
              <a:buNone/>
            </a:pPr>
            <a:r>
              <a:rPr lang="en-US" sz="2400" dirty="0" smtClean="0"/>
              <a:t>2</a:t>
            </a:r>
            <a:r>
              <a:rPr lang="en-US" sz="2400" dirty="0"/>
              <a:t>. Antibiotic: erythromycin, tetracycline and clindamycin.</a:t>
            </a:r>
            <a:endParaRPr lang="en-US" sz="2400" dirty="0" smtClean="0"/>
          </a:p>
        </p:txBody>
      </p:sp>
    </p:spTree>
    <p:extLst>
      <p:ext uri="{BB962C8B-B14F-4D97-AF65-F5344CB8AC3E}">
        <p14:creationId xmlns:p14="http://schemas.microsoft.com/office/powerpoint/2010/main" val="175184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5892" y="1447800"/>
            <a:ext cx="6197600" cy="4648200"/>
          </a:xfrm>
        </p:spPr>
      </p:pic>
    </p:spTree>
    <p:extLst>
      <p:ext uri="{BB962C8B-B14F-4D97-AF65-F5344CB8AC3E}">
        <p14:creationId xmlns:p14="http://schemas.microsoft.com/office/powerpoint/2010/main" val="4288905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04850"/>
            <a:ext cx="8229600" cy="133350"/>
          </a:xfrm>
        </p:spPr>
        <p:txBody>
          <a:bodyPr>
            <a:normAutofit fontScale="90000"/>
          </a:bodyPr>
          <a:lstStyle/>
          <a:p>
            <a:pPr eaLnBrk="1" fontAlgn="auto" hangingPunct="1">
              <a:spcAft>
                <a:spcPts val="0"/>
              </a:spcAft>
              <a:defRPr/>
            </a:pPr>
            <a:r>
              <a:rPr lang="en-US" i="1" dirty="0" smtClean="0"/>
              <a:t> </a:t>
            </a:r>
            <a:r>
              <a:rPr lang="en-US" i="1" dirty="0" smtClean="0"/>
              <a:t>Corynebacterium </a:t>
            </a:r>
            <a:r>
              <a:rPr lang="en-US" i="1" dirty="0" err="1" smtClean="0"/>
              <a:t>diphtheriae</a:t>
            </a:r>
            <a:endParaRPr lang="en-US" i="1" dirty="0" smtClean="0"/>
          </a:p>
        </p:txBody>
      </p:sp>
      <p:sp>
        <p:nvSpPr>
          <p:cNvPr id="14339" name="Rectangle 3"/>
          <p:cNvSpPr>
            <a:spLocks noGrp="1" noChangeArrowheads="1"/>
          </p:cNvSpPr>
          <p:nvPr>
            <p:ph idx="1"/>
          </p:nvPr>
        </p:nvSpPr>
        <p:spPr>
          <a:xfrm>
            <a:off x="152400" y="533400"/>
            <a:ext cx="8991600" cy="6324600"/>
          </a:xfrm>
        </p:spPr>
        <p:txBody>
          <a:bodyPr>
            <a:normAutofit fontScale="70000" lnSpcReduction="20000"/>
          </a:bodyPr>
          <a:lstStyle/>
          <a:p>
            <a:pPr marL="274320" indent="-274320" algn="just" rtl="0" eaLnBrk="1" fontAlgn="auto" hangingPunct="1">
              <a:lnSpc>
                <a:spcPct val="150000"/>
              </a:lnSpc>
              <a:spcAft>
                <a:spcPts val="0"/>
              </a:spcAft>
              <a:buClr>
                <a:schemeClr val="accent3"/>
              </a:buClr>
              <a:buFont typeface="Wingdings" pitchFamily="2" charset="2"/>
              <a:buNone/>
              <a:defRPr/>
            </a:pPr>
            <a:endParaRPr lang="en-US" sz="2800" dirty="0" smtClean="0">
              <a:ea typeface="+mn-ea"/>
            </a:endParaRPr>
          </a:p>
          <a:p>
            <a:pPr marL="274320" indent="-274320" algn="just" rtl="0" eaLnBrk="1" fontAlgn="auto" hangingPunct="1">
              <a:lnSpc>
                <a:spcPct val="150000"/>
              </a:lnSpc>
              <a:spcAft>
                <a:spcPts val="0"/>
              </a:spcAft>
              <a:buClr>
                <a:schemeClr val="accent3"/>
              </a:buClr>
              <a:buFont typeface="Wingdings" pitchFamily="2" charset="2"/>
              <a:buNone/>
              <a:defRPr/>
            </a:pPr>
            <a:r>
              <a:rPr lang="en-US" sz="3100" dirty="0" err="1" smtClean="0">
                <a:ea typeface="+mn-ea"/>
              </a:rPr>
              <a:t>Corynebacteria</a:t>
            </a:r>
            <a:r>
              <a:rPr lang="en-US" sz="3100" dirty="0" smtClean="0">
                <a:ea typeface="+mn-ea"/>
              </a:rPr>
              <a:t> are small, slender, </a:t>
            </a:r>
            <a:r>
              <a:rPr lang="en-US" sz="3100" dirty="0" err="1" smtClean="0">
                <a:ea typeface="+mn-ea"/>
              </a:rPr>
              <a:t>pleomorphic</a:t>
            </a:r>
            <a:r>
              <a:rPr lang="en-US" sz="3100" dirty="0" smtClean="0">
                <a:ea typeface="+mn-ea"/>
              </a:rPr>
              <a:t>, gram-positive rods&amp; Chinese letters. They are non motile, un encapsulated, and do not form spores, containing chromatin granules called </a:t>
            </a:r>
            <a:r>
              <a:rPr lang="en-US" sz="3100" dirty="0" err="1" smtClean="0">
                <a:ea typeface="+mn-ea"/>
              </a:rPr>
              <a:t>volutin</a:t>
            </a:r>
            <a:r>
              <a:rPr lang="en-US" sz="3100" dirty="0" smtClean="0">
                <a:ea typeface="+mn-ea"/>
              </a:rPr>
              <a:t> granules or Babes- Ernest granules present in cytoplasm and aggregated in the poles of the cells </a:t>
            </a:r>
            <a:r>
              <a:rPr lang="en-US" sz="3200" dirty="0" smtClean="0"/>
              <a:t>(staining by Albert stain)</a:t>
            </a:r>
            <a:r>
              <a:rPr lang="en-US" sz="3100" dirty="0" smtClean="0">
                <a:ea typeface="+mn-ea"/>
              </a:rPr>
              <a:t>.  </a:t>
            </a:r>
            <a:endParaRPr lang="en-US" sz="3100" b="1" dirty="0" smtClean="0">
              <a:ea typeface="+mn-ea"/>
            </a:endParaRPr>
          </a:p>
          <a:p>
            <a:pPr marL="274320" indent="-274320" algn="just" rtl="0" eaLnBrk="1" fontAlgn="auto" hangingPunct="1">
              <a:lnSpc>
                <a:spcPct val="150000"/>
              </a:lnSpc>
              <a:spcAft>
                <a:spcPts val="0"/>
              </a:spcAft>
              <a:buClr>
                <a:schemeClr val="accent3"/>
              </a:buClr>
              <a:buFont typeface="Wingdings" pitchFamily="2" charset="2"/>
              <a:buNone/>
              <a:defRPr/>
            </a:pPr>
            <a:r>
              <a:rPr lang="en-US" sz="3100" b="1" dirty="0" smtClean="0">
                <a:ea typeface="+mn-ea"/>
              </a:rPr>
              <a:t>Pathogenesis</a:t>
            </a:r>
            <a:r>
              <a:rPr lang="en-US" sz="3100" dirty="0" smtClean="0">
                <a:ea typeface="+mn-ea"/>
              </a:rPr>
              <a:t>: </a:t>
            </a:r>
          </a:p>
          <a:p>
            <a:pPr marL="274320" indent="-274320" algn="just" rtl="0" eaLnBrk="1" fontAlgn="auto" hangingPunct="1">
              <a:lnSpc>
                <a:spcPct val="150000"/>
              </a:lnSpc>
              <a:spcAft>
                <a:spcPts val="0"/>
              </a:spcAft>
              <a:buClr>
                <a:schemeClr val="accent3"/>
              </a:buClr>
              <a:buFont typeface="Wingdings" pitchFamily="2" charset="2"/>
              <a:buNone/>
              <a:defRPr/>
            </a:pPr>
            <a:r>
              <a:rPr lang="en-US" sz="3100" dirty="0" smtClean="0">
                <a:ea typeface="+mn-ea"/>
              </a:rPr>
              <a:t>Diphtheria is caused by the local and systemic effects of </a:t>
            </a:r>
            <a:r>
              <a:rPr lang="en-US" sz="3100" b="1" dirty="0" smtClean="0">
                <a:ea typeface="+mn-ea"/>
              </a:rPr>
              <a:t>a single exotoxin that inhibits eukaryotic protein synthesis.</a:t>
            </a:r>
            <a:r>
              <a:rPr lang="en-US" sz="3100" dirty="0" smtClean="0">
                <a:ea typeface="+mn-ea"/>
              </a:rPr>
              <a:t> Diphtheria, caused by </a:t>
            </a:r>
            <a:r>
              <a:rPr lang="en-US" sz="3100" i="1" dirty="0" smtClean="0">
                <a:ea typeface="+mn-ea"/>
              </a:rPr>
              <a:t>C. </a:t>
            </a:r>
            <a:r>
              <a:rPr lang="en-US" sz="3100" i="1" dirty="0" err="1" smtClean="0">
                <a:ea typeface="+mn-ea"/>
              </a:rPr>
              <a:t>diphtheriae</a:t>
            </a:r>
            <a:r>
              <a:rPr lang="en-US" sz="3100" dirty="0" smtClean="0">
                <a:ea typeface="+mn-ea"/>
              </a:rPr>
              <a:t>, is an acute </a:t>
            </a:r>
            <a:r>
              <a:rPr lang="en-US" sz="3100" dirty="0" smtClean="0">
                <a:solidFill>
                  <a:srgbClr val="FF0000"/>
                </a:solidFill>
                <a:ea typeface="+mn-ea"/>
              </a:rPr>
              <a:t>respiratory or </a:t>
            </a:r>
            <a:r>
              <a:rPr lang="en-US" sz="3100" dirty="0" err="1" smtClean="0">
                <a:solidFill>
                  <a:srgbClr val="FF0000"/>
                </a:solidFill>
                <a:ea typeface="+mn-ea"/>
              </a:rPr>
              <a:t>cutaneous</a:t>
            </a:r>
            <a:r>
              <a:rPr lang="en-US" sz="3100" dirty="0" smtClean="0">
                <a:solidFill>
                  <a:srgbClr val="FF0000"/>
                </a:solidFill>
                <a:ea typeface="+mn-ea"/>
              </a:rPr>
              <a:t> disease </a:t>
            </a:r>
            <a:r>
              <a:rPr lang="en-US" sz="3100" dirty="0" smtClean="0">
                <a:ea typeface="+mn-ea"/>
              </a:rPr>
              <a:t>and may be a life-threatening illness, diphtheria is a serious disease throughout the world, particularly in those countries where the population has not been immunized.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e\nrsing 2012-2013\micro\corynebacter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4724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E:\e\nrsing 2012-2013\micro\corynebacterium diphtheria on blood ag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657600"/>
            <a:ext cx="4286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228600" y="152400"/>
            <a:ext cx="8686800" cy="6324600"/>
          </a:xfrm>
        </p:spPr>
        <p:txBody>
          <a:bodyPr>
            <a:normAutofit fontScale="85000" lnSpcReduction="10000"/>
          </a:bodyPr>
          <a:lstStyle/>
          <a:p>
            <a:pPr marL="274320" indent="-274320" algn="l" rtl="0" eaLnBrk="1" fontAlgn="auto" hangingPunct="1">
              <a:lnSpc>
                <a:spcPct val="80000"/>
              </a:lnSpc>
              <a:spcAft>
                <a:spcPts val="0"/>
              </a:spcAft>
              <a:buClr>
                <a:schemeClr val="accent3"/>
              </a:buClr>
              <a:buFont typeface="Wingdings 2"/>
              <a:buNone/>
              <a:defRPr/>
            </a:pPr>
            <a:r>
              <a:rPr lang="en-US" sz="2800" b="1" dirty="0" smtClean="0">
                <a:ea typeface="+mn-ea"/>
              </a:rPr>
              <a:t>Clinical significance</a:t>
            </a:r>
            <a:endParaRPr lang="en-US" sz="2800" dirty="0" smtClean="0">
              <a:ea typeface="+mn-ea"/>
            </a:endParaRPr>
          </a:p>
          <a:p>
            <a:pPr marL="274320" indent="-274320" algn="just" rtl="0" eaLnBrk="1" fontAlgn="auto" hangingPunct="1">
              <a:lnSpc>
                <a:spcPct val="150000"/>
              </a:lnSpc>
              <a:spcAft>
                <a:spcPts val="0"/>
              </a:spcAft>
              <a:buClr>
                <a:schemeClr val="accent3"/>
              </a:buClr>
              <a:buFont typeface="Wingdings" pitchFamily="2" charset="2"/>
              <a:buNone/>
              <a:defRPr/>
            </a:pPr>
            <a:r>
              <a:rPr lang="en-US" sz="2800" dirty="0" smtClean="0">
                <a:ea typeface="+mn-ea"/>
              </a:rPr>
              <a:t>Infection may result in clinical disease which has two forms respiratory and </a:t>
            </a:r>
            <a:r>
              <a:rPr lang="en-US" sz="2800" dirty="0" err="1" smtClean="0">
                <a:ea typeface="+mn-ea"/>
              </a:rPr>
              <a:t>cutaneous</a:t>
            </a:r>
            <a:r>
              <a:rPr lang="en-US" sz="2800" dirty="0" smtClean="0">
                <a:ea typeface="+mn-ea"/>
              </a:rPr>
              <a:t> or in an asymptomatic carrier state.</a:t>
            </a:r>
            <a:endParaRPr lang="en-US" sz="2800" b="1" dirty="0" smtClean="0">
              <a:ea typeface="+mn-ea"/>
            </a:endParaRPr>
          </a:p>
          <a:p>
            <a:pPr marL="274320" indent="-274320" algn="just" rtl="0" eaLnBrk="1" fontAlgn="auto" hangingPunct="1">
              <a:lnSpc>
                <a:spcPct val="150000"/>
              </a:lnSpc>
              <a:spcAft>
                <a:spcPts val="0"/>
              </a:spcAft>
              <a:buClr>
                <a:schemeClr val="accent3"/>
              </a:buClr>
              <a:buFont typeface="Wingdings" pitchFamily="2" charset="2"/>
              <a:buNone/>
              <a:defRPr/>
            </a:pPr>
            <a:r>
              <a:rPr lang="en-US" sz="2800" b="1" dirty="0" smtClean="0">
                <a:ea typeface="+mn-ea"/>
              </a:rPr>
              <a:t>Upper respiratory tract infection:</a:t>
            </a:r>
            <a:r>
              <a:rPr lang="en-US" sz="2800" dirty="0" smtClean="0">
                <a:ea typeface="+mn-ea"/>
              </a:rPr>
              <a:t> Diphtheria consists of a strictly local infection, usually of the throat. The infection produces a distinctive thick, grayish, adherent </a:t>
            </a:r>
            <a:r>
              <a:rPr lang="en-US" sz="2800" dirty="0" err="1" smtClean="0">
                <a:ea typeface="+mn-ea"/>
              </a:rPr>
              <a:t>exudate</a:t>
            </a:r>
            <a:r>
              <a:rPr lang="en-US" sz="2800" dirty="0" smtClean="0">
                <a:ea typeface="+mn-ea"/>
              </a:rPr>
              <a:t> (</a:t>
            </a:r>
            <a:r>
              <a:rPr lang="en-US" sz="2800" dirty="0" err="1" smtClean="0">
                <a:ea typeface="+mn-ea"/>
              </a:rPr>
              <a:t>pseudomembrane</a:t>
            </a:r>
            <a:r>
              <a:rPr lang="en-US" sz="2800" dirty="0" smtClean="0">
                <a:ea typeface="+mn-ea"/>
              </a:rPr>
              <a:t>) that is composed of cell debris from the mucosa and inflammatory products </a:t>
            </a:r>
            <a:endParaRPr lang="en-US" sz="2800" b="1" dirty="0" smtClean="0">
              <a:ea typeface="+mn-ea"/>
            </a:endParaRPr>
          </a:p>
          <a:p>
            <a:pPr marL="274320" indent="-274320" algn="just" rtl="0" eaLnBrk="1" fontAlgn="auto" hangingPunct="1">
              <a:lnSpc>
                <a:spcPct val="150000"/>
              </a:lnSpc>
              <a:spcAft>
                <a:spcPts val="0"/>
              </a:spcAft>
              <a:buClr>
                <a:schemeClr val="accent3"/>
              </a:buClr>
              <a:buFont typeface="Wingdings" pitchFamily="2" charset="2"/>
              <a:buNone/>
              <a:defRPr/>
            </a:pPr>
            <a:r>
              <a:rPr lang="en-US" sz="2800" b="1" dirty="0" err="1" smtClean="0">
                <a:ea typeface="+mn-ea"/>
              </a:rPr>
              <a:t>Cutaneous</a:t>
            </a:r>
            <a:r>
              <a:rPr lang="en-US" sz="2800" b="1" dirty="0" smtClean="0">
                <a:ea typeface="+mn-ea"/>
              </a:rPr>
              <a:t> diphtheria:</a:t>
            </a:r>
            <a:r>
              <a:rPr lang="en-US" sz="2800" dirty="0" smtClean="0">
                <a:ea typeface="+mn-ea"/>
              </a:rPr>
              <a:t> A wound or cut in the skin can result in introduction of </a:t>
            </a:r>
            <a:r>
              <a:rPr lang="en-US" sz="2800" i="1" dirty="0" smtClean="0">
                <a:ea typeface="+mn-ea"/>
              </a:rPr>
              <a:t>C. </a:t>
            </a:r>
            <a:r>
              <a:rPr lang="en-US" sz="2800" i="1" dirty="0" err="1" smtClean="0">
                <a:ea typeface="+mn-ea"/>
              </a:rPr>
              <a:t>diphtheriae</a:t>
            </a:r>
            <a:r>
              <a:rPr lang="en-US" sz="2800" dirty="0" smtClean="0">
                <a:ea typeface="+mn-ea"/>
              </a:rPr>
              <a:t> into the subcutaneous tissue, leading to a chronic, non healing ulcer with a gray membrane.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e\nrsing 2012-2013\عملي\microbiology\صور مختبر المايكرو\Upper Respiratory Tract Bacterial_files\24-06_DiphMembran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09613"/>
            <a:ext cx="7620000"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15400" cy="6858000"/>
          </a:xfrm>
        </p:spPr>
        <p:txBody>
          <a:bodyPr>
            <a:normAutofit fontScale="92500" lnSpcReduction="10000"/>
          </a:bodyPr>
          <a:lstStyle/>
          <a:p>
            <a:pPr marL="342900" lvl="1" indent="-342900" algn="just" rtl="0" eaLnBrk="1" fontAlgn="auto" hangingPunct="1">
              <a:spcAft>
                <a:spcPts val="0"/>
              </a:spcAft>
              <a:buClr>
                <a:schemeClr val="hlink"/>
              </a:buClr>
              <a:buFont typeface="Wingdings 2"/>
              <a:buChar char=""/>
              <a:defRPr/>
            </a:pPr>
            <a:r>
              <a:rPr lang="en-US" b="1" dirty="0" smtClean="0">
                <a:ea typeface="+mn-ea"/>
              </a:rPr>
              <a:t>Laboratory identification</a:t>
            </a:r>
            <a:r>
              <a:rPr lang="en-US" dirty="0" smtClean="0">
                <a:ea typeface="+mn-ea"/>
              </a:rPr>
              <a:t>: </a:t>
            </a:r>
          </a:p>
          <a:p>
            <a:pPr marL="342900" lvl="1" indent="-342900" algn="just" rtl="0" eaLnBrk="1" fontAlgn="auto" hangingPunct="1">
              <a:spcAft>
                <a:spcPts val="0"/>
              </a:spcAft>
              <a:buClr>
                <a:schemeClr val="hlink"/>
              </a:buClr>
              <a:buFont typeface="Wingdings" pitchFamily="2" charset="2"/>
              <a:buNone/>
              <a:defRPr/>
            </a:pPr>
            <a:r>
              <a:rPr lang="en-US" dirty="0" smtClean="0">
                <a:ea typeface="+mn-ea"/>
              </a:rPr>
              <a:t>Gram-positive rods&amp; Chinese letters. They are containing chromatin granules called </a:t>
            </a:r>
            <a:r>
              <a:rPr lang="en-US" dirty="0" err="1" smtClean="0">
                <a:ea typeface="+mn-ea"/>
              </a:rPr>
              <a:t>volutin</a:t>
            </a:r>
            <a:r>
              <a:rPr lang="en-US" dirty="0" smtClean="0">
                <a:ea typeface="+mn-ea"/>
              </a:rPr>
              <a:t> granules or present in cytoplasm and aggregated in the poles of the cells (staining by Albert stain).  Most species are facultative anaerobes, grow aerobically on standard laboratory media such as Chocolate &amp; blood agar </a:t>
            </a:r>
            <a:endParaRPr lang="en-US" sz="2400" b="1" dirty="0" smtClean="0">
              <a:ea typeface="+mn-ea"/>
            </a:endParaRPr>
          </a:p>
          <a:p>
            <a:pPr marL="274320" indent="-274320" algn="just" rtl="0" eaLnBrk="1" fontAlgn="auto" hangingPunct="1">
              <a:spcAft>
                <a:spcPts val="0"/>
              </a:spcAft>
              <a:buClr>
                <a:schemeClr val="accent3"/>
              </a:buClr>
              <a:buFont typeface="Wingdings 2"/>
              <a:buChar char=""/>
              <a:defRPr/>
            </a:pPr>
            <a:r>
              <a:rPr lang="en-US" sz="2400" b="1" dirty="0" smtClean="0">
                <a:ea typeface="+mn-ea"/>
              </a:rPr>
              <a:t>Prevention: </a:t>
            </a:r>
            <a:endParaRPr lang="en-US" sz="2400" dirty="0" smtClean="0">
              <a:ea typeface="+mn-ea"/>
            </a:endParaRPr>
          </a:p>
          <a:p>
            <a:pPr marL="274320" indent="-274320" algn="just" rtl="0" eaLnBrk="1" fontAlgn="auto" hangingPunct="1">
              <a:spcAft>
                <a:spcPts val="0"/>
              </a:spcAft>
              <a:buClr>
                <a:schemeClr val="accent3"/>
              </a:buClr>
              <a:buFont typeface="Wingdings" pitchFamily="2" charset="2"/>
              <a:buNone/>
              <a:defRPr/>
            </a:pPr>
            <a:r>
              <a:rPr lang="en-US" sz="2400" dirty="0" smtClean="0">
                <a:ea typeface="+mn-ea"/>
              </a:rPr>
              <a:t> diphtheria prevention is immunization with </a:t>
            </a:r>
            <a:r>
              <a:rPr lang="en-US" sz="2400" dirty="0" err="1" smtClean="0">
                <a:ea typeface="+mn-ea"/>
              </a:rPr>
              <a:t>toxoid</a:t>
            </a:r>
            <a:r>
              <a:rPr lang="en-US" sz="2400" dirty="0" smtClean="0">
                <a:ea typeface="+mn-ea"/>
              </a:rPr>
              <a:t>, usually administered in the DPT triple vaccine, together with tetanus </a:t>
            </a:r>
            <a:r>
              <a:rPr lang="en-US" sz="2400" dirty="0" err="1" smtClean="0">
                <a:ea typeface="+mn-ea"/>
              </a:rPr>
              <a:t>toxoid</a:t>
            </a:r>
            <a:r>
              <a:rPr lang="en-US" sz="2400" dirty="0" smtClean="0">
                <a:ea typeface="+mn-ea"/>
              </a:rPr>
              <a:t> and </a:t>
            </a:r>
            <a:r>
              <a:rPr lang="en-US" sz="2400" dirty="0" err="1" smtClean="0">
                <a:ea typeface="+mn-ea"/>
              </a:rPr>
              <a:t>pertussis</a:t>
            </a:r>
            <a:r>
              <a:rPr lang="en-US" sz="2400" dirty="0" smtClean="0">
                <a:ea typeface="+mn-ea"/>
              </a:rPr>
              <a:t> antigens. The initial series of injections should be started in infancy. Booster injections of diphtheria </a:t>
            </a:r>
            <a:r>
              <a:rPr lang="en-US" sz="2400" dirty="0" err="1" smtClean="0">
                <a:ea typeface="+mn-ea"/>
              </a:rPr>
              <a:t>toxoid</a:t>
            </a:r>
            <a:r>
              <a:rPr lang="en-US" sz="2400" dirty="0" smtClean="0">
                <a:ea typeface="+mn-ea"/>
              </a:rPr>
              <a:t> (with tetanus </a:t>
            </a:r>
            <a:r>
              <a:rPr lang="en-US" sz="2400" dirty="0" err="1" smtClean="0">
                <a:ea typeface="+mn-ea"/>
              </a:rPr>
              <a:t>toxoid</a:t>
            </a:r>
            <a:r>
              <a:rPr lang="en-US" sz="2400" dirty="0" smtClean="0">
                <a:ea typeface="+mn-ea"/>
              </a:rPr>
              <a:t>) should be given at approximately ten-year intervals throughout life. The control of an epidemic outbreak of diphtheria involves rigorous immunization and a search for healthy carriers among patient contacts</a:t>
            </a:r>
            <a:r>
              <a:rPr lang="en-US" sz="2400" dirty="0" smtClean="0">
                <a:ea typeface="+mn-ea"/>
              </a:rPr>
              <a:t>.</a:t>
            </a:r>
          </a:p>
          <a:p>
            <a:pPr marL="274320" indent="-274320" algn="just" rtl="0" eaLnBrk="1" fontAlgn="auto" hangingPunct="1">
              <a:spcAft>
                <a:spcPts val="0"/>
              </a:spcAft>
              <a:buClr>
                <a:schemeClr val="accent3"/>
              </a:buClr>
              <a:buFont typeface="Wingdings" pitchFamily="2" charset="2"/>
              <a:buNone/>
              <a:defRPr/>
            </a:pPr>
            <a:r>
              <a:rPr lang="en-US" sz="2400" b="1" dirty="0"/>
              <a:t>Antibiotics: </a:t>
            </a:r>
            <a:r>
              <a:rPr lang="en-US" sz="2400" dirty="0"/>
              <a:t>Early </a:t>
            </a:r>
            <a:r>
              <a:rPr lang="en-US" sz="2400" dirty="0"/>
              <a:t>administration of specific antitoxin against the toxin formed by the organism. 20000-100000 units are injected intramuscularly or intravenously . </a:t>
            </a:r>
            <a:r>
              <a:rPr lang="en-US" sz="2400" b="1" dirty="0"/>
              <a:t>Antimicrobial drugs :penicillin, erythromycin </a:t>
            </a:r>
            <a:r>
              <a:rPr lang="en-US" sz="2400" dirty="0"/>
              <a:t>inhibit the growth of diphtheria bacilli </a:t>
            </a:r>
            <a:r>
              <a:rPr lang="en-US" sz="2000" dirty="0"/>
              <a:t>. </a:t>
            </a:r>
            <a:r>
              <a:rPr lang="en-US" sz="2400" dirty="0" smtClean="0"/>
              <a:t>Antibiotics </a:t>
            </a:r>
            <a:r>
              <a:rPr lang="en-US" sz="2400" dirty="0"/>
              <a:t>reduce to just a few days the length of time that a person with diphtheria is contagious.</a:t>
            </a:r>
            <a:endParaRPr lang="en-US" sz="2400" dirty="0" smtClean="0">
              <a:ea typeface="+mn-ea"/>
            </a:endParaRPr>
          </a:p>
          <a:p>
            <a:pPr marL="274320" indent="-274320" algn="just" eaLnBrk="1" fontAlgn="auto" hangingPunct="1">
              <a:spcAft>
                <a:spcPts val="0"/>
              </a:spcAft>
              <a:buClr>
                <a:schemeClr val="accent3"/>
              </a:buClr>
              <a:buFont typeface="Wingdings 2"/>
              <a:buChar char=""/>
              <a:defRPr/>
            </a:pPr>
            <a:endParaRPr lang="ar-IQ" sz="2400" dirty="0" smtClean="0">
              <a:ea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228600"/>
            <a:ext cx="8229600" cy="762000"/>
          </a:xfrm>
        </p:spPr>
        <p:txBody>
          <a:bodyPr>
            <a:normAutofit fontScale="90000"/>
          </a:bodyPr>
          <a:lstStyle/>
          <a:p>
            <a:pPr eaLnBrk="1" fontAlgn="auto" hangingPunct="1">
              <a:spcAft>
                <a:spcPts val="0"/>
              </a:spcAft>
              <a:defRPr/>
            </a:pPr>
            <a:r>
              <a:rPr lang="en-US" sz="4000" i="1" dirty="0" smtClean="0"/>
              <a:t/>
            </a:r>
            <a:br>
              <a:rPr lang="en-US" sz="4000" i="1" dirty="0" smtClean="0"/>
            </a:br>
            <a:r>
              <a:rPr lang="en-US" sz="4000" i="1" dirty="0" smtClean="0"/>
              <a:t/>
            </a:r>
            <a:br>
              <a:rPr lang="en-US" sz="4000" i="1" dirty="0" smtClean="0"/>
            </a:br>
            <a:r>
              <a:rPr lang="en-US" sz="4000" i="1" dirty="0" smtClean="0"/>
              <a:t>L</a:t>
            </a:r>
            <a:r>
              <a:rPr lang="en-US" sz="4400" i="1" dirty="0" smtClean="0"/>
              <a:t>isteria </a:t>
            </a:r>
            <a:r>
              <a:rPr lang="en-US" altLang="en-US" sz="4000" i="1" dirty="0">
                <a:cs typeface="Majalla UI"/>
              </a:rPr>
              <a:t>monocytogenes</a:t>
            </a:r>
            <a:r>
              <a:rPr lang="en-US" sz="4000" i="1" dirty="0" smtClean="0"/>
              <a:t/>
            </a:r>
            <a:br>
              <a:rPr lang="en-US" sz="4000" i="1" dirty="0" smtClean="0"/>
            </a:br>
            <a:endParaRPr lang="en-US" sz="4000" i="1" dirty="0" smtClean="0"/>
          </a:p>
        </p:txBody>
      </p:sp>
      <p:sp>
        <p:nvSpPr>
          <p:cNvPr id="11267" name="Rectangle 3"/>
          <p:cNvSpPr>
            <a:spLocks noGrp="1" noChangeArrowheads="1"/>
          </p:cNvSpPr>
          <p:nvPr>
            <p:ph idx="1"/>
          </p:nvPr>
        </p:nvSpPr>
        <p:spPr>
          <a:xfrm>
            <a:off x="284143" y="685800"/>
            <a:ext cx="8728113" cy="6172200"/>
          </a:xfrm>
        </p:spPr>
        <p:txBody>
          <a:bodyPr/>
          <a:lstStyle/>
          <a:p>
            <a:pPr algn="just" rtl="0" eaLnBrk="1" hangingPunct="1"/>
            <a:r>
              <a:rPr lang="en-US" altLang="en-US" sz="2400" i="1" dirty="0" smtClean="0">
                <a:cs typeface="Majalla UI"/>
              </a:rPr>
              <a:t> Listeria</a:t>
            </a:r>
            <a:r>
              <a:rPr lang="en-US" altLang="en-US" sz="2400" dirty="0" smtClean="0">
                <a:cs typeface="Majalla UI"/>
              </a:rPr>
              <a:t> species are slender, short, gram-positive rods. They do not form spores. Sometimes they occur as </a:t>
            </a:r>
            <a:r>
              <a:rPr lang="en-US" altLang="en-US" sz="2400" dirty="0" err="1" smtClean="0">
                <a:cs typeface="Majalla UI"/>
              </a:rPr>
              <a:t>diplobacilli</a:t>
            </a:r>
            <a:r>
              <a:rPr lang="en-US" altLang="en-US" sz="2400" dirty="0" smtClean="0">
                <a:cs typeface="Majalla UI"/>
              </a:rPr>
              <a:t> or in short chains. </a:t>
            </a:r>
            <a:r>
              <a:rPr lang="en-US" altLang="en-US" sz="2400" i="1" dirty="0" smtClean="0">
                <a:cs typeface="Majalla UI"/>
              </a:rPr>
              <a:t>Listeria</a:t>
            </a:r>
            <a:r>
              <a:rPr lang="en-US" altLang="en-US" sz="2400" dirty="0" smtClean="0">
                <a:cs typeface="Majalla UI"/>
              </a:rPr>
              <a:t> species are catalase-positive, and display a distinctive tumbling motility. It has toxin called </a:t>
            </a:r>
            <a:r>
              <a:rPr lang="en-US" altLang="en-US" sz="2400" dirty="0" err="1" smtClean="0">
                <a:cs typeface="Majalla UI"/>
              </a:rPr>
              <a:t>listeriolysin</a:t>
            </a:r>
            <a:r>
              <a:rPr lang="en-US" altLang="en-US" sz="2400" dirty="0" smtClean="0">
                <a:cs typeface="Majalla UI"/>
              </a:rPr>
              <a:t> O</a:t>
            </a:r>
            <a:r>
              <a:rPr lang="en-US" altLang="en-US" sz="2400" i="1" dirty="0" smtClean="0">
                <a:cs typeface="Majalla UI"/>
              </a:rPr>
              <a:t>.      L. monocytogenes</a:t>
            </a:r>
            <a:r>
              <a:rPr lang="en-US" altLang="en-US" sz="2400" dirty="0" smtClean="0">
                <a:cs typeface="Majalla UI"/>
              </a:rPr>
              <a:t> is the only species that infects humans. </a:t>
            </a:r>
          </a:p>
          <a:p>
            <a:pPr algn="just" rtl="0" eaLnBrk="1" hangingPunct="1"/>
            <a:r>
              <a:rPr lang="en-US" altLang="en-US" sz="2400" b="1" dirty="0" smtClean="0">
                <a:cs typeface="Majalla UI"/>
              </a:rPr>
              <a:t> Pathogenesis</a:t>
            </a:r>
            <a:endParaRPr lang="en-US" altLang="en-US" sz="2400" dirty="0" smtClean="0">
              <a:cs typeface="Majalla UI"/>
            </a:endParaRPr>
          </a:p>
          <a:p>
            <a:pPr algn="just" rtl="0" eaLnBrk="1" hangingPunct="1">
              <a:buFont typeface="Wingdings 2" pitchFamily="18" charset="2"/>
              <a:buNone/>
            </a:pPr>
            <a:r>
              <a:rPr lang="en-US" altLang="en-US" sz="2400" i="1" dirty="0" smtClean="0">
                <a:cs typeface="Majalla UI"/>
              </a:rPr>
              <a:t>L. monocytogenes</a:t>
            </a:r>
            <a:r>
              <a:rPr lang="en-US" altLang="en-US" sz="2400" dirty="0" smtClean="0">
                <a:cs typeface="Majalla UI"/>
              </a:rPr>
              <a:t> is  intracellular parasite may be seen within host cells in (phagocytosis  or macrophages). The organism </a:t>
            </a:r>
            <a:r>
              <a:rPr lang="en-US" altLang="en-US" sz="2400" dirty="0" smtClean="0">
                <a:cs typeface="Majalla UI"/>
              </a:rPr>
              <a:t>attaches </a:t>
            </a:r>
            <a:r>
              <a:rPr lang="en-US" altLang="en-US" sz="2400" dirty="0" smtClean="0">
                <a:cs typeface="Majalla UI"/>
              </a:rPr>
              <a:t>and </a:t>
            </a:r>
            <a:r>
              <a:rPr lang="en-US" altLang="en-US" sz="2400" dirty="0" smtClean="0">
                <a:cs typeface="Majalla UI"/>
              </a:rPr>
              <a:t>enters </a:t>
            </a:r>
            <a:r>
              <a:rPr lang="en-US" altLang="en-US" sz="2400" dirty="0" smtClean="0">
                <a:cs typeface="Majalla UI"/>
              </a:rPr>
              <a:t>of mammalian cells, apparently by normal phagocytosis; once internalized, it escapes from the phagocytic vacuole by elaborating </a:t>
            </a:r>
            <a:r>
              <a:rPr lang="en-US" altLang="en-US" sz="2400" dirty="0" err="1" smtClean="0">
                <a:cs typeface="Majalla UI"/>
              </a:rPr>
              <a:t>listeriolysin</a:t>
            </a:r>
            <a:r>
              <a:rPr lang="en-US" altLang="en-US" sz="2400" dirty="0" smtClean="0">
                <a:cs typeface="Majalla UI"/>
              </a:rPr>
              <a:t> O (a membrane-damaging) &amp; it produced phospholipases (membrane  degrading) then mediate the passage of the organism directly to a neighboring cell, allowing avoidance of the immune system.</a:t>
            </a:r>
          </a:p>
          <a:p>
            <a:pPr algn="just" rtl="0" eaLnBrk="1" hangingPunct="1">
              <a:buFont typeface="Wingdings" pitchFamily="2" charset="2"/>
              <a:buNone/>
            </a:pPr>
            <a:endParaRPr lang="en-US" altLang="en-US" sz="2400" dirty="0" smtClean="0">
              <a:cs typeface="Majalla U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0" y="0"/>
            <a:ext cx="8763000" cy="6629400"/>
          </a:xfrm>
        </p:spPr>
        <p:txBody>
          <a:bodyPr/>
          <a:lstStyle/>
          <a:p>
            <a:pPr algn="just" rtl="0" eaLnBrk="1" hangingPunct="1"/>
            <a:r>
              <a:rPr lang="en-US" altLang="en-US" sz="2400" b="1" dirty="0" smtClean="0">
                <a:cs typeface="Majalla UI"/>
              </a:rPr>
              <a:t>Clinical significance</a:t>
            </a:r>
            <a:endParaRPr lang="en-US" altLang="en-US" sz="2400" dirty="0" smtClean="0">
              <a:cs typeface="Majalla UI"/>
            </a:endParaRPr>
          </a:p>
          <a:p>
            <a:pPr algn="just" rtl="0" eaLnBrk="1" hangingPunct="1">
              <a:buFont typeface="Wingdings" pitchFamily="2" charset="2"/>
              <a:buNone/>
            </a:pPr>
            <a:r>
              <a:rPr lang="en-US" sz="2400" dirty="0" smtClean="0"/>
              <a:t>L</a:t>
            </a:r>
            <a:r>
              <a:rPr lang="en-US" sz="2400" dirty="0"/>
              <a:t>. monocytogenes enters the body through the gastrointestinal tract after ingestion of contaminated foods such as cheese or vegetables . </a:t>
            </a:r>
            <a:r>
              <a:rPr lang="en-US" sz="2400" dirty="0" err="1"/>
              <a:t>Listeriaosis</a:t>
            </a:r>
            <a:r>
              <a:rPr lang="en-US" sz="2400" dirty="0"/>
              <a:t> – neonates Intrauterine infection may cause prematurity, early onset sepsis or granulomatosis </a:t>
            </a:r>
            <a:r>
              <a:rPr lang="en-US" sz="2400" dirty="0" err="1"/>
              <a:t>infantiseptica</a:t>
            </a:r>
            <a:r>
              <a:rPr lang="en-US" sz="2400" dirty="0"/>
              <a:t> can be: </a:t>
            </a:r>
            <a:r>
              <a:rPr lang="en-US" sz="2400" b="1" dirty="0"/>
              <a:t>Early-onset sepsis </a:t>
            </a:r>
            <a:r>
              <a:rPr lang="en-US" sz="2400" dirty="0"/>
              <a:t>(infection during pregnancy) </a:t>
            </a:r>
            <a:r>
              <a:rPr lang="en-US" sz="2400" b="1" dirty="0"/>
              <a:t>Late-onset sepsis </a:t>
            </a:r>
            <a:r>
              <a:rPr lang="en-US" sz="2400" dirty="0"/>
              <a:t>(infection at delivery, or later, hospital-acquired) Granulomatosis </a:t>
            </a:r>
            <a:r>
              <a:rPr lang="en-US" sz="2400" dirty="0" smtClean="0"/>
              <a:t>(cutaneous </a:t>
            </a:r>
            <a:r>
              <a:rPr lang="en-US" sz="2400" dirty="0"/>
              <a:t>and visceral </a:t>
            </a:r>
            <a:r>
              <a:rPr lang="en-US" sz="2400" dirty="0" smtClean="0"/>
              <a:t>micro-abscesses), </a:t>
            </a:r>
            <a:r>
              <a:rPr lang="en-US" sz="2400" dirty="0"/>
              <a:t>high mortality. Adults can develop listeria meningoencephalitis, </a:t>
            </a:r>
            <a:r>
              <a:rPr lang="en-US" altLang="en-US" sz="2400" dirty="0" smtClean="0">
                <a:cs typeface="Majalla UI"/>
              </a:rPr>
              <a:t>Septicemia, </a:t>
            </a:r>
            <a:r>
              <a:rPr lang="en-US" sz="2400" dirty="0" smtClean="0"/>
              <a:t>bacteremia </a:t>
            </a:r>
            <a:r>
              <a:rPr lang="en-US" sz="2400" dirty="0"/>
              <a:t>especially in immunosuppressed </a:t>
            </a:r>
            <a:r>
              <a:rPr lang="en-US" sz="2400" dirty="0" smtClean="0"/>
              <a:t> or </a:t>
            </a:r>
            <a:r>
              <a:rPr lang="en-US" altLang="en-US" sz="2400" dirty="0">
                <a:cs typeface="Majalla UI"/>
              </a:rPr>
              <a:t>immunocompromised </a:t>
            </a:r>
            <a:r>
              <a:rPr lang="en-US" sz="2400" dirty="0" smtClean="0"/>
              <a:t>patients</a:t>
            </a:r>
          </a:p>
          <a:p>
            <a:pPr algn="just" rtl="0" eaLnBrk="1" hangingPunct="1">
              <a:buFont typeface="Wingdings" pitchFamily="2" charset="2"/>
              <a:buNone/>
            </a:pPr>
            <a:r>
              <a:rPr lang="en-US" altLang="en-US" sz="2400" i="1" dirty="0" smtClean="0">
                <a:cs typeface="Majalla UI"/>
              </a:rPr>
              <a:t>Listeria</a:t>
            </a:r>
            <a:r>
              <a:rPr lang="en-US" altLang="en-US" sz="2400" dirty="0" smtClean="0">
                <a:cs typeface="Majalla UI"/>
              </a:rPr>
              <a:t> </a:t>
            </a:r>
            <a:r>
              <a:rPr lang="en-US" altLang="en-US" sz="2400" dirty="0">
                <a:cs typeface="Majalla UI"/>
              </a:rPr>
              <a:t>infections are most common in pregnant women, fetuses or </a:t>
            </a:r>
            <a:r>
              <a:rPr lang="en-US" altLang="en-US" sz="2400" dirty="0" smtClean="0">
                <a:cs typeface="Majalla UI"/>
              </a:rPr>
              <a:t>newborns</a:t>
            </a:r>
            <a:endParaRPr lang="en-US" altLang="en-US" sz="2400" dirty="0" smtClean="0">
              <a:cs typeface="Majalla U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27212"/>
            <a:ext cx="5788025" cy="40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مستطيل 1"/>
          <p:cNvSpPr/>
          <p:nvPr/>
        </p:nvSpPr>
        <p:spPr>
          <a:xfrm>
            <a:off x="76200" y="304800"/>
            <a:ext cx="8839200" cy="1754326"/>
          </a:xfrm>
          <a:prstGeom prst="rect">
            <a:avLst/>
          </a:prstGeom>
        </p:spPr>
        <p:txBody>
          <a:bodyPr wrap="square">
            <a:spAutoFit/>
          </a:bodyPr>
          <a:lstStyle/>
          <a:p>
            <a:pPr algn="just" eaLnBrk="1" hangingPunct="1"/>
            <a:r>
              <a:rPr lang="en-US" altLang="en-US" b="1" dirty="0">
                <a:cs typeface="Majalla UI"/>
              </a:rPr>
              <a:t>Laboratory identification</a:t>
            </a:r>
            <a:endParaRPr lang="en-US" altLang="en-US" dirty="0">
              <a:cs typeface="Majalla UI"/>
            </a:endParaRPr>
          </a:p>
          <a:p>
            <a:pPr algn="just" eaLnBrk="1" hangingPunct="1"/>
            <a:r>
              <a:rPr lang="en-US" altLang="en-US" dirty="0">
                <a:cs typeface="Majalla UI"/>
              </a:rPr>
              <a:t>The organism can be isolated from blood, cerebrospinal fluid, On blood agar, L. monocytogenes produces a small colony surrounded by a narrow zone of hemolysis. </a:t>
            </a:r>
          </a:p>
          <a:p>
            <a:pPr algn="just" eaLnBrk="1" hangingPunct="1"/>
            <a:r>
              <a:rPr lang="en-US" altLang="en-US" b="1" dirty="0">
                <a:cs typeface="Majalla UI"/>
              </a:rPr>
              <a:t>Treatment </a:t>
            </a:r>
            <a:r>
              <a:rPr lang="en-US" dirty="0"/>
              <a:t>Ampicillin with erythromycin or with intravenous trimethoprim-</a:t>
            </a:r>
            <a:r>
              <a:rPr lang="en-US" dirty="0" err="1"/>
              <a:t>sulphamethoxazole</a:t>
            </a:r>
            <a:r>
              <a:rPr lang="en-US" dirty="0"/>
              <a:t>. </a:t>
            </a:r>
            <a:r>
              <a:rPr lang="en-US" altLang="en-US" dirty="0">
                <a:cs typeface="Majalla UI"/>
              </a:rPr>
              <a:t>.</a:t>
            </a:r>
          </a:p>
          <a:p>
            <a:pPr algn="just" eaLnBrk="1" hangingPunct="1">
              <a:buFont typeface="Wingdings" pitchFamily="2" charset="2"/>
              <a:buNone/>
            </a:pPr>
            <a:endParaRPr lang="ar-IQ" alt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4888</TotalTime>
  <Words>1351</Words>
  <Application>Microsoft Office PowerPoint</Application>
  <PresentationFormat>عرض على الشاشة (3:4)‏</PresentationFormat>
  <Paragraphs>69</Paragraphs>
  <Slides>18</Slides>
  <Notes>1</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18</vt:i4>
      </vt:variant>
    </vt:vector>
  </HeadingPairs>
  <TitlesOfParts>
    <vt:vector size="27" baseType="lpstr">
      <vt:lpstr>Arial</vt:lpstr>
      <vt:lpstr>Calibri</vt:lpstr>
      <vt:lpstr>Constantia</vt:lpstr>
      <vt:lpstr>Majalla UI</vt:lpstr>
      <vt:lpstr>Times New Roman</vt:lpstr>
      <vt:lpstr>Traditional Arabic</vt:lpstr>
      <vt:lpstr>Wingdings</vt:lpstr>
      <vt:lpstr>Wingdings 2</vt:lpstr>
      <vt:lpstr>Flow</vt:lpstr>
      <vt:lpstr>عرض تقديمي في PowerPoint</vt:lpstr>
      <vt:lpstr> Corynebacterium diphtheriae</vt:lpstr>
      <vt:lpstr>عرض تقديمي في PowerPoint</vt:lpstr>
      <vt:lpstr>عرض تقديمي في PowerPoint</vt:lpstr>
      <vt:lpstr>عرض تقديمي في PowerPoint</vt:lpstr>
      <vt:lpstr>عرض تقديمي في PowerPoint</vt:lpstr>
      <vt:lpstr>  Listeria monocytogenes </vt:lpstr>
      <vt:lpstr>عرض تقديمي في PowerPoint</vt:lpstr>
      <vt:lpstr>عرض تقديمي في PowerPoint</vt:lpstr>
      <vt:lpstr>Bacillus  is spores forming  </vt:lpstr>
      <vt:lpstr>عرض تقديمي في PowerPoint</vt:lpstr>
      <vt:lpstr>عرض تقديمي في PowerPoint</vt:lpstr>
      <vt:lpstr>عرض تقديمي في PowerPoint</vt:lpstr>
      <vt:lpstr> </vt:lpstr>
      <vt:lpstr>عرض تقديمي في PowerPoint</vt:lpstr>
      <vt:lpstr>Bacillus cereus </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Dr.Nada</dc:creator>
  <cp:lastModifiedBy>حساب Microsoft</cp:lastModifiedBy>
  <cp:revision>39</cp:revision>
  <dcterms:created xsi:type="dcterms:W3CDTF">2011-10-03T19:03:03Z</dcterms:created>
  <dcterms:modified xsi:type="dcterms:W3CDTF">2023-10-13T21:21:57Z</dcterms:modified>
</cp:coreProperties>
</file>