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64" r:id="rId1"/>
  </p:sldMasterIdLst>
  <p:sldIdLst>
    <p:sldId id="256" r:id="rId2"/>
    <p:sldId id="257" r:id="rId3"/>
    <p:sldId id="425" r:id="rId4"/>
    <p:sldId id="259" r:id="rId5"/>
    <p:sldId id="362" r:id="rId6"/>
    <p:sldId id="361" r:id="rId7"/>
    <p:sldId id="261" r:id="rId8"/>
    <p:sldId id="420" r:id="rId9"/>
    <p:sldId id="285" r:id="rId10"/>
    <p:sldId id="287" r:id="rId11"/>
    <p:sldId id="283" r:id="rId12"/>
    <p:sldId id="450" r:id="rId13"/>
    <p:sldId id="288" r:id="rId14"/>
    <p:sldId id="494" r:id="rId15"/>
    <p:sldId id="496" r:id="rId16"/>
    <p:sldId id="290" r:id="rId17"/>
    <p:sldId id="292" r:id="rId18"/>
    <p:sldId id="296" r:id="rId19"/>
    <p:sldId id="375" r:id="rId20"/>
    <p:sldId id="479" r:id="rId21"/>
    <p:sldId id="485" r:id="rId22"/>
    <p:sldId id="486" r:id="rId23"/>
    <p:sldId id="487" r:id="rId24"/>
    <p:sldId id="488" r:id="rId25"/>
    <p:sldId id="331" r:id="rId26"/>
    <p:sldId id="480" r:id="rId27"/>
    <p:sldId id="481" r:id="rId28"/>
    <p:sldId id="332" r:id="rId29"/>
    <p:sldId id="357" r:id="rId30"/>
    <p:sldId id="483" r:id="rId31"/>
    <p:sldId id="356" r:id="rId32"/>
    <p:sldId id="302" r:id="rId33"/>
    <p:sldId id="342" r:id="rId34"/>
    <p:sldId id="303" r:id="rId35"/>
    <p:sldId id="491" r:id="rId36"/>
    <p:sldId id="304" r:id="rId37"/>
    <p:sldId id="380" r:id="rId38"/>
    <p:sldId id="394" r:id="rId39"/>
    <p:sldId id="395" r:id="rId40"/>
    <p:sldId id="426" r:id="rId41"/>
    <p:sldId id="429" r:id="rId42"/>
    <p:sldId id="423" r:id="rId43"/>
    <p:sldId id="308" r:id="rId44"/>
    <p:sldId id="382" r:id="rId45"/>
    <p:sldId id="309" r:id="rId46"/>
    <p:sldId id="449" r:id="rId47"/>
    <p:sldId id="393" r:id="rId48"/>
    <p:sldId id="312" r:id="rId49"/>
    <p:sldId id="313" r:id="rId50"/>
    <p:sldId id="396" r:id="rId51"/>
    <p:sldId id="323" r:id="rId52"/>
    <p:sldId id="385" r:id="rId53"/>
    <p:sldId id="386" r:id="rId54"/>
    <p:sldId id="325" r:id="rId55"/>
    <p:sldId id="431" r:id="rId56"/>
    <p:sldId id="432" r:id="rId57"/>
    <p:sldId id="435" r:id="rId58"/>
    <p:sldId id="413" r:id="rId59"/>
    <p:sldId id="389" r:id="rId60"/>
    <p:sldId id="318" r:id="rId61"/>
    <p:sldId id="319" r:id="rId62"/>
    <p:sldId id="321" r:id="rId63"/>
    <p:sldId id="327" r:id="rId64"/>
    <p:sldId id="328" r:id="rId65"/>
    <p:sldId id="329" r:id="rId66"/>
    <p:sldId id="334" r:id="rId67"/>
    <p:sldId id="337" r:id="rId68"/>
    <p:sldId id="338" r:id="rId69"/>
    <p:sldId id="467" r:id="rId70"/>
    <p:sldId id="468" r:id="rId71"/>
    <p:sldId id="470" r:id="rId72"/>
    <p:sldId id="475" r:id="rId73"/>
    <p:sldId id="397" r:id="rId74"/>
    <p:sldId id="438" r:id="rId75"/>
    <p:sldId id="345" r:id="rId76"/>
    <p:sldId id="441" r:id="rId77"/>
    <p:sldId id="440" r:id="rId78"/>
    <p:sldId id="442" r:id="rId79"/>
    <p:sldId id="443" r:id="rId80"/>
    <p:sldId id="444" r:id="rId81"/>
    <p:sldId id="346" r:id="rId82"/>
    <p:sldId id="407" r:id="rId83"/>
    <p:sldId id="414" r:id="rId84"/>
    <p:sldId id="415" r:id="rId85"/>
    <p:sldId id="406" r:id="rId86"/>
    <p:sldId id="351" r:id="rId87"/>
    <p:sldId id="353" r:id="rId88"/>
    <p:sldId id="350" r:id="rId89"/>
    <p:sldId id="446" r:id="rId90"/>
    <p:sldId id="447" r:id="rId91"/>
    <p:sldId id="352" r:id="rId92"/>
    <p:sldId id="354" r:id="rId93"/>
    <p:sldId id="498" r:id="rId94"/>
    <p:sldId id="400" r:id="rId95"/>
    <p:sldId id="500" r:id="rId9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515" autoAdjust="0"/>
    <p:restoredTop sz="95161" autoAdjust="0"/>
  </p:normalViewPr>
  <p:slideViewPr>
    <p:cSldViewPr>
      <p:cViewPr varScale="1">
        <p:scale>
          <a:sx n="69" d="100"/>
          <a:sy n="69" d="100"/>
        </p:scale>
        <p:origin x="1052"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01DA810-3C2C-48C3-AD2A-5F953D6416A5}" type="datetimeFigureOut">
              <a:rPr lang="ar-IQ" smtClean="0"/>
              <a:pPr/>
              <a:t>10/04/1445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4AF72EE-E31A-4EB6-A305-03615EEA901B}" type="slidenum">
              <a:rPr lang="ar-IQ" smtClean="0"/>
              <a:pPr/>
              <a:t>‹#›</a:t>
            </a:fld>
            <a:endParaRPr lang="ar-IQ"/>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1DA810-3C2C-48C3-AD2A-5F953D6416A5}" type="datetimeFigureOut">
              <a:rPr lang="ar-IQ" smtClean="0"/>
              <a:pPr/>
              <a:t>10/04/1445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4AF72EE-E31A-4EB6-A305-03615EEA901B}"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1DA810-3C2C-48C3-AD2A-5F953D6416A5}" type="datetimeFigureOut">
              <a:rPr lang="ar-IQ" smtClean="0"/>
              <a:pPr/>
              <a:t>10/04/1445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4AF72EE-E31A-4EB6-A305-03615EEA901B}"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1DA810-3C2C-48C3-AD2A-5F953D6416A5}" type="datetimeFigureOut">
              <a:rPr lang="ar-IQ" smtClean="0"/>
              <a:pPr/>
              <a:t>10/04/1445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4AF72EE-E31A-4EB6-A305-03615EEA901B}"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1DA810-3C2C-48C3-AD2A-5F953D6416A5}" type="datetimeFigureOut">
              <a:rPr lang="ar-IQ" smtClean="0"/>
              <a:pPr/>
              <a:t>10/04/1445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4AF72EE-E31A-4EB6-A305-03615EEA901B}" type="slidenum">
              <a:rPr lang="ar-IQ" smtClean="0"/>
              <a:pPr/>
              <a:t>‹#›</a:t>
            </a:fld>
            <a:endParaRPr lang="ar-IQ"/>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01DA810-3C2C-48C3-AD2A-5F953D6416A5}" type="datetimeFigureOut">
              <a:rPr lang="ar-IQ" smtClean="0"/>
              <a:pPr/>
              <a:t>10/04/1445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4AF72EE-E31A-4EB6-A305-03615EEA901B}"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01DA810-3C2C-48C3-AD2A-5F953D6416A5}" type="datetimeFigureOut">
              <a:rPr lang="ar-IQ" smtClean="0"/>
              <a:pPr/>
              <a:t>10/04/1445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A4AF72EE-E31A-4EB6-A305-03615EEA901B}" type="slidenum">
              <a:rPr lang="ar-IQ" smtClean="0"/>
              <a:pPr/>
              <a:t>‹#›</a:t>
            </a:fld>
            <a:endParaRPr lang="ar-IQ"/>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1DA810-3C2C-48C3-AD2A-5F953D6416A5}" type="datetimeFigureOut">
              <a:rPr lang="ar-IQ" smtClean="0"/>
              <a:pPr/>
              <a:t>10/04/1445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A4AF72EE-E31A-4EB6-A305-03615EEA901B}"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1DA810-3C2C-48C3-AD2A-5F953D6416A5}" type="datetimeFigureOut">
              <a:rPr lang="ar-IQ" smtClean="0"/>
              <a:pPr/>
              <a:t>10/04/1445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A4AF72EE-E31A-4EB6-A305-03615EEA901B}"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1DA810-3C2C-48C3-AD2A-5F953D6416A5}" type="datetimeFigureOut">
              <a:rPr lang="ar-IQ" smtClean="0"/>
              <a:pPr/>
              <a:t>10/04/1445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4AF72EE-E31A-4EB6-A305-03615EEA901B}" type="slidenum">
              <a:rPr lang="ar-IQ" smtClean="0"/>
              <a:pPr/>
              <a:t>‹#›</a:t>
            </a:fld>
            <a:endParaRPr lang="ar-IQ"/>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1DA810-3C2C-48C3-AD2A-5F953D6416A5}" type="datetimeFigureOut">
              <a:rPr lang="ar-IQ" smtClean="0"/>
              <a:pPr/>
              <a:t>10/04/1445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4AF72EE-E31A-4EB6-A305-03615EEA901B}"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01DA810-3C2C-48C3-AD2A-5F953D6416A5}" type="datetimeFigureOut">
              <a:rPr lang="ar-IQ" smtClean="0"/>
              <a:pPr/>
              <a:t>10/04/1445</a:t>
            </a:fld>
            <a:endParaRPr lang="ar-IQ"/>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ar-IQ"/>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A4AF72EE-E31A-4EB6-A305-03615EEA901B}"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1052737"/>
            <a:ext cx="7772400" cy="2088231"/>
          </a:xfrm>
        </p:spPr>
        <p:txBody>
          <a:bodyPr>
            <a:noAutofit/>
          </a:bodyPr>
          <a:lstStyle/>
          <a:p>
            <a:pPr algn="ctr" rtl="0"/>
            <a:r>
              <a:rPr lang="en-US" sz="6000" dirty="0" smtClean="0">
                <a:solidFill>
                  <a:schemeClr val="accent2"/>
                </a:solidFill>
                <a:latin typeface="Arial Rounded MT Bold" pitchFamily="34" charset="0"/>
              </a:rPr>
              <a:t>Pharmaceutical chemistry</a:t>
            </a:r>
            <a:br>
              <a:rPr lang="en-US" sz="6000" dirty="0" smtClean="0">
                <a:solidFill>
                  <a:schemeClr val="accent2"/>
                </a:solidFill>
                <a:latin typeface="Arial Rounded MT Bold" pitchFamily="34" charset="0"/>
              </a:rPr>
            </a:br>
            <a:endParaRPr lang="ar-IQ" sz="6000" dirty="0">
              <a:solidFill>
                <a:schemeClr val="accent2"/>
              </a:solidFill>
              <a:latin typeface="Arial Rounded MT Bold" pitchFamily="34" charset="0"/>
            </a:endParaRPr>
          </a:p>
        </p:txBody>
      </p:sp>
      <p:sp>
        <p:nvSpPr>
          <p:cNvPr id="3" name="Subtitle 2"/>
          <p:cNvSpPr>
            <a:spLocks noGrp="1"/>
          </p:cNvSpPr>
          <p:nvPr>
            <p:ph type="subTitle" idx="1"/>
          </p:nvPr>
        </p:nvSpPr>
        <p:spPr>
          <a:xfrm>
            <a:off x="1371600" y="2636912"/>
            <a:ext cx="6400800" cy="3001888"/>
          </a:xfrm>
        </p:spPr>
        <p:txBody>
          <a:bodyPr>
            <a:normAutofit/>
          </a:bodyPr>
          <a:lstStyle/>
          <a:p>
            <a:pPr algn="ctr" rtl="0"/>
            <a:r>
              <a:rPr lang="en-US" sz="4000" dirty="0" smtClean="0">
                <a:solidFill>
                  <a:schemeClr val="accent6">
                    <a:lumMod val="75000"/>
                  </a:schemeClr>
                </a:solidFill>
              </a:rPr>
              <a:t>Adrenergic Agents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76672"/>
            <a:ext cx="8229600" cy="648072"/>
          </a:xfrm>
        </p:spPr>
        <p:txBody>
          <a:bodyPr>
            <a:normAutofit fontScale="90000"/>
          </a:bodyPr>
          <a:lstStyle/>
          <a:p>
            <a:r>
              <a:rPr lang="el-GR" b="1" dirty="0" smtClean="0">
                <a:solidFill>
                  <a:srgbClr val="0070C0"/>
                </a:solidFill>
                <a:latin typeface="Times New Roman" pitchFamily="18" charset="0"/>
                <a:cs typeface="Times New Roman" pitchFamily="18" charset="0"/>
              </a:rPr>
              <a:t>α</a:t>
            </a:r>
            <a:r>
              <a:rPr lang="en-US" b="1" dirty="0" smtClean="0">
                <a:solidFill>
                  <a:srgbClr val="0070C0"/>
                </a:solidFill>
                <a:latin typeface="Times New Roman" pitchFamily="18" charset="0"/>
                <a:cs typeface="Times New Roman" pitchFamily="18" charset="0"/>
              </a:rPr>
              <a:t>-Adrenergic Receptors</a:t>
            </a:r>
            <a:endParaRPr lang="ar-IQ" b="1" dirty="0">
              <a:solidFill>
                <a:srgbClr val="0070C0"/>
              </a:solidFill>
              <a:latin typeface="Times New Roman" pitchFamily="18" charset="0"/>
              <a:cs typeface="Times New Roman" pitchFamily="18" charset="0"/>
            </a:endParaRPr>
          </a:p>
        </p:txBody>
      </p:sp>
      <p:sp>
        <p:nvSpPr>
          <p:cNvPr id="2" name="Content Placeholder 1"/>
          <p:cNvSpPr>
            <a:spLocks noGrp="1"/>
          </p:cNvSpPr>
          <p:nvPr>
            <p:ph idx="1"/>
          </p:nvPr>
        </p:nvSpPr>
        <p:spPr>
          <a:xfrm>
            <a:off x="457200" y="1196752"/>
            <a:ext cx="8229600" cy="5328592"/>
          </a:xfrm>
        </p:spPr>
        <p:txBody>
          <a:bodyPr>
            <a:normAutofit/>
          </a:bodyPr>
          <a:lstStyle/>
          <a:p>
            <a:pPr marL="365125" indent="268288" algn="just" rtl="0">
              <a:buNone/>
            </a:pPr>
            <a:r>
              <a:rPr lang="el-GR" sz="2400" dirty="0" smtClean="0">
                <a:latin typeface="Times New Roman"/>
                <a:cs typeface="Times New Roman"/>
              </a:rPr>
              <a:t>α</a:t>
            </a:r>
            <a:r>
              <a:rPr lang="en-US" sz="15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-receptors were designated as </a:t>
            </a:r>
            <a:r>
              <a:rPr lang="en-US" sz="2400" dirty="0" smtClean="0">
                <a:solidFill>
                  <a:srgbClr val="0070C0"/>
                </a:solidFill>
                <a:latin typeface="Times New Roman" pitchFamily="18" charset="0"/>
                <a:cs typeface="Times New Roman" pitchFamily="18" charset="0"/>
              </a:rPr>
              <a:t>excitatory,</a:t>
            </a:r>
            <a:r>
              <a:rPr lang="en-US" sz="2400" dirty="0" smtClean="0">
                <a:latin typeface="Times New Roman" pitchFamily="18" charset="0"/>
                <a:cs typeface="Times New Roman" pitchFamily="18" charset="0"/>
              </a:rPr>
              <a:t> while </a:t>
            </a:r>
            <a:r>
              <a:rPr lang="el-GR" sz="2400" dirty="0" smtClean="0">
                <a:latin typeface="Times New Roman"/>
                <a:cs typeface="Times New Roman"/>
              </a:rPr>
              <a:t>α</a:t>
            </a:r>
            <a:r>
              <a:rPr lang="en-US" sz="15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-receptors mediated </a:t>
            </a:r>
            <a:r>
              <a:rPr lang="en-US" sz="2400" dirty="0" smtClean="0">
                <a:solidFill>
                  <a:srgbClr val="0070C0"/>
                </a:solidFill>
                <a:latin typeface="Times New Roman" pitchFamily="18" charset="0"/>
                <a:cs typeface="Times New Roman" pitchFamily="18" charset="0"/>
              </a:rPr>
              <a:t>inhibitory</a:t>
            </a:r>
            <a:r>
              <a:rPr lang="en-US" sz="2400" dirty="0" smtClean="0">
                <a:latin typeface="Times New Roman" pitchFamily="18" charset="0"/>
                <a:cs typeface="Times New Roman" pitchFamily="18" charset="0"/>
              </a:rPr>
              <a:t> responses.</a:t>
            </a:r>
          </a:p>
          <a:p>
            <a:pPr marL="365125" indent="268288" algn="just" rtl="0">
              <a:buNone/>
            </a:pPr>
            <a:r>
              <a:rPr lang="en-US" sz="2400" dirty="0" smtClean="0">
                <a:latin typeface="Times New Roman" pitchFamily="18" charset="0"/>
                <a:cs typeface="Times New Roman" pitchFamily="18" charset="0"/>
              </a:rPr>
              <a:t>The α-receptors </a:t>
            </a:r>
            <a:r>
              <a:rPr lang="en-US" sz="2400" dirty="0">
                <a:latin typeface="Times New Roman" pitchFamily="18" charset="0"/>
                <a:cs typeface="Times New Roman" pitchFamily="18" charset="0"/>
              </a:rPr>
              <a:t>are involved in control of the Cardio-vascular system.</a:t>
            </a:r>
          </a:p>
          <a:p>
            <a:pPr marL="365125" indent="268288" algn="just" rtl="0">
              <a:buNone/>
            </a:pPr>
            <a:r>
              <a:rPr lang="en-US" sz="2400" dirty="0">
                <a:latin typeface="Times New Roman" pitchFamily="18" charset="0"/>
                <a:cs typeface="Times New Roman" pitchFamily="18" charset="0"/>
              </a:rPr>
              <a:t>The α</a:t>
            </a:r>
            <a:r>
              <a:rPr lang="en-US" sz="1500" dirty="0">
                <a:latin typeface="Times New Roman" pitchFamily="18" charset="0"/>
                <a:cs typeface="Times New Roman" pitchFamily="18" charset="0"/>
              </a:rPr>
              <a:t>2</a:t>
            </a:r>
            <a:r>
              <a:rPr lang="en-US" sz="2400" dirty="0">
                <a:latin typeface="Times New Roman" pitchFamily="18" charset="0"/>
                <a:cs typeface="Times New Roman" pitchFamily="18" charset="0"/>
              </a:rPr>
              <a:t>-receptors not only play a role in the regulation of NE release but also regulate the release of other NTs, such as acetylcholine and serotonin. Both α</a:t>
            </a:r>
            <a:r>
              <a:rPr lang="en-US" sz="1500" dirty="0">
                <a:latin typeface="Times New Roman" pitchFamily="18" charset="0"/>
                <a:cs typeface="Times New Roman" pitchFamily="18" charset="0"/>
              </a:rPr>
              <a:t>1</a:t>
            </a:r>
            <a:r>
              <a:rPr lang="en-US" sz="2400" dirty="0">
                <a:latin typeface="Times New Roman" pitchFamily="18" charset="0"/>
                <a:cs typeface="Times New Roman" pitchFamily="18" charset="0"/>
              </a:rPr>
              <a:t>- and α</a:t>
            </a:r>
            <a:r>
              <a:rPr lang="en-US" sz="1500" dirty="0">
                <a:latin typeface="Times New Roman" pitchFamily="18" charset="0"/>
                <a:cs typeface="Times New Roman" pitchFamily="18" charset="0"/>
              </a:rPr>
              <a:t>2</a:t>
            </a:r>
            <a:r>
              <a:rPr lang="en-US" sz="2400" dirty="0">
                <a:latin typeface="Times New Roman" pitchFamily="18" charset="0"/>
                <a:cs typeface="Times New Roman" pitchFamily="18" charset="0"/>
              </a:rPr>
              <a:t>-receptors also play an important role in the regulation of several metabolic processes, such as insulin secretion and glycogenolysis.</a:t>
            </a:r>
          </a:p>
          <a:p>
            <a:pPr marL="365125" indent="268288" algn="just" rtl="0">
              <a:buNone/>
            </a:pPr>
            <a:endParaRPr lang="ar-IQ"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92088"/>
          </a:xfrm>
        </p:spPr>
        <p:txBody>
          <a:bodyPr>
            <a:normAutofit/>
          </a:bodyPr>
          <a:lstStyle/>
          <a:p>
            <a:pPr rtl="0"/>
            <a:r>
              <a:rPr lang="el-GR" sz="3200" b="1" dirty="0" smtClean="0">
                <a:solidFill>
                  <a:srgbClr val="0070C0"/>
                </a:solidFill>
                <a:latin typeface="Times New Roman" pitchFamily="18" charset="0"/>
                <a:cs typeface="Times New Roman" pitchFamily="18" charset="0"/>
              </a:rPr>
              <a:t>β</a:t>
            </a:r>
            <a:r>
              <a:rPr lang="en-US" sz="3200" b="1" dirty="0" smtClean="0">
                <a:solidFill>
                  <a:srgbClr val="0070C0"/>
                </a:solidFill>
                <a:latin typeface="Times New Roman" pitchFamily="18" charset="0"/>
                <a:cs typeface="Times New Roman" pitchFamily="18" charset="0"/>
              </a:rPr>
              <a:t>-Adrenergic Receptors</a:t>
            </a:r>
            <a:endParaRPr lang="ar-IQ" sz="3200"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340768"/>
            <a:ext cx="8229600" cy="4666523"/>
          </a:xfrm>
        </p:spPr>
        <p:txBody>
          <a:bodyPr>
            <a:normAutofit/>
          </a:bodyPr>
          <a:lstStyle/>
          <a:p>
            <a:pPr marL="365125" indent="358775" algn="just" rtl="0">
              <a:buNone/>
            </a:pPr>
            <a:r>
              <a:rPr lang="en-US" sz="2400" dirty="0" smtClean="0">
                <a:latin typeface="Times New Roman" pitchFamily="18" charset="0"/>
                <a:cs typeface="Times New Roman" pitchFamily="18" charset="0"/>
              </a:rPr>
              <a:t>Three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itchFamily="18" charset="0"/>
                <a:cs typeface="Times New Roman" pitchFamily="18" charset="0"/>
              </a:rPr>
              <a:t>-receptor subtypes have been cloned, including    </a:t>
            </a:r>
            <a:r>
              <a:rPr lang="el-GR" sz="2400" dirty="0" smtClean="0">
                <a:latin typeface="Times New Roman" panose="02020603050405020304" pitchFamily="18" charset="0"/>
                <a:cs typeface="Times New Roman" panose="02020603050405020304" pitchFamily="18" charset="0"/>
              </a:rPr>
              <a:t>β</a:t>
            </a:r>
            <a:r>
              <a:rPr lang="en-US" sz="16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a:t>
            </a:r>
            <a:r>
              <a:rPr lang="el-GR" sz="2400" dirty="0" smtClean="0">
                <a:latin typeface="Times New Roman" panose="02020603050405020304" pitchFamily="18" charset="0"/>
                <a:cs typeface="Times New Roman" panose="02020603050405020304" pitchFamily="18" charset="0"/>
              </a:rPr>
              <a:t>β</a:t>
            </a:r>
            <a:r>
              <a:rPr lang="en-US" sz="16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and </a:t>
            </a:r>
            <a:r>
              <a:rPr lang="el-GR" sz="2400" dirty="0" smtClean="0">
                <a:latin typeface="Times New Roman" panose="02020603050405020304" pitchFamily="18" charset="0"/>
                <a:cs typeface="Times New Roman" panose="02020603050405020304" pitchFamily="18" charset="0"/>
              </a:rPr>
              <a:t>β</a:t>
            </a:r>
            <a:r>
              <a:rPr lang="en-US" sz="1600"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rPr>
              <a:t>. </a:t>
            </a:r>
          </a:p>
          <a:p>
            <a:pPr marL="365125" indent="257175" algn="just" rtl="0">
              <a:buNone/>
            </a:pPr>
            <a:r>
              <a:rPr lang="en-US" sz="2400" dirty="0" smtClean="0">
                <a:latin typeface="Times New Roman" pitchFamily="18" charset="0"/>
                <a:cs typeface="Times New Roman" pitchFamily="18" charset="0"/>
              </a:rPr>
              <a:t>The</a:t>
            </a:r>
            <a:r>
              <a:rPr lang="el-GR" sz="2400" dirty="0" smtClean="0">
                <a:latin typeface="Times New Roman" panose="02020603050405020304" pitchFamily="18" charset="0"/>
                <a:cs typeface="Times New Roman" panose="02020603050405020304" pitchFamily="18" charset="0"/>
              </a:rPr>
              <a:t> β</a:t>
            </a:r>
            <a:r>
              <a:rPr lang="en-US" sz="16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-receptors are located on smooth muscle throughout the body, where they are involved in relaxation of the smooth muscle, producing such effects as bronchodilation and vasodilatation</a:t>
            </a:r>
          </a:p>
          <a:p>
            <a:pPr marL="365125" indent="358775" algn="just" rtl="0">
              <a:buNone/>
            </a:pPr>
            <a:r>
              <a:rPr lang="en-US" sz="2400" dirty="0" smtClean="0">
                <a:latin typeface="Times New Roman" pitchFamily="18" charset="0"/>
                <a:cs typeface="Times New Roman" pitchFamily="18" charset="0"/>
              </a:rPr>
              <a:t>The </a:t>
            </a:r>
            <a:r>
              <a:rPr lang="el-GR" sz="2400" dirty="0" smtClean="0">
                <a:latin typeface="Times New Roman" panose="02020603050405020304" pitchFamily="18" charset="0"/>
                <a:cs typeface="Times New Roman" panose="02020603050405020304" pitchFamily="18" charset="0"/>
              </a:rPr>
              <a:t>β</a:t>
            </a:r>
            <a:r>
              <a:rPr lang="en-US" sz="1600"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rPr>
              <a:t>-receptor is located on brown adipose tissue and is involved in the stimulation of lipolysis. </a:t>
            </a:r>
            <a:endParaRPr lang="ar-IQ"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836713"/>
            <a:ext cx="8928991" cy="429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11560" y="5229200"/>
            <a:ext cx="7992888" cy="52322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Comparison of β- and α-adrenoceptor binding sites</a:t>
            </a:r>
            <a:r>
              <a:rPr lang="en-US" dirty="0"/>
              <a:t> </a:t>
            </a:r>
          </a:p>
        </p:txBody>
      </p:sp>
    </p:spTree>
    <p:extLst>
      <p:ext uri="{BB962C8B-B14F-4D97-AF65-F5344CB8AC3E}">
        <p14:creationId xmlns:p14="http://schemas.microsoft.com/office/powerpoint/2010/main" val="4260028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04664"/>
            <a:ext cx="8579296" cy="432048"/>
          </a:xfrm>
        </p:spPr>
        <p:txBody>
          <a:bodyPr>
            <a:noAutofit/>
          </a:bodyPr>
          <a:lstStyle/>
          <a:p>
            <a:endParaRPr lang="ar-IQ" sz="3200" b="1" dirty="0">
              <a:solidFill>
                <a:schemeClr val="accent5"/>
              </a:solidFill>
              <a:latin typeface="Times New Roman" pitchFamily="18" charset="0"/>
              <a:cs typeface="Times New Roman" pitchFamily="18" charset="0"/>
            </a:endParaRPr>
          </a:p>
        </p:txBody>
      </p:sp>
      <p:sp>
        <p:nvSpPr>
          <p:cNvPr id="2" name="Content Placeholder 1"/>
          <p:cNvSpPr>
            <a:spLocks noGrp="1"/>
          </p:cNvSpPr>
          <p:nvPr>
            <p:ph idx="1"/>
          </p:nvPr>
        </p:nvSpPr>
        <p:spPr>
          <a:xfrm>
            <a:off x="251520" y="764704"/>
            <a:ext cx="8435280" cy="5760640"/>
          </a:xfrm>
        </p:spPr>
        <p:txBody>
          <a:bodyPr>
            <a:normAutofit fontScale="92500"/>
          </a:bodyPr>
          <a:lstStyle/>
          <a:p>
            <a:pPr algn="l" rtl="0">
              <a:buNone/>
            </a:pPr>
            <a:r>
              <a:rPr lang="en-US" sz="2800" b="1" dirty="0" smtClean="0">
                <a:solidFill>
                  <a:schemeClr val="bg2">
                    <a:lumMod val="50000"/>
                  </a:schemeClr>
                </a:solidFill>
                <a:latin typeface="Times New Roman" pitchFamily="18" charset="0"/>
                <a:cs typeface="Times New Roman" pitchFamily="18" charset="0"/>
              </a:rPr>
              <a:t>   Drugs Affecting Catecholamine Biosynthesis   </a:t>
            </a:r>
          </a:p>
          <a:p>
            <a:pPr algn="l" rtl="0">
              <a:buNone/>
            </a:pPr>
            <a:r>
              <a:rPr lang="en-US" sz="2800" b="1" i="1" dirty="0" smtClean="0">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Metyrosine</a:t>
            </a:r>
            <a:endParaRPr lang="en-US" sz="2400" b="1" dirty="0" smtClean="0">
              <a:solidFill>
                <a:srgbClr val="FF0000"/>
              </a:solidFill>
              <a:latin typeface="Times New Roman" panose="02020603050405020304" pitchFamily="18" charset="0"/>
              <a:cs typeface="Times New Roman" panose="02020603050405020304" pitchFamily="18" charset="0"/>
            </a:endParaRPr>
          </a:p>
          <a:p>
            <a:pPr marL="365125" indent="371475" algn="just">
              <a:buNone/>
            </a:pPr>
            <a:r>
              <a:rPr lang="en-US" sz="2400" dirty="0" smtClean="0">
                <a:latin typeface="Times New Roman" pitchFamily="18" charset="0"/>
                <a:cs typeface="Times New Roman" pitchFamily="18" charset="0"/>
              </a:rPr>
              <a:t>is a much more effective competitive  inhibitor of E and NE production than agents that inhibit enzymes involved in CA biosynthesis. Metyrosine differs structurally from tyrosine only in the presence of an </a:t>
            </a:r>
            <a:r>
              <a:rPr lang="el-GR" sz="2400" dirty="0" smtClean="0">
                <a:latin typeface="Times New Roman" pitchFamily="18" charset="0"/>
                <a:cs typeface="Times New Roman" pitchFamily="18" charset="0"/>
              </a:rPr>
              <a:t>α</a:t>
            </a:r>
            <a:r>
              <a:rPr lang="en-US" sz="2400" dirty="0" smtClean="0">
                <a:latin typeface="Times New Roman" pitchFamily="18" charset="0"/>
                <a:cs typeface="Times New Roman" pitchFamily="18" charset="0"/>
              </a:rPr>
              <a:t>-methyl group</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365125" indent="371475" algn="just">
              <a:buNone/>
            </a:pPr>
            <a:r>
              <a:rPr lang="en-US" dirty="0" smtClean="0">
                <a:latin typeface="Times New Roman" pitchFamily="18" charset="0"/>
                <a:cs typeface="Times New Roman" pitchFamily="18" charset="0"/>
              </a:rPr>
              <a:t>This </a:t>
            </a:r>
            <a:r>
              <a:rPr lang="en-US" dirty="0">
                <a:latin typeface="Times New Roman" pitchFamily="18" charset="0"/>
                <a:cs typeface="Times New Roman" pitchFamily="18" charset="0"/>
              </a:rPr>
              <a:t>unnatural amino acid is accepted by the </a:t>
            </a:r>
            <a:r>
              <a:rPr lang="en-US" dirty="0" smtClean="0">
                <a:latin typeface="Times New Roman" pitchFamily="18" charset="0"/>
                <a:cs typeface="Times New Roman" pitchFamily="18" charset="0"/>
              </a:rPr>
              <a:t>enzymes of </a:t>
            </a:r>
            <a:r>
              <a:rPr lang="en-US" dirty="0">
                <a:latin typeface="Times New Roman" pitchFamily="18" charset="0"/>
                <a:cs typeface="Times New Roman" pitchFamily="18" charset="0"/>
              </a:rPr>
              <a:t>the biosynthetic pathway and converted </a:t>
            </a:r>
            <a:r>
              <a:rPr lang="en-US" dirty="0" smtClean="0">
                <a:latin typeface="Times New Roman" pitchFamily="18" charset="0"/>
                <a:cs typeface="Times New Roman" pitchFamily="18" charset="0"/>
              </a:rPr>
              <a:t>to metaraminol </a:t>
            </a:r>
            <a:r>
              <a:rPr lang="en-US" dirty="0">
                <a:latin typeface="Times New Roman" pitchFamily="18" charset="0"/>
                <a:cs typeface="Times New Roman" pitchFamily="18" charset="0"/>
              </a:rPr>
              <a:t>(an </a:t>
            </a:r>
            <a:r>
              <a:rPr lang="el-GR" dirty="0" smtClean="0">
                <a:latin typeface="Times New Roman" pitchFamily="18" charset="0"/>
                <a:cs typeface="Times New Roman" pitchFamily="18" charset="0"/>
              </a:rPr>
              <a:t>α</a:t>
            </a:r>
            <a:r>
              <a:rPr lang="en-US" dirty="0">
                <a:latin typeface="Times New Roman" pitchFamily="18" charset="0"/>
                <a:cs typeface="Times New Roman" pitchFamily="18" charset="0"/>
              </a:rPr>
              <a:t>-agonist</a:t>
            </a:r>
            <a:r>
              <a:rPr lang="en-US" dirty="0" smtClean="0">
                <a:latin typeface="Times New Roman" pitchFamily="18" charset="0"/>
                <a:cs typeface="Times New Roman" pitchFamily="18" charset="0"/>
              </a:rPr>
              <a:t>).</a:t>
            </a:r>
          </a:p>
          <a:p>
            <a:pPr marL="365125" indent="371475" algn="just">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It is one example of a CA-biosynthesis inhibitor in clinical use.     </a:t>
            </a:r>
            <a:endParaRPr lang="en-US" dirty="0" smtClean="0">
              <a:latin typeface="Times New Roman" pitchFamily="18" charset="0"/>
              <a:cs typeface="Times New Roman" pitchFamily="18" charset="0"/>
            </a:endParaRPr>
          </a:p>
          <a:p>
            <a:pPr marL="365125" indent="371475" algn="just">
              <a:buNone/>
            </a:pPr>
            <a:r>
              <a:rPr lang="en-US" dirty="0" smtClean="0">
                <a:latin typeface="Times New Roman" pitchFamily="18" charset="0"/>
                <a:cs typeface="Times New Roman" pitchFamily="18" charset="0"/>
              </a:rPr>
              <a:t>Inhibitors </a:t>
            </a:r>
            <a:r>
              <a:rPr lang="en-US" dirty="0">
                <a:latin typeface="Times New Roman" pitchFamily="18" charset="0"/>
                <a:cs typeface="Times New Roman" pitchFamily="18" charset="0"/>
              </a:rPr>
              <a:t>of </a:t>
            </a:r>
            <a:r>
              <a:rPr lang="en-US" dirty="0" smtClean="0">
                <a:latin typeface="Times New Roman" pitchFamily="18" charset="0"/>
                <a:cs typeface="Times New Roman" pitchFamily="18" charset="0"/>
              </a:rPr>
              <a:t>Aromatic amino acid decarboxylase AADC </a:t>
            </a:r>
            <a:r>
              <a:rPr lang="en-US" dirty="0">
                <a:latin typeface="Times New Roman" pitchFamily="18" charset="0"/>
                <a:cs typeface="Times New Roman" pitchFamily="18" charset="0"/>
              </a:rPr>
              <a:t>(e.g., carbidopa) have proven to </a:t>
            </a:r>
            <a:r>
              <a:rPr lang="en-US" dirty="0" smtClean="0">
                <a:latin typeface="Times New Roman" pitchFamily="18" charset="0"/>
                <a:cs typeface="Times New Roman" pitchFamily="18" charset="0"/>
              </a:rPr>
              <a:t>be clinically </a:t>
            </a:r>
            <a:r>
              <a:rPr lang="en-US" dirty="0">
                <a:latin typeface="Times New Roman" pitchFamily="18" charset="0"/>
                <a:cs typeface="Times New Roman" pitchFamily="18" charset="0"/>
              </a:rPr>
              <a:t>useful, but not as modulators of peripheral </a:t>
            </a:r>
            <a:r>
              <a:rPr lang="en-US" dirty="0" smtClean="0">
                <a:latin typeface="Times New Roman" pitchFamily="18" charset="0"/>
                <a:cs typeface="Times New Roman" pitchFamily="18" charset="0"/>
              </a:rPr>
              <a:t>adrenergic transmission</a:t>
            </a:r>
            <a:r>
              <a:rPr lang="en-US" dirty="0">
                <a:latin typeface="Times New Roman" pitchFamily="18" charset="0"/>
                <a:cs typeface="Times New Roman" pitchFamily="18" charset="0"/>
              </a:rPr>
              <a:t>. Rather these agents are used to </a:t>
            </a:r>
            <a:r>
              <a:rPr lang="en-US" dirty="0" smtClean="0">
                <a:latin typeface="Times New Roman" pitchFamily="18" charset="0"/>
                <a:cs typeface="Times New Roman" pitchFamily="18" charset="0"/>
              </a:rPr>
              <a:t>inhibit the </a:t>
            </a:r>
            <a:r>
              <a:rPr lang="en-US" dirty="0">
                <a:latin typeface="Times New Roman" pitchFamily="18" charset="0"/>
                <a:cs typeface="Times New Roman" pitchFamily="18" charset="0"/>
              </a:rPr>
              <a:t>metabolism of drug L-DOPA administered in the </a:t>
            </a:r>
            <a:r>
              <a:rPr lang="en-US" dirty="0" smtClean="0">
                <a:latin typeface="Times New Roman" pitchFamily="18" charset="0"/>
                <a:cs typeface="Times New Roman" pitchFamily="18" charset="0"/>
              </a:rPr>
              <a:t>treatment of </a:t>
            </a:r>
            <a:r>
              <a:rPr lang="en-US" dirty="0">
                <a:latin typeface="Times New Roman" pitchFamily="18" charset="0"/>
                <a:cs typeface="Times New Roman" pitchFamily="18" charset="0"/>
              </a:rPr>
              <a:t>Parkinson disease</a:t>
            </a:r>
            <a:endParaRPr lang="en-US" sz="2400" dirty="0" smtClean="0">
              <a:latin typeface="Times New Roman" pitchFamily="18" charset="0"/>
              <a:cs typeface="Times New Roman" pitchFamily="18" charset="0"/>
            </a:endParaRPr>
          </a:p>
          <a:p>
            <a:pPr algn="just" rtl="0">
              <a:buNone/>
            </a:pPr>
            <a:endParaRPr lang="ar-IQ" dirty="0">
              <a:solidFill>
                <a:schemeClr val="bg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712296"/>
          </a:xfrm>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Metyrosine</a:t>
            </a:r>
            <a:r>
              <a:rPr lang="en-US" dirty="0" smtClean="0">
                <a:latin typeface="Times New Roman" panose="02020603050405020304" pitchFamily="18" charset="0"/>
                <a:cs typeface="Times New Roman" panose="02020603050405020304" pitchFamily="18" charset="0"/>
              </a:rPr>
              <a:t> is </a:t>
            </a:r>
            <a:r>
              <a:rPr lang="en-US" dirty="0">
                <a:latin typeface="Times New Roman" panose="02020603050405020304" pitchFamily="18" charset="0"/>
                <a:cs typeface="Times New Roman" panose="02020603050405020304" pitchFamily="18" charset="0"/>
              </a:rPr>
              <a:t>used principally for the preoperative </a:t>
            </a:r>
            <a:r>
              <a:rPr lang="en-US" dirty="0" smtClean="0">
                <a:latin typeface="Times New Roman" panose="02020603050405020304" pitchFamily="18" charset="0"/>
                <a:cs typeface="Times New Roman" panose="02020603050405020304" pitchFamily="18" charset="0"/>
              </a:rPr>
              <a:t>management of </a:t>
            </a:r>
            <a:r>
              <a:rPr lang="en-US" dirty="0">
                <a:latin typeface="Times New Roman" panose="02020603050405020304" pitchFamily="18" charset="0"/>
                <a:cs typeface="Times New Roman" panose="02020603050405020304" pitchFamily="18" charset="0"/>
              </a:rPr>
              <a:t>pheochromocytoma, chromaffin cell </a:t>
            </a:r>
            <a:r>
              <a:rPr lang="en-US" dirty="0" smtClean="0">
                <a:latin typeface="Times New Roman" panose="02020603050405020304" pitchFamily="18" charset="0"/>
                <a:cs typeface="Times New Roman" panose="02020603050405020304" pitchFamily="18" charset="0"/>
              </a:rPr>
              <a:t>tumors that </a:t>
            </a:r>
            <a:r>
              <a:rPr lang="en-US" dirty="0">
                <a:latin typeface="Times New Roman" panose="02020603050405020304" pitchFamily="18" charset="0"/>
                <a:cs typeface="Times New Roman" panose="02020603050405020304" pitchFamily="18" charset="0"/>
              </a:rPr>
              <a:t>produce large amounts of NE and E</a:t>
            </a:r>
            <a:r>
              <a:rPr lang="en-US" dirty="0" smtClean="0">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Inhibitors of CA </a:t>
            </a:r>
            <a:r>
              <a:rPr lang="en-US" dirty="0">
                <a:latin typeface="Times New Roman" panose="02020603050405020304" pitchFamily="18" charset="0"/>
                <a:cs typeface="Times New Roman" panose="02020603050405020304" pitchFamily="18" charset="0"/>
              </a:rPr>
              <a:t>synthesis have limited clinical utility because </a:t>
            </a:r>
            <a:r>
              <a:rPr lang="en-US" dirty="0" smtClean="0">
                <a:latin typeface="Times New Roman" panose="02020603050405020304" pitchFamily="18" charset="0"/>
                <a:cs typeface="Times New Roman" panose="02020603050405020304" pitchFamily="18" charset="0"/>
              </a:rPr>
              <a:t>such agents </a:t>
            </a:r>
            <a:r>
              <a:rPr lang="en-US" dirty="0">
                <a:latin typeface="Times New Roman" panose="02020603050405020304" pitchFamily="18" charset="0"/>
                <a:cs typeface="Times New Roman" panose="02020603050405020304" pitchFamily="18" charset="0"/>
              </a:rPr>
              <a:t>nonspecifically inhibit the formation of all CAs </a:t>
            </a:r>
            <a:r>
              <a:rPr lang="en-US" dirty="0" smtClean="0">
                <a:latin typeface="Times New Roman" panose="02020603050405020304" pitchFamily="18" charset="0"/>
                <a:cs typeface="Times New Roman" panose="02020603050405020304" pitchFamily="18" charset="0"/>
              </a:rPr>
              <a:t>and result </a:t>
            </a:r>
            <a:r>
              <a:rPr lang="en-US" dirty="0">
                <a:latin typeface="Times New Roman" panose="02020603050405020304" pitchFamily="18" charset="0"/>
                <a:cs typeface="Times New Roman" panose="02020603050405020304" pitchFamily="18" charset="0"/>
              </a:rPr>
              <a:t>in many side effects. Sedation is the most </a:t>
            </a:r>
            <a:r>
              <a:rPr lang="en-US" dirty="0" smtClean="0">
                <a:latin typeface="Times New Roman" panose="02020603050405020304" pitchFamily="18" charset="0"/>
                <a:cs typeface="Times New Roman" panose="02020603050405020304" pitchFamily="18" charset="0"/>
              </a:rPr>
              <a:t>common side </a:t>
            </a:r>
            <a:r>
              <a:rPr lang="en-US" dirty="0">
                <a:latin typeface="Times New Roman" panose="02020603050405020304" pitchFamily="18" charset="0"/>
                <a:cs typeface="Times New Roman" panose="02020603050405020304" pitchFamily="18" charset="0"/>
              </a:rPr>
              <a:t>effect of this drug.</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657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24744"/>
            <a:ext cx="8784976"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0279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76672"/>
            <a:ext cx="8229600" cy="576064"/>
          </a:xfrm>
        </p:spPr>
        <p:txBody>
          <a:bodyPr>
            <a:noAutofit/>
          </a:bodyPr>
          <a:lstStyle/>
          <a:p>
            <a:pPr rtl="0"/>
            <a:r>
              <a:rPr lang="en-US" sz="2800" b="1" dirty="0" smtClean="0">
                <a:solidFill>
                  <a:schemeClr val="accent5"/>
                </a:solidFill>
                <a:latin typeface="Times New Roman" pitchFamily="18" charset="0"/>
                <a:cs typeface="Times New Roman" pitchFamily="18" charset="0"/>
              </a:rPr>
              <a:t>Drugs Affecting Catecholamine Storage and Release</a:t>
            </a:r>
            <a:endParaRPr lang="ar-IQ" sz="2800" b="1" dirty="0">
              <a:solidFill>
                <a:schemeClr val="accent5"/>
              </a:solidFill>
              <a:latin typeface="Times New Roman" pitchFamily="18" charset="0"/>
              <a:cs typeface="Times New Roman" pitchFamily="18" charset="0"/>
            </a:endParaRPr>
          </a:p>
        </p:txBody>
      </p:sp>
      <p:sp>
        <p:nvSpPr>
          <p:cNvPr id="2" name="Content Placeholder 1"/>
          <p:cNvSpPr>
            <a:spLocks noGrp="1"/>
          </p:cNvSpPr>
          <p:nvPr>
            <p:ph idx="1"/>
          </p:nvPr>
        </p:nvSpPr>
        <p:spPr>
          <a:xfrm>
            <a:off x="467544" y="980728"/>
            <a:ext cx="8280920" cy="5544616"/>
          </a:xfrm>
        </p:spPr>
        <p:txBody>
          <a:bodyPr>
            <a:normAutofit fontScale="85000" lnSpcReduction="10000"/>
          </a:bodyPr>
          <a:lstStyle/>
          <a:p>
            <a:pPr algn="l" rtl="0">
              <a:buNone/>
            </a:pPr>
            <a:r>
              <a:rPr lang="en-US" sz="4000" b="1" dirty="0" smtClean="0">
                <a:solidFill>
                  <a:srgbClr val="FF0000"/>
                </a:solidFill>
                <a:latin typeface="Times New Roman" pitchFamily="18" charset="0"/>
                <a:cs typeface="Times New Roman" pitchFamily="18" charset="0"/>
              </a:rPr>
              <a:t>1.Reserpine (an NT Depleter).</a:t>
            </a:r>
          </a:p>
          <a:p>
            <a:pPr marL="338138" indent="30163" algn="l" rtl="0">
              <a:lnSpc>
                <a:spcPct val="120000"/>
              </a:lnSpc>
              <a:buNone/>
            </a:pPr>
            <a:r>
              <a:rPr lang="en-US" sz="3400" dirty="0" smtClean="0">
                <a:latin typeface="Times New Roman" pitchFamily="18" charset="0"/>
                <a:cs typeface="Times New Roman" pitchFamily="18" charset="0"/>
              </a:rPr>
              <a:t>Reserpine, a prototypical and historically important drug, is an indole  alkaloid obtained from the root of </a:t>
            </a:r>
            <a:r>
              <a:rPr lang="en-US" sz="3400" i="1" dirty="0" smtClean="0">
                <a:latin typeface="Times New Roman" pitchFamily="18" charset="0"/>
                <a:cs typeface="Times New Roman" pitchFamily="18" charset="0"/>
              </a:rPr>
              <a:t>Rauwolfia serpentina found in India.</a:t>
            </a:r>
          </a:p>
          <a:p>
            <a:pPr marL="365125" indent="-20638" algn="just" rtl="0">
              <a:lnSpc>
                <a:spcPct val="120000"/>
              </a:lnSpc>
              <a:buNone/>
            </a:pPr>
            <a:r>
              <a:rPr lang="en-US" sz="3400" dirty="0" smtClean="0">
                <a:latin typeface="Times New Roman" pitchFamily="18" charset="0"/>
                <a:cs typeface="Times New Roman" pitchFamily="18" charset="0"/>
              </a:rPr>
              <a:t>    It not only depletes the vesicle storage of NE in sympathetic neurons in </a:t>
            </a:r>
            <a:r>
              <a:rPr lang="en-US" sz="3400" dirty="0">
                <a:latin typeface="Times New Roman" pitchFamily="18" charset="0"/>
                <a:cs typeface="Times New Roman" pitchFamily="18" charset="0"/>
              </a:rPr>
              <a:t> </a:t>
            </a:r>
            <a:r>
              <a:rPr lang="en-US" sz="3400" dirty="0" smtClean="0">
                <a:latin typeface="Times New Roman" pitchFamily="18" charset="0"/>
                <a:cs typeface="Times New Roman" pitchFamily="18" charset="0"/>
              </a:rPr>
              <a:t>PNS, CNS, and E in the adrenal medulla, but also depletes  the storage of serotonin and DA in their respective neurons in the brain.</a:t>
            </a:r>
          </a:p>
          <a:p>
            <a:pPr marL="365125" indent="-20638" algn="just">
              <a:lnSpc>
                <a:spcPct val="120000"/>
              </a:lnSpc>
              <a:buNone/>
            </a:pPr>
            <a:r>
              <a:rPr lang="en-US" sz="3400" dirty="0" smtClean="0">
                <a:latin typeface="Times New Roman" pitchFamily="18" charset="0"/>
                <a:cs typeface="Times New Roman" pitchFamily="18" charset="0"/>
              </a:rPr>
              <a:t>    </a:t>
            </a:r>
            <a:endParaRPr lang="ar-IQ" sz="3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04664"/>
            <a:ext cx="8229600" cy="864096"/>
          </a:xfrm>
        </p:spPr>
        <p:txBody>
          <a:bodyPr>
            <a:normAutofit/>
          </a:bodyPr>
          <a:lstStyle/>
          <a:p>
            <a:pPr rtl="0"/>
            <a:r>
              <a:rPr lang="en-US" sz="2800" dirty="0" smtClean="0">
                <a:solidFill>
                  <a:srgbClr val="FF0000"/>
                </a:solidFill>
                <a:latin typeface="Times New Roman" pitchFamily="18" charset="0"/>
                <a:cs typeface="Times New Roman" pitchFamily="18" charset="0"/>
              </a:rPr>
              <a:t>2.Guanethidine (Ismelin) and guanadrel (Hylorel)</a:t>
            </a:r>
            <a:endParaRPr lang="ar-IQ" sz="2800" dirty="0">
              <a:solidFill>
                <a:srgbClr val="FF0000"/>
              </a:solidFill>
              <a:latin typeface="Times New Roman" pitchFamily="18" charset="0"/>
              <a:cs typeface="Times New Roman" pitchFamily="18" charset="0"/>
            </a:endParaRPr>
          </a:p>
        </p:txBody>
      </p:sp>
      <p:sp>
        <p:nvSpPr>
          <p:cNvPr id="2" name="Content Placeholder 1"/>
          <p:cNvSpPr>
            <a:spLocks noGrp="1"/>
          </p:cNvSpPr>
          <p:nvPr>
            <p:ph idx="1"/>
          </p:nvPr>
        </p:nvSpPr>
        <p:spPr>
          <a:xfrm>
            <a:off x="457200" y="1340768"/>
            <a:ext cx="8229600" cy="4666523"/>
          </a:xfrm>
        </p:spPr>
        <p:txBody>
          <a:bodyPr/>
          <a:lstStyle/>
          <a:p>
            <a:pPr marL="365125" indent="257175" algn="l" rtl="0">
              <a:buNone/>
            </a:pPr>
            <a:r>
              <a:rPr lang="en-US" sz="2400" dirty="0" smtClean="0">
                <a:latin typeface="Times New Roman" pitchFamily="18" charset="0"/>
                <a:cs typeface="Times New Roman" pitchFamily="18" charset="0"/>
              </a:rPr>
              <a:t>Are used orally active antihypertensives. Drugs of this type enter the adrenergic neuron by way of the uptake-1 process and accumulate within the neuronal storage vesicles.</a:t>
            </a:r>
          </a:p>
          <a:p>
            <a:pPr marL="365125" indent="257175" algn="l" rtl="0">
              <a:buNone/>
            </a:pPr>
            <a:r>
              <a:rPr lang="en-US" dirty="0">
                <a:latin typeface="Times New Roman" pitchFamily="18" charset="0"/>
                <a:cs typeface="Times New Roman" pitchFamily="18" charset="0"/>
              </a:rPr>
              <a:t>They bind to the storage vesicles and stabilize the neuronal storage vesicle membranes, making them less responsive to nerve impulses. </a:t>
            </a:r>
          </a:p>
          <a:p>
            <a:pPr marL="365125" indent="257175" algn="l" rtl="0">
              <a:buNone/>
            </a:pPr>
            <a:endParaRPr lang="en-US" dirty="0" smtClean="0">
              <a:latin typeface="Times New Roman" pitchFamily="18" charset="0"/>
              <a:cs typeface="Times New Roman" pitchFamily="18" charset="0"/>
            </a:endParaRPr>
          </a:p>
          <a:p>
            <a:pPr marL="365125" indent="257175" algn="l" rtl="0">
              <a:buNone/>
            </a:pPr>
            <a:endParaRPr lang="en-US" dirty="0" smtClean="0">
              <a:latin typeface="Times New Roman" pitchFamily="18" charset="0"/>
              <a:cs typeface="Times New Roman" pitchFamily="18" charset="0"/>
            </a:endParaRPr>
          </a:p>
          <a:p>
            <a:pPr marL="365125" indent="257175" algn="l" rtl="0">
              <a:buNone/>
            </a:pPr>
            <a:endParaRPr lang="en-US" dirty="0" smtClean="0">
              <a:latin typeface="Times New Roman" pitchFamily="18" charset="0"/>
              <a:cs typeface="Times New Roman" pitchFamily="18" charset="0"/>
            </a:endParaRPr>
          </a:p>
          <a:p>
            <a:pPr marL="365125" indent="257175" algn="l" rtl="0">
              <a:buNone/>
            </a:pPr>
            <a:endParaRPr lang="en-US" dirty="0" smtClean="0">
              <a:latin typeface="Times New Roman" pitchFamily="18" charset="0"/>
              <a:cs typeface="Times New Roman" pitchFamily="18" charset="0"/>
            </a:endParaRPr>
          </a:p>
          <a:p>
            <a:pPr marL="365125" indent="257175" algn="l" rtl="0">
              <a:buNone/>
            </a:pPr>
            <a:endParaRPr lang="en-US" dirty="0" smtClean="0">
              <a:latin typeface="Times New Roman" pitchFamily="18" charset="0"/>
              <a:cs typeface="Times New Roman" pitchFamily="18" charset="0"/>
            </a:endParaRPr>
          </a:p>
          <a:p>
            <a:pPr marL="365125" indent="257175" algn="l" rtl="0">
              <a:buNone/>
            </a:pPr>
            <a:endParaRPr lang="ar-IQ" dirty="0">
              <a:latin typeface="Times New Roman" pitchFamily="18" charset="0"/>
              <a:cs typeface="Times New Roman" pitchFamily="18" charset="0"/>
            </a:endParaRPr>
          </a:p>
        </p:txBody>
      </p:sp>
      <p:pic>
        <p:nvPicPr>
          <p:cNvPr id="3076" name="Picture 4" descr="C:\Users\krema\Pictures\2014-04-15 karima\Screenshot01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l="9278" t="14634" r="15464" b="17073"/>
          <a:stretch>
            <a:fillRect/>
          </a:stretch>
        </p:blipFill>
        <p:spPr bwMode="auto">
          <a:xfrm>
            <a:off x="1979712" y="3573016"/>
            <a:ext cx="6048672" cy="23762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20688"/>
            <a:ext cx="8229600" cy="288032"/>
          </a:xfrm>
        </p:spPr>
        <p:txBody>
          <a:bodyPr>
            <a:normAutofit fontScale="90000"/>
          </a:bodyPr>
          <a:lstStyle/>
          <a:p>
            <a:pPr rtl="0"/>
            <a:r>
              <a:rPr lang="en-US" sz="3200" dirty="0" smtClean="0">
                <a:solidFill>
                  <a:srgbClr val="FF0000"/>
                </a:solidFill>
                <a:effectLst/>
              </a:rPr>
              <a:t/>
            </a:r>
            <a:br>
              <a:rPr lang="en-US" sz="3200" dirty="0" smtClean="0">
                <a:solidFill>
                  <a:srgbClr val="FF0000"/>
                </a:solidFill>
                <a:effectLst/>
              </a:rPr>
            </a:br>
            <a:r>
              <a:rPr lang="en-US" sz="3100" b="1" dirty="0" smtClean="0">
                <a:solidFill>
                  <a:srgbClr val="0070C0"/>
                </a:solidFill>
                <a:effectLst/>
                <a:latin typeface="Times New Roman" panose="02020603050405020304" pitchFamily="18" charset="0"/>
                <a:cs typeface="Times New Roman" panose="02020603050405020304" pitchFamily="18" charset="0"/>
              </a:rPr>
              <a:t>Direct Acting Sympathomimetics</a:t>
            </a:r>
            <a:r>
              <a:rPr lang="en-US" sz="3200" dirty="0" smtClean="0">
                <a:solidFill>
                  <a:srgbClr val="0070C0"/>
                </a:solidFill>
                <a:effectLst/>
              </a:rPr>
              <a:t/>
            </a:r>
            <a:br>
              <a:rPr lang="en-US" sz="3200" dirty="0" smtClean="0">
                <a:solidFill>
                  <a:srgbClr val="0070C0"/>
                </a:solidFill>
                <a:effectLst/>
              </a:rPr>
            </a:br>
            <a:endParaRPr lang="ar-IQ" sz="3200" dirty="0">
              <a:solidFill>
                <a:srgbClr val="0070C0"/>
              </a:solidFill>
              <a:effectLst/>
            </a:endParaRPr>
          </a:p>
        </p:txBody>
      </p:sp>
      <p:sp>
        <p:nvSpPr>
          <p:cNvPr id="2" name="Content Placeholder 1"/>
          <p:cNvSpPr>
            <a:spLocks noGrp="1"/>
          </p:cNvSpPr>
          <p:nvPr>
            <p:ph idx="1"/>
          </p:nvPr>
        </p:nvSpPr>
        <p:spPr>
          <a:xfrm>
            <a:off x="251520" y="1052736"/>
            <a:ext cx="8424936" cy="5400600"/>
          </a:xfrm>
        </p:spPr>
        <p:txBody>
          <a:bodyPr>
            <a:normAutofit fontScale="25000" lnSpcReduction="20000"/>
          </a:bodyPr>
          <a:lstStyle/>
          <a:p>
            <a:pPr marL="365125" indent="354013" algn="l" rtl="0">
              <a:lnSpc>
                <a:spcPct val="120000"/>
              </a:lnSpc>
              <a:buNone/>
            </a:pPr>
            <a:r>
              <a:rPr lang="en-US" sz="9600" dirty="0" smtClean="0">
                <a:latin typeface="Times New Roman" pitchFamily="18" charset="0"/>
                <a:cs typeface="Times New Roman" pitchFamily="18" charset="0"/>
              </a:rPr>
              <a:t>The parent structure with the features in common for many of the adrenergic drugs is: </a:t>
            </a:r>
            <a:r>
              <a:rPr lang="el-GR" sz="9600" dirty="0" smtClean="0">
                <a:solidFill>
                  <a:schemeClr val="tx2">
                    <a:lumMod val="75000"/>
                  </a:schemeClr>
                </a:solidFill>
                <a:latin typeface="Times New Roman"/>
                <a:cs typeface="Times New Roman"/>
              </a:rPr>
              <a:t>β</a:t>
            </a:r>
            <a:r>
              <a:rPr lang="en-US" sz="9600" dirty="0" smtClean="0">
                <a:solidFill>
                  <a:schemeClr val="tx2">
                    <a:lumMod val="75000"/>
                  </a:schemeClr>
                </a:solidFill>
                <a:latin typeface="Times New Roman"/>
                <a:cs typeface="Times New Roman"/>
              </a:rPr>
              <a:t>-</a:t>
            </a:r>
            <a:r>
              <a:rPr lang="en-US" sz="9600" dirty="0" smtClean="0">
                <a:solidFill>
                  <a:schemeClr val="tx2">
                    <a:lumMod val="75000"/>
                  </a:schemeClr>
                </a:solidFill>
                <a:latin typeface="Times New Roman" pitchFamily="18" charset="0"/>
                <a:cs typeface="Times New Roman" pitchFamily="18" charset="0"/>
              </a:rPr>
              <a:t>phenyl ethyl-amine.</a:t>
            </a:r>
          </a:p>
          <a:p>
            <a:pPr marL="365125" indent="354013" algn="l" rtl="0">
              <a:lnSpc>
                <a:spcPct val="120000"/>
              </a:lnSpc>
              <a:buNone/>
            </a:pPr>
            <a:endParaRPr lang="en-US" sz="9600" dirty="0" smtClean="0">
              <a:solidFill>
                <a:schemeClr val="accent2"/>
              </a:solidFill>
              <a:latin typeface="Times New Roman" pitchFamily="18" charset="0"/>
              <a:cs typeface="Times New Roman" pitchFamily="18" charset="0"/>
            </a:endParaRPr>
          </a:p>
          <a:p>
            <a:pPr marL="365125" indent="354013" algn="just" rtl="0">
              <a:lnSpc>
                <a:spcPct val="120000"/>
              </a:lnSpc>
              <a:buNone/>
            </a:pPr>
            <a:endParaRPr lang="en-US" sz="9600" dirty="0" smtClean="0">
              <a:latin typeface="Times New Roman" pitchFamily="18" charset="0"/>
              <a:cs typeface="Times New Roman" pitchFamily="18" charset="0"/>
            </a:endParaRPr>
          </a:p>
          <a:p>
            <a:pPr marL="365125" indent="354013" algn="just" rtl="0">
              <a:lnSpc>
                <a:spcPct val="120000"/>
              </a:lnSpc>
              <a:buNone/>
            </a:pPr>
            <a:endParaRPr lang="en-US" sz="9600" dirty="0" smtClean="0">
              <a:latin typeface="Times New Roman" pitchFamily="18" charset="0"/>
              <a:cs typeface="Times New Roman" pitchFamily="18" charset="0"/>
            </a:endParaRPr>
          </a:p>
          <a:p>
            <a:pPr marL="365125" indent="354013" algn="just" rtl="0">
              <a:lnSpc>
                <a:spcPct val="120000"/>
              </a:lnSpc>
              <a:buNone/>
            </a:pPr>
            <a:r>
              <a:rPr lang="en-US" sz="9600" dirty="0" smtClean="0">
                <a:latin typeface="Times New Roman" pitchFamily="18" charset="0"/>
                <a:cs typeface="Times New Roman" pitchFamily="18" charset="0"/>
              </a:rPr>
              <a:t>. </a:t>
            </a:r>
          </a:p>
          <a:p>
            <a:pPr marL="365125" indent="354013" algn="just" rtl="0">
              <a:lnSpc>
                <a:spcPct val="120000"/>
              </a:lnSpc>
              <a:buNone/>
            </a:pPr>
            <a:endParaRPr lang="en-US" sz="11200" dirty="0" smtClean="0">
              <a:latin typeface="Times New Roman" pitchFamily="18" charset="0"/>
              <a:cs typeface="Times New Roman" pitchFamily="18" charset="0"/>
            </a:endParaRPr>
          </a:p>
          <a:p>
            <a:pPr marL="365125" indent="354013" algn="just">
              <a:lnSpc>
                <a:spcPct val="120000"/>
              </a:lnSpc>
              <a:buNone/>
            </a:pPr>
            <a:r>
              <a:rPr lang="en-US" sz="9600" dirty="0">
                <a:latin typeface="Times New Roman" pitchFamily="18" charset="0"/>
                <a:cs typeface="Times New Roman" pitchFamily="18" charset="0"/>
              </a:rPr>
              <a:t>The substitution on the meta-,and Para-positions of the aromatic ring, on the amino, and on </a:t>
            </a:r>
            <a:r>
              <a:rPr lang="en-US" sz="9600" dirty="0" smtClean="0">
                <a:latin typeface="Times New Roman" pitchFamily="18" charset="0"/>
                <a:cs typeface="Times New Roman" pitchFamily="18" charset="0"/>
              </a:rPr>
              <a:t>α- and </a:t>
            </a:r>
            <a:r>
              <a:rPr lang="en-US" sz="9600" dirty="0">
                <a:latin typeface="Times New Roman" pitchFamily="18" charset="0"/>
                <a:cs typeface="Times New Roman" pitchFamily="18" charset="0"/>
              </a:rPr>
              <a:t>β-positions </a:t>
            </a:r>
            <a:r>
              <a:rPr lang="en-US" sz="9600" dirty="0" smtClean="0">
                <a:latin typeface="Times New Roman" pitchFamily="18" charset="0"/>
                <a:cs typeface="Times New Roman" pitchFamily="18" charset="0"/>
              </a:rPr>
              <a:t>of </a:t>
            </a:r>
            <a:r>
              <a:rPr lang="en-US" sz="9600" dirty="0">
                <a:latin typeface="Times New Roman" pitchFamily="18" charset="0"/>
                <a:cs typeface="Times New Roman" pitchFamily="18" charset="0"/>
              </a:rPr>
              <a:t>the ethylamine side chain influences not only their mechanism of action, the receptor selectivity, but also their absorption, oral activity, metabolism, degradation, and thus duration of action </a:t>
            </a:r>
            <a:r>
              <a:rPr lang="en-US" sz="9600" dirty="0" smtClean="0">
                <a:latin typeface="Times New Roman" pitchFamily="18" charset="0"/>
                <a:cs typeface="Times New Roman" pitchFamily="18" charset="0"/>
              </a:rPr>
              <a:t>. </a:t>
            </a:r>
            <a:endParaRPr lang="en-US" sz="9600" dirty="0">
              <a:latin typeface="Times New Roman" pitchFamily="18" charset="0"/>
              <a:cs typeface="Times New Roman" pitchFamily="18" charset="0"/>
            </a:endParaRPr>
          </a:p>
          <a:p>
            <a:pPr marL="365125" indent="354013" algn="just" rtl="0">
              <a:lnSpc>
                <a:spcPct val="120000"/>
              </a:lnSpc>
              <a:buNone/>
            </a:pPr>
            <a:r>
              <a:rPr lang="en-US" sz="9600" dirty="0" smtClean="0">
                <a:latin typeface="Times New Roman" pitchFamily="18" charset="0"/>
                <a:cs typeface="Times New Roman" pitchFamily="18" charset="0"/>
              </a:rPr>
              <a:t> </a:t>
            </a:r>
          </a:p>
          <a:p>
            <a:pPr algn="just" rtl="0">
              <a:buNone/>
              <a:tabLst>
                <a:tab pos="273050" algn="l"/>
              </a:tabLst>
            </a:pPr>
            <a:endParaRPr lang="ar-IQ" sz="9600"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916832"/>
            <a:ext cx="5472608" cy="2232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92696"/>
            <a:ext cx="8229600" cy="831304"/>
          </a:xfrm>
        </p:spPr>
        <p:txBody>
          <a:bodyPr>
            <a:normAutofit fontScale="90000"/>
          </a:bodyPr>
          <a:lstStyle/>
          <a:p>
            <a:r>
              <a:rPr lang="en-US" sz="4400" dirty="0" smtClean="0">
                <a:solidFill>
                  <a:srgbClr val="FF0000"/>
                </a:solidFill>
                <a:effectLst/>
              </a:rPr>
              <a:t> </a:t>
            </a:r>
            <a:r>
              <a:rPr lang="en-US" sz="3600" b="1" dirty="0" smtClean="0">
                <a:solidFill>
                  <a:schemeClr val="tx1">
                    <a:lumMod val="50000"/>
                    <a:lumOff val="50000"/>
                  </a:schemeClr>
                </a:solidFill>
                <a:effectLst/>
                <a:latin typeface="Times New Roman" pitchFamily="18" charset="0"/>
                <a:cs typeface="Times New Roman" pitchFamily="18" charset="0"/>
              </a:rPr>
              <a:t>Structure–activity </a:t>
            </a:r>
            <a:r>
              <a:rPr lang="en-US" sz="3600" b="1" dirty="0" smtClean="0">
                <a:solidFill>
                  <a:schemeClr val="tx1">
                    <a:lumMod val="50000"/>
                    <a:lumOff val="50000"/>
                  </a:schemeClr>
                </a:solidFill>
                <a:latin typeface="Times New Roman" pitchFamily="18" charset="0"/>
                <a:cs typeface="Times New Roman" pitchFamily="18" charset="0"/>
              </a:rPr>
              <a:t>relationships</a:t>
            </a:r>
            <a:br>
              <a:rPr lang="en-US" sz="3600" b="1" dirty="0" smtClean="0">
                <a:solidFill>
                  <a:schemeClr val="tx1">
                    <a:lumMod val="50000"/>
                    <a:lumOff val="50000"/>
                  </a:schemeClr>
                </a:solidFill>
                <a:latin typeface="Times New Roman" pitchFamily="18" charset="0"/>
                <a:cs typeface="Times New Roman" pitchFamily="18" charset="0"/>
              </a:rPr>
            </a:br>
            <a:r>
              <a:rPr lang="en-US" sz="3600" b="1" dirty="0" smtClean="0">
                <a:solidFill>
                  <a:schemeClr val="tx1">
                    <a:lumMod val="50000"/>
                    <a:lumOff val="50000"/>
                  </a:schemeClr>
                </a:solidFill>
                <a:latin typeface="Times New Roman" pitchFamily="18" charset="0"/>
                <a:cs typeface="Times New Roman" pitchFamily="18" charset="0"/>
              </a:rPr>
              <a:t>Important </a:t>
            </a:r>
            <a:r>
              <a:rPr lang="en-US" sz="3600" b="1" dirty="0">
                <a:solidFill>
                  <a:schemeClr val="tx1">
                    <a:lumMod val="50000"/>
                    <a:lumOff val="50000"/>
                  </a:schemeClr>
                </a:solidFill>
                <a:latin typeface="Times New Roman" pitchFamily="18" charset="0"/>
                <a:cs typeface="Times New Roman" pitchFamily="18" charset="0"/>
              </a:rPr>
              <a:t>binding groups </a:t>
            </a:r>
            <a:r>
              <a:rPr lang="en-US" sz="3600" b="1" dirty="0" smtClean="0">
                <a:solidFill>
                  <a:schemeClr val="tx1">
                    <a:lumMod val="50000"/>
                    <a:lumOff val="50000"/>
                  </a:schemeClr>
                </a:solidFill>
                <a:latin typeface="Times New Roman" pitchFamily="18" charset="0"/>
                <a:cs typeface="Times New Roman" pitchFamily="18" charset="0"/>
              </a:rPr>
              <a:t>on catecholamines</a:t>
            </a:r>
            <a:r>
              <a:rPr lang="en-US" sz="3600" b="1" dirty="0">
                <a:solidFill>
                  <a:schemeClr val="tx1">
                    <a:lumMod val="50000"/>
                    <a:lumOff val="50000"/>
                  </a:schemeClr>
                </a:solidFill>
                <a:latin typeface="Times New Roman" pitchFamily="18" charset="0"/>
                <a:cs typeface="Times New Roman" pitchFamily="18" charset="0"/>
              </a:rPr>
              <a:t/>
            </a:r>
            <a:br>
              <a:rPr lang="en-US" sz="3600" b="1" dirty="0">
                <a:solidFill>
                  <a:schemeClr val="tx1">
                    <a:lumMod val="50000"/>
                    <a:lumOff val="50000"/>
                  </a:schemeClr>
                </a:solidFill>
                <a:latin typeface="Times New Roman" pitchFamily="18" charset="0"/>
                <a:cs typeface="Times New Roman" pitchFamily="18" charset="0"/>
              </a:rPr>
            </a:br>
            <a:endParaRPr lang="ar-IQ" sz="3600" b="1" dirty="0">
              <a:solidFill>
                <a:schemeClr val="tx1">
                  <a:lumMod val="50000"/>
                  <a:lumOff val="50000"/>
                </a:schemeClr>
              </a:solidFill>
              <a:effectLst/>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algn="just" rtl="0">
              <a:buNone/>
            </a:pPr>
            <a:r>
              <a:rPr lang="en-US" b="1" dirty="0" smtClean="0">
                <a:solidFill>
                  <a:srgbClr val="0070C0"/>
                </a:solidFill>
              </a:rPr>
              <a:t>1.Separation of Aromatic Ring and Amino Group.</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89"/>
          <a:stretch/>
        </p:blipFill>
        <p:spPr bwMode="auto">
          <a:xfrm>
            <a:off x="914400" y="3356992"/>
            <a:ext cx="7906072"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0"/>
            <a:ext cx="8640960" cy="6093296"/>
          </a:xfrm>
        </p:spPr>
        <p:txBody>
          <a:bodyPr>
            <a:normAutofit/>
          </a:bodyPr>
          <a:lstStyle/>
          <a:p>
            <a:pPr marL="0" indent="536575" algn="just" rtl="0">
              <a:buNone/>
            </a:pPr>
            <a:endParaRPr lang="en-US" sz="3200" b="1" dirty="0">
              <a:solidFill>
                <a:srgbClr val="FF0000"/>
              </a:solidFill>
              <a:latin typeface="Times New Roman" pitchFamily="18" charset="0"/>
              <a:cs typeface="Times New Roman" pitchFamily="18" charset="0"/>
            </a:endParaRPr>
          </a:p>
          <a:p>
            <a:pPr marL="0" indent="536575" algn="just" rtl="0">
              <a:buNone/>
            </a:pPr>
            <a:r>
              <a:rPr lang="en-US" sz="3200" b="1" dirty="0" smtClean="0">
                <a:solidFill>
                  <a:srgbClr val="0070C0"/>
                </a:solidFill>
                <a:latin typeface="Times New Roman" pitchFamily="18" charset="0"/>
                <a:cs typeface="Times New Roman" pitchFamily="18" charset="0"/>
              </a:rPr>
              <a:t>Adrenergic drugs</a:t>
            </a:r>
            <a:r>
              <a:rPr lang="en-US" sz="3200" b="1" dirty="0" smtClean="0">
                <a:solidFill>
                  <a:srgbClr val="0070C0"/>
                </a:solidFill>
              </a:rPr>
              <a:t> </a:t>
            </a:r>
            <a:r>
              <a:rPr lang="en-US" sz="2400" dirty="0">
                <a:latin typeface="Times New Roman" pitchFamily="18" charset="0"/>
                <a:cs typeface="Times New Roman" pitchFamily="18" charset="0"/>
              </a:rPr>
              <a:t>exert their principal pharmacological </a:t>
            </a:r>
            <a:r>
              <a:rPr lang="en-US" sz="2400" dirty="0" smtClean="0">
                <a:latin typeface="Times New Roman" pitchFamily="18" charset="0"/>
                <a:cs typeface="Times New Roman" pitchFamily="18" charset="0"/>
              </a:rPr>
              <a:t>and therapeutic </a:t>
            </a:r>
            <a:r>
              <a:rPr lang="en-US" sz="2400" dirty="0">
                <a:latin typeface="Times New Roman" pitchFamily="18" charset="0"/>
                <a:cs typeface="Times New Roman" pitchFamily="18" charset="0"/>
              </a:rPr>
              <a:t>effects by either </a:t>
            </a:r>
            <a:r>
              <a:rPr lang="en-US" sz="2400" dirty="0">
                <a:solidFill>
                  <a:srgbClr val="0070C0"/>
                </a:solidFill>
                <a:latin typeface="Times New Roman" pitchFamily="18" charset="0"/>
                <a:cs typeface="Times New Roman" pitchFamily="18" charset="0"/>
              </a:rPr>
              <a:t>enhancing or reducing </a:t>
            </a:r>
            <a:r>
              <a:rPr lang="en-US" sz="2400" dirty="0" smtClean="0">
                <a:latin typeface="Times New Roman" pitchFamily="18" charset="0"/>
                <a:cs typeface="Times New Roman" pitchFamily="18" charset="0"/>
              </a:rPr>
              <a:t>the activity </a:t>
            </a:r>
            <a:r>
              <a:rPr lang="en-US" sz="2400" dirty="0">
                <a:latin typeface="Times New Roman" pitchFamily="18" charset="0"/>
                <a:cs typeface="Times New Roman" pitchFamily="18" charset="0"/>
              </a:rPr>
              <a:t>of the various components of the </a:t>
            </a:r>
            <a:r>
              <a:rPr lang="en-US" sz="2400" dirty="0" smtClean="0">
                <a:latin typeface="Times New Roman" pitchFamily="18" charset="0"/>
                <a:cs typeface="Times New Roman" pitchFamily="18" charset="0"/>
              </a:rPr>
              <a:t>sympathetic division </a:t>
            </a:r>
            <a:r>
              <a:rPr lang="en-US" sz="2400" dirty="0">
                <a:latin typeface="Times New Roman" pitchFamily="18" charset="0"/>
                <a:cs typeface="Times New Roman" pitchFamily="18" charset="0"/>
              </a:rPr>
              <a:t>of the autonomic nervous </a:t>
            </a:r>
            <a:r>
              <a:rPr lang="en-US" sz="2400" dirty="0" smtClean="0">
                <a:latin typeface="Times New Roman" pitchFamily="18" charset="0"/>
                <a:cs typeface="Times New Roman" pitchFamily="18" charset="0"/>
              </a:rPr>
              <a:t>system.</a:t>
            </a:r>
            <a:endParaRPr lang="en-US" sz="2400" dirty="0" smtClean="0">
              <a:solidFill>
                <a:srgbClr val="0070C0"/>
              </a:solidFill>
              <a:latin typeface="Times New Roman" pitchFamily="18" charset="0"/>
              <a:cs typeface="Times New Roman" pitchFamily="18" charset="0"/>
            </a:endParaRPr>
          </a:p>
          <a:p>
            <a:pPr marL="95250" indent="441325" algn="just" rtl="0">
              <a:buNone/>
            </a:pPr>
            <a:r>
              <a:rPr lang="en-US" sz="2400" dirty="0" smtClean="0">
                <a:solidFill>
                  <a:srgbClr val="FF0000"/>
                </a:solidFill>
                <a:latin typeface="Times New Roman" pitchFamily="18" charset="0"/>
                <a:cs typeface="Times New Roman" pitchFamily="18" charset="0"/>
              </a:rPr>
              <a:t>Adrenergic </a:t>
            </a:r>
            <a:r>
              <a:rPr lang="en-US" sz="2400" dirty="0">
                <a:solidFill>
                  <a:srgbClr val="FF0000"/>
                </a:solidFill>
                <a:latin typeface="Times New Roman" pitchFamily="18" charset="0"/>
                <a:cs typeface="Times New Roman" pitchFamily="18" charset="0"/>
              </a:rPr>
              <a:t>agents </a:t>
            </a:r>
            <a:r>
              <a:rPr lang="en-US" sz="2400" dirty="0">
                <a:latin typeface="Times New Roman" pitchFamily="18" charset="0"/>
                <a:cs typeface="Times New Roman" pitchFamily="18" charset="0"/>
              </a:rPr>
              <a:t>act on </a:t>
            </a:r>
            <a:endParaRPr lang="en-US" sz="2400" dirty="0" smtClean="0">
              <a:latin typeface="Times New Roman" pitchFamily="18" charset="0"/>
              <a:cs typeface="Times New Roman" pitchFamily="18" charset="0"/>
            </a:endParaRPr>
          </a:p>
          <a:p>
            <a:pPr marL="438150" indent="-342900" algn="just" rtl="0">
              <a:buFont typeface="Wingdings" panose="05000000000000000000" pitchFamily="2" charset="2"/>
              <a:buChar char="q"/>
            </a:pPr>
            <a:r>
              <a:rPr lang="en-US" sz="2400" dirty="0" smtClean="0">
                <a:solidFill>
                  <a:srgbClr val="00B050"/>
                </a:solidFill>
                <a:latin typeface="Times New Roman" pitchFamily="18" charset="0"/>
                <a:cs typeface="Times New Roman" pitchFamily="18" charset="0"/>
              </a:rPr>
              <a:t>Adrenergic receptors </a:t>
            </a:r>
            <a:r>
              <a:rPr lang="en-US" sz="2400" dirty="0" smtClean="0">
                <a:latin typeface="Times New Roman" pitchFamily="18" charset="0"/>
                <a:cs typeface="Times New Roman" pitchFamily="18" charset="0"/>
              </a:rPr>
              <a:t>(Adrenoceptors, </a:t>
            </a:r>
            <a:r>
              <a:rPr lang="en-US" sz="2400" dirty="0">
                <a:latin typeface="Times New Roman" pitchFamily="18" charset="0"/>
                <a:cs typeface="Times New Roman" pitchFamily="18" charset="0"/>
              </a:rPr>
              <a:t>ARs) </a:t>
            </a:r>
            <a:r>
              <a:rPr lang="en-US" sz="2400" dirty="0" smtClean="0">
                <a:latin typeface="Times New Roman" pitchFamily="18" charset="0"/>
                <a:cs typeface="Times New Roman" pitchFamily="18" charset="0"/>
              </a:rPr>
              <a:t>or</a:t>
            </a:r>
          </a:p>
          <a:p>
            <a:pPr marL="438150" indent="-342900" algn="just" rtl="0">
              <a:buFont typeface="Wingdings" panose="05000000000000000000" pitchFamily="2" charset="2"/>
              <a:buChar char="q"/>
            </a:pPr>
            <a:r>
              <a:rPr lang="en-US" sz="2400" dirty="0" smtClean="0">
                <a:latin typeface="Times New Roman" pitchFamily="18" charset="0"/>
                <a:cs typeface="Times New Roman" pitchFamily="18" charset="0"/>
              </a:rPr>
              <a:t> </a:t>
            </a:r>
            <a:r>
              <a:rPr lang="en-US" sz="2400" dirty="0">
                <a:solidFill>
                  <a:srgbClr val="00B050"/>
                </a:solidFill>
                <a:latin typeface="Times New Roman" pitchFamily="18" charset="0"/>
                <a:cs typeface="Times New Roman" pitchFamily="18" charset="0"/>
              </a:rPr>
              <a:t>affect the life cycle of </a:t>
            </a:r>
            <a:r>
              <a:rPr lang="en-US" sz="2400" dirty="0" smtClean="0">
                <a:solidFill>
                  <a:srgbClr val="00B050"/>
                </a:solidFill>
                <a:latin typeface="Times New Roman" pitchFamily="18" charset="0"/>
                <a:cs typeface="Times New Roman" pitchFamily="18" charset="0"/>
              </a:rPr>
              <a:t>Adrenergic neurotransmitters (</a:t>
            </a:r>
            <a:r>
              <a:rPr lang="en-US" sz="2400" dirty="0">
                <a:solidFill>
                  <a:srgbClr val="00B050"/>
                </a:solidFill>
                <a:latin typeface="Times New Roman" pitchFamily="18" charset="0"/>
                <a:cs typeface="Times New Roman" pitchFamily="18" charset="0"/>
              </a:rPr>
              <a:t>NTs), </a:t>
            </a:r>
            <a:r>
              <a:rPr lang="en-US" sz="2400" dirty="0">
                <a:latin typeface="Times New Roman" pitchFamily="18" charset="0"/>
                <a:cs typeface="Times New Roman" pitchFamily="18" charset="0"/>
              </a:rPr>
              <a:t>including norepinephrine (NE, noradrenaline), epinephrine (E, adrenaline), and dopamine (DA).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856312"/>
          </a:xfrm>
        </p:spPr>
        <p:txBody>
          <a:bodyPr/>
          <a:lstStyle/>
          <a:p>
            <a:pPr marL="0" indent="0">
              <a:buNone/>
            </a:pPr>
            <a:r>
              <a:rPr lang="en-US" b="1" dirty="0">
                <a:solidFill>
                  <a:srgbClr val="0070C0"/>
                </a:solidFill>
                <a:latin typeface="Times New Roman" panose="02020603050405020304" pitchFamily="18" charset="0"/>
                <a:cs typeface="Times New Roman" panose="02020603050405020304" pitchFamily="18" charset="0"/>
              </a:rPr>
              <a:t>2</a:t>
            </a:r>
            <a:r>
              <a:rPr lang="en-US" b="1" dirty="0" smtClean="0">
                <a:solidFill>
                  <a:srgbClr val="0070C0"/>
                </a:solidFill>
                <a:latin typeface="Times New Roman" panose="02020603050405020304" pitchFamily="18" charset="0"/>
                <a:cs typeface="Times New Roman" panose="02020603050405020304" pitchFamily="18" charset="0"/>
              </a:rPr>
              <a:t>. Substitution </a:t>
            </a:r>
            <a:r>
              <a:rPr lang="en-US" b="1" dirty="0">
                <a:solidFill>
                  <a:srgbClr val="0070C0"/>
                </a:solidFill>
                <a:latin typeface="Times New Roman" panose="02020603050405020304" pitchFamily="18" charset="0"/>
                <a:cs typeface="Times New Roman" panose="02020603050405020304" pitchFamily="18" charset="0"/>
              </a:rPr>
              <a:t>on the Amino Nitrogen Determines α – or β -Receptor Selectivity</a:t>
            </a:r>
          </a:p>
          <a:p>
            <a:pPr marL="0" indent="0">
              <a:buNone/>
            </a:pPr>
            <a:r>
              <a:rPr lang="en-US" dirty="0" smtClean="0">
                <a:latin typeface="Times New Roman" panose="02020603050405020304" pitchFamily="18" charset="0"/>
                <a:cs typeface="Times New Roman" panose="02020603050405020304" pitchFamily="18" charset="0"/>
              </a:rPr>
              <a:t>    Replacing </a:t>
            </a:r>
            <a:r>
              <a:rPr lang="en-US" dirty="0">
                <a:solidFill>
                  <a:srgbClr val="FF0000"/>
                </a:solidFill>
                <a:latin typeface="Times New Roman" panose="02020603050405020304" pitchFamily="18" charset="0"/>
                <a:cs typeface="Times New Roman" panose="02020603050405020304" pitchFamily="18" charset="0"/>
              </a:rPr>
              <a:t>nitrogen </a:t>
            </a:r>
            <a:r>
              <a:rPr lang="en-US" dirty="0">
                <a:latin typeface="Times New Roman" panose="02020603050405020304" pitchFamily="18" charset="0"/>
                <a:cs typeface="Times New Roman" panose="02020603050405020304" pitchFamily="18" charset="0"/>
              </a:rPr>
              <a:t>with</a:t>
            </a:r>
            <a:r>
              <a:rPr lang="en-US" dirty="0">
                <a:solidFill>
                  <a:srgbClr val="FF0000"/>
                </a:solidFill>
                <a:latin typeface="Times New Roman" panose="02020603050405020304" pitchFamily="18" charset="0"/>
                <a:cs typeface="Times New Roman" panose="02020603050405020304" pitchFamily="18" charset="0"/>
              </a:rPr>
              <a:t> carbon </a:t>
            </a:r>
            <a:r>
              <a:rPr lang="en-US" dirty="0">
                <a:latin typeface="Times New Roman" panose="02020603050405020304" pitchFamily="18" charset="0"/>
                <a:cs typeface="Times New Roman" panose="02020603050405020304" pitchFamily="18" charset="0"/>
              </a:rPr>
              <a:t>results in a large decline in activity. The activity is also affected by the number of substituents on the nitrogen. </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924944"/>
            <a:ext cx="7056784"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6506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928320"/>
          </a:xfrm>
        </p:spPr>
        <p:txBody>
          <a:bodyPr/>
          <a:lstStyle/>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257"/>
          <a:stretch/>
        </p:blipFill>
        <p:spPr bwMode="auto">
          <a:xfrm>
            <a:off x="683568" y="1772817"/>
            <a:ext cx="7344816"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3662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8352928"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6974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08719"/>
            <a:ext cx="7848872" cy="4249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7582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92696"/>
            <a:ext cx="8352928" cy="4455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65536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458611"/>
          </a:xfrm>
        </p:spPr>
        <p:txBody>
          <a:bodyPr>
            <a:normAutofit/>
          </a:bodyPr>
          <a:lstStyle/>
          <a:p>
            <a:pPr marL="365125" indent="358775" algn="just" rtl="0">
              <a:buNone/>
            </a:pPr>
            <a:r>
              <a:rPr lang="en-US" b="1" dirty="0" smtClean="0">
                <a:solidFill>
                  <a:srgbClr val="0070C0"/>
                </a:solidFill>
                <a:latin typeface="Times New Roman" pitchFamily="18" charset="0"/>
                <a:cs typeface="Times New Roman" pitchFamily="18" charset="0"/>
              </a:rPr>
              <a:t>3. Substitution on the -Carbon (Carbon-2)</a:t>
            </a:r>
          </a:p>
          <a:p>
            <a:pPr marL="365125" indent="358775" algn="just" rtl="0">
              <a:buNone/>
            </a:pPr>
            <a:r>
              <a:rPr lang="en-US" b="1" dirty="0" smtClean="0">
                <a:solidFill>
                  <a:srgbClr val="0070C0"/>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64"/>
          <a:stretch/>
        </p:blipFill>
        <p:spPr bwMode="auto">
          <a:xfrm>
            <a:off x="971600" y="1484784"/>
            <a:ext cx="7344816"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640288"/>
          </a:xfrm>
        </p:spPr>
        <p:txBody>
          <a:bodyPr/>
          <a:lstStyle/>
          <a:p>
            <a:pPr marL="0" indent="0">
              <a:buNone/>
            </a:pPr>
            <a:r>
              <a:rPr lang="en-US" dirty="0">
                <a:solidFill>
                  <a:srgbClr val="0070C0"/>
                </a:solidFill>
                <a:latin typeface="Times New Roman" panose="02020603050405020304" pitchFamily="18" charset="0"/>
                <a:cs typeface="Times New Roman" panose="02020603050405020304" pitchFamily="18" charset="0"/>
              </a:rPr>
              <a:t>4. OH substitution on the -carbon (carbon-1). </a:t>
            </a:r>
            <a:endParaRPr lang="en-US" dirty="0" smtClean="0">
              <a:solidFill>
                <a:srgbClr val="0070C0"/>
              </a:solidFill>
              <a:latin typeface="Times New Roman" panose="02020603050405020304" pitchFamily="18" charset="0"/>
              <a:cs typeface="Times New Roman" panose="02020603050405020304" pitchFamily="18" charset="0"/>
            </a:endParaRPr>
          </a:p>
          <a:p>
            <a:pPr marL="0" indent="0">
              <a:buNone/>
            </a:pPr>
            <a:r>
              <a:rPr lang="en-US" dirty="0">
                <a:solidFill>
                  <a:srgbClr val="0070C0"/>
                </a:solidFill>
                <a:latin typeface="Times New Roman" panose="02020603050405020304" pitchFamily="18" charset="0"/>
                <a:cs typeface="Times New Roman" panose="02020603050405020304" pitchFamily="18" charset="0"/>
              </a:rPr>
              <a:t> </a:t>
            </a:r>
            <a:r>
              <a:rPr lang="en-US" dirty="0" smtClean="0">
                <a:solidFill>
                  <a:srgbClr val="0070C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Generally </a:t>
            </a:r>
            <a:r>
              <a:rPr lang="en-US" dirty="0">
                <a:latin typeface="Times New Roman" panose="02020603050405020304" pitchFamily="18" charset="0"/>
                <a:cs typeface="Times New Roman" panose="02020603050405020304" pitchFamily="18" charset="0"/>
              </a:rPr>
              <a:t>decreases CNS activity largely because it lowers lipid solubility. However, such substitution greatly enhances agonist activity at both α – and β -receptors.</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70"/>
          <a:stretch/>
        </p:blipFill>
        <p:spPr bwMode="auto">
          <a:xfrm>
            <a:off x="1683656" y="2492896"/>
            <a:ext cx="6260193"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52028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710" t="23843"/>
          <a:stretch/>
        </p:blipFill>
        <p:spPr bwMode="auto">
          <a:xfrm>
            <a:off x="467544" y="1844823"/>
            <a:ext cx="8280920" cy="3240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3142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904656"/>
          </a:xfrm>
        </p:spPr>
        <p:txBody>
          <a:bodyPr>
            <a:normAutofit/>
          </a:bodyPr>
          <a:lstStyle/>
          <a:p>
            <a:pPr marL="365125" indent="358775" algn="l" rtl="0">
              <a:buNone/>
            </a:pPr>
            <a:r>
              <a:rPr lang="en-US" b="1" dirty="0" smtClean="0">
                <a:latin typeface="Times New Roman" pitchFamily="18" charset="0"/>
                <a:cs typeface="Times New Roman" pitchFamily="18" charset="0"/>
              </a:rPr>
              <a:t>5. Substitution on the Aromatic Ring. </a:t>
            </a:r>
          </a:p>
          <a:p>
            <a:pPr marL="365125" indent="350838" algn="just" rtl="0">
              <a:buNone/>
            </a:pPr>
            <a:r>
              <a:rPr lang="en-US" sz="2400" dirty="0" smtClean="0">
                <a:latin typeface="Times New Roman" pitchFamily="18" charset="0"/>
                <a:cs typeface="Times New Roman" pitchFamily="18" charset="0"/>
              </a:rPr>
              <a:t>Maximal </a:t>
            </a:r>
            <a:r>
              <a:rPr lang="el-GR" sz="2400" dirty="0" smtClean="0">
                <a:latin typeface="Times New Roman" panose="02020603050405020304" pitchFamily="18" charset="0"/>
                <a:cs typeface="Times New Roman" panose="02020603050405020304" pitchFamily="18" charset="0"/>
              </a:rPr>
              <a:t>α</a:t>
            </a:r>
            <a:r>
              <a:rPr lang="en-US" sz="2400" dirty="0" smtClean="0">
                <a:latin typeface="Times New Roman" pitchFamily="18" charset="0"/>
                <a:cs typeface="Times New Roman" pitchFamily="18" charset="0"/>
              </a:rPr>
              <a:t> – and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itchFamily="18" charset="0"/>
                <a:cs typeface="Times New Roman" pitchFamily="18" charset="0"/>
              </a:rPr>
              <a:t> -activity also depends on the presence of 3′ and 4′ OH groups. </a:t>
            </a:r>
          </a:p>
          <a:p>
            <a:pPr marL="365125" indent="350838" algn="just" rtl="0">
              <a:buNone/>
            </a:pPr>
            <a:r>
              <a:rPr lang="en-US" sz="2400" dirty="0" smtClean="0">
                <a:latin typeface="Times New Roman" pitchFamily="18" charset="0"/>
                <a:cs typeface="Times New Roman" pitchFamily="18" charset="0"/>
              </a:rPr>
              <a:t>Tyramine, which lacks two OH groups, has no affinity for adrenoceptors, indicating the </a:t>
            </a:r>
            <a:r>
              <a:rPr lang="en-US" sz="2400" dirty="0" smtClean="0">
                <a:solidFill>
                  <a:srgbClr val="FF0000"/>
                </a:solidFill>
                <a:latin typeface="Times New Roman" pitchFamily="18" charset="0"/>
                <a:cs typeface="Times New Roman" pitchFamily="18" charset="0"/>
              </a:rPr>
              <a:t>importance of the OH groups</a:t>
            </a:r>
            <a:r>
              <a:rPr lang="en-US" sz="2400" dirty="0" smtClean="0">
                <a:latin typeface="Times New Roman" pitchFamily="18" charset="0"/>
                <a:cs typeface="Times New Roman" pitchFamily="18" charset="0"/>
              </a:rPr>
              <a:t>. Studies of adrenoceptor structure suggest that the OH groups on serine residues form H bonds with the catechol OH groups at positions 3 and 4, respectively. </a:t>
            </a:r>
          </a:p>
          <a:p>
            <a:pPr marL="365125" indent="350838" algn="just" rtl="0">
              <a:buNone/>
            </a:pPr>
            <a:r>
              <a:rPr lang="en-US" sz="2400" dirty="0" smtClean="0">
                <a:latin typeface="Times New Roman" pitchFamily="18" charset="0"/>
                <a:cs typeface="Times New Roman" pitchFamily="18" charset="0"/>
              </a:rPr>
              <a:t>Replacement of the </a:t>
            </a:r>
            <a:r>
              <a:rPr lang="en-US" sz="2400" dirty="0" smtClean="0">
                <a:solidFill>
                  <a:srgbClr val="FF0000"/>
                </a:solidFill>
                <a:latin typeface="Times New Roman" pitchFamily="18" charset="0"/>
                <a:cs typeface="Times New Roman" pitchFamily="18" charset="0"/>
              </a:rPr>
              <a:t>catechol function </a:t>
            </a:r>
            <a:r>
              <a:rPr lang="en-US" sz="2400" dirty="0" smtClean="0">
                <a:latin typeface="Times New Roman" pitchFamily="18" charset="0"/>
                <a:cs typeface="Times New Roman" pitchFamily="18" charset="0"/>
              </a:rPr>
              <a:t> with the </a:t>
            </a:r>
            <a:r>
              <a:rPr lang="en-US" sz="2400" dirty="0" smtClean="0">
                <a:solidFill>
                  <a:srgbClr val="FF0000"/>
                </a:solidFill>
                <a:latin typeface="Times New Roman" pitchFamily="18" charset="0"/>
                <a:cs typeface="Times New Roman" pitchFamily="18" charset="0"/>
              </a:rPr>
              <a:t>resorcinol structure </a:t>
            </a:r>
            <a:r>
              <a:rPr lang="en-US" sz="2400" dirty="0" smtClean="0">
                <a:latin typeface="Times New Roman" pitchFamily="18" charset="0"/>
                <a:cs typeface="Times New Roman" pitchFamily="18" charset="0"/>
              </a:rPr>
              <a:t>gives a </a:t>
            </a:r>
            <a:r>
              <a:rPr lang="en-US" sz="2400" dirty="0" smtClean="0">
                <a:solidFill>
                  <a:srgbClr val="0070C0"/>
                </a:solidFill>
                <a:latin typeface="Times New Roman" pitchFamily="18" charset="0"/>
                <a:cs typeface="Times New Roman" pitchFamily="18" charset="0"/>
              </a:rPr>
              <a:t>selective </a:t>
            </a:r>
            <a:r>
              <a:rPr lang="el-GR" sz="2400" dirty="0" smtClean="0">
                <a:solidFill>
                  <a:srgbClr val="0070C0"/>
                </a:solidFill>
                <a:latin typeface="Times New Roman" panose="02020603050405020304" pitchFamily="18" charset="0"/>
                <a:cs typeface="Times New Roman" panose="02020603050405020304" pitchFamily="18" charset="0"/>
              </a:rPr>
              <a:t>β</a:t>
            </a:r>
            <a:r>
              <a:rPr lang="en-US" sz="2400" dirty="0" smtClean="0">
                <a:solidFill>
                  <a:srgbClr val="0070C0"/>
                </a:solidFill>
                <a:latin typeface="Times New Roman" pitchFamily="18" charset="0"/>
                <a:cs typeface="Times New Roman" pitchFamily="18" charset="0"/>
              </a:rPr>
              <a:t>2- agonist </a:t>
            </a:r>
            <a:r>
              <a:rPr lang="en-US" sz="2400" dirty="0" smtClean="0">
                <a:latin typeface="Times New Roman" pitchFamily="18" charset="0"/>
                <a:cs typeface="Times New Roman" pitchFamily="18" charset="0"/>
              </a:rPr>
              <a:t>, (metaproterenol).</a:t>
            </a:r>
            <a:r>
              <a:rPr lang="en-US" sz="2400" b="1" i="1"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Furthermore, because the resorcinol ring is not a substrate for COMT, β-agonists that contain this ring structure tend to have </a:t>
            </a:r>
            <a:r>
              <a:rPr lang="en-US" sz="2400" dirty="0">
                <a:solidFill>
                  <a:srgbClr val="0070C0"/>
                </a:solidFill>
                <a:latin typeface="Times New Roman" pitchFamily="18" charset="0"/>
                <a:cs typeface="Times New Roman" pitchFamily="18" charset="0"/>
              </a:rPr>
              <a:t>better absorption </a:t>
            </a:r>
            <a:r>
              <a:rPr lang="en-US" sz="2400" dirty="0">
                <a:latin typeface="Times New Roman" pitchFamily="18" charset="0"/>
                <a:cs typeface="Times New Roman" pitchFamily="18" charset="0"/>
              </a:rPr>
              <a:t>characteristics and a </a:t>
            </a:r>
            <a:r>
              <a:rPr lang="en-US" sz="2400" dirty="0">
                <a:solidFill>
                  <a:srgbClr val="0070C0"/>
                </a:solidFill>
                <a:latin typeface="Times New Roman" pitchFamily="18" charset="0"/>
                <a:cs typeface="Times New Roman" pitchFamily="18" charset="0"/>
              </a:rPr>
              <a:t>longer DOA </a:t>
            </a:r>
            <a:r>
              <a:rPr lang="en-US" sz="2400" dirty="0">
                <a:latin typeface="Times New Roman" pitchFamily="18" charset="0"/>
                <a:cs typeface="Times New Roman" pitchFamily="18" charset="0"/>
              </a:rPr>
              <a:t>than their catechol-containing counterparts. </a:t>
            </a:r>
          </a:p>
          <a:p>
            <a:pPr marL="365125" indent="350838" algn="just" rtl="0">
              <a:buNone/>
            </a:pPr>
            <a:endParaRPr lang="en-US" sz="2400" dirty="0" smtClean="0">
              <a:latin typeface="Times New Roman" pitchFamily="18" charset="0"/>
              <a:cs typeface="Times New Roman" pitchFamily="18" charset="0"/>
            </a:endParaRPr>
          </a:p>
          <a:p>
            <a:pPr algn="l" rtl="0">
              <a:buNone/>
            </a:pP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548680"/>
            <a:ext cx="8208912" cy="6048672"/>
          </a:xfrm>
        </p:spPr>
        <p:txBody>
          <a:bodyPr>
            <a:noAutofit/>
          </a:bodyPr>
          <a:lstStyle/>
          <a:p>
            <a:pPr marL="365125" indent="350838" algn="just" rtl="0">
              <a:buNone/>
            </a:pPr>
            <a:r>
              <a:rPr lang="en-US" dirty="0" smtClean="0">
                <a:latin typeface="Times New Roman" pitchFamily="18" charset="0"/>
                <a:cs typeface="Times New Roman" pitchFamily="18" charset="0"/>
              </a:rPr>
              <a:t>In another approach, replacement of the meta-OH of the catechol structure </a:t>
            </a:r>
            <a:r>
              <a:rPr lang="en-US" dirty="0" smtClean="0">
                <a:solidFill>
                  <a:srgbClr val="FF0000"/>
                </a:solidFill>
                <a:latin typeface="Times New Roman" pitchFamily="18" charset="0"/>
                <a:cs typeface="Times New Roman" pitchFamily="18" charset="0"/>
              </a:rPr>
              <a:t>with a hydroxymethyl </a:t>
            </a:r>
            <a:r>
              <a:rPr lang="en-US" dirty="0" smtClean="0">
                <a:latin typeface="Times New Roman" pitchFamily="18" charset="0"/>
                <a:cs typeface="Times New Roman" pitchFamily="18" charset="0"/>
              </a:rPr>
              <a:t>group gives agents, such as albuterol, which show selectivity to the </a:t>
            </a:r>
            <a:r>
              <a:rPr lang="el-GR" dirty="0" smtClean="0">
                <a:solidFill>
                  <a:srgbClr val="0070C0"/>
                </a:solidFill>
                <a:latin typeface="Times New Roman"/>
                <a:cs typeface="Times New Roman"/>
              </a:rPr>
              <a:t>β</a:t>
            </a:r>
            <a:r>
              <a:rPr lang="en-US" dirty="0" smtClean="0">
                <a:solidFill>
                  <a:srgbClr val="0070C0"/>
                </a:solidFill>
                <a:latin typeface="Times New Roman" pitchFamily="18" charset="0"/>
                <a:cs typeface="Times New Roman" pitchFamily="18" charset="0"/>
              </a:rPr>
              <a:t>2-receptor.   </a:t>
            </a:r>
          </a:p>
          <a:p>
            <a:pPr marL="365125" indent="350838" algn="just" rtl="0">
              <a:buNone/>
            </a:pPr>
            <a:r>
              <a:rPr lang="en-US" dirty="0" smtClean="0">
                <a:latin typeface="Times New Roman" pitchFamily="18" charset="0"/>
                <a:cs typeface="Times New Roman" pitchFamily="18" charset="0"/>
              </a:rPr>
              <a:t>Because they are not catechols, these agents are not metabolized by COMT and thus show improved oral bioavailability and longer DOA. </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94"/>
          <a:stretch/>
        </p:blipFill>
        <p:spPr bwMode="auto">
          <a:xfrm>
            <a:off x="1683657" y="2924944"/>
            <a:ext cx="6207806"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620688"/>
            <a:ext cx="8712968" cy="5386603"/>
          </a:xfrm>
        </p:spPr>
        <p:txBody>
          <a:bodyPr>
            <a:normAutofit/>
          </a:bodyPr>
          <a:lstStyle/>
          <a:p>
            <a:pPr marL="109728" indent="0">
              <a:buNone/>
            </a:pPr>
            <a:r>
              <a:rPr lang="en-US" dirty="0" smtClean="0">
                <a:latin typeface="Times New Roman" panose="02020603050405020304" pitchFamily="18" charset="0"/>
                <a:cs typeface="Times New Roman" panose="02020603050405020304" pitchFamily="18" charset="0"/>
              </a:rPr>
              <a:t> </a:t>
            </a:r>
          </a:p>
          <a:p>
            <a:pPr marL="109728" indent="0" algn="just">
              <a:buNone/>
            </a:pPr>
            <a:r>
              <a:rPr lang="en-US" dirty="0" smtClean="0">
                <a:solidFill>
                  <a:srgbClr val="FF0000"/>
                </a:solidFill>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 Neurotransmitter</a:t>
            </a:r>
            <a:r>
              <a:rPr lang="en-US" sz="28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involved in the adrenergic </a:t>
            </a:r>
            <a:r>
              <a:rPr lang="en-US" sz="2400" dirty="0" smtClean="0">
                <a:latin typeface="Times New Roman" panose="02020603050405020304" pitchFamily="18" charset="0"/>
                <a:cs typeface="Times New Roman" panose="02020603050405020304" pitchFamily="18" charset="0"/>
              </a:rPr>
              <a:t>nervous system </a:t>
            </a:r>
            <a:r>
              <a:rPr lang="en-US" sz="2400" dirty="0">
                <a:latin typeface="Times New Roman" panose="02020603050405020304" pitchFamily="18" charset="0"/>
                <a:cs typeface="Times New Roman" panose="02020603050405020304" pitchFamily="18" charset="0"/>
              </a:rPr>
              <a:t>is noradrenaline. Adrenaline is a hormone which </a:t>
            </a:r>
            <a:r>
              <a:rPr lang="en-US" sz="2400" dirty="0" smtClean="0">
                <a:latin typeface="Times New Roman" panose="02020603050405020304" pitchFamily="18" charset="0"/>
                <a:cs typeface="Times New Roman" panose="02020603050405020304" pitchFamily="18" charset="0"/>
              </a:rPr>
              <a:t>is released </a:t>
            </a:r>
            <a:r>
              <a:rPr lang="en-US" sz="2400" dirty="0">
                <a:latin typeface="Times New Roman" panose="02020603050405020304" pitchFamily="18" charset="0"/>
                <a:cs typeface="Times New Roman" panose="02020603050405020304" pitchFamily="18" charset="0"/>
              </a:rPr>
              <a:t>by the adrenal medulla at times of stress and </a:t>
            </a:r>
            <a:r>
              <a:rPr lang="en-US" sz="2400" dirty="0" smtClean="0">
                <a:latin typeface="Times New Roman" panose="02020603050405020304" pitchFamily="18" charset="0"/>
                <a:cs typeface="Times New Roman" panose="02020603050405020304" pitchFamily="18" charset="0"/>
              </a:rPr>
              <a:t>activates adrenergic receptors. </a:t>
            </a:r>
          </a:p>
          <a:p>
            <a:pPr marL="109728" indent="0" algn="just" rtl="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These </a:t>
            </a:r>
            <a:r>
              <a:rPr lang="en-US" sz="2400" dirty="0">
                <a:latin typeface="Times New Roman" panose="02020603050405020304" pitchFamily="18" charset="0"/>
                <a:cs typeface="Times New Roman" panose="02020603050405020304" pitchFamily="18" charset="0"/>
              </a:rPr>
              <a:t>NTs modulate many vital functions, such as: </a:t>
            </a:r>
            <a:endParaRPr lang="en-US" sz="2400" dirty="0" smtClean="0">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rate and force of cardiac contraction</a:t>
            </a:r>
            <a:r>
              <a:rPr lang="en-US" sz="2400" dirty="0" smtClean="0">
                <a:latin typeface="Times New Roman" panose="02020603050405020304" pitchFamily="18" charset="0"/>
                <a:cs typeface="Times New Roman" panose="02020603050405020304" pitchFamily="18" charset="0"/>
              </a:rPr>
              <a:t>,</a:t>
            </a:r>
          </a:p>
          <a:p>
            <a:pPr algn="l" rtl="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Constriction</a:t>
            </a:r>
            <a:r>
              <a:rPr lang="en-US" sz="2400" dirty="0">
                <a:latin typeface="Times New Roman" panose="02020603050405020304" pitchFamily="18" charset="0"/>
                <a:cs typeface="Times New Roman" panose="02020603050405020304" pitchFamily="18" charset="0"/>
              </a:rPr>
              <a:t>, and dilation of blood vessels and bronchioles</a:t>
            </a:r>
            <a:r>
              <a:rPr lang="en-US" sz="2400" dirty="0" smtClean="0">
                <a:latin typeface="Times New Roman" panose="02020603050405020304" pitchFamily="18" charset="0"/>
                <a:cs typeface="Times New Roman" panose="02020603050405020304" pitchFamily="18" charset="0"/>
              </a:rPr>
              <a:t>,</a:t>
            </a:r>
          </a:p>
          <a:p>
            <a:pPr algn="l" rtl="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release of insulin, </a:t>
            </a:r>
            <a:endParaRPr lang="en-US" sz="2400" dirty="0" smtClean="0">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breakdown of fat. </a:t>
            </a:r>
          </a:p>
          <a:p>
            <a:pPr marL="109728" indent="0" algn="l" rtl="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16366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784304"/>
          </a:xfrm>
        </p:spPr>
        <p:txBody>
          <a:bodyPr/>
          <a:lstStyle/>
          <a:p>
            <a:pPr marL="0" indent="0">
              <a:buNone/>
            </a:pPr>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catechol moiety is more important for </a:t>
            </a:r>
            <a:r>
              <a:rPr lang="en-US" dirty="0" smtClean="0">
                <a:latin typeface="Times New Roman" panose="02020603050405020304" pitchFamily="18" charset="0"/>
                <a:cs typeface="Times New Roman" panose="02020603050405020304" pitchFamily="18" charset="0"/>
              </a:rPr>
              <a:t>α</a:t>
            </a:r>
            <a:r>
              <a:rPr lang="en-US" sz="1600" dirty="0" smtClean="0">
                <a:latin typeface="Times New Roman" panose="02020603050405020304" pitchFamily="18" charset="0"/>
                <a:cs typeface="Times New Roman" panose="02020603050405020304" pitchFamily="18" charset="0"/>
              </a:rPr>
              <a:t>2 </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activity than for α</a:t>
            </a:r>
            <a:r>
              <a:rPr lang="en-US" sz="16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-activity.</a:t>
            </a:r>
          </a:p>
          <a:p>
            <a:pPr marL="0" indent="0">
              <a:buNone/>
            </a:pPr>
            <a:r>
              <a:rPr lang="en-US" dirty="0" smtClean="0">
                <a:latin typeface="Times New Roman" panose="02020603050405020304" pitchFamily="18" charset="0"/>
                <a:cs typeface="Times New Roman" panose="02020603050405020304" pitchFamily="18" charset="0"/>
              </a:rPr>
              <a:t>    For example:</a:t>
            </a:r>
            <a:endParaRPr lang="en-US"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84"/>
          <a:stretch/>
        </p:blipFill>
        <p:spPr bwMode="auto">
          <a:xfrm>
            <a:off x="1567543" y="2060848"/>
            <a:ext cx="6304870" cy="4104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90714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7931224" cy="5602627"/>
          </a:xfrm>
        </p:spPr>
        <p:txBody>
          <a:bodyPr>
            <a:normAutofit/>
          </a:bodyPr>
          <a:lstStyle/>
          <a:p>
            <a:pPr marL="365125" indent="358775" algn="l" rtl="0">
              <a:buNone/>
            </a:pPr>
            <a:r>
              <a:rPr lang="en-US" b="1" dirty="0" smtClean="0">
                <a:latin typeface="Times New Roman" pitchFamily="18" charset="0"/>
                <a:cs typeface="Times New Roman" pitchFamily="18" charset="0"/>
              </a:rPr>
              <a:t>6. CAs without OH Groups. </a:t>
            </a:r>
          </a:p>
          <a:p>
            <a:pPr marL="365125" indent="354013" algn="just" rtl="0">
              <a:buNone/>
            </a:pPr>
            <a:r>
              <a:rPr lang="en-US" dirty="0" smtClean="0">
                <a:latin typeface="Times New Roman" pitchFamily="18" charset="0"/>
                <a:cs typeface="Times New Roman" pitchFamily="18" charset="0"/>
              </a:rPr>
              <a:t>Phenylethylamines that lack OH groups on the ring and the </a:t>
            </a:r>
            <a:r>
              <a:rPr lang="el-GR" dirty="0" smtClean="0">
                <a:latin typeface="Times New Roman" pitchFamily="18" charset="0"/>
                <a:cs typeface="Times New Roman" pitchFamily="18" charset="0"/>
              </a:rPr>
              <a:t>β</a:t>
            </a:r>
            <a:r>
              <a:rPr lang="en-US" dirty="0" smtClean="0">
                <a:latin typeface="Times New Roman" pitchFamily="18" charset="0"/>
                <a:cs typeface="Times New Roman" pitchFamily="18" charset="0"/>
              </a:rPr>
              <a:t>-OH group on the side chain act almost exclusively by causing the release of NE from sympathetic nerve terminals and thus results in a </a:t>
            </a:r>
            <a:r>
              <a:rPr lang="en-US" dirty="0" smtClean="0">
                <a:solidFill>
                  <a:srgbClr val="0070C0"/>
                </a:solidFill>
                <a:latin typeface="Times New Roman" pitchFamily="18" charset="0"/>
                <a:cs typeface="Times New Roman" pitchFamily="18" charset="0"/>
              </a:rPr>
              <a:t>loss of direct Sympathomimetic activity. </a:t>
            </a:r>
          </a:p>
          <a:p>
            <a:pPr marL="365125" indent="354013" algn="just" rtl="0">
              <a:buNone/>
            </a:pPr>
            <a:r>
              <a:rPr lang="en-US" dirty="0" smtClean="0">
                <a:latin typeface="Times New Roman" pitchFamily="18" charset="0"/>
                <a:cs typeface="Times New Roman" pitchFamily="18" charset="0"/>
              </a:rPr>
              <a:t>Because substitution of OH groups on the phenylethylamine structure makes the resultant compounds less lipophilic, </a:t>
            </a:r>
            <a:r>
              <a:rPr lang="en-US" dirty="0" smtClean="0">
                <a:solidFill>
                  <a:srgbClr val="00B050"/>
                </a:solidFill>
                <a:latin typeface="Times New Roman" pitchFamily="18" charset="0"/>
                <a:cs typeface="Times New Roman" pitchFamily="18" charset="0"/>
              </a:rPr>
              <a:t>unsubstituted or alkyl substituted </a:t>
            </a:r>
            <a:r>
              <a:rPr lang="en-US" dirty="0" smtClean="0">
                <a:latin typeface="Times New Roman" pitchFamily="18" charset="0"/>
                <a:cs typeface="Times New Roman" pitchFamily="18" charset="0"/>
              </a:rPr>
              <a:t>compounds cross the BBB more readily and have more central activity.</a:t>
            </a:r>
          </a:p>
          <a:p>
            <a:pPr algn="l" rtl="0">
              <a:buNone/>
            </a:pP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476672"/>
            <a:ext cx="8229600" cy="432048"/>
          </a:xfrm>
        </p:spPr>
        <p:txBody>
          <a:bodyPr>
            <a:noAutofit/>
          </a:bodyPr>
          <a:lstStyle/>
          <a:p>
            <a:r>
              <a:rPr lang="en-US" sz="3200" b="1" dirty="0" smtClean="0">
                <a:solidFill>
                  <a:schemeClr val="accent5"/>
                </a:solidFill>
              </a:rPr>
              <a:t>Endogenous catecholamines</a:t>
            </a:r>
            <a:endParaRPr lang="ar-IQ" sz="3200" b="1" dirty="0">
              <a:solidFill>
                <a:schemeClr val="accent5"/>
              </a:solidFill>
            </a:endParaRPr>
          </a:p>
        </p:txBody>
      </p:sp>
      <p:sp>
        <p:nvSpPr>
          <p:cNvPr id="2" name="Content Placeholder 1"/>
          <p:cNvSpPr>
            <a:spLocks noGrp="1"/>
          </p:cNvSpPr>
          <p:nvPr>
            <p:ph idx="1"/>
          </p:nvPr>
        </p:nvSpPr>
        <p:spPr>
          <a:xfrm>
            <a:off x="457200" y="980728"/>
            <a:ext cx="8229600" cy="5026563"/>
          </a:xfrm>
        </p:spPr>
        <p:txBody>
          <a:bodyPr/>
          <a:lstStyle/>
          <a:p>
            <a:pPr algn="l" rtl="0">
              <a:buNone/>
            </a:pPr>
            <a:r>
              <a:rPr lang="en-US" dirty="0" smtClean="0">
                <a:latin typeface="Times New Roman" pitchFamily="18" charset="0"/>
                <a:cs typeface="Times New Roman" pitchFamily="18" charset="0"/>
              </a:rPr>
              <a:t>The three naturally occurring catecholamines DA, NE, and E are used as therapeutic agents.</a:t>
            </a:r>
          </a:p>
          <a:p>
            <a:pPr algn="ctr" rtl="0">
              <a:buNone/>
            </a:pPr>
            <a:endParaRPr lang="ar-IQ" dirty="0">
              <a:latin typeface="Times New Roman" pitchFamily="18" charset="0"/>
              <a:cs typeface="Times New Roman" pitchFamily="18" charset="0"/>
            </a:endParaRPr>
          </a:p>
        </p:txBody>
      </p:sp>
      <p:pic>
        <p:nvPicPr>
          <p:cNvPr id="6146" name="Picture 2" descr="C:\Users\krema\Pictures\2014-04-15 karima\Screenshot017.jpg"/>
          <p:cNvPicPr>
            <a:picLocks noChangeAspect="1" noChangeArrowheads="1"/>
          </p:cNvPicPr>
          <p:nvPr/>
        </p:nvPicPr>
        <p:blipFill>
          <a:blip r:embed="rId2" cstate="print"/>
          <a:srcRect l="7619" t="14286" r="9524" b="25000"/>
          <a:stretch>
            <a:fillRect/>
          </a:stretch>
        </p:blipFill>
        <p:spPr bwMode="auto">
          <a:xfrm>
            <a:off x="395536" y="1988840"/>
            <a:ext cx="8424936" cy="2808312"/>
          </a:xfrm>
          <a:prstGeom prst="rect">
            <a:avLst/>
          </a:prstGeom>
          <a:ln>
            <a:noFill/>
          </a:ln>
          <a:effectLst>
            <a:softEdge rad="112500"/>
          </a:effectLst>
        </p:spPr>
      </p:pic>
      <p:sp>
        <p:nvSpPr>
          <p:cNvPr id="4" name="Oval 3"/>
          <p:cNvSpPr/>
          <p:nvPr/>
        </p:nvSpPr>
        <p:spPr>
          <a:xfrm>
            <a:off x="4716016" y="2276872"/>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8244408" y="2924944"/>
            <a:ext cx="432048" cy="468052"/>
          </a:xfrm>
          <a:prstGeom prst="flowChartConnector">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4704"/>
            <a:ext cx="8229600" cy="5242587"/>
          </a:xfrm>
        </p:spPr>
        <p:txBody>
          <a:bodyPr>
            <a:normAutofit/>
          </a:bodyPr>
          <a:lstStyle/>
          <a:p>
            <a:pPr algn="l" rtl="0">
              <a:buNone/>
            </a:pPr>
            <a:r>
              <a:rPr lang="en-US" sz="2400" dirty="0" smtClean="0">
                <a:latin typeface="Times New Roman" pitchFamily="18" charset="0"/>
                <a:cs typeface="Times New Roman" pitchFamily="18" charset="0"/>
              </a:rPr>
              <a:t>-</a:t>
            </a:r>
            <a:r>
              <a:rPr lang="en-US" sz="2400" dirty="0" smtClean="0">
                <a:solidFill>
                  <a:srgbClr val="FF0000"/>
                </a:solidFill>
                <a:latin typeface="Times New Roman" pitchFamily="18" charset="0"/>
                <a:cs typeface="Times New Roman" pitchFamily="18" charset="0"/>
              </a:rPr>
              <a:t>DA</a:t>
            </a:r>
            <a:r>
              <a:rPr lang="en-US" sz="2400" dirty="0" smtClean="0">
                <a:latin typeface="Times New Roman" pitchFamily="18" charset="0"/>
                <a:cs typeface="Times New Roman" pitchFamily="18" charset="0"/>
              </a:rPr>
              <a:t> stimulates the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itchFamily="18" charset="0"/>
                <a:cs typeface="Times New Roman" pitchFamily="18" charset="0"/>
              </a:rPr>
              <a:t>1-receptors of the heart to increase cardiac output.</a:t>
            </a:r>
          </a:p>
          <a:p>
            <a:pPr algn="l" rtl="0">
              <a:buNone/>
            </a:pPr>
            <a:r>
              <a:rPr lang="en-US" sz="2400" dirty="0" smtClean="0">
                <a:latin typeface="Times New Roman" pitchFamily="18" charset="0"/>
                <a:cs typeface="Times New Roman" pitchFamily="18" charset="0"/>
              </a:rPr>
              <a:t>-</a:t>
            </a:r>
            <a:r>
              <a:rPr lang="en-US" sz="2400" dirty="0" smtClean="0">
                <a:solidFill>
                  <a:srgbClr val="FF0000"/>
                </a:solidFill>
                <a:latin typeface="Times New Roman" panose="02020603050405020304" pitchFamily="18" charset="0"/>
                <a:cs typeface="Times New Roman" panose="02020603050405020304" pitchFamily="18" charset="0"/>
              </a:rPr>
              <a:t>NE</a:t>
            </a:r>
            <a:r>
              <a:rPr lang="en-US" sz="2400" dirty="0" smtClean="0">
                <a:latin typeface="Times New Roman" pitchFamily="18" charset="0"/>
                <a:cs typeface="Times New Roman" pitchFamily="18" charset="0"/>
              </a:rPr>
              <a:t> is a stimulant of </a:t>
            </a:r>
            <a:r>
              <a:rPr lang="el-GR" sz="2400" dirty="0" smtClean="0">
                <a:latin typeface="Times New Roman" panose="02020603050405020304" pitchFamily="18" charset="0"/>
                <a:cs typeface="Times New Roman" panose="02020603050405020304" pitchFamily="18" charset="0"/>
              </a:rPr>
              <a:t>α</a:t>
            </a:r>
            <a:r>
              <a:rPr lang="en-US" sz="2400" dirty="0" smtClean="0">
                <a:latin typeface="Times New Roman" pitchFamily="18" charset="0"/>
                <a:cs typeface="Times New Roman" pitchFamily="18" charset="0"/>
              </a:rPr>
              <a:t>1-,</a:t>
            </a:r>
            <a:r>
              <a:rPr lang="el-GR" sz="2400" dirty="0" smtClean="0">
                <a:latin typeface="Times New Roman" panose="02020603050405020304" pitchFamily="18" charset="0"/>
                <a:cs typeface="Times New Roman" panose="02020603050405020304" pitchFamily="18" charset="0"/>
              </a:rPr>
              <a:t>α</a:t>
            </a:r>
            <a:r>
              <a:rPr lang="en-US" sz="2400" dirty="0" smtClean="0">
                <a:latin typeface="Times New Roman" pitchFamily="18" charset="0"/>
                <a:cs typeface="Times New Roman" pitchFamily="18" charset="0"/>
              </a:rPr>
              <a:t> 2-, and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itchFamily="18" charset="0"/>
                <a:cs typeface="Times New Roman" pitchFamily="18" charset="0"/>
              </a:rPr>
              <a:t>1-adrenoceptors (</a:t>
            </a:r>
            <a:r>
              <a:rPr lang="en-US" sz="2400" dirty="0" smtClean="0">
                <a:solidFill>
                  <a:srgbClr val="0070C0"/>
                </a:solidFill>
                <a:latin typeface="Times New Roman" pitchFamily="18" charset="0"/>
                <a:cs typeface="Times New Roman" pitchFamily="18" charset="0"/>
              </a:rPr>
              <a:t>notice that lacking the </a:t>
            </a:r>
            <a:r>
              <a:rPr lang="en-US" sz="2400" i="1" dirty="0" smtClean="0">
                <a:solidFill>
                  <a:srgbClr val="0070C0"/>
                </a:solidFill>
                <a:latin typeface="Times New Roman" pitchFamily="18" charset="0"/>
                <a:cs typeface="Times New Roman" pitchFamily="18" charset="0"/>
              </a:rPr>
              <a:t>N-methyl group results </a:t>
            </a:r>
            <a:r>
              <a:rPr lang="en-US" sz="2400" dirty="0" smtClean="0">
                <a:solidFill>
                  <a:srgbClr val="0070C0"/>
                </a:solidFill>
                <a:latin typeface="Times New Roman" pitchFamily="18" charset="0"/>
                <a:cs typeface="Times New Roman" pitchFamily="18" charset="0"/>
              </a:rPr>
              <a:t>in lacking </a:t>
            </a:r>
            <a:r>
              <a:rPr lang="el-GR" sz="2400" dirty="0" smtClean="0">
                <a:solidFill>
                  <a:srgbClr val="0070C0"/>
                </a:solidFill>
                <a:latin typeface="Times New Roman" panose="02020603050405020304" pitchFamily="18" charset="0"/>
                <a:cs typeface="Times New Roman" panose="02020603050405020304" pitchFamily="18" charset="0"/>
              </a:rPr>
              <a:t>β</a:t>
            </a:r>
            <a:r>
              <a:rPr lang="en-US" sz="2400" dirty="0" smtClean="0">
                <a:solidFill>
                  <a:srgbClr val="0070C0"/>
                </a:solidFill>
                <a:latin typeface="Times New Roman" pitchFamily="18" charset="0"/>
                <a:cs typeface="Times New Roman" pitchFamily="18" charset="0"/>
              </a:rPr>
              <a:t>2- and </a:t>
            </a:r>
            <a:r>
              <a:rPr lang="el-GR" sz="2400" dirty="0" smtClean="0">
                <a:solidFill>
                  <a:srgbClr val="0070C0"/>
                </a:solidFill>
                <a:latin typeface="Times New Roman" panose="02020603050405020304" pitchFamily="18" charset="0"/>
                <a:cs typeface="Times New Roman" panose="02020603050405020304" pitchFamily="18" charset="0"/>
              </a:rPr>
              <a:t>β</a:t>
            </a:r>
            <a:r>
              <a:rPr lang="en-US" sz="2400" dirty="0" smtClean="0">
                <a:solidFill>
                  <a:srgbClr val="0070C0"/>
                </a:solidFill>
                <a:latin typeface="Times New Roman" pitchFamily="18" charset="0"/>
                <a:cs typeface="Times New Roman" pitchFamily="18" charset="0"/>
              </a:rPr>
              <a:t>3-activity</a:t>
            </a:r>
            <a:r>
              <a:rPr lang="en-US" sz="2400" dirty="0" smtClean="0">
                <a:latin typeface="Times New Roman" pitchFamily="18" charset="0"/>
                <a:cs typeface="Times New Roman" pitchFamily="18" charset="0"/>
              </a:rPr>
              <a:t>). It has limited clinical application caused by the nonselective nature of its activities.</a:t>
            </a:r>
          </a:p>
          <a:p>
            <a:pPr algn="l" rtl="0">
              <a:buNone/>
            </a:pPr>
            <a:r>
              <a:rPr lang="en-US" sz="2400" dirty="0" smtClean="0">
                <a:latin typeface="Times New Roman" pitchFamily="18" charset="0"/>
                <a:cs typeface="Times New Roman" pitchFamily="18" charset="0"/>
              </a:rPr>
              <a:t>-</a:t>
            </a:r>
            <a:r>
              <a:rPr lang="en-US" sz="2400" dirty="0" smtClean="0">
                <a:solidFill>
                  <a:srgbClr val="FF0000"/>
                </a:solidFill>
                <a:latin typeface="Times New Roman" pitchFamily="18" charset="0"/>
                <a:cs typeface="Times New Roman" pitchFamily="18" charset="0"/>
              </a:rPr>
              <a:t>E</a:t>
            </a:r>
            <a:r>
              <a:rPr lang="en-US" sz="2400" dirty="0" smtClean="0">
                <a:latin typeface="Times New Roman" pitchFamily="18" charset="0"/>
                <a:cs typeface="Times New Roman" pitchFamily="18" charset="0"/>
              </a:rPr>
              <a:t> is a potent stimulant of all </a:t>
            </a:r>
            <a:r>
              <a:rPr lang="el-GR" sz="2400" dirty="0" smtClean="0">
                <a:latin typeface="Times New Roman" panose="02020603050405020304" pitchFamily="18" charset="0"/>
                <a:cs typeface="Times New Roman" panose="02020603050405020304" pitchFamily="18" charset="0"/>
              </a:rPr>
              <a:t>α</a:t>
            </a:r>
            <a:r>
              <a:rPr lang="en-US" sz="2400" dirty="0" smtClean="0">
                <a:latin typeface="Times New Roman" pitchFamily="18" charset="0"/>
                <a:cs typeface="Times New Roman" pitchFamily="18" charset="0"/>
              </a:rPr>
              <a:t>1-, </a:t>
            </a:r>
            <a:r>
              <a:rPr lang="el-GR" sz="2400" dirty="0" smtClean="0">
                <a:latin typeface="Times New Roman" panose="02020603050405020304" pitchFamily="18" charset="0"/>
                <a:cs typeface="Times New Roman" panose="02020603050405020304" pitchFamily="18" charset="0"/>
              </a:rPr>
              <a:t>α</a:t>
            </a:r>
            <a:r>
              <a:rPr lang="en-US" sz="2400" dirty="0" smtClean="0">
                <a:latin typeface="Times New Roman" pitchFamily="18" charset="0"/>
                <a:cs typeface="Times New Roman" pitchFamily="18" charset="0"/>
              </a:rPr>
              <a:t>2-,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itchFamily="18" charset="0"/>
                <a:cs typeface="Times New Roman" pitchFamily="18" charset="0"/>
              </a:rPr>
              <a:t>1-,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itchFamily="18" charset="0"/>
                <a:cs typeface="Times New Roman" pitchFamily="18" charset="0"/>
              </a:rPr>
              <a:t>2-, and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itchFamily="18" charset="0"/>
                <a:cs typeface="Times New Roman" pitchFamily="18" charset="0"/>
              </a:rPr>
              <a:t>3-</a:t>
            </a:r>
          </a:p>
          <a:p>
            <a:pPr algn="l" rtl="0">
              <a:buNone/>
            </a:pPr>
            <a:r>
              <a:rPr lang="en-US" sz="2400" dirty="0" smtClean="0">
                <a:latin typeface="Times New Roman" pitchFamily="18" charset="0"/>
                <a:cs typeface="Times New Roman" pitchFamily="18" charset="0"/>
              </a:rPr>
              <a:t>adrenoceptors,). It is much more widely used clinically than NE.</a:t>
            </a:r>
          </a:p>
          <a:p>
            <a:pPr algn="l" rtl="0">
              <a:buNone/>
            </a:pPr>
            <a:r>
              <a:rPr lang="en-US" sz="2400" dirty="0" smtClean="0">
                <a:latin typeface="Times New Roman" pitchFamily="18" charset="0"/>
                <a:cs typeface="Times New Roman" pitchFamily="18" charset="0"/>
              </a:rPr>
              <a:t>-CAs are light sensitive and easily oxidized on exposure to air because of the catechol ring system.</a:t>
            </a:r>
          </a:p>
          <a:p>
            <a:pPr algn="l" rtl="0">
              <a:buNone/>
            </a:pPr>
            <a:r>
              <a:rPr lang="en-US" sz="2400" dirty="0" smtClean="0">
                <a:latin typeface="Times New Roman" pitchFamily="18" charset="0"/>
                <a:cs typeface="Times New Roman" pitchFamily="18" charset="0"/>
              </a:rPr>
              <a:t>-All are polar and rapidly metabolized by both COMT and MAO, resulting in poor oral bioavailability and short DOA.</a:t>
            </a:r>
            <a:endParaRPr lang="ar-IQ"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476672"/>
            <a:ext cx="8373616" cy="648072"/>
          </a:xfrm>
        </p:spPr>
        <p:txBody>
          <a:bodyPr>
            <a:normAutofit fontScale="90000"/>
          </a:bodyPr>
          <a:lstStyle/>
          <a:p>
            <a:r>
              <a:rPr lang="en-US" sz="2800" dirty="0" smtClean="0">
                <a:solidFill>
                  <a:srgbClr val="FF0000"/>
                </a:solidFill>
                <a:effectLst/>
              </a:rPr>
              <a:t/>
            </a:r>
            <a:br>
              <a:rPr lang="en-US" sz="2800" dirty="0" smtClean="0">
                <a:solidFill>
                  <a:srgbClr val="FF0000"/>
                </a:solidFill>
                <a:effectLst/>
              </a:rPr>
            </a:br>
            <a:r>
              <a:rPr lang="en-US" sz="2800" dirty="0" smtClean="0">
                <a:solidFill>
                  <a:srgbClr val="FF0000"/>
                </a:solidFill>
                <a:effectLst/>
              </a:rPr>
              <a:t>    </a:t>
            </a:r>
            <a:r>
              <a:rPr lang="en-US" sz="3100" b="1" dirty="0" smtClean="0">
                <a:solidFill>
                  <a:schemeClr val="accent5"/>
                </a:solidFill>
                <a:effectLst/>
                <a:latin typeface="Times New Roman" panose="02020603050405020304" pitchFamily="18" charset="0"/>
                <a:cs typeface="Times New Roman" panose="02020603050405020304" pitchFamily="18" charset="0"/>
              </a:rPr>
              <a:t>Dipivefrin (Propine, Dipivalyl Epinephrine)</a:t>
            </a:r>
            <a:r>
              <a:rPr lang="en-US" sz="3100" b="1" i="1" dirty="0" smtClean="0">
                <a:solidFill>
                  <a:schemeClr val="accent5"/>
                </a:solidFill>
                <a:effectLst/>
                <a:latin typeface="Times New Roman" panose="02020603050405020304" pitchFamily="18" charset="0"/>
                <a:cs typeface="Times New Roman" panose="02020603050405020304" pitchFamily="18" charset="0"/>
              </a:rPr>
              <a:t>.</a:t>
            </a:r>
            <a:r>
              <a:rPr lang="ar-IQ" sz="3100" b="1" dirty="0" smtClean="0">
                <a:solidFill>
                  <a:schemeClr val="accent5"/>
                </a:solidFill>
                <a:latin typeface="Times New Roman" panose="02020603050405020304" pitchFamily="18" charset="0"/>
                <a:cs typeface="Times New Roman" panose="02020603050405020304" pitchFamily="18" charset="0"/>
              </a:rPr>
              <a:t/>
            </a:r>
            <a:br>
              <a:rPr lang="ar-IQ" sz="3100" b="1" dirty="0" smtClean="0">
                <a:solidFill>
                  <a:schemeClr val="accent5"/>
                </a:solidFill>
                <a:latin typeface="Times New Roman" panose="02020603050405020304" pitchFamily="18" charset="0"/>
                <a:cs typeface="Times New Roman" panose="02020603050405020304" pitchFamily="18" charset="0"/>
              </a:rPr>
            </a:br>
            <a:endParaRPr lang="ar-IQ" sz="3100" b="1" dirty="0">
              <a:solidFill>
                <a:schemeClr val="accent5"/>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457200" y="1196752"/>
            <a:ext cx="8229600" cy="4810539"/>
          </a:xfrm>
        </p:spPr>
        <p:txBody>
          <a:bodyPr/>
          <a:lstStyle/>
          <a:p>
            <a:pPr marL="365125" indent="357188" algn="just" rtl="0">
              <a:buNone/>
            </a:pPr>
            <a:r>
              <a:rPr lang="en-US" sz="2400" dirty="0" smtClean="0">
                <a:latin typeface="Times New Roman" panose="02020603050405020304" pitchFamily="18" charset="0"/>
                <a:cs typeface="Times New Roman" pitchFamily="18" charset="0"/>
              </a:rPr>
              <a:t>Dipivefrin is </a:t>
            </a:r>
            <a:r>
              <a:rPr lang="en-US" sz="2400" dirty="0" smtClean="0">
                <a:solidFill>
                  <a:srgbClr val="FF0000"/>
                </a:solidFill>
                <a:latin typeface="Times New Roman" panose="02020603050405020304" pitchFamily="18" charset="0"/>
                <a:cs typeface="Times New Roman" pitchFamily="18" charset="0"/>
              </a:rPr>
              <a:t>a prodrug of Epinephrine </a:t>
            </a:r>
            <a:r>
              <a:rPr lang="en-US" sz="2400" dirty="0" smtClean="0">
                <a:latin typeface="Times New Roman" panose="02020603050405020304" pitchFamily="18" charset="0"/>
                <a:cs typeface="Times New Roman" pitchFamily="18" charset="0"/>
              </a:rPr>
              <a:t>that is formed by the esterification of the catechol OH groups of Epinephrine with pivalic acid. Most of the advantages of this prodrug over </a:t>
            </a:r>
            <a:r>
              <a:rPr lang="en-US" sz="2400" dirty="0">
                <a:latin typeface="Times New Roman" pitchFamily="18" charset="0"/>
                <a:cs typeface="Times New Roman" pitchFamily="18" charset="0"/>
              </a:rPr>
              <a:t>stem </a:t>
            </a:r>
            <a:r>
              <a:rPr lang="en-US" sz="2400" dirty="0" smtClean="0">
                <a:latin typeface="Times New Roman" pitchFamily="18" charset="0"/>
                <a:cs typeface="Times New Roman" pitchFamily="18" charset="0"/>
              </a:rPr>
              <a:t>Epinephrine from improved bioavailability.</a:t>
            </a:r>
          </a:p>
          <a:p>
            <a:pPr marL="365125" indent="357188" algn="just" rtl="0">
              <a:buNone/>
            </a:pPr>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708920"/>
            <a:ext cx="7848872"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864096"/>
          </a:xfrm>
        </p:spPr>
        <p:txBody>
          <a:bodyPr>
            <a:noAutofit/>
          </a:bodyPr>
          <a:lstStyle/>
          <a:p>
            <a:r>
              <a:rPr lang="en-US" sz="3200" dirty="0"/>
              <a:t>Adrenergic agents</a:t>
            </a:r>
            <a:br>
              <a:rPr lang="en-US" sz="3200" dirty="0"/>
            </a:br>
            <a:r>
              <a:rPr lang="en-US" sz="3200" dirty="0"/>
              <a:t>Important </a:t>
            </a:r>
            <a:r>
              <a:rPr lang="en-US" sz="3200" dirty="0" smtClean="0"/>
              <a:t>binding groups for adrenergic agents</a:t>
            </a:r>
            <a:br>
              <a:rPr lang="en-US" sz="3200" dirty="0" smtClean="0"/>
            </a:br>
            <a:endParaRPr lang="en-US" sz="3200"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048" b="10574"/>
          <a:stretch/>
        </p:blipFill>
        <p:spPr bwMode="auto">
          <a:xfrm>
            <a:off x="107504" y="1700808"/>
            <a:ext cx="8712968"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66276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48680"/>
            <a:ext cx="8229600" cy="936104"/>
          </a:xfrm>
        </p:spPr>
        <p:txBody>
          <a:bodyPr>
            <a:normAutofit fontScale="90000"/>
          </a:bodyPr>
          <a:lstStyle/>
          <a:p>
            <a:r>
              <a:rPr lang="en-US" b="1" dirty="0">
                <a:solidFill>
                  <a:srgbClr val="0070C0"/>
                </a:solidFill>
                <a:latin typeface="Times New Roman" panose="02020603050405020304" pitchFamily="18" charset="0"/>
                <a:cs typeface="Times New Roman" panose="02020603050405020304" pitchFamily="18" charset="0"/>
              </a:rPr>
              <a:t>A</a:t>
            </a:r>
            <a:r>
              <a:rPr lang="en-US" b="1" dirty="0" smtClean="0">
                <a:solidFill>
                  <a:srgbClr val="0070C0"/>
                </a:solidFill>
                <a:latin typeface="Times New Roman" panose="02020603050405020304" pitchFamily="18" charset="0"/>
                <a:cs typeface="Times New Roman" panose="02020603050405020304" pitchFamily="18" charset="0"/>
              </a:rPr>
              <a:t>drenergic </a:t>
            </a:r>
            <a:r>
              <a:rPr lang="en-US" b="1" dirty="0">
                <a:solidFill>
                  <a:srgbClr val="0070C0"/>
                </a:solidFill>
                <a:latin typeface="Times New Roman" panose="02020603050405020304" pitchFamily="18" charset="0"/>
                <a:cs typeface="Times New Roman" panose="02020603050405020304" pitchFamily="18" charset="0"/>
              </a:rPr>
              <a:t>agents</a:t>
            </a:r>
            <a:br>
              <a:rPr lang="en-US" b="1" dirty="0">
                <a:solidFill>
                  <a:srgbClr val="0070C0"/>
                </a:solidFill>
                <a:latin typeface="Times New Roman" panose="02020603050405020304" pitchFamily="18" charset="0"/>
                <a:cs typeface="Times New Roman" panose="02020603050405020304" pitchFamily="18" charset="0"/>
              </a:rPr>
            </a:br>
            <a:r>
              <a:rPr lang="el-GR" b="1" dirty="0" smtClean="0">
                <a:solidFill>
                  <a:srgbClr val="0070C0"/>
                </a:solidFill>
                <a:latin typeface="Times New Roman" panose="02020603050405020304" pitchFamily="18" charset="0"/>
                <a:cs typeface="Times New Roman" panose="02020603050405020304" pitchFamily="18" charset="0"/>
              </a:rPr>
              <a:t>α </a:t>
            </a:r>
            <a:r>
              <a:rPr lang="en-US" b="1" dirty="0" smtClean="0">
                <a:solidFill>
                  <a:srgbClr val="0070C0"/>
                </a:solidFill>
                <a:latin typeface="Times New Roman" panose="02020603050405020304" pitchFamily="18" charset="0"/>
                <a:cs typeface="Times New Roman" panose="02020603050405020304" pitchFamily="18" charset="0"/>
              </a:rPr>
              <a:t>-</a:t>
            </a:r>
            <a:r>
              <a:rPr lang="en-US" sz="3100" b="1" dirty="0" smtClean="0">
                <a:solidFill>
                  <a:srgbClr val="0070C0"/>
                </a:solidFill>
                <a:latin typeface="Times New Roman" panose="02020603050405020304" pitchFamily="18" charset="0"/>
                <a:cs typeface="Times New Roman" panose="02020603050405020304" pitchFamily="18" charset="0"/>
              </a:rPr>
              <a:t>adrenergic receptor agonists</a:t>
            </a:r>
            <a:endParaRPr lang="ar-IQ" sz="3100" b="1" dirty="0">
              <a:solidFill>
                <a:srgbClr val="0070C0"/>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611560" y="1556792"/>
            <a:ext cx="8229600" cy="4680520"/>
          </a:xfrm>
        </p:spPr>
        <p:txBody>
          <a:bodyPr>
            <a:normAutofit fontScale="92500" lnSpcReduction="10000"/>
          </a:bodyPr>
          <a:lstStyle/>
          <a:p>
            <a:pPr algn="l" rtl="0">
              <a:buNone/>
            </a:pPr>
            <a:r>
              <a:rPr lang="en-US" dirty="0" smtClean="0">
                <a:latin typeface="Times New Roman" pitchFamily="18" charset="0"/>
                <a:cs typeface="Times New Roman" pitchFamily="18" charset="0"/>
              </a:rPr>
              <a:t>All selective </a:t>
            </a:r>
            <a:r>
              <a:rPr lang="el-GR" dirty="0" smtClean="0">
                <a:latin typeface="Times New Roman"/>
                <a:cs typeface="Times New Roman"/>
              </a:rPr>
              <a:t>α</a:t>
            </a:r>
            <a:r>
              <a:rPr lang="en-US" sz="16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-agonists have therapeutic activity as vasoconstrictors. Structurally, they include:</a:t>
            </a:r>
          </a:p>
          <a:p>
            <a:pPr algn="l" rtl="0">
              <a:buNone/>
            </a:pPr>
            <a:r>
              <a:rPr lang="en-US" sz="2400" b="1" dirty="0" smtClean="0">
                <a:solidFill>
                  <a:srgbClr val="FF0000"/>
                </a:solidFill>
                <a:latin typeface="Times New Roman" pitchFamily="18" charset="0"/>
                <a:cs typeface="Times New Roman" pitchFamily="18" charset="0"/>
              </a:rPr>
              <a:t>(a)Phenylethanolamine derivatives:</a:t>
            </a:r>
            <a:endParaRPr lang="en-US" dirty="0" smtClean="0">
              <a:solidFill>
                <a:srgbClr val="FF0000"/>
              </a:solidFill>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rPr>
              <a:t>  such as phenylephrine, Metaraminol, and methoxamine.</a:t>
            </a:r>
          </a:p>
          <a:p>
            <a:pPr algn="l" rtl="0">
              <a:buNone/>
            </a:pPr>
            <a:endParaRPr lang="en-US" dirty="0">
              <a:latin typeface="Times New Roman" pitchFamily="18" charset="0"/>
              <a:cs typeface="Times New Roman" pitchFamily="18" charset="0"/>
            </a:endParaRPr>
          </a:p>
          <a:p>
            <a:pPr algn="l" rtl="0">
              <a:buNone/>
            </a:pPr>
            <a:endParaRPr lang="en-US" dirty="0" smtClean="0">
              <a:latin typeface="Times New Roman" pitchFamily="18" charset="0"/>
              <a:cs typeface="Times New Roman" pitchFamily="18" charset="0"/>
            </a:endParaRPr>
          </a:p>
          <a:p>
            <a:pPr algn="l" rtl="0">
              <a:buNone/>
            </a:pPr>
            <a:endParaRPr lang="en-US" dirty="0" smtClean="0">
              <a:latin typeface="Times New Roman" pitchFamily="18" charset="0"/>
              <a:cs typeface="Times New Roman" pitchFamily="18" charset="0"/>
            </a:endParaRPr>
          </a:p>
          <a:p>
            <a:pPr algn="l" rtl="0">
              <a:buNone/>
            </a:pPr>
            <a:endParaRPr lang="en-US" b="1" dirty="0" smtClean="0">
              <a:solidFill>
                <a:schemeClr val="accent2"/>
              </a:solidFill>
              <a:latin typeface="Times New Roman" pitchFamily="18" charset="0"/>
              <a:cs typeface="Times New Roman" pitchFamily="18" charset="0"/>
            </a:endParaRPr>
          </a:p>
          <a:p>
            <a:pPr algn="l" rtl="0">
              <a:buNone/>
            </a:pPr>
            <a:endParaRPr lang="en-US" b="1" dirty="0">
              <a:solidFill>
                <a:schemeClr val="accent2"/>
              </a:solidFill>
              <a:latin typeface="Times New Roman" pitchFamily="18" charset="0"/>
              <a:cs typeface="Times New Roman" pitchFamily="18" charset="0"/>
            </a:endParaRPr>
          </a:p>
          <a:p>
            <a:pPr algn="l" rtl="0">
              <a:buNone/>
            </a:pPr>
            <a:r>
              <a:rPr lang="en-US" b="1" dirty="0" smtClean="0">
                <a:solidFill>
                  <a:srgbClr val="FF0000"/>
                </a:solidFill>
                <a:latin typeface="Times New Roman" pitchFamily="18" charset="0"/>
                <a:cs typeface="Times New Roman" pitchFamily="18" charset="0"/>
              </a:rPr>
              <a:t>(b) 2-Arylimidazolines derivatives:</a:t>
            </a:r>
          </a:p>
          <a:p>
            <a:pPr algn="l" rtl="0">
              <a:buNone/>
            </a:pPr>
            <a:r>
              <a:rPr lang="en-US" dirty="0" smtClean="0">
                <a:latin typeface="Times New Roman" pitchFamily="18" charset="0"/>
                <a:cs typeface="Times New Roman" pitchFamily="18" charset="0"/>
              </a:rPr>
              <a:t>  such as xylometazoline,oxymetazoline,tetrahydrozoline, and naphazoline.</a:t>
            </a:r>
            <a:endParaRPr lang="ar-IQ" dirty="0">
              <a:latin typeface="Times New Roman" pitchFamily="18" charset="0"/>
              <a:cs typeface="Times New Roman" pitchFamily="18" charset="0"/>
            </a:endParaRPr>
          </a:p>
        </p:txBody>
      </p:sp>
      <p:pic>
        <p:nvPicPr>
          <p:cNvPr id="5" name="Picture 2" descr="C:\Users\krema\Pictures\2014-04-15 karima\Screenshot019.jpg"/>
          <p:cNvPicPr>
            <a:picLocks noChangeAspect="1" noChangeArrowheads="1"/>
          </p:cNvPicPr>
          <p:nvPr/>
        </p:nvPicPr>
        <p:blipFill>
          <a:blip r:embed="rId2" cstate="print"/>
          <a:srcRect l="6933" t="17949" r="10613" b="23077"/>
          <a:stretch>
            <a:fillRect/>
          </a:stretch>
        </p:blipFill>
        <p:spPr bwMode="auto">
          <a:xfrm>
            <a:off x="611560" y="2420888"/>
            <a:ext cx="7920880" cy="1872208"/>
          </a:xfrm>
          <a:prstGeom prst="rect">
            <a:avLst/>
          </a:prstGeom>
          <a:ln>
            <a:noFill/>
          </a:ln>
          <a:effectLst>
            <a:softEdge rad="112500"/>
          </a:effectLst>
        </p:spPr>
      </p:pic>
      <p:sp>
        <p:nvSpPr>
          <p:cNvPr id="4" name="Flowchart: Connector 3"/>
          <p:cNvSpPr/>
          <p:nvPr/>
        </p:nvSpPr>
        <p:spPr>
          <a:xfrm>
            <a:off x="3779911" y="2924944"/>
            <a:ext cx="432049" cy="36004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7737206" y="3410526"/>
            <a:ext cx="457200" cy="450521"/>
          </a:xfrm>
          <a:prstGeom prst="flowChartConnector">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06090"/>
          </a:xfrm>
        </p:spPr>
        <p:txBody>
          <a:bodyPr>
            <a:normAutofit/>
          </a:bodyPr>
          <a:lstStyle/>
          <a:p>
            <a:pPr rtl="0"/>
            <a:r>
              <a:rPr lang="en-US" sz="3200" b="1" dirty="0" smtClean="0">
                <a:solidFill>
                  <a:schemeClr val="accent5"/>
                </a:solidFill>
              </a:rPr>
              <a:t>Phenylephrine.</a:t>
            </a:r>
            <a:endParaRPr lang="ar-IQ" sz="3200" b="1" dirty="0">
              <a:solidFill>
                <a:schemeClr val="accent5"/>
              </a:solidFill>
            </a:endParaRPr>
          </a:p>
        </p:txBody>
      </p:sp>
      <p:sp>
        <p:nvSpPr>
          <p:cNvPr id="2" name="Content Placeholder 1"/>
          <p:cNvSpPr>
            <a:spLocks noGrp="1"/>
          </p:cNvSpPr>
          <p:nvPr>
            <p:ph idx="1"/>
          </p:nvPr>
        </p:nvSpPr>
        <p:spPr>
          <a:xfrm>
            <a:off x="457200" y="1052736"/>
            <a:ext cx="8229600" cy="5400600"/>
          </a:xfrm>
        </p:spPr>
        <p:txBody>
          <a:bodyPr>
            <a:normAutofit/>
          </a:bodyPr>
          <a:lstStyle/>
          <a:p>
            <a:pPr marL="365125" indent="347663" algn="just" rtl="0">
              <a:buNone/>
            </a:pPr>
            <a:r>
              <a:rPr lang="en-US" sz="2400" dirty="0" smtClean="0">
                <a:latin typeface="Times New Roman" pitchFamily="18" charset="0"/>
                <a:cs typeface="Times New Roman" pitchFamily="18" charset="0"/>
              </a:rPr>
              <a:t>(Neo- Synephrine), a </a:t>
            </a:r>
            <a:r>
              <a:rPr lang="en-US" sz="2400" dirty="0" smtClean="0">
                <a:solidFill>
                  <a:srgbClr val="FF0000"/>
                </a:solidFill>
                <a:latin typeface="Times New Roman" pitchFamily="18" charset="0"/>
                <a:cs typeface="Times New Roman" pitchFamily="18" charset="0"/>
              </a:rPr>
              <a:t>prototypical selective direct-acting </a:t>
            </a:r>
            <a:r>
              <a:rPr lang="el-GR" sz="2400" dirty="0" smtClean="0">
                <a:solidFill>
                  <a:srgbClr val="FF0000"/>
                </a:solidFill>
                <a:latin typeface="Times New Roman" pitchFamily="18" charset="0"/>
                <a:cs typeface="Times New Roman" pitchFamily="18" charset="0"/>
              </a:rPr>
              <a:t>α</a:t>
            </a:r>
            <a:r>
              <a:rPr lang="en-US" sz="1600" dirty="0" smtClean="0">
                <a:solidFill>
                  <a:srgbClr val="FF0000"/>
                </a:solidFill>
                <a:latin typeface="Times New Roman" pitchFamily="18" charset="0"/>
                <a:cs typeface="Times New Roman" pitchFamily="18" charset="0"/>
              </a:rPr>
              <a:t>1</a:t>
            </a:r>
            <a:r>
              <a:rPr lang="en-US" sz="2400" dirty="0" smtClean="0">
                <a:solidFill>
                  <a:srgbClr val="FF0000"/>
                </a:solidFill>
                <a:latin typeface="Times New Roman" pitchFamily="18" charset="0"/>
                <a:cs typeface="Times New Roman" pitchFamily="18" charset="0"/>
              </a:rPr>
              <a:t>-agonist</a:t>
            </a:r>
            <a:r>
              <a:rPr lang="en-US" sz="2400" dirty="0" smtClean="0">
                <a:latin typeface="Times New Roman" pitchFamily="18" charset="0"/>
                <a:cs typeface="Times New Roman" pitchFamily="18" charset="0"/>
              </a:rPr>
              <a:t> differs from E only in lacking a p-OH group. </a:t>
            </a:r>
          </a:p>
          <a:p>
            <a:pPr marL="365125" indent="347663" algn="just" rtl="0">
              <a:buNone/>
            </a:pPr>
            <a:r>
              <a:rPr lang="en-US" sz="2400" dirty="0" smtClean="0">
                <a:solidFill>
                  <a:srgbClr val="0070C0"/>
                </a:solidFill>
                <a:latin typeface="Times New Roman" pitchFamily="18" charset="0"/>
                <a:cs typeface="Times New Roman" pitchFamily="18" charset="0"/>
              </a:rPr>
              <a:t>It is orally active</a:t>
            </a:r>
            <a:r>
              <a:rPr lang="en-US" sz="2400" dirty="0" smtClean="0">
                <a:latin typeface="Times New Roman" pitchFamily="18" charset="0"/>
                <a:cs typeface="Times New Roman" pitchFamily="18" charset="0"/>
              </a:rPr>
              <a:t>, and its DOA is about twice that of E because it lacks the catechol moiety and thus is not metabolized by COMT</a:t>
            </a:r>
            <a:r>
              <a:rPr lang="en-US" dirty="0">
                <a:latin typeface="Times New Roman" pitchFamily="18" charset="0"/>
                <a:cs typeface="Times New Roman" pitchFamily="18" charset="0"/>
              </a:rPr>
              <a:t>,</a:t>
            </a:r>
            <a:r>
              <a:rPr lang="en-US" sz="2400" dirty="0" smtClean="0">
                <a:latin typeface="Times New Roman" pitchFamily="18" charset="0"/>
                <a:cs typeface="Times New Roman" pitchFamily="18" charset="0"/>
              </a:rPr>
              <a:t> metabolism by MAO</a:t>
            </a:r>
            <a:r>
              <a:rPr lang="en-US" sz="2400" dirty="0">
                <a:latin typeface="Times New Roman" pitchFamily="18" charset="0"/>
                <a:cs typeface="Times New Roman" pitchFamily="18" charset="0"/>
              </a:rPr>
              <a:t>. </a:t>
            </a:r>
            <a:r>
              <a:rPr lang="en-US" sz="2400" dirty="0">
                <a:solidFill>
                  <a:srgbClr val="002060"/>
                </a:solidFill>
                <a:latin typeface="Times New Roman" pitchFamily="18" charset="0"/>
                <a:cs typeface="Times New Roman" pitchFamily="18" charset="0"/>
              </a:rPr>
              <a:t>Lacking the p-OH group</a:t>
            </a:r>
            <a:r>
              <a:rPr lang="en-US" sz="2400" dirty="0">
                <a:latin typeface="Times New Roman" pitchFamily="18" charset="0"/>
                <a:cs typeface="Times New Roman" pitchFamily="18" charset="0"/>
              </a:rPr>
              <a:t>, it is less potent than E and NE but it is a </a:t>
            </a:r>
            <a:r>
              <a:rPr lang="en-US" sz="2400" dirty="0">
                <a:solidFill>
                  <a:srgbClr val="FF0000"/>
                </a:solidFill>
                <a:latin typeface="Times New Roman" pitchFamily="18" charset="0"/>
                <a:cs typeface="Times New Roman" pitchFamily="18" charset="0"/>
              </a:rPr>
              <a:t>selective α1-agonist </a:t>
            </a:r>
            <a:r>
              <a:rPr lang="en-US" sz="2400" dirty="0">
                <a:latin typeface="Times New Roman" pitchFamily="18" charset="0"/>
                <a:cs typeface="Times New Roman" pitchFamily="18" charset="0"/>
              </a:rPr>
              <a:t>and thus a potent vasoconstrictor. It is used for hypotension</a:t>
            </a:r>
            <a:r>
              <a:rPr lang="en-US" sz="2400" dirty="0" smtClean="0">
                <a:latin typeface="Times New Roman" pitchFamily="18" charset="0"/>
                <a:cs typeface="Times New Roman" pitchFamily="18" charset="0"/>
              </a:rPr>
              <a:t>.</a:t>
            </a:r>
          </a:p>
          <a:p>
            <a:pPr marL="365125" indent="347663" algn="just" rtl="0">
              <a:buNone/>
            </a:pPr>
            <a:endParaRPr lang="en-US" sz="2400" dirty="0">
              <a:latin typeface="Times New Roman" pitchFamily="18" charset="0"/>
              <a:cs typeface="Times New Roman" pitchFamily="18" charset="0"/>
            </a:endParaRPr>
          </a:p>
          <a:p>
            <a:pPr marL="365125" indent="347663" algn="just" rtl="0">
              <a:buNone/>
            </a:pPr>
            <a:endParaRPr lang="en-US" sz="2400" dirty="0" smtClean="0">
              <a:latin typeface="Times New Roman" pitchFamily="18" charset="0"/>
              <a:cs typeface="Times New Roman" pitchFamily="18" charset="0"/>
            </a:endParaRPr>
          </a:p>
          <a:p>
            <a:pPr marL="365125" indent="347663" algn="just" rtl="0">
              <a:buNone/>
            </a:pPr>
            <a:endParaRPr lang="en-US" sz="2400" dirty="0">
              <a:latin typeface="Times New Roman" pitchFamily="18" charset="0"/>
              <a:cs typeface="Times New Roman" pitchFamily="18" charset="0"/>
            </a:endParaRPr>
          </a:p>
          <a:p>
            <a:pPr marL="822325" indent="-457200" algn="just" rtl="0">
              <a:buFont typeface="Wingdings" panose="05000000000000000000" pitchFamily="2" charset="2"/>
              <a:buChar char="v"/>
            </a:pPr>
            <a:endParaRPr lang="en-US" sz="2400" dirty="0" smtClean="0">
              <a:latin typeface="Times New Roman" pitchFamily="18" charset="0"/>
              <a:cs typeface="Times New Roman" pitchFamily="18" charset="0"/>
            </a:endParaRPr>
          </a:p>
          <a:p>
            <a:pPr marL="822325" indent="-457200" algn="just" rtl="0">
              <a:buFont typeface="Wingdings" panose="05000000000000000000" pitchFamily="2" charset="2"/>
              <a:buChar char="v"/>
            </a:pPr>
            <a:r>
              <a:rPr lang="en-US" sz="2400" dirty="0" smtClean="0">
                <a:latin typeface="Times New Roman" pitchFamily="18" charset="0"/>
                <a:cs typeface="Times New Roman" pitchFamily="18" charset="0"/>
              </a:rPr>
              <a:t>Metaraminol </a:t>
            </a:r>
            <a:r>
              <a:rPr lang="en-US" sz="2400" dirty="0">
                <a:latin typeface="Times New Roman" pitchFamily="18" charset="0"/>
                <a:cs typeface="Times New Roman" pitchFamily="18" charset="0"/>
              </a:rPr>
              <a:t>is just another example. </a:t>
            </a:r>
            <a:endParaRPr lang="en-US" sz="2400" dirty="0" smtClean="0">
              <a:latin typeface="Times New Roman" pitchFamily="18" charset="0"/>
              <a:cs typeface="Times New Roman" pitchFamily="18" charset="0"/>
            </a:endParaRPr>
          </a:p>
        </p:txBody>
      </p:sp>
      <p:pic>
        <p:nvPicPr>
          <p:cNvPr id="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12687"/>
          <a:stretch/>
        </p:blipFill>
        <p:spPr bwMode="auto">
          <a:xfrm>
            <a:off x="827584" y="4293096"/>
            <a:ext cx="7632848"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363272" cy="5904656"/>
          </a:xfrm>
        </p:spPr>
        <p:txBody>
          <a:bodyPr>
            <a:normAutofit/>
          </a:bodyPr>
          <a:lstStyle/>
          <a:p>
            <a:pPr marL="109728" indent="0" algn="l" rtl="0">
              <a:buNone/>
            </a:pPr>
            <a:r>
              <a:rPr lang="en-US" sz="2400" b="1" dirty="0">
                <a:solidFill>
                  <a:schemeClr val="accent5"/>
                </a:solidFill>
                <a:latin typeface="Times New Roman" panose="02020603050405020304" pitchFamily="18" charset="0"/>
                <a:cs typeface="Times New Roman" panose="02020603050405020304" pitchFamily="18" charset="0"/>
              </a:rPr>
              <a:t>Methoxamine (</a:t>
            </a:r>
            <a:r>
              <a:rPr lang="en-US" sz="2400" b="1" dirty="0" smtClean="0">
                <a:solidFill>
                  <a:schemeClr val="accent5"/>
                </a:solidFill>
                <a:latin typeface="Times New Roman" panose="02020603050405020304" pitchFamily="18" charset="0"/>
                <a:cs typeface="Times New Roman" panose="02020603050405020304" pitchFamily="18" charset="0"/>
              </a:rPr>
              <a:t>Vasoxyl)</a:t>
            </a:r>
          </a:p>
          <a:p>
            <a:pPr marL="109728" indent="0" algn="l" rtl="0">
              <a:buNone/>
            </a:pPr>
            <a:r>
              <a:rPr lang="en-US" sz="2400" dirty="0" smtClean="0">
                <a:latin typeface="Times New Roman" panose="02020603050405020304" pitchFamily="18" charset="0"/>
                <a:cs typeface="Times New Roman" panose="02020603050405020304" pitchFamily="18" charset="0"/>
              </a:rPr>
              <a:t>Methoxamine (</a:t>
            </a:r>
            <a:r>
              <a:rPr lang="en-US" sz="2400" dirty="0" smtClean="0">
                <a:solidFill>
                  <a:srgbClr val="0070C0"/>
                </a:solidFill>
                <a:latin typeface="Times New Roman" panose="02020603050405020304" pitchFamily="18" charset="0"/>
                <a:cs typeface="Times New Roman" panose="02020603050405020304" pitchFamily="18" charset="0"/>
              </a:rPr>
              <a:t>prodrug</a:t>
            </a:r>
            <a:r>
              <a:rPr lang="en-US" sz="2400" dirty="0" smtClean="0">
                <a:latin typeface="Times New Roman" panose="02020603050405020304" pitchFamily="18" charset="0"/>
                <a:cs typeface="Times New Roman" panose="02020603050405020304" pitchFamily="18" charset="0"/>
              </a:rPr>
              <a:t>) is </a:t>
            </a:r>
            <a:r>
              <a:rPr lang="en-US" sz="2400" dirty="0">
                <a:latin typeface="Times New Roman" panose="02020603050405020304" pitchFamily="18" charset="0"/>
                <a:cs typeface="Times New Roman" panose="02020603050405020304" pitchFamily="18" charset="0"/>
              </a:rPr>
              <a:t>another </a:t>
            </a:r>
            <a:r>
              <a:rPr lang="el-GR" sz="2400" dirty="0" smtClean="0">
                <a:solidFill>
                  <a:srgbClr val="0070C0"/>
                </a:solidFill>
                <a:latin typeface="Times New Roman" panose="02020603050405020304" pitchFamily="18" charset="0"/>
                <a:cs typeface="Times New Roman" panose="02020603050405020304" pitchFamily="18" charset="0"/>
              </a:rPr>
              <a:t>α</a:t>
            </a:r>
            <a:r>
              <a:rPr lang="en-US" sz="1600" dirty="0" smtClean="0">
                <a:solidFill>
                  <a:srgbClr val="0070C0"/>
                </a:solidFill>
                <a:latin typeface="Times New Roman" panose="02020603050405020304" pitchFamily="18" charset="0"/>
                <a:cs typeface="Times New Roman" panose="02020603050405020304" pitchFamily="18" charset="0"/>
              </a:rPr>
              <a:t>1</a:t>
            </a:r>
            <a:r>
              <a:rPr lang="en-US" sz="2400" dirty="0" smtClean="0">
                <a:solidFill>
                  <a:srgbClr val="0070C0"/>
                </a:solidFill>
                <a:latin typeface="Times New Roman" panose="02020603050405020304" pitchFamily="18" charset="0"/>
                <a:cs typeface="Times New Roman" panose="02020603050405020304" pitchFamily="18" charset="0"/>
              </a:rPr>
              <a:t>-agonist </a:t>
            </a:r>
            <a:r>
              <a:rPr lang="en-US" sz="2400" dirty="0">
                <a:latin typeface="Times New Roman" panose="02020603050405020304" pitchFamily="18" charset="0"/>
                <a:cs typeface="Times New Roman" panose="02020603050405020304" pitchFamily="18" charset="0"/>
              </a:rPr>
              <a:t>and </a:t>
            </a:r>
            <a:r>
              <a:rPr lang="en-US" sz="2400" dirty="0" smtClean="0">
                <a:solidFill>
                  <a:srgbClr val="0070C0"/>
                </a:solidFill>
                <a:latin typeface="Times New Roman" panose="02020603050405020304" pitchFamily="18" charset="0"/>
                <a:cs typeface="Times New Roman" panose="02020603050405020304" pitchFamily="18" charset="0"/>
              </a:rPr>
              <a:t>parenteral vasopressor </a:t>
            </a:r>
            <a:r>
              <a:rPr lang="en-US" sz="2400" dirty="0">
                <a:latin typeface="Times New Roman" panose="02020603050405020304" pitchFamily="18" charset="0"/>
                <a:cs typeface="Times New Roman" panose="02020603050405020304" pitchFamily="18" charset="0"/>
              </a:rPr>
              <a:t>used therapeutically and so have </a:t>
            </a:r>
            <a:r>
              <a:rPr lang="en-US" sz="2400" dirty="0" smtClean="0">
                <a:latin typeface="Times New Roman" panose="02020603050405020304" pitchFamily="18" charset="0"/>
                <a:cs typeface="Times New Roman" panose="02020603050405020304" pitchFamily="18" charset="0"/>
              </a:rPr>
              <a:t>few cardiac </a:t>
            </a:r>
            <a:r>
              <a:rPr lang="en-US" sz="2400" dirty="0">
                <a:latin typeface="Times New Roman" panose="02020603050405020304" pitchFamily="18" charset="0"/>
                <a:cs typeface="Times New Roman" panose="02020603050405020304" pitchFamily="18" charset="0"/>
              </a:rPr>
              <a:t>stimulatory properties. </a:t>
            </a:r>
            <a:endParaRPr lang="en-US" sz="2400" dirty="0" smtClean="0">
              <a:latin typeface="Times New Roman" panose="02020603050405020304" pitchFamily="18" charset="0"/>
              <a:cs typeface="Times New Roman" panose="02020603050405020304" pitchFamily="18" charset="0"/>
            </a:endParaRPr>
          </a:p>
          <a:p>
            <a:pPr marL="109728" indent="0" algn="l" rtl="0">
              <a:buNone/>
            </a:pPr>
            <a:r>
              <a:rPr lang="en-US" sz="2400" dirty="0" smtClean="0">
                <a:latin typeface="Times New Roman" panose="02020603050405020304" pitchFamily="18" charset="0"/>
                <a:cs typeface="Times New Roman" panose="02020603050405020304" pitchFamily="18" charset="0"/>
              </a:rPr>
              <a:t>    It </a:t>
            </a:r>
            <a:r>
              <a:rPr lang="en-US" sz="2400" dirty="0">
                <a:latin typeface="Times New Roman" panose="02020603050405020304" pitchFamily="18" charset="0"/>
                <a:cs typeface="Times New Roman" panose="02020603050405020304" pitchFamily="18" charset="0"/>
              </a:rPr>
              <a:t>is bioactivated </a:t>
            </a:r>
            <a:r>
              <a:rPr lang="en-US" sz="2400" dirty="0" smtClean="0">
                <a:latin typeface="Times New Roman" panose="02020603050405020304" pitchFamily="18" charset="0"/>
                <a:cs typeface="Times New Roman" panose="02020603050405020304" pitchFamily="18" charset="0"/>
              </a:rPr>
              <a:t>by </a:t>
            </a: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O-demethylation</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to an </a:t>
            </a:r>
            <a:r>
              <a:rPr lang="en-US" sz="2400" dirty="0">
                <a:solidFill>
                  <a:srgbClr val="FF0000"/>
                </a:solidFill>
                <a:latin typeface="Times New Roman" panose="02020603050405020304" pitchFamily="18" charset="0"/>
                <a:cs typeface="Times New Roman" panose="02020603050405020304" pitchFamily="18" charset="0"/>
              </a:rPr>
              <a:t>active m-phenolic metabolite.</a:t>
            </a:r>
            <a:r>
              <a:rPr lang="en-US" sz="2400" dirty="0">
                <a:latin typeface="Times New Roman" panose="02020603050405020304" pitchFamily="18" charset="0"/>
                <a:cs typeface="Times New Roman" panose="02020603050405020304" pitchFamily="18" charset="0"/>
              </a:rPr>
              <a:t> It is less potent than </a:t>
            </a:r>
            <a:r>
              <a:rPr lang="en-US" sz="2400" dirty="0" smtClean="0">
                <a:latin typeface="Times New Roman" panose="02020603050405020304" pitchFamily="18" charset="0"/>
                <a:cs typeface="Times New Roman" panose="02020603050405020304" pitchFamily="18" charset="0"/>
              </a:rPr>
              <a:t>phenylephrine as a vasoconstrictor</a:t>
            </a:r>
            <a:r>
              <a:rPr lang="en-US" sz="2400" dirty="0">
                <a:latin typeface="Times New Roman" panose="02020603050405020304" pitchFamily="18" charset="0"/>
                <a:cs typeface="Times New Roman" panose="02020603050405020304" pitchFamily="18" charset="0"/>
              </a:rPr>
              <a:t>. It does not </a:t>
            </a:r>
            <a:r>
              <a:rPr lang="en-US" sz="2400" dirty="0" smtClean="0">
                <a:latin typeface="Times New Roman" panose="02020603050405020304" pitchFamily="18" charset="0"/>
                <a:cs typeface="Times New Roman" panose="02020603050405020304" pitchFamily="18" charset="0"/>
              </a:rPr>
              <a:t>stimulate the </a:t>
            </a:r>
            <a:r>
              <a:rPr lang="en-US" sz="2400" dirty="0">
                <a:latin typeface="Times New Roman" panose="02020603050405020304" pitchFamily="18" charset="0"/>
                <a:cs typeface="Times New Roman" panose="02020603050405020304" pitchFamily="18" charset="0"/>
              </a:rPr>
              <a:t>CNS</a:t>
            </a:r>
            <a:r>
              <a:rPr lang="en-US" sz="2400" dirty="0" smtClean="0">
                <a:latin typeface="Times New Roman" panose="02020603050405020304" pitchFamily="18" charset="0"/>
                <a:cs typeface="Times New Roman" panose="02020603050405020304" pitchFamily="18" charset="0"/>
              </a:rPr>
              <a:t>.</a:t>
            </a:r>
          </a:p>
          <a:p>
            <a:pPr marL="109728" indent="0" algn="l" rtl="0">
              <a:buNone/>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Because it is not a substrate for COMT, </a:t>
            </a:r>
            <a:r>
              <a:rPr lang="en-US" sz="2400" dirty="0" smtClean="0">
                <a:latin typeface="Times New Roman" panose="02020603050405020304" pitchFamily="18" charset="0"/>
                <a:cs typeface="Times New Roman" panose="02020603050405020304" pitchFamily="18" charset="0"/>
              </a:rPr>
              <a:t>its DOA </a:t>
            </a:r>
            <a:r>
              <a:rPr lang="en-US" sz="2400" dirty="0">
                <a:latin typeface="Times New Roman" panose="02020603050405020304" pitchFamily="18" charset="0"/>
                <a:cs typeface="Times New Roman" panose="02020603050405020304" pitchFamily="18" charset="0"/>
              </a:rPr>
              <a:t>is significantly longer than NE.</a:t>
            </a:r>
            <a:endParaRPr lang="en-US" sz="2400" dirty="0" smtClean="0">
              <a:latin typeface="Times New Roman" panose="02020603050405020304" pitchFamily="18" charset="0"/>
              <a:cs typeface="Times New Roman" panose="02020603050405020304" pitchFamily="18" charset="0"/>
            </a:endParaRPr>
          </a:p>
          <a:p>
            <a:pPr marL="109728" indent="0" algn="l" rtl="0">
              <a:buNone/>
            </a:pPr>
            <a:endParaRPr lang="en-US" sz="2400" dirty="0">
              <a:latin typeface="Times New Roman" panose="02020603050405020304" pitchFamily="18" charset="0"/>
              <a:cs typeface="Times New Roman" panose="02020603050405020304" pitchFamily="18" charset="0"/>
            </a:endParaRPr>
          </a:p>
          <a:p>
            <a:pPr marL="109728" indent="0" algn="l" rtl="0">
              <a:buNone/>
            </a:pPr>
            <a:endParaRPr lang="en-US" sz="2400" dirty="0" smtClean="0">
              <a:latin typeface="Times New Roman" panose="02020603050405020304" pitchFamily="18" charset="0"/>
              <a:cs typeface="Times New Roman" panose="02020603050405020304" pitchFamily="18" charset="0"/>
            </a:endParaRPr>
          </a:p>
          <a:p>
            <a:pPr marL="109728" indent="0" algn="l" rtl="0">
              <a:buNone/>
            </a:pPr>
            <a:endParaRPr lang="en-US" sz="2400" dirty="0">
              <a:latin typeface="Times New Roman" panose="02020603050405020304" pitchFamily="18" charset="0"/>
              <a:cs typeface="Times New Roman" panose="02020603050405020304" pitchFamily="18" charset="0"/>
            </a:endParaRPr>
          </a:p>
          <a:p>
            <a:pPr marL="109728" indent="0" algn="l" rtl="0">
              <a:buNone/>
            </a:pPr>
            <a:endParaRPr lang="en-US" sz="2400" dirty="0" smtClean="0">
              <a:latin typeface="Times New Roman" panose="02020603050405020304" pitchFamily="18" charset="0"/>
              <a:cs typeface="Times New Roman" panose="02020603050405020304" pitchFamily="18" charset="0"/>
            </a:endParaRPr>
          </a:p>
          <a:p>
            <a:pPr marL="109728" indent="0" algn="l" rtl="0">
              <a:buNone/>
            </a:pPr>
            <a:endParaRPr lang="en-US" sz="2400" dirty="0" smtClean="0">
              <a:latin typeface="Times New Roman" panose="02020603050405020304" pitchFamily="18" charset="0"/>
              <a:cs typeface="Times New Roman" panose="02020603050405020304" pitchFamily="18" charset="0"/>
            </a:endParaRPr>
          </a:p>
          <a:p>
            <a:pPr marL="109728" indent="0" algn="l" rtl="0">
              <a:buNone/>
            </a:pPr>
            <a:endParaRPr lang="en-US" sz="2400" dirty="0" smtClean="0">
              <a:latin typeface="Times New Roman" panose="02020603050405020304" pitchFamily="18" charset="0"/>
              <a:cs typeface="Times New Roman" panose="02020603050405020304" pitchFamily="18" charset="0"/>
            </a:endParaRPr>
          </a:p>
          <a:p>
            <a:pPr marL="109728" indent="0" algn="l" rtl="0">
              <a:buNone/>
            </a:pPr>
            <a:endParaRPr lang="en-US" sz="2400" dirty="0">
              <a:latin typeface="Times New Roman" panose="02020603050405020304" pitchFamily="18" charset="0"/>
              <a:cs typeface="Times New Roman" panose="02020603050405020304" pitchFamily="18" charset="0"/>
            </a:endParaRPr>
          </a:p>
          <a:p>
            <a:pPr marL="109728" indent="0" algn="l" rtl="0">
              <a:buNone/>
            </a:pPr>
            <a:endParaRPr lang="en-US" sz="2400" dirty="0" smtClean="0">
              <a:latin typeface="Times New Roman" panose="02020603050405020304" pitchFamily="18" charset="0"/>
              <a:cs typeface="Times New Roman" panose="02020603050405020304" pitchFamily="18" charset="0"/>
            </a:endParaRPr>
          </a:p>
          <a:p>
            <a:pPr marL="109728" indent="0" algn="l" rtl="0">
              <a:buNone/>
            </a:pPr>
            <a:endParaRPr lang="en-US" sz="24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293096"/>
            <a:ext cx="6144344"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70464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620688"/>
            <a:ext cx="8712968" cy="5904656"/>
          </a:xfrm>
        </p:spPr>
        <p:txBody>
          <a:bodyPr>
            <a:normAutofit/>
          </a:bodyPr>
          <a:lstStyle/>
          <a:p>
            <a:pPr marL="109728" indent="0" algn="l" rtl="0">
              <a:buNone/>
            </a:pPr>
            <a:r>
              <a:rPr lang="en-US" b="1" dirty="0">
                <a:solidFill>
                  <a:schemeClr val="accent5"/>
                </a:solidFill>
                <a:latin typeface="Times New Roman" panose="02020603050405020304" pitchFamily="18" charset="0"/>
                <a:cs typeface="Times New Roman" panose="02020603050405020304" pitchFamily="18" charset="0"/>
              </a:rPr>
              <a:t>M</a:t>
            </a:r>
            <a:r>
              <a:rPr lang="en-US" sz="2800" b="1" dirty="0">
                <a:solidFill>
                  <a:schemeClr val="accent5"/>
                </a:solidFill>
                <a:latin typeface="Times New Roman" panose="02020603050405020304" pitchFamily="18" charset="0"/>
                <a:cs typeface="Times New Roman" panose="02020603050405020304" pitchFamily="18" charset="0"/>
              </a:rPr>
              <a:t>idodrine (ProAmatine) </a:t>
            </a:r>
            <a:endParaRPr lang="en-US" sz="2800" b="1" dirty="0" smtClean="0">
              <a:solidFill>
                <a:schemeClr val="accent5"/>
              </a:solidFill>
              <a:latin typeface="Times New Roman" panose="02020603050405020304" pitchFamily="18" charset="0"/>
              <a:cs typeface="Times New Roman" panose="02020603050405020304" pitchFamily="18" charset="0"/>
            </a:endParaRPr>
          </a:p>
          <a:p>
            <a:pPr marL="109728" indent="0" algn="l" rtl="0">
              <a:buNone/>
            </a:pPr>
            <a:r>
              <a:rPr lang="en-US" sz="2400" dirty="0" smtClean="0">
                <a:latin typeface="Times New Roman" panose="02020603050405020304" pitchFamily="18" charset="0"/>
                <a:cs typeface="Times New Roman" panose="02020603050405020304" pitchFamily="18" charset="0"/>
              </a:rPr>
              <a:t>    The </a:t>
            </a:r>
            <a:r>
              <a:rPr lang="en-US" sz="2400" dirty="0" smtClean="0">
                <a:solidFill>
                  <a:schemeClr val="accent4"/>
                </a:solidFill>
                <a:latin typeface="Times New Roman" panose="02020603050405020304" pitchFamily="18" charset="0"/>
                <a:cs typeface="Times New Roman" panose="02020603050405020304" pitchFamily="18" charset="0"/>
              </a:rPr>
              <a:t>N- glycyl </a:t>
            </a:r>
            <a:r>
              <a:rPr lang="en-US" sz="2400" dirty="0">
                <a:solidFill>
                  <a:schemeClr val="accent4"/>
                </a:solidFill>
                <a:latin typeface="Times New Roman" panose="02020603050405020304" pitchFamily="18" charset="0"/>
                <a:cs typeface="Times New Roman" panose="02020603050405020304" pitchFamily="18" charset="0"/>
              </a:rPr>
              <a:t>prodrug </a:t>
            </a:r>
            <a:r>
              <a:rPr lang="en-US" sz="2400" dirty="0" smtClean="0">
                <a:latin typeface="Times New Roman" panose="02020603050405020304" pitchFamily="18" charset="0"/>
                <a:cs typeface="Times New Roman" panose="02020603050405020304" pitchFamily="18" charset="0"/>
              </a:rPr>
              <a:t>of the </a:t>
            </a:r>
            <a:r>
              <a:rPr lang="en-US" sz="2400" dirty="0">
                <a:solidFill>
                  <a:srgbClr val="0070C0"/>
                </a:solidFill>
                <a:latin typeface="Times New Roman" panose="02020603050405020304" pitchFamily="18" charset="0"/>
                <a:cs typeface="Times New Roman" panose="02020603050405020304" pitchFamily="18" charset="0"/>
              </a:rPr>
              <a:t>selective </a:t>
            </a:r>
            <a:r>
              <a:rPr lang="el-GR" sz="2400" dirty="0" smtClean="0">
                <a:solidFill>
                  <a:srgbClr val="0070C0"/>
                </a:solidFill>
                <a:latin typeface="Times New Roman" panose="02020603050405020304" pitchFamily="18" charset="0"/>
                <a:cs typeface="Times New Roman" panose="02020603050405020304" pitchFamily="18" charset="0"/>
              </a:rPr>
              <a:t>α</a:t>
            </a:r>
            <a:r>
              <a:rPr lang="en-US" sz="1600" dirty="0" smtClean="0">
                <a:solidFill>
                  <a:srgbClr val="0070C0"/>
                </a:solidFill>
                <a:latin typeface="Times New Roman" panose="02020603050405020304" pitchFamily="18" charset="0"/>
                <a:cs typeface="Times New Roman" panose="02020603050405020304" pitchFamily="18" charset="0"/>
              </a:rPr>
              <a:t>1</a:t>
            </a:r>
            <a:r>
              <a:rPr lang="en-US" sz="2400" dirty="0" smtClean="0">
                <a:solidFill>
                  <a:srgbClr val="0070C0"/>
                </a:solidFill>
                <a:latin typeface="Times New Roman" panose="02020603050405020304" pitchFamily="18" charset="0"/>
                <a:cs typeface="Times New Roman" panose="02020603050405020304" pitchFamily="18" charset="0"/>
              </a:rPr>
              <a:t>-agonist </a:t>
            </a:r>
            <a:r>
              <a:rPr lang="en-US" sz="2400" dirty="0">
                <a:latin typeface="Times New Roman" panose="02020603050405020304" pitchFamily="18" charset="0"/>
                <a:cs typeface="Times New Roman" panose="02020603050405020304" pitchFamily="18" charset="0"/>
              </a:rPr>
              <a:t>desglymidodrine. </a:t>
            </a:r>
            <a:endParaRPr lang="en-US" sz="2400" dirty="0" smtClean="0">
              <a:latin typeface="Times New Roman" panose="02020603050405020304" pitchFamily="18" charset="0"/>
              <a:cs typeface="Times New Roman" panose="02020603050405020304" pitchFamily="18" charset="0"/>
            </a:endParaRPr>
          </a:p>
          <a:p>
            <a:pPr marL="109728" indent="0" algn="l" rtl="0">
              <a:buNone/>
            </a:pPr>
            <a:r>
              <a:rPr lang="en-US" sz="2400" dirty="0" smtClean="0">
                <a:latin typeface="Times New Roman" panose="02020603050405020304" pitchFamily="18" charset="0"/>
                <a:cs typeface="Times New Roman" panose="02020603050405020304" pitchFamily="18" charset="0"/>
              </a:rPr>
              <a:t>    Removal </a:t>
            </a:r>
            <a:r>
              <a:rPr lang="en-US" sz="2400" dirty="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the N-glycyl </a:t>
            </a:r>
            <a:r>
              <a:rPr lang="en-US" sz="2400" dirty="0">
                <a:latin typeface="Times New Roman" panose="02020603050405020304" pitchFamily="18" charset="0"/>
                <a:cs typeface="Times New Roman" panose="02020603050405020304" pitchFamily="18" charset="0"/>
              </a:rPr>
              <a:t>moiety from midodrine occurs </a:t>
            </a:r>
            <a:r>
              <a:rPr lang="en-US" sz="2400" dirty="0" smtClean="0">
                <a:latin typeface="Times New Roman" panose="02020603050405020304" pitchFamily="18" charset="0"/>
                <a:cs typeface="Times New Roman" panose="02020603050405020304" pitchFamily="18" charset="0"/>
              </a:rPr>
              <a:t>readily</a:t>
            </a:r>
          </a:p>
          <a:p>
            <a:pPr marL="109728" indent="0" algn="l" rtl="0">
              <a:buNone/>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 the liver </a:t>
            </a:r>
            <a:r>
              <a:rPr lang="en-US" sz="2400" dirty="0" smtClean="0">
                <a:latin typeface="Times New Roman" panose="02020603050405020304" pitchFamily="18" charset="0"/>
                <a:cs typeface="Times New Roman" panose="02020603050405020304" pitchFamily="18" charset="0"/>
              </a:rPr>
              <a:t>as well as throughout </a:t>
            </a:r>
            <a:r>
              <a:rPr lang="en-US" sz="2400" dirty="0">
                <a:latin typeface="Times New Roman" panose="02020603050405020304" pitchFamily="18" charset="0"/>
                <a:cs typeface="Times New Roman" panose="02020603050405020304" pitchFamily="18" charset="0"/>
              </a:rPr>
              <a:t>the body, presumably by amidases.</a:t>
            </a:r>
          </a:p>
          <a:p>
            <a:pPr marL="109728" indent="0" algn="l" rtl="0">
              <a:buNone/>
            </a:pPr>
            <a:r>
              <a:rPr lang="en-US" sz="2400" dirty="0" smtClean="0">
                <a:latin typeface="Times New Roman" panose="02020603050405020304" pitchFamily="18" charset="0"/>
                <a:cs typeface="Times New Roman" panose="02020603050405020304" pitchFamily="18" charset="0"/>
              </a:rPr>
              <a:t>Is </a:t>
            </a:r>
            <a:r>
              <a:rPr lang="en-US" sz="2400" dirty="0">
                <a:latin typeface="Times New Roman" panose="02020603050405020304" pitchFamily="18" charset="0"/>
                <a:cs typeface="Times New Roman" panose="02020603050405020304" pitchFamily="18" charset="0"/>
              </a:rPr>
              <a:t>used </a:t>
            </a:r>
            <a:r>
              <a:rPr lang="en-US" sz="2400" dirty="0" smtClean="0">
                <a:latin typeface="Times New Roman" panose="02020603050405020304" pitchFamily="18" charset="0"/>
                <a:cs typeface="Times New Roman" panose="02020603050405020304" pitchFamily="18" charset="0"/>
              </a:rPr>
              <a:t>therapeutically for </a:t>
            </a:r>
            <a:r>
              <a:rPr lang="en-US" sz="2400" dirty="0">
                <a:latin typeface="Times New Roman" panose="02020603050405020304" pitchFamily="18" charset="0"/>
                <a:cs typeface="Times New Roman" panose="02020603050405020304" pitchFamily="18" charset="0"/>
              </a:rPr>
              <a:t>its vasoconstrictor </a:t>
            </a:r>
            <a:r>
              <a:rPr lang="en-US" dirty="0">
                <a:latin typeface="Times New Roman" panose="02020603050405020304" pitchFamily="18" charset="0"/>
                <a:cs typeface="Times New Roman" panose="02020603050405020304" pitchFamily="18" charset="0"/>
              </a:rPr>
              <a:t>properties</a:t>
            </a:r>
            <a:r>
              <a:rPr lang="en-US" dirty="0" smtClean="0">
                <a:latin typeface="Times New Roman" panose="02020603050405020304" pitchFamily="18" charset="0"/>
                <a:cs typeface="Times New Roman" panose="02020603050405020304" pitchFamily="18" charset="0"/>
              </a:rPr>
              <a:t>.</a:t>
            </a:r>
          </a:p>
          <a:p>
            <a:pPr marL="109728" indent="0" algn="l" rtl="0">
              <a:buNone/>
            </a:pPr>
            <a:endParaRPr lang="en-US" dirty="0" smtClean="0">
              <a:latin typeface="Times New Roman" panose="02020603050405020304" pitchFamily="18" charset="0"/>
              <a:cs typeface="Times New Roman" panose="02020603050405020304" pitchFamily="18" charset="0"/>
            </a:endParaRPr>
          </a:p>
          <a:p>
            <a:pPr marL="109728" indent="0" algn="l" rtl="0">
              <a:buNone/>
            </a:pPr>
            <a:endParaRPr lang="en-US" dirty="0">
              <a:latin typeface="Times New Roman" panose="02020603050405020304" pitchFamily="18" charset="0"/>
              <a:cs typeface="Times New Roman" panose="02020603050405020304" pitchFamily="18" charset="0"/>
            </a:endParaRPr>
          </a:p>
          <a:p>
            <a:pPr marL="109728" indent="0" algn="l" rtl="0">
              <a:buNone/>
            </a:pPr>
            <a:endParaRPr lang="en-US"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819"/>
          <a:stretch/>
        </p:blipFill>
        <p:spPr bwMode="auto">
          <a:xfrm>
            <a:off x="179512" y="4293096"/>
            <a:ext cx="3312368"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3275857" y="4653136"/>
            <a:ext cx="23762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077072"/>
            <a:ext cx="3240360"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7" y="4077072"/>
            <a:ext cx="2167682"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3220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504056"/>
          </a:xfrm>
        </p:spPr>
        <p:txBody>
          <a:bodyPr>
            <a:normAutofit fontScale="90000"/>
          </a:bodyPr>
          <a:lstStyle/>
          <a:p>
            <a:pPr rtl="0"/>
            <a:r>
              <a:rPr lang="en-US" sz="3200" b="1" dirty="0" smtClean="0">
                <a:solidFill>
                  <a:srgbClr val="0070C0"/>
                </a:solidFill>
                <a:latin typeface="Times New Roman" pitchFamily="18" charset="0"/>
                <a:cs typeface="Times New Roman" pitchFamily="18" charset="0"/>
              </a:rPr>
              <a:t>Structure </a:t>
            </a:r>
            <a:r>
              <a:rPr lang="en-US" sz="3200" b="1" dirty="0">
                <a:solidFill>
                  <a:srgbClr val="0070C0"/>
                </a:solidFill>
                <a:latin typeface="Times New Roman" pitchFamily="18" charset="0"/>
                <a:cs typeface="Times New Roman" pitchFamily="18" charset="0"/>
              </a:rPr>
              <a:t>and </a:t>
            </a:r>
            <a:r>
              <a:rPr lang="en-US" sz="3200" b="1" dirty="0" smtClean="0">
                <a:solidFill>
                  <a:srgbClr val="0070C0"/>
                </a:solidFill>
                <a:latin typeface="Times New Roman" pitchFamily="18" charset="0"/>
                <a:cs typeface="Times New Roman" pitchFamily="18" charset="0"/>
              </a:rPr>
              <a:t>Physicochemical Properties </a:t>
            </a:r>
            <a:endParaRPr lang="ar-IQ" sz="3200"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a:xfrm>
            <a:off x="467544" y="1052736"/>
            <a:ext cx="8219256" cy="4967064"/>
          </a:xfrm>
        </p:spPr>
        <p:txBody>
          <a:bodyPr>
            <a:normAutofit/>
          </a:bodyPr>
          <a:lstStyle/>
          <a:p>
            <a:pPr marL="0" indent="371475" algn="just" rtl="0">
              <a:buNone/>
            </a:pPr>
            <a:r>
              <a:rPr lang="en-US" sz="32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NE,E, and DA are chemically catecholamines (</a:t>
            </a:r>
            <a:r>
              <a:rPr lang="en-US" sz="2400" dirty="0">
                <a:latin typeface="Times New Roman" pitchFamily="18" charset="0"/>
                <a:cs typeface="Times New Roman" pitchFamily="18" charset="0"/>
              </a:rPr>
              <a:t>CAs</a:t>
            </a:r>
            <a:r>
              <a:rPr lang="en-US" sz="2400" dirty="0" smtClean="0">
                <a:latin typeface="Times New Roman" pitchFamily="18" charset="0"/>
                <a:cs typeface="Times New Roman" pitchFamily="18" charset="0"/>
              </a:rPr>
              <a:t>) ,which refer </a:t>
            </a:r>
            <a:r>
              <a:rPr lang="en-US" sz="2400" dirty="0">
                <a:latin typeface="Times New Roman" pitchFamily="18" charset="0"/>
                <a:cs typeface="Times New Roman" pitchFamily="18" charset="0"/>
              </a:rPr>
              <a:t>generally to all organic </a:t>
            </a:r>
            <a:r>
              <a:rPr lang="en-US" sz="2400" dirty="0" smtClean="0">
                <a:latin typeface="Times New Roman" pitchFamily="18" charset="0"/>
                <a:cs typeface="Times New Roman" pitchFamily="18" charset="0"/>
              </a:rPr>
              <a:t>compounds that contain a catechol nucleus and an ethylamine group.</a:t>
            </a:r>
          </a:p>
          <a:p>
            <a:pPr marL="0" indent="371475" algn="just" rtl="0">
              <a:buNone/>
            </a:pPr>
            <a:r>
              <a:rPr lang="en-US" sz="2400" dirty="0" smtClean="0">
                <a:solidFill>
                  <a:srgbClr val="00B0F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a physiological context, </a:t>
            </a:r>
            <a:r>
              <a:rPr lang="en-US" sz="2400" dirty="0" smtClean="0">
                <a:latin typeface="Times New Roman" pitchFamily="18" charset="0"/>
                <a:cs typeface="Times New Roman" pitchFamily="18" charset="0"/>
              </a:rPr>
              <a:t>the term usually means </a:t>
            </a:r>
            <a:r>
              <a:rPr lang="en-US" sz="2400" dirty="0">
                <a:latin typeface="Times New Roman" pitchFamily="18" charset="0"/>
                <a:cs typeface="Times New Roman" pitchFamily="18" charset="0"/>
              </a:rPr>
              <a:t>DA and its metabolites NE and E</a:t>
            </a:r>
            <a:r>
              <a:rPr lang="en-US" sz="2400" dirty="0" smtClean="0">
                <a:latin typeface="Times New Roman" pitchFamily="18" charset="0"/>
                <a:cs typeface="Times New Roman" pitchFamily="18" charset="0"/>
              </a:rPr>
              <a:t>.</a:t>
            </a:r>
          </a:p>
          <a:p>
            <a:pPr marL="0" indent="371475" algn="just" rtl="0">
              <a:buNone/>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E contains </a:t>
            </a:r>
            <a:r>
              <a:rPr lang="en-US" sz="2400" dirty="0" smtClean="0">
                <a:solidFill>
                  <a:srgbClr val="FF0000"/>
                </a:solidFill>
                <a:latin typeface="Times New Roman" pitchFamily="18" charset="0"/>
                <a:cs typeface="Times New Roman" pitchFamily="18" charset="0"/>
              </a:rPr>
              <a:t>one secondary </a:t>
            </a:r>
            <a:r>
              <a:rPr lang="en-US" sz="2400" dirty="0">
                <a:solidFill>
                  <a:srgbClr val="FF0000"/>
                </a:solidFill>
                <a:latin typeface="Times New Roman" pitchFamily="18" charset="0"/>
                <a:cs typeface="Times New Roman" pitchFamily="18" charset="0"/>
              </a:rPr>
              <a:t>amino group </a:t>
            </a:r>
            <a:r>
              <a:rPr lang="en-US" sz="2400" dirty="0">
                <a:latin typeface="Times New Roman" pitchFamily="18" charset="0"/>
                <a:cs typeface="Times New Roman" pitchFamily="18" charset="0"/>
              </a:rPr>
              <a:t>and three </a:t>
            </a:r>
            <a:r>
              <a:rPr lang="en-US" sz="2400" dirty="0">
                <a:solidFill>
                  <a:srgbClr val="00B050"/>
                </a:solidFill>
                <a:latin typeface="Times New Roman" pitchFamily="18" charset="0"/>
                <a:cs typeface="Times New Roman" pitchFamily="18" charset="0"/>
              </a:rPr>
              <a:t>hydroxyl groups.</a:t>
            </a:r>
            <a:r>
              <a:rPr lang="en-US" sz="2400" dirty="0">
                <a:latin typeface="Times New Roman" pitchFamily="18" charset="0"/>
                <a:cs typeface="Times New Roman" pitchFamily="18" charset="0"/>
              </a:rPr>
              <a:t> E and NE each possess </a:t>
            </a:r>
            <a:r>
              <a:rPr lang="en-US" sz="2400" dirty="0">
                <a:solidFill>
                  <a:srgbClr val="C00000"/>
                </a:solidFill>
                <a:latin typeface="Times New Roman" pitchFamily="18" charset="0"/>
                <a:cs typeface="Times New Roman" pitchFamily="18" charset="0"/>
              </a:rPr>
              <a:t>a chiral carbon atom</a:t>
            </a:r>
            <a:r>
              <a:rPr lang="en-US" sz="2400" dirty="0">
                <a:latin typeface="Times New Roman" pitchFamily="18" charset="0"/>
                <a:cs typeface="Times New Roman" pitchFamily="18" charset="0"/>
              </a:rPr>
              <a:t>; thus, each can exist as an enantiomeric pair of isomers. The enantiomer with the </a:t>
            </a:r>
            <a:r>
              <a:rPr lang="en-US" sz="2400" dirty="0">
                <a:solidFill>
                  <a:schemeClr val="accent3"/>
                </a:solidFill>
                <a:latin typeface="Times New Roman" pitchFamily="18" charset="0"/>
                <a:cs typeface="Times New Roman" pitchFamily="18" charset="0"/>
              </a:rPr>
              <a:t>(R) configuration </a:t>
            </a:r>
            <a:r>
              <a:rPr lang="en-US" sz="2400" dirty="0">
                <a:latin typeface="Times New Roman" pitchFamily="18" charset="0"/>
                <a:cs typeface="Times New Roman" pitchFamily="18" charset="0"/>
              </a:rPr>
              <a:t>is biosynthesized by the body and possesses the biological activity</a:t>
            </a:r>
            <a:r>
              <a:rPr lang="en-US" sz="2400" dirty="0" smtClean="0">
                <a:latin typeface="Times New Roman" pitchFamily="18" charset="0"/>
                <a:cs typeface="Times New Roman" pitchFamily="18" charset="0"/>
              </a:rPr>
              <a:t>.</a:t>
            </a:r>
            <a:endParaRPr lang="ar-IQ"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76672"/>
            <a:ext cx="8229600" cy="720080"/>
          </a:xfrm>
        </p:spPr>
        <p:txBody>
          <a:bodyPr>
            <a:normAutofit/>
          </a:bodyPr>
          <a:lstStyle/>
          <a:p>
            <a:r>
              <a:rPr lang="en-US" sz="3200" b="1" dirty="0">
                <a:solidFill>
                  <a:schemeClr val="accent5"/>
                </a:solidFill>
                <a:latin typeface="Times New Roman" panose="02020603050405020304" pitchFamily="18" charset="0"/>
                <a:cs typeface="Times New Roman" panose="02020603050405020304" pitchFamily="18" charset="0"/>
              </a:rPr>
              <a:t>Methyldopa (L-methyldopa, Aldomet) </a:t>
            </a:r>
          </a:p>
        </p:txBody>
      </p:sp>
      <p:sp>
        <p:nvSpPr>
          <p:cNvPr id="2" name="Content Placeholder 1"/>
          <p:cNvSpPr>
            <a:spLocks noGrp="1"/>
          </p:cNvSpPr>
          <p:nvPr>
            <p:ph idx="1"/>
          </p:nvPr>
        </p:nvSpPr>
        <p:spPr>
          <a:xfrm>
            <a:off x="457200" y="1484784"/>
            <a:ext cx="8229600" cy="4522507"/>
          </a:xfrm>
        </p:spPr>
        <p:txBody>
          <a:bodyPr>
            <a:normAutofit lnSpcReduction="10000"/>
          </a:bodyPr>
          <a:lstStyle/>
          <a:p>
            <a:pPr marL="109728" indent="0" algn="just" rtl="0">
              <a:buNone/>
            </a:pPr>
            <a:r>
              <a:rPr lang="en-US" dirty="0" smtClean="0">
                <a:latin typeface="Times New Roman" panose="02020603050405020304" pitchFamily="18" charset="0"/>
                <a:cs typeface="Times New Roman" panose="02020603050405020304" pitchFamily="18" charset="0"/>
              </a:rPr>
              <a:t>    Differs </a:t>
            </a:r>
            <a:r>
              <a:rPr lang="en-US" dirty="0">
                <a:latin typeface="Times New Roman" panose="02020603050405020304" pitchFamily="18" charset="0"/>
                <a:cs typeface="Times New Roman" panose="02020603050405020304" pitchFamily="18" charset="0"/>
              </a:rPr>
              <a:t>structurally from L-DOPA only in the presence </a:t>
            </a:r>
            <a:r>
              <a:rPr lang="en-US" dirty="0">
                <a:solidFill>
                  <a:srgbClr val="0070C0"/>
                </a:solidFill>
                <a:latin typeface="Times New Roman" panose="02020603050405020304" pitchFamily="18" charset="0"/>
                <a:cs typeface="Times New Roman" panose="02020603050405020304" pitchFamily="18" charset="0"/>
              </a:rPr>
              <a:t>of a α-methyl group</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109728"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Methyldopa </a:t>
            </a:r>
            <a:r>
              <a:rPr lang="en-US" dirty="0">
                <a:latin typeface="Times New Roman" panose="02020603050405020304" pitchFamily="18" charset="0"/>
                <a:cs typeface="Times New Roman" panose="02020603050405020304" pitchFamily="18" charset="0"/>
              </a:rPr>
              <a:t>ultimately decreases the concentration of DA, NE, E, and serotonin in the CNS and periphery. However, its mechanism of action is not caused by its inhibition of AADC(L-Aromatic Amino acid Decarboxylase) but, rather, by its metabolism in the CNS to its active metabolite </a:t>
            </a:r>
            <a:r>
              <a:rPr lang="en-US" dirty="0">
                <a:solidFill>
                  <a:srgbClr val="0070C0"/>
                </a:solidFill>
                <a:latin typeface="Times New Roman" panose="02020603050405020304" pitchFamily="18" charset="0"/>
                <a:cs typeface="Times New Roman" panose="02020603050405020304" pitchFamily="18" charset="0"/>
              </a:rPr>
              <a:t>(</a:t>
            </a:r>
            <a:r>
              <a:rPr lang="en-US" dirty="0" smtClean="0">
                <a:solidFill>
                  <a:srgbClr val="0070C0"/>
                </a:solidFill>
                <a:latin typeface="Times New Roman" panose="02020603050405020304" pitchFamily="18" charset="0"/>
                <a:cs typeface="Times New Roman" panose="02020603050405020304" pitchFamily="18" charset="0"/>
              </a:rPr>
              <a:t>α-methyl norepinephrine</a:t>
            </a:r>
            <a:r>
              <a:rPr lang="en-US" dirty="0">
                <a:solidFill>
                  <a:srgbClr val="0070C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This active metabolite is </a:t>
            </a:r>
            <a:r>
              <a:rPr lang="en-US" dirty="0">
                <a:solidFill>
                  <a:srgbClr val="FF0000"/>
                </a:solidFill>
                <a:latin typeface="Times New Roman" panose="02020603050405020304" pitchFamily="18" charset="0"/>
                <a:cs typeface="Times New Roman" panose="02020603050405020304" pitchFamily="18" charset="0"/>
              </a:rPr>
              <a:t>a selective </a:t>
            </a:r>
            <a:r>
              <a:rPr lang="en-US" dirty="0" smtClean="0">
                <a:solidFill>
                  <a:srgbClr val="FF0000"/>
                </a:solidFill>
                <a:latin typeface="Times New Roman" panose="02020603050405020304" pitchFamily="18" charset="0"/>
                <a:cs typeface="Times New Roman" panose="02020603050405020304" pitchFamily="18" charset="0"/>
              </a:rPr>
              <a:t>α</a:t>
            </a:r>
            <a:r>
              <a:rPr lang="en-US" sz="1800" dirty="0" smtClean="0">
                <a:solidFill>
                  <a:srgbClr val="FF0000"/>
                </a:solidFill>
                <a:latin typeface="Times New Roman" panose="02020603050405020304" pitchFamily="18" charset="0"/>
                <a:cs typeface="Times New Roman" panose="02020603050405020304" pitchFamily="18" charset="0"/>
              </a:rPr>
              <a:t>2</a:t>
            </a:r>
            <a:r>
              <a:rPr lang="en-US" dirty="0" smtClean="0">
                <a:solidFill>
                  <a:srgbClr val="FF0000"/>
                </a:solidFill>
                <a:latin typeface="Times New Roman" panose="02020603050405020304" pitchFamily="18" charset="0"/>
                <a:cs typeface="Times New Roman" panose="02020603050405020304" pitchFamily="18" charset="0"/>
              </a:rPr>
              <a:t>-agonist.</a:t>
            </a:r>
            <a:r>
              <a:rPr lang="en-US" dirty="0">
                <a:solidFill>
                  <a:srgbClr val="0070C0"/>
                </a:solidFill>
                <a:latin typeface="Times New Roman" panose="02020603050405020304" pitchFamily="18" charset="0"/>
                <a:cs typeface="Times New Roman" panose="02020603050405020304" pitchFamily="18" charset="0"/>
              </a:rPr>
              <a:t> α- methyl norepinephrine </a:t>
            </a:r>
            <a:r>
              <a:rPr lang="en-US" dirty="0">
                <a:latin typeface="Times New Roman" panose="02020603050405020304" pitchFamily="18" charset="0"/>
                <a:cs typeface="Times New Roman" panose="02020603050405020304" pitchFamily="18" charset="0"/>
              </a:rPr>
              <a:t>acts on α</a:t>
            </a:r>
            <a:r>
              <a:rPr lang="en-US" sz="18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-receptors in the CNS in the same manner as clonidine, to decrease sympathetic outflow and lower blood pressure.   </a:t>
            </a:r>
          </a:p>
          <a:p>
            <a:pPr marL="109728" indent="0" algn="just">
              <a:buNone/>
            </a:pPr>
            <a:r>
              <a:rPr lang="en-US" dirty="0">
                <a:latin typeface="Times New Roman" panose="02020603050405020304" pitchFamily="18" charset="0"/>
                <a:cs typeface="Times New Roman" panose="02020603050405020304" pitchFamily="18" charset="0"/>
              </a:rPr>
              <a:t>It is converted to methyldopa in the body through the action of </a:t>
            </a:r>
            <a:r>
              <a:rPr lang="en-US" dirty="0" err="1">
                <a:latin typeface="Times New Roman" panose="02020603050405020304" pitchFamily="18" charset="0"/>
                <a:cs typeface="Times New Roman" panose="02020603050405020304" pitchFamily="18" charset="0"/>
              </a:rPr>
              <a:t>esterases</a:t>
            </a:r>
            <a:endParaRPr lang="en-US" dirty="0">
              <a:latin typeface="Times New Roman" panose="02020603050405020304" pitchFamily="18" charset="0"/>
              <a:cs typeface="Times New Roman" panose="02020603050405020304" pitchFamily="18" charset="0"/>
            </a:endParaRPr>
          </a:p>
          <a:p>
            <a:pPr marL="109728" indent="0" algn="just" rtl="0">
              <a:buNone/>
            </a:pP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48344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76672"/>
            <a:ext cx="8229600" cy="1296144"/>
          </a:xfrm>
        </p:spPr>
        <p:txBody>
          <a:bodyPr>
            <a:normAutofit/>
          </a:bodyPr>
          <a:lstStyle/>
          <a:p>
            <a:r>
              <a:rPr lang="en-US" sz="2800" b="1" dirty="0">
                <a:solidFill>
                  <a:schemeClr val="accent5"/>
                </a:solidFill>
                <a:latin typeface="Times New Roman" panose="02020603050405020304" pitchFamily="18" charset="0"/>
                <a:cs typeface="Times New Roman" panose="02020603050405020304" pitchFamily="18" charset="0"/>
              </a:rPr>
              <a:t>Metabolic conversion of </a:t>
            </a:r>
            <a:r>
              <a:rPr lang="en-US" sz="2800" b="1" dirty="0" smtClean="0">
                <a:solidFill>
                  <a:schemeClr val="accent5"/>
                </a:solidFill>
                <a:latin typeface="Times New Roman" panose="02020603050405020304" pitchFamily="18" charset="0"/>
                <a:cs typeface="Times New Roman" panose="02020603050405020304" pitchFamily="18" charset="0"/>
              </a:rPr>
              <a:t>methyldopate </a:t>
            </a:r>
            <a:r>
              <a:rPr lang="en-US" sz="2800" b="1" dirty="0">
                <a:solidFill>
                  <a:schemeClr val="accent5"/>
                </a:solidFill>
                <a:latin typeface="Times New Roman" panose="02020603050405020304" pitchFamily="18" charset="0"/>
                <a:cs typeface="Times New Roman" panose="02020603050405020304" pitchFamily="18" charset="0"/>
              </a:rPr>
              <a:t>and methyldopa to </a:t>
            </a:r>
            <a:r>
              <a:rPr lang="en-US" sz="2800" b="1" dirty="0" smtClean="0">
                <a:solidFill>
                  <a:schemeClr val="accent5"/>
                </a:solidFill>
                <a:latin typeface="Times New Roman" panose="02020603050405020304" pitchFamily="18" charset="0"/>
                <a:cs typeface="Times New Roman" panose="02020603050405020304" pitchFamily="18" charset="0"/>
              </a:rPr>
              <a:t>methyl norepinephrine</a:t>
            </a:r>
            <a:endParaRPr lang="en-US" sz="2800" b="1" dirty="0">
              <a:solidFill>
                <a:schemeClr val="accent5"/>
              </a:solidFill>
              <a:latin typeface="Times New Roman" panose="02020603050405020304" pitchFamily="18" charset="0"/>
              <a:cs typeface="Times New Roman" panose="02020603050405020304" pitchFamily="18" charset="0"/>
            </a:endParaRPr>
          </a:p>
        </p:txBody>
      </p:sp>
      <p:pic>
        <p:nvPicPr>
          <p:cNvPr id="4" name="Picture 2"/>
          <p:cNvPicPr>
            <a:picLocks noGrp="1" noChangeAspect="1" noChangeArrowheads="1"/>
          </p:cNvPicPr>
          <p:nvPr>
            <p:ph idx="1"/>
          </p:nvPr>
        </p:nvPicPr>
        <p:blipFill rotWithShape="1">
          <a:blip r:embed="rId2" cstate="print"/>
          <a:srcRect t="8963" r="7421" b="6496"/>
          <a:stretch/>
        </p:blipFill>
        <p:spPr bwMode="auto">
          <a:xfrm>
            <a:off x="179512" y="1628800"/>
            <a:ext cx="8712968" cy="5040560"/>
          </a:xfrm>
          <a:prstGeom prst="rect">
            <a:avLst/>
          </a:prstGeom>
          <a:ln>
            <a:noFill/>
          </a:ln>
          <a:effectLst>
            <a:softEdge rad="112500"/>
          </a:effectLst>
        </p:spPr>
      </p:pic>
    </p:spTree>
    <p:extLst>
      <p:ext uri="{BB962C8B-B14F-4D97-AF65-F5344CB8AC3E}">
        <p14:creationId xmlns:p14="http://schemas.microsoft.com/office/powerpoint/2010/main" val="5345502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06090"/>
          </a:xfrm>
        </p:spPr>
        <p:txBody>
          <a:bodyPr>
            <a:normAutofit/>
          </a:bodyPr>
          <a:lstStyle/>
          <a:p>
            <a:r>
              <a:rPr lang="en-US" sz="3200" b="1" dirty="0">
                <a:solidFill>
                  <a:schemeClr val="accent5"/>
                </a:solidFill>
                <a:latin typeface="Times New Roman" panose="02020603050405020304" pitchFamily="18" charset="0"/>
                <a:cs typeface="Times New Roman" panose="02020603050405020304" pitchFamily="18" charset="0"/>
              </a:rPr>
              <a:t>Imidazolines and α -Adrenergic Agonists.</a:t>
            </a:r>
          </a:p>
        </p:txBody>
      </p:sp>
      <p:sp>
        <p:nvSpPr>
          <p:cNvPr id="2" name="Content Placeholder 1"/>
          <p:cNvSpPr>
            <a:spLocks noGrp="1"/>
          </p:cNvSpPr>
          <p:nvPr>
            <p:ph idx="1"/>
          </p:nvPr>
        </p:nvSpPr>
        <p:spPr>
          <a:xfrm>
            <a:off x="457200" y="980728"/>
            <a:ext cx="8229600" cy="5026563"/>
          </a:xfrm>
        </p:spPr>
        <p:txBody>
          <a:bodyPr>
            <a:normAutofit/>
          </a:bodyPr>
          <a:lstStyle/>
          <a:p>
            <a:pPr marL="109728" indent="0" algn="l" rtl="0">
              <a:buNone/>
            </a:pPr>
            <a:r>
              <a:rPr lang="en-US" sz="24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second chemical class of </a:t>
            </a:r>
            <a:r>
              <a:rPr lang="en-US" sz="2000" dirty="0">
                <a:solidFill>
                  <a:srgbClr val="FF0000"/>
                </a:solidFill>
                <a:latin typeface="Times New Roman" panose="02020603050405020304" pitchFamily="18" charset="0"/>
                <a:cs typeface="Times New Roman" panose="02020603050405020304" pitchFamily="18" charset="0"/>
              </a:rPr>
              <a:t>α-agonists</a:t>
            </a:r>
            <a:r>
              <a:rPr lang="en-US" sz="2000" dirty="0">
                <a:latin typeface="Times New Roman" panose="02020603050405020304" pitchFamily="18" charset="0"/>
                <a:cs typeface="Times New Roman" panose="02020603050405020304" pitchFamily="18" charset="0"/>
              </a:rPr>
              <a:t>, the imidazolines,  which give rise to α -agonists and are thus vasoconstrictors.</a:t>
            </a:r>
          </a:p>
          <a:p>
            <a:pPr marL="109728" indent="0" algn="l" rtl="0">
              <a:buNone/>
            </a:pPr>
            <a:r>
              <a:rPr lang="en-US" sz="2000" dirty="0" smtClean="0">
                <a:latin typeface="Times New Roman" panose="02020603050405020304" pitchFamily="18" charset="0"/>
                <a:cs typeface="Times New Roman" panose="02020603050405020304" pitchFamily="18" charset="0"/>
              </a:rPr>
              <a:t>Structurally</a:t>
            </a:r>
            <a:r>
              <a:rPr lang="en-US" sz="2000" dirty="0">
                <a:latin typeface="Times New Roman" panose="02020603050405020304" pitchFamily="18" charset="0"/>
                <a:cs typeface="Times New Roman" panose="02020603050405020304" pitchFamily="18" charset="0"/>
              </a:rPr>
              <a:t>, most imidazolines have their heterocyclic imidazoline nucleus linked to a substituted aromatic moiety via some type of bridging unit </a:t>
            </a:r>
            <a:r>
              <a:rPr lang="en-US" sz="2000" dirty="0" smtClean="0">
                <a:latin typeface="Times New Roman" panose="02020603050405020304" pitchFamily="18" charset="0"/>
                <a:cs typeface="Times New Roman" panose="02020603050405020304" pitchFamily="18" charset="0"/>
              </a:rPr>
              <a:t>  </a:t>
            </a:r>
          </a:p>
          <a:p>
            <a:pPr marL="109728" indent="0" algn="l" rtl="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The </a:t>
            </a:r>
            <a:r>
              <a:rPr lang="en-US" sz="2000" dirty="0">
                <a:latin typeface="Times New Roman" panose="02020603050405020304" pitchFamily="18" charset="0"/>
                <a:cs typeface="Times New Roman" panose="02020603050405020304" pitchFamily="18" charset="0"/>
              </a:rPr>
              <a:t>optimum bridging unit (X) is usually a single methylene group or amino group.</a:t>
            </a:r>
          </a:p>
          <a:p>
            <a:pPr marL="109728" indent="0" algn="l" rtl="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068961"/>
            <a:ext cx="4701765"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86000" y="2828836"/>
            <a:ext cx="4572000" cy="3416320"/>
          </a:xfrm>
          <a:prstGeom prst="rect">
            <a:avLst/>
          </a:prstGeom>
        </p:spPr>
        <p:txBody>
          <a:bodyPr>
            <a:spAutoFit/>
          </a:bodyPr>
          <a:lstStyle/>
          <a:p>
            <a:pPr marL="109728" indent="0" algn="just" rtl="0">
              <a:buNone/>
            </a:pPr>
            <a:endParaRPr lang="en-US" dirty="0" smtClean="0">
              <a:latin typeface="Times New Roman" panose="02020603050405020304" pitchFamily="18" charset="0"/>
              <a:cs typeface="Times New Roman" panose="02020603050405020304" pitchFamily="18" charset="0"/>
            </a:endParaRPr>
          </a:p>
          <a:p>
            <a:pPr marL="109728" indent="0" algn="just" rtl="0">
              <a:buNone/>
            </a:pPr>
            <a:endParaRPr lang="en-US" dirty="0">
              <a:latin typeface="Times New Roman" panose="02020603050405020304" pitchFamily="18" charset="0"/>
              <a:cs typeface="Times New Roman" panose="02020603050405020304" pitchFamily="18" charset="0"/>
            </a:endParaRPr>
          </a:p>
          <a:p>
            <a:pPr marL="109728" indent="0" algn="just" rtl="0">
              <a:buNone/>
            </a:pPr>
            <a:endParaRPr lang="en-US" dirty="0" smtClean="0">
              <a:latin typeface="Times New Roman" panose="02020603050405020304" pitchFamily="18" charset="0"/>
              <a:cs typeface="Times New Roman" panose="02020603050405020304" pitchFamily="18" charset="0"/>
            </a:endParaRPr>
          </a:p>
          <a:p>
            <a:pPr marL="109728" indent="0" algn="just" rtl="0">
              <a:buNone/>
            </a:pPr>
            <a:endParaRPr lang="en-US" dirty="0">
              <a:latin typeface="Times New Roman" panose="02020603050405020304" pitchFamily="18" charset="0"/>
              <a:cs typeface="Times New Roman" panose="02020603050405020304" pitchFamily="18" charset="0"/>
            </a:endParaRPr>
          </a:p>
          <a:p>
            <a:pPr marL="109728" indent="0" algn="just" rtl="0">
              <a:buNone/>
            </a:pPr>
            <a:endParaRPr lang="en-US" dirty="0" smtClean="0">
              <a:latin typeface="Times New Roman" panose="02020603050405020304" pitchFamily="18" charset="0"/>
              <a:cs typeface="Times New Roman" panose="02020603050405020304" pitchFamily="18" charset="0"/>
            </a:endParaRPr>
          </a:p>
          <a:p>
            <a:pPr marL="109728" indent="0" algn="just" rtl="0">
              <a:buNone/>
            </a:pPr>
            <a:endParaRPr lang="en-US" dirty="0">
              <a:latin typeface="Times New Roman" panose="02020603050405020304" pitchFamily="18" charset="0"/>
              <a:cs typeface="Times New Roman" panose="02020603050405020304" pitchFamily="18" charset="0"/>
            </a:endParaRPr>
          </a:p>
          <a:p>
            <a:pPr marL="109728" indent="0" algn="just" rtl="0">
              <a:buNone/>
            </a:pPr>
            <a:endParaRPr lang="en-US" dirty="0" smtClean="0">
              <a:latin typeface="Times New Roman" panose="02020603050405020304" pitchFamily="18" charset="0"/>
              <a:cs typeface="Times New Roman" panose="02020603050405020304" pitchFamily="18" charset="0"/>
            </a:endParaRPr>
          </a:p>
          <a:p>
            <a:pPr marL="109728" indent="0" algn="just" rtl="0">
              <a:buNone/>
            </a:pPr>
            <a:endParaRPr lang="en-US" dirty="0">
              <a:latin typeface="Times New Roman" panose="02020603050405020304" pitchFamily="18" charset="0"/>
              <a:cs typeface="Times New Roman" panose="02020603050405020304" pitchFamily="18" charset="0"/>
            </a:endParaRPr>
          </a:p>
          <a:p>
            <a:pPr marL="109728" indent="0" algn="l" rtl="0">
              <a:buNone/>
            </a:pPr>
            <a:r>
              <a:rPr lang="en-US" dirty="0" smtClean="0">
                <a:latin typeface="Times New Roman" panose="02020603050405020304" pitchFamily="18" charset="0"/>
                <a:cs typeface="Times New Roman" panose="02020603050405020304" pitchFamily="18" charset="0"/>
              </a:rPr>
              <a:t>Agonist </a:t>
            </a:r>
            <a:r>
              <a:rPr lang="en-US" dirty="0">
                <a:latin typeface="Times New Roman" panose="02020603050405020304" pitchFamily="18" charset="0"/>
                <a:cs typeface="Times New Roman" panose="02020603050405020304" pitchFamily="18" charset="0"/>
              </a:rPr>
              <a:t>activity is enhanced when the </a:t>
            </a:r>
            <a:r>
              <a:rPr lang="en-US" dirty="0">
                <a:solidFill>
                  <a:srgbClr val="00B0F0"/>
                </a:solidFill>
                <a:latin typeface="Times New Roman" panose="02020603050405020304" pitchFamily="18" charset="0"/>
                <a:cs typeface="Times New Roman" panose="02020603050405020304" pitchFamily="18" charset="0"/>
              </a:rPr>
              <a:t>aromatic ring is substituted </a:t>
            </a:r>
            <a:r>
              <a:rPr lang="en-US" dirty="0">
                <a:latin typeface="Times New Roman" panose="02020603050405020304" pitchFamily="18" charset="0"/>
                <a:cs typeface="Times New Roman" panose="02020603050405020304" pitchFamily="18" charset="0"/>
              </a:rPr>
              <a:t>with halogen substituents like chlorine (Cl) or small alkyl groups like methyl group.</a:t>
            </a:r>
          </a:p>
        </p:txBody>
      </p:sp>
    </p:spTree>
    <p:extLst>
      <p:ext uri="{BB962C8B-B14F-4D97-AF65-F5344CB8AC3E}">
        <p14:creationId xmlns:p14="http://schemas.microsoft.com/office/powerpoint/2010/main" val="42437029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980728"/>
            <a:ext cx="8435280" cy="5544616"/>
          </a:xfrm>
        </p:spPr>
        <p:txBody>
          <a:bodyPr>
            <a:noAutofit/>
          </a:bodyPr>
          <a:lstStyle/>
          <a:p>
            <a:pPr marL="365125" indent="41275" rtl="0">
              <a:buNone/>
            </a:pPr>
            <a:r>
              <a:rPr lang="en-US" sz="2400" b="1" dirty="0" smtClean="0">
                <a:solidFill>
                  <a:schemeClr val="tx2"/>
                </a:solidFill>
                <a:latin typeface="Times New Roman" pitchFamily="18" charset="0"/>
                <a:cs typeface="Times New Roman" pitchFamily="18" charset="0"/>
              </a:rPr>
              <a:t>Naphazoline (Privine), Tetrahydrozoline (Tyzine, Visine), Xylometazoline (Otrivin), and Oxymetazoline (Afrin)</a:t>
            </a:r>
            <a:r>
              <a:rPr lang="en-US" sz="2400" dirty="0" smtClean="0">
                <a:solidFill>
                  <a:schemeClr val="tx2"/>
                </a:solidFill>
                <a:latin typeface="Times New Roman" pitchFamily="18" charset="0"/>
                <a:cs typeface="Times New Roman" pitchFamily="18" charset="0"/>
              </a:rPr>
              <a:t> </a:t>
            </a:r>
          </a:p>
          <a:p>
            <a:pPr algn="just" rtl="0">
              <a:buFont typeface="Wingdings" panose="05000000000000000000" pitchFamily="2" charset="2"/>
              <a:buChar char="q"/>
            </a:pPr>
            <a:r>
              <a:rPr lang="en-US" sz="2400" dirty="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These agents are used for their vasoconstrictive effects as nasal and ophthalmic decongestants. </a:t>
            </a:r>
          </a:p>
          <a:p>
            <a:pPr algn="just" rtl="0">
              <a:buFont typeface="Wingdings" panose="05000000000000000000" pitchFamily="2" charset="2"/>
              <a:buChar char="q"/>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All 2-Aralkylimidazoline are </a:t>
            </a:r>
            <a:r>
              <a:rPr lang="el-GR" sz="2400" dirty="0" smtClean="0">
                <a:latin typeface="Times New Roman" pitchFamily="18" charset="0"/>
                <a:cs typeface="Times New Roman" pitchFamily="18" charset="0"/>
              </a:rPr>
              <a:t>α</a:t>
            </a:r>
            <a:r>
              <a:rPr lang="en-US" sz="18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-agonists </a:t>
            </a:r>
            <a:r>
              <a:rPr lang="en-US" sz="2400" dirty="0">
                <a:latin typeface="Times New Roman" pitchFamily="18" charset="0"/>
                <a:cs typeface="Times New Roman" pitchFamily="18" charset="0"/>
              </a:rPr>
              <a:t>contain a one-carbon bridge between C-2 of </a:t>
            </a:r>
            <a:r>
              <a:rPr lang="en-US" sz="2400" dirty="0" smtClean="0">
                <a:latin typeface="Times New Roman" pitchFamily="18" charset="0"/>
                <a:cs typeface="Times New Roman" pitchFamily="18" charset="0"/>
              </a:rPr>
              <a:t>the imidazoline </a:t>
            </a:r>
            <a:r>
              <a:rPr lang="en-US" sz="2400" dirty="0">
                <a:latin typeface="Times New Roman" pitchFamily="18" charset="0"/>
                <a:cs typeface="Times New Roman" pitchFamily="18" charset="0"/>
              </a:rPr>
              <a:t>ring and a phenyl ring, and thus a </a:t>
            </a:r>
            <a:r>
              <a:rPr lang="en-US" sz="2400" dirty="0" smtClean="0">
                <a:latin typeface="Times New Roman" pitchFamily="18" charset="0"/>
                <a:cs typeface="Times New Roman" pitchFamily="18" charset="0"/>
              </a:rPr>
              <a:t>phenylethylamine structure </a:t>
            </a:r>
            <a:r>
              <a:rPr lang="en-US" sz="2400" dirty="0">
                <a:latin typeface="Times New Roman" pitchFamily="18" charset="0"/>
                <a:cs typeface="Times New Roman" pitchFamily="18" charset="0"/>
              </a:rPr>
              <a:t>feature is there. </a:t>
            </a:r>
            <a:endParaRPr lang="en-US" sz="2400" dirty="0" smtClean="0">
              <a:latin typeface="Times New Roman" pitchFamily="18" charset="0"/>
              <a:cs typeface="Times New Roman" pitchFamily="18" charset="0"/>
            </a:endParaRPr>
          </a:p>
          <a:p>
            <a:pPr algn="just">
              <a:buFont typeface="Wingdings" panose="05000000000000000000" pitchFamily="2" charset="2"/>
              <a:buChar char="q"/>
            </a:pPr>
            <a:r>
              <a:rPr lang="en-US" sz="2400" dirty="0">
                <a:solidFill>
                  <a:schemeClr val="accent4"/>
                </a:solidFill>
                <a:latin typeface="Times New Roman" pitchFamily="18" charset="0"/>
                <a:cs typeface="Times New Roman" pitchFamily="18" charset="0"/>
              </a:rPr>
              <a:t> </a:t>
            </a:r>
            <a:r>
              <a:rPr lang="en-US" sz="2400" dirty="0" smtClean="0">
                <a:solidFill>
                  <a:schemeClr val="accent4"/>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Ortho-lipophilic </a:t>
            </a:r>
            <a:r>
              <a:rPr lang="en-US" sz="2400" dirty="0">
                <a:latin typeface="Times New Roman" pitchFamily="18" charset="0"/>
                <a:cs typeface="Times New Roman" pitchFamily="18" charset="0"/>
              </a:rPr>
              <a:t>groups on the phenyl ring are important for -activity</a:t>
            </a:r>
            <a:r>
              <a:rPr lang="en-US" sz="2400" dirty="0" smtClean="0">
                <a:latin typeface="Times New Roman" pitchFamily="18" charset="0"/>
                <a:cs typeface="Times New Roman" pitchFamily="18" charset="0"/>
              </a:rPr>
              <a:t>.</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Meta </a:t>
            </a:r>
            <a:r>
              <a:rPr lang="en-US" dirty="0">
                <a:latin typeface="Times New Roman" panose="02020603050405020304" pitchFamily="18" charset="0"/>
                <a:cs typeface="Times New Roman" panose="02020603050405020304" pitchFamily="18" charset="0"/>
              </a:rPr>
              <a:t>or Para-bulky lipophilic substituents on the phenyl ring may be important for the α</a:t>
            </a:r>
            <a:r>
              <a:rPr lang="en-US" sz="18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-selectivity. </a:t>
            </a:r>
          </a:p>
          <a:p>
            <a:pPr algn="just" rtl="0">
              <a:buFont typeface="Wingdings" panose="05000000000000000000" pitchFamily="2" charset="2"/>
              <a:buChar char="q"/>
            </a:pPr>
            <a:endParaRPr lang="en-US" sz="2400" dirty="0" smtClean="0">
              <a:latin typeface="Times New Roman" pitchFamily="18" charset="0"/>
              <a:cs typeface="Times New Roman" pitchFamily="18" charset="0"/>
            </a:endParaRPr>
          </a:p>
          <a:p>
            <a:pPr algn="just" rtl="0">
              <a:buFont typeface="Wingdings" panose="05000000000000000000" pitchFamily="2" charset="2"/>
              <a:buChar char="q"/>
            </a:pPr>
            <a:endParaRPr 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rema\Pictures\2014-04-15 karima\Screenshot022.jpg"/>
          <p:cNvPicPr>
            <a:picLocks noGrp="1" noChangeAspect="1" noChangeArrowheads="1"/>
          </p:cNvPicPr>
          <p:nvPr>
            <p:ph idx="1"/>
          </p:nvPr>
        </p:nvPicPr>
        <p:blipFill rotWithShape="1">
          <a:blip r:embed="rId2" cstate="print"/>
          <a:srcRect t="7614" b="10432"/>
          <a:stretch/>
        </p:blipFill>
        <p:spPr bwMode="auto">
          <a:xfrm>
            <a:off x="1043608" y="548680"/>
            <a:ext cx="6840760" cy="59766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548680"/>
            <a:ext cx="8229600" cy="792088"/>
          </a:xfrm>
        </p:spPr>
        <p:txBody>
          <a:bodyPr>
            <a:normAutofit/>
          </a:bodyPr>
          <a:lstStyle/>
          <a:p>
            <a:r>
              <a:rPr lang="en-US" sz="3100" b="1" dirty="0" smtClean="0">
                <a:solidFill>
                  <a:schemeClr val="accent5"/>
                </a:solidFill>
                <a:latin typeface="Times New Roman" panose="02020603050405020304" pitchFamily="18" charset="0"/>
                <a:cs typeface="Times New Roman" panose="02020603050405020304" pitchFamily="18" charset="0"/>
              </a:rPr>
              <a:t>Clonidine (Catapres)</a:t>
            </a:r>
            <a:endParaRPr lang="ar-IQ" sz="3100" b="1" dirty="0">
              <a:solidFill>
                <a:schemeClr val="accent5"/>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457200" y="1412776"/>
            <a:ext cx="8229600" cy="4594515"/>
          </a:xfrm>
        </p:spPr>
        <p:txBody>
          <a:bodyPr>
            <a:normAutofit/>
          </a:bodyPr>
          <a:lstStyle/>
          <a:p>
            <a:pPr marL="365125" indent="358775" algn="just" rtl="0">
              <a:buNone/>
            </a:pPr>
            <a:r>
              <a:rPr lang="en-US" dirty="0" smtClean="0">
                <a:latin typeface="Times New Roman" pitchFamily="18" charset="0"/>
                <a:cs typeface="Times New Roman" pitchFamily="18" charset="0"/>
              </a:rPr>
              <a:t>Differs from 2-Arylimidazoline </a:t>
            </a:r>
            <a:r>
              <a:rPr lang="el-GR" dirty="0" smtClean="0">
                <a:latin typeface="Times New Roman"/>
                <a:cs typeface="Times New Roman"/>
              </a:rPr>
              <a:t>α</a:t>
            </a:r>
            <a:r>
              <a:rPr lang="en-US" sz="16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-agonists mainly by the presence of o-chlorine groups and a NH bridge.</a:t>
            </a:r>
          </a:p>
          <a:p>
            <a:pPr marL="365125" indent="358775" algn="just" rtl="0">
              <a:buNone/>
            </a:pPr>
            <a:r>
              <a:rPr lang="en-US" dirty="0" smtClean="0">
                <a:latin typeface="Times New Roman" pitchFamily="18" charset="0"/>
                <a:cs typeface="Times New Roman" pitchFamily="18" charset="0"/>
              </a:rPr>
              <a:t> The o-chlorine groups afford </a:t>
            </a:r>
            <a:r>
              <a:rPr lang="en-US" dirty="0" smtClean="0">
                <a:solidFill>
                  <a:srgbClr val="0070C0"/>
                </a:solidFill>
                <a:latin typeface="Times New Roman" pitchFamily="18" charset="0"/>
                <a:cs typeface="Times New Roman" pitchFamily="18" charset="0"/>
              </a:rPr>
              <a:t>better activity </a:t>
            </a:r>
            <a:r>
              <a:rPr lang="en-US" dirty="0" smtClean="0">
                <a:latin typeface="Times New Roman" pitchFamily="18" charset="0"/>
                <a:cs typeface="Times New Roman" pitchFamily="18" charset="0"/>
              </a:rPr>
              <a:t>than o-methyl groups at </a:t>
            </a:r>
            <a:r>
              <a:rPr lang="el-GR" dirty="0" smtClean="0">
                <a:latin typeface="Times New Roman"/>
                <a:cs typeface="Times New Roman"/>
              </a:rPr>
              <a:t>α</a:t>
            </a:r>
            <a:r>
              <a:rPr lang="en-US" sz="16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sites. Importantly, clonidine  contains a NH bridge (aminoimidazolines) instead of CH</a:t>
            </a:r>
            <a:r>
              <a:rPr lang="en-US" sz="14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bridge in </a:t>
            </a:r>
            <a:r>
              <a:rPr lang="el-GR" dirty="0" smtClean="0">
                <a:latin typeface="Times New Roman" pitchFamily="18" charset="0"/>
                <a:cs typeface="Times New Roman" pitchFamily="18" charset="0"/>
              </a:rPr>
              <a:t>α</a:t>
            </a:r>
            <a:r>
              <a:rPr lang="en-US" sz="16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-arylimidazoline</a:t>
            </a:r>
            <a:r>
              <a:rPr lang="en-US" dirty="0" smtClean="0"/>
              <a:t>. </a:t>
            </a:r>
          </a:p>
          <a:p>
            <a:pPr marL="365125" indent="358775" algn="just" rtl="0">
              <a:buNone/>
            </a:pPr>
            <a:r>
              <a:rPr lang="en-US" dirty="0" smtClean="0">
                <a:latin typeface="Times New Roman" pitchFamily="18" charset="0"/>
                <a:cs typeface="Times New Roman" pitchFamily="18" charset="0"/>
              </a:rPr>
              <a:t>The ability of clonidine and its analogs to exert an antihypertensive effect depends on the ability of these compounds not only to interact with the </a:t>
            </a:r>
            <a:r>
              <a:rPr lang="el-GR" dirty="0" smtClean="0">
                <a:latin typeface="Times New Roman"/>
                <a:cs typeface="Times New Roman"/>
              </a:rPr>
              <a:t>α</a:t>
            </a:r>
            <a:r>
              <a:rPr lang="en-US" sz="18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-receptor in the brain but also to gain entry into the CNS.</a:t>
            </a: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rema\Pictures\2014-04-15 karima\Screenshot023.jpg"/>
          <p:cNvPicPr>
            <a:picLocks noGrp="1" noChangeAspect="1" noChangeArrowheads="1"/>
          </p:cNvPicPr>
          <p:nvPr>
            <p:ph idx="1"/>
          </p:nvPr>
        </p:nvPicPr>
        <p:blipFill>
          <a:blip r:embed="rId2" cstate="print"/>
          <a:srcRect l="12037" t="11475" r="9259" b="13115"/>
          <a:stretch>
            <a:fillRect/>
          </a:stretch>
        </p:blipFill>
        <p:spPr bwMode="auto">
          <a:xfrm>
            <a:off x="971600" y="908720"/>
            <a:ext cx="7344815" cy="4307859"/>
          </a:xfrm>
          <a:prstGeom prst="rect">
            <a:avLst/>
          </a:prstGeom>
          <a:ln>
            <a:noFill/>
          </a:ln>
          <a:effectLst>
            <a:softEdge rad="112500"/>
          </a:effectLst>
        </p:spPr>
      </p:pic>
    </p:spTree>
    <p:extLst>
      <p:ext uri="{BB962C8B-B14F-4D97-AF65-F5344CB8AC3E}">
        <p14:creationId xmlns:p14="http://schemas.microsoft.com/office/powerpoint/2010/main" val="13428764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0765" y="260648"/>
            <a:ext cx="8712968" cy="792088"/>
          </a:xfrm>
        </p:spPr>
        <p:txBody>
          <a:bodyPr>
            <a:normAutofit/>
          </a:bodyPr>
          <a:lstStyle/>
          <a:p>
            <a:pPr rtl="0"/>
            <a:r>
              <a:rPr lang="en-US" sz="2800" b="1" dirty="0">
                <a:solidFill>
                  <a:schemeClr val="accent5"/>
                </a:solidFill>
                <a:latin typeface="Times New Roman" panose="02020603050405020304" pitchFamily="18" charset="0"/>
                <a:cs typeface="Times New Roman" panose="02020603050405020304" pitchFamily="18" charset="0"/>
              </a:rPr>
              <a:t>Apraclonidine (Iopidine) </a:t>
            </a:r>
            <a:r>
              <a:rPr lang="en-US" sz="2800" b="1" dirty="0" smtClean="0">
                <a:solidFill>
                  <a:schemeClr val="accent5"/>
                </a:solidFill>
                <a:latin typeface="Times New Roman" panose="02020603050405020304" pitchFamily="18" charset="0"/>
                <a:cs typeface="Times New Roman" panose="02020603050405020304" pitchFamily="18" charset="0"/>
              </a:rPr>
              <a:t>and Brimonidine </a:t>
            </a:r>
            <a:r>
              <a:rPr lang="en-US" sz="2800" b="1" dirty="0">
                <a:solidFill>
                  <a:schemeClr val="accent5"/>
                </a:solidFill>
                <a:latin typeface="Times New Roman" panose="02020603050405020304" pitchFamily="18" charset="0"/>
                <a:cs typeface="Times New Roman" panose="02020603050405020304" pitchFamily="18" charset="0"/>
              </a:rPr>
              <a:t>(</a:t>
            </a:r>
            <a:r>
              <a:rPr lang="en-US" sz="2800" b="1" dirty="0" smtClean="0">
                <a:solidFill>
                  <a:schemeClr val="accent5"/>
                </a:solidFill>
                <a:latin typeface="Times New Roman" panose="02020603050405020304" pitchFamily="18" charset="0"/>
                <a:cs typeface="Times New Roman" panose="02020603050405020304" pitchFamily="18" charset="0"/>
              </a:rPr>
              <a:t>Alphagan)</a:t>
            </a:r>
            <a:endParaRPr lang="en-US" sz="2800" b="1" dirty="0">
              <a:solidFill>
                <a:schemeClr val="accent5"/>
              </a:solidFill>
            </a:endParaRPr>
          </a:p>
        </p:txBody>
      </p:sp>
      <p:sp>
        <p:nvSpPr>
          <p:cNvPr id="2" name="Content Placeholder 1"/>
          <p:cNvSpPr>
            <a:spLocks noGrp="1"/>
          </p:cNvSpPr>
          <p:nvPr>
            <p:ph idx="1"/>
          </p:nvPr>
        </p:nvSpPr>
        <p:spPr>
          <a:xfrm>
            <a:off x="403825" y="1052736"/>
            <a:ext cx="8229600" cy="5400600"/>
          </a:xfrm>
        </p:spPr>
        <p:txBody>
          <a:bodyPr>
            <a:normAutofit/>
          </a:bodyPr>
          <a:lstStyle/>
          <a:p>
            <a:pPr marL="109728" indent="0" algn="l" rtl="0">
              <a:buNone/>
            </a:pPr>
            <a:r>
              <a:rPr lang="en-US" sz="2400" dirty="0" smtClean="0">
                <a:latin typeface="Times New Roman" panose="02020603050405020304" pitchFamily="18" charset="0"/>
                <a:cs typeface="Times New Roman" panose="02020603050405020304" pitchFamily="18" charset="0"/>
              </a:rPr>
              <a:t>    Apraclonidine </a:t>
            </a:r>
            <a:r>
              <a:rPr lang="en-US" sz="2400" dirty="0">
                <a:latin typeface="Times New Roman" panose="02020603050405020304" pitchFamily="18" charset="0"/>
                <a:cs typeface="Times New Roman" panose="02020603050405020304" pitchFamily="18" charset="0"/>
              </a:rPr>
              <a:t>does not cross the </a:t>
            </a:r>
            <a:r>
              <a:rPr lang="en-US" sz="2400" dirty="0" smtClean="0">
                <a:latin typeface="Times New Roman" panose="02020603050405020304" pitchFamily="18" charset="0"/>
                <a:cs typeface="Times New Roman" panose="02020603050405020304" pitchFamily="18" charset="0"/>
              </a:rPr>
              <a:t>BBB. However</a:t>
            </a:r>
            <a:r>
              <a:rPr lang="en-US" sz="2400" dirty="0">
                <a:latin typeface="Times New Roman" panose="02020603050405020304" pitchFamily="18" charset="0"/>
                <a:cs typeface="Times New Roman" panose="02020603050405020304" pitchFamily="18" charset="0"/>
              </a:rPr>
              <a:t>, brimonidine can cross the BBB and hence </a:t>
            </a:r>
            <a:r>
              <a:rPr lang="en-US" sz="2400" dirty="0" smtClean="0">
                <a:latin typeface="Times New Roman" panose="02020603050405020304" pitchFamily="18" charset="0"/>
                <a:cs typeface="Times New Roman" panose="02020603050405020304" pitchFamily="18" charset="0"/>
              </a:rPr>
              <a:t>can produce </a:t>
            </a:r>
            <a:r>
              <a:rPr lang="en-US" sz="2400" dirty="0">
                <a:latin typeface="Times New Roman" panose="02020603050405020304" pitchFamily="18" charset="0"/>
                <a:cs typeface="Times New Roman" panose="02020603050405020304" pitchFamily="18" charset="0"/>
              </a:rPr>
              <a:t>hypotension and sedation, although these </a:t>
            </a:r>
            <a:r>
              <a:rPr lang="en-US" sz="2400" dirty="0" smtClean="0">
                <a:latin typeface="Times New Roman" panose="02020603050405020304" pitchFamily="18" charset="0"/>
                <a:cs typeface="Times New Roman" panose="02020603050405020304" pitchFamily="18" charset="0"/>
              </a:rPr>
              <a:t>CNS effects </a:t>
            </a:r>
            <a:r>
              <a:rPr lang="en-US" sz="2400" dirty="0">
                <a:latin typeface="Times New Roman" panose="02020603050405020304" pitchFamily="18" charset="0"/>
                <a:cs typeface="Times New Roman" panose="02020603050405020304" pitchFamily="18" charset="0"/>
              </a:rPr>
              <a:t>are slight compared with those of clonidine. Brimonidine is a </a:t>
            </a:r>
            <a:r>
              <a:rPr lang="en-US" sz="2400" dirty="0">
                <a:solidFill>
                  <a:srgbClr val="0070C0"/>
                </a:solidFill>
                <a:latin typeface="Times New Roman" panose="02020603050405020304" pitchFamily="18" charset="0"/>
                <a:cs typeface="Times New Roman" panose="02020603050405020304" pitchFamily="18" charset="0"/>
              </a:rPr>
              <a:t>much more </a:t>
            </a:r>
            <a:r>
              <a:rPr lang="en-US" sz="2400" dirty="0" smtClean="0">
                <a:solidFill>
                  <a:srgbClr val="0070C0"/>
                </a:solidFill>
                <a:latin typeface="Times New Roman" panose="02020603050405020304" pitchFamily="18" charset="0"/>
                <a:cs typeface="Times New Roman" panose="02020603050405020304" pitchFamily="18" charset="0"/>
              </a:rPr>
              <a:t>selective </a:t>
            </a:r>
            <a:r>
              <a:rPr lang="el-GR" sz="2400" dirty="0" smtClean="0">
                <a:solidFill>
                  <a:srgbClr val="0070C0"/>
                </a:solidFill>
                <a:latin typeface="Times New Roman" panose="02020603050405020304" pitchFamily="18" charset="0"/>
                <a:cs typeface="Times New Roman" panose="02020603050405020304" pitchFamily="18" charset="0"/>
              </a:rPr>
              <a:t>α</a:t>
            </a:r>
            <a:r>
              <a:rPr lang="en-US" sz="1600" dirty="0" smtClean="0">
                <a:solidFill>
                  <a:srgbClr val="0070C0"/>
                </a:solidFill>
                <a:latin typeface="Times New Roman" panose="02020603050405020304" pitchFamily="18" charset="0"/>
                <a:cs typeface="Times New Roman" panose="02020603050405020304" pitchFamily="18" charset="0"/>
              </a:rPr>
              <a:t>2</a:t>
            </a:r>
            <a:r>
              <a:rPr lang="en-US" sz="2400" dirty="0" smtClean="0">
                <a:solidFill>
                  <a:srgbClr val="0070C0"/>
                </a:solidFill>
                <a:latin typeface="Times New Roman" panose="02020603050405020304" pitchFamily="18" charset="0"/>
                <a:cs typeface="Times New Roman" panose="02020603050405020304" pitchFamily="18" charset="0"/>
              </a:rPr>
              <a:t>-agonist </a:t>
            </a:r>
            <a:r>
              <a:rPr lang="en-US" sz="2400" dirty="0">
                <a:latin typeface="Times New Roman" panose="02020603050405020304" pitchFamily="18" charset="0"/>
                <a:cs typeface="Times New Roman" panose="02020603050405020304" pitchFamily="18" charset="0"/>
              </a:rPr>
              <a:t>than clonidine or apraclonidine and is a </a:t>
            </a:r>
            <a:r>
              <a:rPr lang="en-US" sz="2400" dirty="0" smtClean="0">
                <a:latin typeface="Times New Roman" panose="02020603050405020304" pitchFamily="18" charset="0"/>
                <a:cs typeface="Times New Roman" panose="02020603050405020304" pitchFamily="18" charset="0"/>
              </a:rPr>
              <a:t>first line agent </a:t>
            </a:r>
            <a:r>
              <a:rPr lang="en-US" sz="2400" dirty="0">
                <a:latin typeface="Times New Roman" panose="02020603050405020304" pitchFamily="18" charset="0"/>
                <a:cs typeface="Times New Roman" panose="02020603050405020304" pitchFamily="18" charset="0"/>
              </a:rPr>
              <a:t>for treating glaucoma.</a:t>
            </a:r>
          </a:p>
          <a:p>
            <a:pPr marL="109728" indent="0" algn="l" rtl="0">
              <a:buNone/>
            </a:pPr>
            <a:endParaRPr lang="en-US" sz="2800" dirty="0" smtClean="0">
              <a:latin typeface="Times New Roman" panose="02020603050405020304" pitchFamily="18" charset="0"/>
              <a:cs typeface="Times New Roman" panose="02020603050405020304" pitchFamily="18" charset="0"/>
            </a:endParaRPr>
          </a:p>
          <a:p>
            <a:pPr marL="109728" indent="0" algn="l" rtl="0">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marL="109728" indent="0" algn="l" rtl="0">
              <a:buNone/>
            </a:pPr>
            <a:endParaRPr lang="en-US" sz="2800" dirty="0" smtClean="0">
              <a:latin typeface="Times New Roman" panose="02020603050405020304" pitchFamily="18" charset="0"/>
              <a:cs typeface="Times New Roman" panose="02020603050405020304" pitchFamily="18" charset="0"/>
            </a:endParaRPr>
          </a:p>
          <a:p>
            <a:pPr marL="109728" indent="0" algn="l" rtl="0">
              <a:buNone/>
            </a:pPr>
            <a:endParaRPr lang="en-US" sz="2800" dirty="0">
              <a:latin typeface="Times New Roman" panose="02020603050405020304" pitchFamily="18" charset="0"/>
              <a:cs typeface="Times New Roman" panose="02020603050405020304" pitchFamily="18" charset="0"/>
            </a:endParaRPr>
          </a:p>
          <a:p>
            <a:pPr marL="109728" indent="0" algn="l" rtl="0">
              <a:buNone/>
            </a:pPr>
            <a:r>
              <a:rPr lang="en-US" sz="2400" dirty="0" smtClean="0">
                <a:latin typeface="Times New Roman" panose="02020603050405020304" pitchFamily="18" charset="0"/>
                <a:cs typeface="Times New Roman" panose="02020603050405020304" pitchFamily="18" charset="0"/>
              </a:rPr>
              <a:t>                 Apraclonidine                                 Brimonidin</a:t>
            </a:r>
            <a:r>
              <a:rPr lang="en-US" sz="2800" dirty="0" smtClean="0">
                <a:latin typeface="Times New Roman" panose="02020603050405020304" pitchFamily="18" charset="0"/>
                <a:cs typeface="Times New Roman" panose="02020603050405020304" pitchFamily="18" charset="0"/>
              </a:rPr>
              <a:t>e             </a:t>
            </a:r>
            <a:endParaRPr lang="en-US" sz="28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573016"/>
            <a:ext cx="2952328"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366" r="11438"/>
          <a:stretch/>
        </p:blipFill>
        <p:spPr bwMode="auto">
          <a:xfrm>
            <a:off x="1115617" y="3933056"/>
            <a:ext cx="2880320"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36837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274638"/>
            <a:ext cx="8075240" cy="1143000"/>
          </a:xfrm>
        </p:spPr>
        <p:txBody>
          <a:bodyPr>
            <a:noAutofit/>
          </a:bodyPr>
          <a:lstStyle/>
          <a:p>
            <a:r>
              <a:rPr lang="en-US" sz="2800" b="1" dirty="0" smtClean="0">
                <a:solidFill>
                  <a:schemeClr val="accent5"/>
                </a:solidFill>
                <a:latin typeface="Times New Roman" pitchFamily="18" charset="0"/>
                <a:cs typeface="Times New Roman" pitchFamily="18" charset="0"/>
              </a:rPr>
              <a:t>Guanabenz (Wytensin) and Guanfacine </a:t>
            </a:r>
            <a:r>
              <a:rPr lang="ar-IQ" sz="2800" b="1" dirty="0" smtClean="0">
                <a:solidFill>
                  <a:schemeClr val="accent5"/>
                </a:solidFill>
                <a:latin typeface="Times New Roman" pitchFamily="18" charset="0"/>
                <a:cs typeface="Times New Roman" pitchFamily="18" charset="0"/>
              </a:rPr>
              <a:t>(</a:t>
            </a:r>
            <a:r>
              <a:rPr lang="en-US" sz="2800" b="1" dirty="0" smtClean="0">
                <a:solidFill>
                  <a:schemeClr val="accent5"/>
                </a:solidFill>
                <a:latin typeface="Times New Roman" pitchFamily="18" charset="0"/>
                <a:cs typeface="Times New Roman" pitchFamily="18" charset="0"/>
              </a:rPr>
              <a:t>(Tenex) (Open-Ring Imidazolidine</a:t>
            </a:r>
            <a:endParaRPr lang="ar-IQ" sz="2800" b="1" dirty="0">
              <a:solidFill>
                <a:schemeClr val="accent5"/>
              </a:solidFill>
              <a:latin typeface="Times New Roman" pitchFamily="18" charset="0"/>
              <a:cs typeface="Times New Roman" pitchFamily="18" charset="0"/>
            </a:endParaRPr>
          </a:p>
        </p:txBody>
      </p:sp>
      <p:sp>
        <p:nvSpPr>
          <p:cNvPr id="2" name="Content Placeholder 1"/>
          <p:cNvSpPr>
            <a:spLocks noGrp="1"/>
          </p:cNvSpPr>
          <p:nvPr>
            <p:ph idx="1"/>
          </p:nvPr>
        </p:nvSpPr>
        <p:spPr>
          <a:xfrm>
            <a:off x="0" y="1481328"/>
            <a:ext cx="8686800" cy="4525963"/>
          </a:xfrm>
        </p:spPr>
        <p:txBody>
          <a:bodyPr>
            <a:normAutofit/>
          </a:bodyPr>
          <a:lstStyle/>
          <a:p>
            <a:pPr marL="365125" indent="355600" algn="just" rtl="0">
              <a:buNone/>
            </a:pPr>
            <a:r>
              <a:rPr lang="en-US" sz="2400" dirty="0" smtClean="0">
                <a:latin typeface="Times New Roman" pitchFamily="18" charset="0"/>
                <a:cs typeface="Times New Roman" pitchFamily="18" charset="0"/>
              </a:rPr>
              <a:t>Studies on SAR of central </a:t>
            </a:r>
            <a:r>
              <a:rPr lang="el-GR" sz="2400" dirty="0" smtClean="0">
                <a:latin typeface="Times New Roman" panose="02020603050405020304" pitchFamily="18" charset="0"/>
                <a:cs typeface="Times New Roman" panose="02020603050405020304" pitchFamily="18" charset="0"/>
              </a:rPr>
              <a:t>α</a:t>
            </a:r>
            <a:r>
              <a:rPr lang="en-US" sz="16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-agonists showed that the   imidazoline ring was </a:t>
            </a:r>
            <a:r>
              <a:rPr lang="en-US" sz="2400" dirty="0" smtClean="0">
                <a:solidFill>
                  <a:srgbClr val="FF0000"/>
                </a:solidFill>
                <a:latin typeface="Times New Roman" pitchFamily="18" charset="0"/>
                <a:cs typeface="Times New Roman" pitchFamily="18" charset="0"/>
              </a:rPr>
              <a:t>not necessary for </a:t>
            </a:r>
            <a:r>
              <a:rPr lang="el-GR" sz="2400" dirty="0" smtClean="0">
                <a:solidFill>
                  <a:srgbClr val="FF0000"/>
                </a:solidFill>
                <a:latin typeface="Times New Roman" panose="02020603050405020304" pitchFamily="18" charset="0"/>
                <a:cs typeface="Times New Roman" panose="02020603050405020304" pitchFamily="18" charset="0"/>
              </a:rPr>
              <a:t>α</a:t>
            </a:r>
            <a:r>
              <a:rPr lang="en-US" sz="1400" dirty="0" smtClean="0">
                <a:solidFill>
                  <a:srgbClr val="FF0000"/>
                </a:solidFill>
                <a:latin typeface="Times New Roman" pitchFamily="18" charset="0"/>
                <a:cs typeface="Times New Roman" pitchFamily="18" charset="0"/>
              </a:rPr>
              <a:t>2</a:t>
            </a:r>
            <a:r>
              <a:rPr lang="en-US" sz="2400" dirty="0" smtClean="0">
                <a:solidFill>
                  <a:srgbClr val="FF0000"/>
                </a:solidFill>
                <a:latin typeface="Times New Roman" pitchFamily="18" charset="0"/>
                <a:cs typeface="Times New Roman" pitchFamily="18" charset="0"/>
              </a:rPr>
              <a:t>-activity</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2,6-dichlorophenyl </a:t>
            </a:r>
            <a:r>
              <a:rPr lang="en-US" sz="2400" dirty="0">
                <a:latin typeface="Times New Roman" pitchFamily="18" charset="0"/>
                <a:cs typeface="Times New Roman" pitchFamily="18" charset="0"/>
              </a:rPr>
              <a:t>moiety found in clonidine is connected to </a:t>
            </a:r>
            <a:r>
              <a:rPr lang="en-US" sz="2400" dirty="0" smtClean="0">
                <a:latin typeface="Times New Roman" pitchFamily="18" charset="0"/>
                <a:cs typeface="Times New Roman" pitchFamily="18" charset="0"/>
              </a:rPr>
              <a:t>aguanidino </a:t>
            </a:r>
            <a:r>
              <a:rPr lang="en-US" sz="2400" dirty="0">
                <a:latin typeface="Times New Roman" pitchFamily="18" charset="0"/>
                <a:cs typeface="Times New Roman" pitchFamily="18" charset="0"/>
              </a:rPr>
              <a:t>group by a two-atom bridge. guanabenz, this </a:t>
            </a:r>
            <a:r>
              <a:rPr lang="en-US" sz="2400" dirty="0" smtClean="0">
                <a:latin typeface="Times New Roman" pitchFamily="18" charset="0"/>
                <a:cs typeface="Times New Roman" pitchFamily="18" charset="0"/>
              </a:rPr>
              <a:t>bridge </a:t>
            </a:r>
            <a:r>
              <a:rPr lang="en-US" sz="2400" dirty="0">
                <a:latin typeface="Times New Roman" pitchFamily="18" charset="0"/>
                <a:cs typeface="Times New Roman" pitchFamily="18" charset="0"/>
              </a:rPr>
              <a:t>is a </a:t>
            </a:r>
            <a:r>
              <a:rPr lang="en-US" sz="2400" dirty="0" smtClean="0">
                <a:latin typeface="Times New Roman" pitchFamily="18" charset="0"/>
                <a:cs typeface="Times New Roman" pitchFamily="18" charset="0"/>
              </a:rPr>
              <a:t>-CH=N- </a:t>
            </a:r>
            <a:r>
              <a:rPr lang="en-US" sz="2400" dirty="0">
                <a:latin typeface="Times New Roman" pitchFamily="18" charset="0"/>
                <a:cs typeface="Times New Roman" pitchFamily="18" charset="0"/>
              </a:rPr>
              <a:t>group, whereas </a:t>
            </a:r>
            <a:r>
              <a:rPr lang="en-US" sz="2400" dirty="0" smtClean="0">
                <a:latin typeface="Times New Roman" pitchFamily="18" charset="0"/>
                <a:cs typeface="Times New Roman" pitchFamily="18" charset="0"/>
              </a:rPr>
              <a:t>for guanfacine</a:t>
            </a:r>
            <a:r>
              <a:rPr lang="en-US" sz="2400" dirty="0">
                <a:latin typeface="Times New Roman" pitchFamily="18" charset="0"/>
                <a:cs typeface="Times New Roman" pitchFamily="18" charset="0"/>
              </a:rPr>
              <a:t>, it is a </a:t>
            </a:r>
            <a:r>
              <a:rPr lang="en-US" sz="2400" dirty="0" smtClean="0">
                <a:latin typeface="Times New Roman" pitchFamily="18" charset="0"/>
                <a:cs typeface="Times New Roman" pitchFamily="18" charset="0"/>
              </a:rPr>
              <a:t>—CH</a:t>
            </a:r>
            <a:r>
              <a:rPr lang="en-US" sz="16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CO</a:t>
            </a:r>
            <a:r>
              <a:rPr lang="en-US" sz="2400" dirty="0">
                <a:latin typeface="Times New Roman" pitchFamily="18" charset="0"/>
                <a:cs typeface="Times New Roman" pitchFamily="18" charset="0"/>
              </a:rPr>
              <a:t>— moiety. </a:t>
            </a:r>
            <a:endParaRPr lang="ar-IQ" sz="24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krema\Pictures\2014-04-15 karima\Screenshot024.jpg"/>
          <p:cNvPicPr>
            <a:picLocks noGrp="1" noChangeAspect="1" noChangeArrowheads="1"/>
          </p:cNvPicPr>
          <p:nvPr>
            <p:ph idx="1"/>
          </p:nvPr>
        </p:nvPicPr>
        <p:blipFill rotWithShape="1">
          <a:blip r:embed="rId2" cstate="print"/>
          <a:srcRect l="14782" t="17839" r="10699" b="20075"/>
          <a:stretch/>
        </p:blipFill>
        <p:spPr bwMode="auto">
          <a:xfrm>
            <a:off x="827584" y="1620254"/>
            <a:ext cx="7344816" cy="3248906"/>
          </a:xfrm>
          <a:prstGeom prst="rect">
            <a:avLst/>
          </a:prstGeom>
          <a:ln>
            <a:noFill/>
          </a:ln>
          <a:effectLst>
            <a:softEdge rad="112500"/>
          </a:effectLst>
        </p:spPr>
      </p:pic>
      <p:sp>
        <p:nvSpPr>
          <p:cNvPr id="2" name="Oval 1"/>
          <p:cNvSpPr/>
          <p:nvPr/>
        </p:nvSpPr>
        <p:spPr>
          <a:xfrm>
            <a:off x="2267744" y="2132856"/>
            <a:ext cx="864096" cy="6372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732240" y="1772816"/>
            <a:ext cx="1584176"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22114"/>
          </a:xfrm>
        </p:spPr>
        <p:txBody>
          <a:bodyPr>
            <a:normAutofit fontScale="90000"/>
          </a:bodyPr>
          <a:lstStyle/>
          <a:p>
            <a:r>
              <a:rPr lang="en-US" sz="3200" b="1" dirty="0" smtClean="0">
                <a:solidFill>
                  <a:schemeClr val="accent5"/>
                </a:solidFill>
                <a:latin typeface="Times New Roman" pitchFamily="18" charset="0"/>
                <a:cs typeface="Times New Roman" pitchFamily="18" charset="0"/>
              </a:rPr>
              <a:t>Adrenergic neurotransmitters and related compounds.</a:t>
            </a:r>
            <a:endParaRPr lang="ar-IQ" sz="3200" b="1" dirty="0">
              <a:solidFill>
                <a:schemeClr val="accent5"/>
              </a:solidFill>
              <a:latin typeface="Times New Roman" pitchFamily="18" charset="0"/>
              <a:cs typeface="Times New Roman" pitchFamily="18" charset="0"/>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2555"/>
          <a:stretch/>
        </p:blipFill>
        <p:spPr bwMode="auto">
          <a:xfrm>
            <a:off x="819150" y="1447800"/>
            <a:ext cx="7505700" cy="3861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4057160"/>
            <a:ext cx="9144000" cy="2108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95536" y="908720"/>
            <a:ext cx="8568952" cy="2739211"/>
          </a:xfrm>
          <a:prstGeom prst="rect">
            <a:avLst/>
          </a:prstGeom>
        </p:spPr>
        <p:txBody>
          <a:bodyPr wrap="square">
            <a:spAutoFit/>
          </a:bodyPr>
          <a:lstStyle/>
          <a:p>
            <a:pPr algn="l" rtl="0"/>
            <a:r>
              <a:rPr lang="el-GR" sz="2800" b="1" dirty="0">
                <a:solidFill>
                  <a:schemeClr val="accent5"/>
                </a:solidFill>
                <a:latin typeface="Times New Roman" panose="02020603050405020304" pitchFamily="18" charset="0"/>
                <a:cs typeface="Times New Roman" panose="02020603050405020304" pitchFamily="18" charset="0"/>
              </a:rPr>
              <a:t>β-</a:t>
            </a:r>
            <a:r>
              <a:rPr lang="en-US" sz="2800" b="1" dirty="0">
                <a:solidFill>
                  <a:schemeClr val="accent5"/>
                </a:solidFill>
                <a:latin typeface="Times New Roman" panose="02020603050405020304" pitchFamily="18" charset="0"/>
                <a:cs typeface="Times New Roman" panose="02020603050405020304" pitchFamily="18" charset="0"/>
              </a:rPr>
              <a:t>Adrenergic receptor agonists Isoproterenol</a:t>
            </a:r>
          </a:p>
          <a:p>
            <a:pPr algn="l" rtl="0"/>
            <a:r>
              <a:rPr lang="en-US" sz="2400" dirty="0" smtClean="0">
                <a:latin typeface="Times New Roman" panose="02020603050405020304" pitchFamily="18" charset="0"/>
                <a:cs typeface="Times New Roman" panose="02020603050405020304" pitchFamily="18" charset="0"/>
              </a:rPr>
              <a:t>    Isoproterenol </a:t>
            </a:r>
            <a:r>
              <a:rPr lang="en-US" sz="2400" dirty="0">
                <a:latin typeface="Times New Roman" panose="02020603050405020304" pitchFamily="18" charset="0"/>
                <a:cs typeface="Times New Roman" panose="02020603050405020304" pitchFamily="18" charset="0"/>
              </a:rPr>
              <a:t>(Isuprel) is a </a:t>
            </a:r>
            <a:r>
              <a:rPr lang="en-US" sz="2400" dirty="0" smtClean="0">
                <a:latin typeface="Times New Roman" panose="02020603050405020304" pitchFamily="18" charset="0"/>
                <a:cs typeface="Times New Roman" panose="02020603050405020304" pitchFamily="18" charset="0"/>
              </a:rPr>
              <a:t>nonselective </a:t>
            </a:r>
            <a:r>
              <a:rPr lang="en-US" sz="2400" dirty="0">
                <a:latin typeface="Times New Roman" panose="02020603050405020304" pitchFamily="18" charset="0"/>
                <a:cs typeface="Times New Roman" panose="02020603050405020304" pitchFamily="18" charset="0"/>
              </a:rPr>
              <a:t>and prototypical  </a:t>
            </a:r>
            <a:r>
              <a:rPr lang="el-GR" sz="2400" dirty="0">
                <a:latin typeface="Times New Roman" panose="02020603050405020304" pitchFamily="18" charset="0"/>
                <a:cs typeface="Times New Roman" panose="02020603050405020304" pitchFamily="18" charset="0"/>
              </a:rPr>
              <a:t>β -</a:t>
            </a:r>
            <a:r>
              <a:rPr lang="en-US" sz="2400" dirty="0">
                <a:latin typeface="Times New Roman" panose="02020603050405020304" pitchFamily="18" charset="0"/>
                <a:cs typeface="Times New Roman" panose="02020603050405020304" pitchFamily="18" charset="0"/>
              </a:rPr>
              <a:t>agonist (</a:t>
            </a:r>
            <a:r>
              <a:rPr lang="el-GR" sz="2400" dirty="0">
                <a:latin typeface="Times New Roman" panose="02020603050405020304" pitchFamily="18" charset="0"/>
                <a:cs typeface="Times New Roman" panose="02020603050405020304" pitchFamily="18" charset="0"/>
              </a:rPr>
              <a:t>β2/β1 = 1). </a:t>
            </a:r>
          </a:p>
          <a:p>
            <a:pPr algn="l" rtl="0"/>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principal reason for its </a:t>
            </a:r>
            <a:r>
              <a:rPr lang="en-US" sz="2400" dirty="0" smtClean="0">
                <a:latin typeface="Times New Roman" panose="02020603050405020304" pitchFamily="18" charset="0"/>
                <a:cs typeface="Times New Roman" panose="02020603050405020304" pitchFamily="18" charset="0"/>
              </a:rPr>
              <a:t>poor  </a:t>
            </a:r>
            <a:r>
              <a:rPr lang="en-US" sz="2400" dirty="0">
                <a:latin typeface="Times New Roman" panose="02020603050405020304" pitchFamily="18" charset="0"/>
                <a:cs typeface="Times New Roman" panose="02020603050405020304" pitchFamily="18" charset="0"/>
              </a:rPr>
              <a:t>absorption characteristics and </a:t>
            </a:r>
            <a:r>
              <a:rPr lang="en-US" sz="2400" dirty="0" smtClean="0">
                <a:latin typeface="Times New Roman" panose="02020603050405020304" pitchFamily="18" charset="0"/>
                <a:cs typeface="Times New Roman" panose="02020603050405020304" pitchFamily="18" charset="0"/>
              </a:rPr>
              <a:t>relatively short </a:t>
            </a:r>
            <a:r>
              <a:rPr lang="en-US" sz="2400" dirty="0">
                <a:latin typeface="Times New Roman" panose="02020603050405020304" pitchFamily="18" charset="0"/>
                <a:cs typeface="Times New Roman" panose="02020603050405020304" pitchFamily="18" charset="0"/>
              </a:rPr>
              <a:t>DOA is its facile metabolism by sulfate and glucuronide conjugation of the phenolic OH groups and o-methylation by COMT</a:t>
            </a:r>
            <a:r>
              <a:rPr lang="en-US" dirty="0"/>
              <a:t>. </a:t>
            </a:r>
          </a:p>
        </p:txBody>
      </p:sp>
      <p:sp>
        <p:nvSpPr>
          <p:cNvPr id="2" name="Oval 1"/>
          <p:cNvSpPr/>
          <p:nvPr/>
        </p:nvSpPr>
        <p:spPr>
          <a:xfrm>
            <a:off x="3203848" y="4293096"/>
            <a:ext cx="432048" cy="151216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rot="1977819">
            <a:off x="5423515" y="4279832"/>
            <a:ext cx="629215" cy="122741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13334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908720"/>
            <a:ext cx="8496944" cy="5098571"/>
          </a:xfrm>
        </p:spPr>
        <p:txBody>
          <a:bodyPr>
            <a:noAutofit/>
          </a:bodyPr>
          <a:lstStyle/>
          <a:p>
            <a:pPr marL="365125" indent="347663" algn="just" rtl="0">
              <a:buNone/>
            </a:pP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thus can produce an increase in cardiac output by stimulating cardiac β1-receptors and can bring about bronchodilation </a:t>
            </a:r>
            <a:r>
              <a:rPr lang="en-US" sz="2400" dirty="0" smtClean="0">
                <a:latin typeface="Times New Roman" pitchFamily="18" charset="0"/>
                <a:cs typeface="Times New Roman" pitchFamily="18" charset="0"/>
              </a:rPr>
              <a:t>through stimulation </a:t>
            </a:r>
            <a:r>
              <a:rPr lang="en-US" sz="2400" dirty="0">
                <a:latin typeface="Times New Roman" pitchFamily="18" charset="0"/>
                <a:cs typeface="Times New Roman" pitchFamily="18" charset="0"/>
              </a:rPr>
              <a:t>of β</a:t>
            </a:r>
            <a:r>
              <a:rPr lang="en-US" sz="2000" dirty="0">
                <a:latin typeface="Times New Roman" pitchFamily="18" charset="0"/>
                <a:cs typeface="Times New Roman" pitchFamily="18" charset="0"/>
              </a:rPr>
              <a:t>2</a:t>
            </a:r>
            <a:r>
              <a:rPr lang="en-US" sz="2400" dirty="0">
                <a:latin typeface="Times New Roman" pitchFamily="18" charset="0"/>
                <a:cs typeface="Times New Roman" pitchFamily="18" charset="0"/>
              </a:rPr>
              <a:t>-receptors in the respiratory tract. </a:t>
            </a:r>
            <a:endParaRPr 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rtl="0"/>
            <a:r>
              <a:rPr lang="en-US" sz="2400" dirty="0" smtClean="0">
                <a:solidFill>
                  <a:srgbClr val="FF0000"/>
                </a:solidFill>
                <a:latin typeface="Times New Roman" pitchFamily="18" charset="0"/>
                <a:cs typeface="Times New Roman" pitchFamily="18" charset="0"/>
              </a:rPr>
              <a:t/>
            </a:r>
            <a:br>
              <a:rPr lang="en-US" sz="2400" dirty="0" smtClean="0">
                <a:solidFill>
                  <a:srgbClr val="FF0000"/>
                </a:solidFill>
                <a:latin typeface="Times New Roman" pitchFamily="18" charset="0"/>
                <a:cs typeface="Times New Roman" pitchFamily="18" charset="0"/>
              </a:rPr>
            </a:br>
            <a:r>
              <a:rPr lang="en-US" sz="2400" b="1" dirty="0" smtClean="0">
                <a:solidFill>
                  <a:schemeClr val="accent5"/>
                </a:solidFill>
                <a:latin typeface="Times New Roman" pitchFamily="18" charset="0"/>
                <a:cs typeface="Times New Roman" pitchFamily="18" charset="0"/>
              </a:rPr>
              <a:t>Metaproterenol (Alupent), terbutaline (Bricanyl,</a:t>
            </a:r>
            <a:br>
              <a:rPr lang="en-US" sz="2400" b="1" dirty="0" smtClean="0">
                <a:solidFill>
                  <a:schemeClr val="accent5"/>
                </a:solidFill>
                <a:latin typeface="Times New Roman" pitchFamily="18" charset="0"/>
                <a:cs typeface="Times New Roman" pitchFamily="18" charset="0"/>
              </a:rPr>
            </a:br>
            <a:r>
              <a:rPr lang="en-US" sz="2400" b="1" dirty="0" smtClean="0">
                <a:solidFill>
                  <a:schemeClr val="accent5"/>
                </a:solidFill>
                <a:latin typeface="Times New Roman" pitchFamily="18" charset="0"/>
                <a:cs typeface="Times New Roman" pitchFamily="18" charset="0"/>
              </a:rPr>
              <a:t>Brethine), and fenoterol (an investigational drugs)</a:t>
            </a:r>
            <a:br>
              <a:rPr lang="en-US" sz="2400" b="1" dirty="0" smtClean="0">
                <a:solidFill>
                  <a:schemeClr val="accent5"/>
                </a:solidFill>
                <a:latin typeface="Times New Roman" pitchFamily="18" charset="0"/>
                <a:cs typeface="Times New Roman" pitchFamily="18" charset="0"/>
              </a:rPr>
            </a:br>
            <a:endParaRPr lang="ar-IQ" sz="2400" b="1" dirty="0">
              <a:solidFill>
                <a:schemeClr val="accent5"/>
              </a:solidFill>
            </a:endParaRPr>
          </a:p>
        </p:txBody>
      </p:sp>
      <p:pic>
        <p:nvPicPr>
          <p:cNvPr id="4" name="Content Placeholder 3" descr="C:\Users\krema\Pictures\2014-04-15 karima\Screenshot028.jpg"/>
          <p:cNvPicPr>
            <a:picLocks noGrp="1" noChangeAspect="1" noChangeArrowheads="1"/>
          </p:cNvPicPr>
          <p:nvPr>
            <p:ph idx="1"/>
          </p:nvPr>
        </p:nvPicPr>
        <p:blipFill>
          <a:blip r:embed="rId2" cstate="print"/>
          <a:srcRect l="7079" t="10256" r="7890" b="17949"/>
          <a:stretch>
            <a:fillRect/>
          </a:stretch>
        </p:blipFill>
        <p:spPr bwMode="auto">
          <a:xfrm>
            <a:off x="611560" y="1268760"/>
            <a:ext cx="7632848" cy="3240360"/>
          </a:xfrm>
          <a:prstGeom prst="rect">
            <a:avLst/>
          </a:prstGeom>
          <a:ln>
            <a:noFill/>
          </a:ln>
          <a:effectLst>
            <a:softEdge rad="112500"/>
          </a:effectLst>
        </p:spPr>
      </p:pic>
      <p:sp>
        <p:nvSpPr>
          <p:cNvPr id="5" name="Oval 4"/>
          <p:cNvSpPr/>
          <p:nvPr/>
        </p:nvSpPr>
        <p:spPr>
          <a:xfrm rot="2454807">
            <a:off x="4371883" y="1591992"/>
            <a:ext cx="507879" cy="9685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524328" y="1988841"/>
            <a:ext cx="432048" cy="432048"/>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940152" y="2608586"/>
            <a:ext cx="360040" cy="388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15816" y="2608586"/>
            <a:ext cx="360040" cy="388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51520" y="4869160"/>
            <a:ext cx="8712968" cy="1200329"/>
          </a:xfrm>
          <a:prstGeom prst="rect">
            <a:avLst/>
          </a:prstGeom>
        </p:spPr>
        <p:txBody>
          <a:bodyPr wrap="square">
            <a:spAutoFit/>
          </a:bodyPr>
          <a:lstStyle/>
          <a:p>
            <a:pPr algn="l" rtl="0"/>
            <a:r>
              <a:rPr lang="en-US" sz="2400" dirty="0" smtClean="0">
                <a:latin typeface="Times New Roman" panose="02020603050405020304" pitchFamily="18" charset="0"/>
                <a:cs typeface="Times New Roman" panose="02020603050405020304" pitchFamily="18" charset="0"/>
              </a:rPr>
              <a:t>    They </a:t>
            </a:r>
            <a:r>
              <a:rPr lang="en-US" sz="2400" dirty="0">
                <a:latin typeface="Times New Roman" panose="02020603050405020304" pitchFamily="18" charset="0"/>
                <a:cs typeface="Times New Roman" panose="02020603050405020304" pitchFamily="18" charset="0"/>
              </a:rPr>
              <a:t>belong to the structural class of resorcinol, bronchodilators that have 3,5-diOH groups of the phenyl ring (rather than 3,4-diOH groups as in catechols).they are β2-selective agonists.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2656"/>
            <a:ext cx="8507288" cy="864096"/>
          </a:xfrm>
        </p:spPr>
        <p:txBody>
          <a:bodyPr>
            <a:normAutofit fontScale="90000"/>
          </a:bodyPr>
          <a:lstStyle/>
          <a:p>
            <a:pPr rtl="0"/>
            <a:r>
              <a:rPr lang="it-IT" sz="2800" b="1" dirty="0" smtClean="0">
                <a:solidFill>
                  <a:schemeClr val="accent5"/>
                </a:solidFill>
                <a:latin typeface="Times New Roman" pitchFamily="18" charset="0"/>
                <a:cs typeface="Times New Roman" pitchFamily="18" charset="0"/>
              </a:rPr>
              <a:t>Albuterol (Proventil, Ventolin), pirbuterol (Maxair),</a:t>
            </a:r>
            <a:r>
              <a:rPr lang="en-US" sz="2800" b="1" dirty="0" smtClean="0">
                <a:solidFill>
                  <a:schemeClr val="accent5"/>
                </a:solidFill>
                <a:latin typeface="Times New Roman" pitchFamily="18" charset="0"/>
                <a:cs typeface="Times New Roman" pitchFamily="18" charset="0"/>
              </a:rPr>
              <a:t>and salmeterol (Serevent)</a:t>
            </a:r>
            <a:endParaRPr lang="ar-IQ" sz="2800" b="1" dirty="0">
              <a:solidFill>
                <a:schemeClr val="accent5"/>
              </a:solidFill>
            </a:endParaRPr>
          </a:p>
        </p:txBody>
      </p:sp>
      <p:pic>
        <p:nvPicPr>
          <p:cNvPr id="4" name="Content Placeholder 3" descr="C:\Users\krema\Pictures\2014-04-15 karima\Screenshot030.jpg"/>
          <p:cNvPicPr>
            <a:picLocks noGrp="1" noChangeAspect="1" noChangeArrowheads="1"/>
          </p:cNvPicPr>
          <p:nvPr>
            <p:ph idx="1"/>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Lst>
          </a:blip>
          <a:srcRect l="5614" t="15375" r="7368" b="20789"/>
          <a:stretch/>
        </p:blipFill>
        <p:spPr bwMode="auto">
          <a:xfrm>
            <a:off x="179512" y="1005370"/>
            <a:ext cx="8964488" cy="2197256"/>
          </a:xfrm>
          <a:prstGeom prst="rect">
            <a:avLst/>
          </a:prstGeom>
          <a:ln>
            <a:noFill/>
          </a:ln>
          <a:effectLst>
            <a:softEdge rad="112500"/>
          </a:effectLst>
        </p:spPr>
      </p:pic>
      <p:sp>
        <p:nvSpPr>
          <p:cNvPr id="2" name="Oval 1"/>
          <p:cNvSpPr/>
          <p:nvPr/>
        </p:nvSpPr>
        <p:spPr>
          <a:xfrm>
            <a:off x="899592" y="2420888"/>
            <a:ext cx="648072" cy="28803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70913">
            <a:off x="3567379" y="2277577"/>
            <a:ext cx="699669" cy="42636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372200" y="2250698"/>
            <a:ext cx="648072" cy="458223"/>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1970032">
            <a:off x="2204362" y="1515277"/>
            <a:ext cx="732913" cy="87728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1794833">
            <a:off x="4960034" y="1496510"/>
            <a:ext cx="580806" cy="91710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452320" y="1412778"/>
            <a:ext cx="1512168" cy="66989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3528" y="3140968"/>
            <a:ext cx="8640960" cy="1569660"/>
          </a:xfrm>
          <a:prstGeom prst="rect">
            <a:avLst/>
          </a:prstGeom>
        </p:spPr>
        <p:txBody>
          <a:bodyPr wrap="square">
            <a:spAutoFit/>
          </a:bodyPr>
          <a:lstStyle/>
          <a:p>
            <a:pPr algn="just" rtl="0"/>
            <a:r>
              <a:rPr lang="en-US" sz="2400" dirty="0" smtClean="0">
                <a:latin typeface="Times New Roman" panose="02020603050405020304" pitchFamily="18" charset="0"/>
                <a:cs typeface="Times New Roman" panose="02020603050405020304" pitchFamily="18" charset="0"/>
              </a:rPr>
              <a:t>    These </a:t>
            </a:r>
            <a:r>
              <a:rPr lang="en-US" sz="2400" dirty="0">
                <a:latin typeface="Times New Roman" panose="02020603050405020304" pitchFamily="18" charset="0"/>
                <a:cs typeface="Times New Roman" panose="02020603050405020304" pitchFamily="18" charset="0"/>
              </a:rPr>
              <a:t>drugs are selective β2-agonists whose selectivity results from </a:t>
            </a:r>
            <a:r>
              <a:rPr lang="en-US" sz="2400" dirty="0">
                <a:solidFill>
                  <a:srgbClr val="00B050"/>
                </a:solidFill>
                <a:latin typeface="Times New Roman" panose="02020603050405020304" pitchFamily="18" charset="0"/>
                <a:cs typeface="Times New Roman" panose="02020603050405020304" pitchFamily="18" charset="0"/>
              </a:rPr>
              <a:t>replacement of the meta-OH group of  the aromatic ring with a hydroxymethyl moiety. </a:t>
            </a:r>
            <a:r>
              <a:rPr lang="en-US" sz="2400" dirty="0" smtClean="0">
                <a:latin typeface="Times New Roman" panose="02020603050405020304" pitchFamily="18" charset="0"/>
                <a:cs typeface="Times New Roman" panose="02020603050405020304" pitchFamily="18" charset="0"/>
              </a:rPr>
              <a:t>Instead</a:t>
            </a:r>
            <a:r>
              <a:rPr lang="en-US" sz="2400" dirty="0">
                <a:latin typeface="Times New Roman" panose="02020603050405020304" pitchFamily="18" charset="0"/>
                <a:cs typeface="Times New Roman" panose="02020603050405020304" pitchFamily="18" charset="0"/>
              </a:rPr>
              <a:t>, they are conjugated with sulfate. They are thus orally active, and exhibit a longer DOA than ISO.</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620688"/>
            <a:ext cx="8352928" cy="5904656"/>
          </a:xfrm>
        </p:spPr>
        <p:txBody>
          <a:bodyPr>
            <a:normAutofit/>
          </a:bodyPr>
          <a:lstStyle/>
          <a:p>
            <a:pPr marL="365125" indent="349250" algn="l" rtl="0">
              <a:buNone/>
            </a:pPr>
            <a:r>
              <a:rPr lang="en-US" sz="2400" dirty="0" smtClean="0">
                <a:solidFill>
                  <a:srgbClr val="FF0000"/>
                </a:solidFill>
                <a:latin typeface="Times New Roman" pitchFamily="18" charset="0"/>
                <a:cs typeface="Times New Roman" pitchFamily="18" charset="0"/>
              </a:rPr>
              <a:t>Salmeterol </a:t>
            </a:r>
            <a:r>
              <a:rPr lang="en-US" sz="2400" dirty="0" smtClean="0">
                <a:latin typeface="Times New Roman" pitchFamily="18" charset="0"/>
                <a:cs typeface="Times New Roman" pitchFamily="18" charset="0"/>
              </a:rPr>
              <a:t>has an </a:t>
            </a:r>
            <a:r>
              <a:rPr lang="en-US" sz="2400" dirty="0" smtClean="0">
                <a:solidFill>
                  <a:srgbClr val="0070C0"/>
                </a:solidFill>
                <a:latin typeface="Times New Roman" pitchFamily="18" charset="0"/>
                <a:cs typeface="Times New Roman" pitchFamily="18" charset="0"/>
              </a:rPr>
              <a:t>N-phenylbutoxyhexyl</a:t>
            </a:r>
            <a:r>
              <a:rPr lang="ar-IQ"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substituent in combination with a </a:t>
            </a:r>
            <a:r>
              <a:rPr lang="el-GR" sz="2400" dirty="0" smtClean="0">
                <a:latin typeface="Times New Roman" pitchFamily="18" charset="0"/>
                <a:cs typeface="Times New Roman" pitchFamily="18" charset="0"/>
              </a:rPr>
              <a:t>β</a:t>
            </a:r>
            <a:r>
              <a:rPr lang="en-US" sz="2400" dirty="0" smtClean="0">
                <a:latin typeface="Times New Roman" pitchFamily="18" charset="0"/>
                <a:cs typeface="Times New Roman" pitchFamily="18" charset="0"/>
              </a:rPr>
              <a:t>-OH group and a salicyl phenyl ring for optimal direct-acting </a:t>
            </a:r>
            <a:r>
              <a:rPr lang="el-GR" sz="2400" dirty="0" smtClean="0">
                <a:latin typeface="Times New Roman" pitchFamily="18" charset="0"/>
                <a:cs typeface="Times New Roman" pitchFamily="18" charset="0"/>
              </a:rPr>
              <a:t>β</a:t>
            </a:r>
            <a:r>
              <a:rPr lang="en-US" sz="2400" dirty="0" smtClean="0">
                <a:latin typeface="Times New Roman" pitchFamily="18" charset="0"/>
                <a:cs typeface="Times New Roman" pitchFamily="18" charset="0"/>
              </a:rPr>
              <a:t>2-receptor selectivity and potency. This drug associates with the </a:t>
            </a:r>
            <a:r>
              <a:rPr lang="el-GR" sz="2400" dirty="0" smtClean="0">
                <a:latin typeface="Times New Roman" pitchFamily="18" charset="0"/>
                <a:cs typeface="Times New Roman" pitchFamily="18" charset="0"/>
              </a:rPr>
              <a:t>β</a:t>
            </a:r>
            <a:r>
              <a:rPr lang="en-US" sz="2400" dirty="0" smtClean="0">
                <a:latin typeface="Times New Roman" pitchFamily="18" charset="0"/>
                <a:cs typeface="Times New Roman" pitchFamily="18" charset="0"/>
              </a:rPr>
              <a:t>2 -receptor slowly resulting in </a:t>
            </a:r>
            <a:r>
              <a:rPr lang="en-US" sz="2400" dirty="0" smtClean="0">
                <a:solidFill>
                  <a:srgbClr val="FF0000"/>
                </a:solidFill>
                <a:latin typeface="Times New Roman" pitchFamily="18" charset="0"/>
                <a:cs typeface="Times New Roman" pitchFamily="18" charset="0"/>
              </a:rPr>
              <a:t>slow onset of action and dissociates from the</a:t>
            </a:r>
            <a:r>
              <a:rPr lang="ar-IQ" sz="2400" dirty="0" smtClean="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receptor at an even slower rate. </a:t>
            </a:r>
          </a:p>
          <a:p>
            <a:pPr marL="365125" indent="349250" algn="just" rtl="0">
              <a:buNone/>
            </a:pPr>
            <a:r>
              <a:rPr lang="en-US" sz="2400" dirty="0" smtClean="0">
                <a:latin typeface="Times New Roman" pitchFamily="18" charset="0"/>
                <a:cs typeface="Times New Roman" pitchFamily="18" charset="0"/>
              </a:rPr>
              <a:t>It is resistant to both MAO and COMT and highly lipophilic (log P  3.88). It is thus very long acting (12 hours), an effect also attributed to the highly lipophilic phenyl alkyl substituent on the nitrogen atom, which is believed to interact with a site outside but adjacent to the active site.</a:t>
            </a:r>
            <a:endParaRPr lang="ar-IQ" sz="2400" dirty="0" smtClean="0">
              <a:latin typeface="Times New Roman" pitchFamily="18" charset="0"/>
              <a:cs typeface="Times New Roman" pitchFamily="18" charset="0"/>
            </a:endParaRPr>
          </a:p>
          <a:p>
            <a:pPr algn="l" rtl="0">
              <a:buNone/>
            </a:pPr>
            <a:endParaRPr lang="ar-IQ" sz="2800"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816"/>
          <a:stretch/>
        </p:blipFill>
        <p:spPr bwMode="auto">
          <a:xfrm>
            <a:off x="1249995" y="4797153"/>
            <a:ext cx="6499993" cy="1728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274638"/>
            <a:ext cx="8435280" cy="634082"/>
          </a:xfrm>
        </p:spPr>
        <p:txBody>
          <a:bodyPr>
            <a:noAutofit/>
          </a:bodyPr>
          <a:lstStyle/>
          <a:p>
            <a:pPr rtl="0"/>
            <a:r>
              <a:rPr lang="en-US" sz="3600" dirty="0" smtClean="0">
                <a:solidFill>
                  <a:srgbClr val="FF0000"/>
                </a:solidFill>
                <a:latin typeface="Times New Roman" panose="02020603050405020304" pitchFamily="18" charset="0"/>
                <a:cs typeface="Times New Roman" panose="02020603050405020304" pitchFamily="18" charset="0"/>
              </a:rPr>
              <a:t>  </a:t>
            </a:r>
            <a:r>
              <a:rPr lang="en-US" sz="3200" b="1" dirty="0" smtClean="0">
                <a:solidFill>
                  <a:schemeClr val="accent5"/>
                </a:solidFill>
                <a:latin typeface="Times New Roman" panose="02020603050405020304" pitchFamily="18" charset="0"/>
                <a:cs typeface="Times New Roman" panose="02020603050405020304" pitchFamily="18" charset="0"/>
              </a:rPr>
              <a:t>β </a:t>
            </a:r>
            <a:r>
              <a:rPr lang="en-US" sz="3200" b="1" dirty="0">
                <a:solidFill>
                  <a:schemeClr val="accent5"/>
                </a:solidFill>
                <a:latin typeface="Times New Roman" panose="02020603050405020304" pitchFamily="18" charset="0"/>
                <a:cs typeface="Times New Roman" panose="02020603050405020304" pitchFamily="18" charset="0"/>
              </a:rPr>
              <a:t>2 -Agonists and the </a:t>
            </a:r>
            <a:r>
              <a:rPr lang="en-US" sz="3200" b="1" dirty="0" smtClean="0">
                <a:solidFill>
                  <a:schemeClr val="accent5"/>
                </a:solidFill>
                <a:latin typeface="Times New Roman" panose="02020603050405020304" pitchFamily="18" charset="0"/>
                <a:cs typeface="Times New Roman" panose="02020603050405020304" pitchFamily="18" charset="0"/>
              </a:rPr>
              <a:t>treatment of asthma</a:t>
            </a:r>
            <a:endParaRPr lang="en-US" sz="3200" b="1" dirty="0">
              <a:solidFill>
                <a:schemeClr val="accent5"/>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683568" y="908720"/>
            <a:ext cx="7920880" cy="5832648"/>
          </a:xfrm>
        </p:spPr>
        <p:txBody>
          <a:bodyPr>
            <a:normAutofit/>
          </a:bodyPr>
          <a:lstStyle/>
          <a:p>
            <a:pPr marL="109728" indent="0" algn="just" rtl="0">
              <a:buNone/>
            </a:pPr>
            <a:r>
              <a:rPr lang="en-US" sz="2400" dirty="0" smtClean="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The </a:t>
            </a:r>
            <a:r>
              <a:rPr lang="en-US" sz="2600" dirty="0">
                <a:latin typeface="Times New Roman" panose="02020603050405020304" pitchFamily="18" charset="0"/>
                <a:cs typeface="Times New Roman" panose="02020603050405020304" pitchFamily="18" charset="0"/>
              </a:rPr>
              <a:t>most useful adrenergic agonists in medicine </a:t>
            </a:r>
            <a:r>
              <a:rPr lang="en-US" sz="2600" dirty="0" smtClean="0">
                <a:latin typeface="Times New Roman" panose="02020603050405020304" pitchFamily="18" charset="0"/>
                <a:cs typeface="Times New Roman" panose="02020603050405020304" pitchFamily="18" charset="0"/>
              </a:rPr>
              <a:t>today are </a:t>
            </a:r>
            <a:r>
              <a:rPr lang="en-US" sz="2600" dirty="0">
                <a:latin typeface="Times New Roman" panose="02020603050405020304" pitchFamily="18" charset="0"/>
                <a:cs typeface="Times New Roman" panose="02020603050405020304" pitchFamily="18" charset="0"/>
              </a:rPr>
              <a:t>the </a:t>
            </a:r>
            <a:r>
              <a:rPr lang="en-US" sz="2600" dirty="0" smtClean="0">
                <a:latin typeface="Times New Roman" panose="02020603050405020304" pitchFamily="18" charset="0"/>
                <a:cs typeface="Times New Roman" panose="02020603050405020304" pitchFamily="18" charset="0"/>
              </a:rPr>
              <a:t>β2 </a:t>
            </a:r>
            <a:r>
              <a:rPr lang="en-US" sz="2600" dirty="0">
                <a:latin typeface="Times New Roman" panose="02020603050405020304" pitchFamily="18" charset="0"/>
                <a:cs typeface="Times New Roman" panose="02020603050405020304" pitchFamily="18" charset="0"/>
              </a:rPr>
              <a:t>-agonists. </a:t>
            </a:r>
            <a:r>
              <a:rPr lang="en-US" sz="2600" dirty="0" smtClean="0">
                <a:latin typeface="Times New Roman" panose="02020603050405020304" pitchFamily="18" charset="0"/>
                <a:cs typeface="Times New Roman" panose="02020603050405020304" pitchFamily="18" charset="0"/>
              </a:rPr>
              <a:t>These </a:t>
            </a:r>
            <a:r>
              <a:rPr lang="en-US" sz="2600" dirty="0">
                <a:latin typeface="Times New Roman" panose="02020603050405020304" pitchFamily="18" charset="0"/>
                <a:cs typeface="Times New Roman" panose="02020603050405020304" pitchFamily="18" charset="0"/>
              </a:rPr>
              <a:t>can be used to relax </a:t>
            </a:r>
            <a:r>
              <a:rPr lang="en-US" sz="2600" dirty="0" smtClean="0">
                <a:latin typeface="Times New Roman" panose="02020603050405020304" pitchFamily="18" charset="0"/>
                <a:cs typeface="Times New Roman" panose="02020603050405020304" pitchFamily="18" charset="0"/>
              </a:rPr>
              <a:t>smooth muscle </a:t>
            </a:r>
            <a:r>
              <a:rPr lang="en-US" sz="2600" dirty="0">
                <a:latin typeface="Times New Roman" panose="02020603050405020304" pitchFamily="18" charset="0"/>
                <a:cs typeface="Times New Roman" panose="02020603050405020304" pitchFamily="18" charset="0"/>
              </a:rPr>
              <a:t>in the uterus to delay </a:t>
            </a:r>
            <a:r>
              <a:rPr lang="en-US" sz="2600" dirty="0" smtClean="0">
                <a:latin typeface="Times New Roman" panose="02020603050405020304" pitchFamily="18" charset="0"/>
                <a:cs typeface="Times New Roman" panose="02020603050405020304" pitchFamily="18" charset="0"/>
              </a:rPr>
              <a:t>prematurelabour</a:t>
            </a:r>
            <a:r>
              <a:rPr lang="en-US" sz="2600" dirty="0">
                <a:latin typeface="Times New Roman" panose="02020603050405020304" pitchFamily="18" charset="0"/>
                <a:cs typeface="Times New Roman" panose="02020603050405020304" pitchFamily="18" charset="0"/>
              </a:rPr>
              <a:t>, but </a:t>
            </a:r>
            <a:r>
              <a:rPr lang="en-US" sz="2600" dirty="0" smtClean="0">
                <a:latin typeface="Times New Roman" panose="02020603050405020304" pitchFamily="18" charset="0"/>
                <a:cs typeface="Times New Roman" panose="02020603050405020304" pitchFamily="18" charset="0"/>
              </a:rPr>
              <a:t>they are </a:t>
            </a:r>
            <a:r>
              <a:rPr lang="en-US" sz="2600" dirty="0">
                <a:latin typeface="Times New Roman" panose="02020603050405020304" pitchFamily="18" charset="0"/>
                <a:cs typeface="Times New Roman" panose="02020603050405020304" pitchFamily="18" charset="0"/>
              </a:rPr>
              <a:t>more commonly used for the treatment of asthma.</a:t>
            </a:r>
          </a:p>
          <a:p>
            <a:pPr marL="109728" indent="0" algn="just" rtl="0">
              <a:buNone/>
            </a:pPr>
            <a:r>
              <a:rPr lang="en-US" sz="2600" dirty="0" smtClean="0">
                <a:solidFill>
                  <a:srgbClr val="FF0000"/>
                </a:solidFill>
                <a:latin typeface="Times New Roman" panose="02020603050405020304" pitchFamily="18" charset="0"/>
                <a:cs typeface="Times New Roman" panose="02020603050405020304" pitchFamily="18" charset="0"/>
              </a:rPr>
              <a:t>Salbutamol (</a:t>
            </a:r>
            <a:r>
              <a:rPr lang="en-US" sz="2600" dirty="0">
                <a:solidFill>
                  <a:srgbClr val="FF0000"/>
                </a:solidFill>
                <a:latin typeface="Times New Roman" panose="02020603050405020304" pitchFamily="18" charset="0"/>
                <a:cs typeface="Times New Roman" panose="02020603050405020304" pitchFamily="18" charset="0"/>
              </a:rPr>
              <a:t>known as </a:t>
            </a:r>
            <a:r>
              <a:rPr lang="en-US" sz="2600" dirty="0" smtClean="0">
                <a:solidFill>
                  <a:srgbClr val="FF0000"/>
                </a:solidFill>
                <a:latin typeface="Times New Roman" panose="02020603050405020304" pitchFamily="18" charset="0"/>
                <a:cs typeface="Times New Roman" panose="02020603050405020304" pitchFamily="18" charset="0"/>
              </a:rPr>
              <a:t>albuterol) </a:t>
            </a:r>
            <a:r>
              <a:rPr lang="en-US" sz="2600" dirty="0">
                <a:latin typeface="Times New Roman" panose="02020603050405020304" pitchFamily="18" charset="0"/>
                <a:cs typeface="Times New Roman" panose="02020603050405020304" pitchFamily="18" charset="0"/>
              </a:rPr>
              <a:t>has the same potency </a:t>
            </a:r>
            <a:r>
              <a:rPr lang="en-US" sz="2600" dirty="0" smtClean="0">
                <a:latin typeface="Times New Roman" panose="02020603050405020304" pitchFamily="18" charset="0"/>
                <a:cs typeface="Times New Roman" panose="02020603050405020304" pitchFamily="18" charset="0"/>
              </a:rPr>
              <a:t>as isoprenaline, but </a:t>
            </a:r>
            <a:r>
              <a:rPr lang="en-US" sz="2600" dirty="0">
                <a:latin typeface="Times New Roman" panose="02020603050405020304" pitchFamily="18" charset="0"/>
                <a:cs typeface="Times New Roman" panose="02020603050405020304" pitchFamily="18" charset="0"/>
              </a:rPr>
              <a:t>is 2000 times less active on the heart. It </a:t>
            </a:r>
            <a:r>
              <a:rPr lang="en-US" sz="2600" dirty="0" smtClean="0">
                <a:latin typeface="Times New Roman" panose="02020603050405020304" pitchFamily="18" charset="0"/>
                <a:cs typeface="Times New Roman" panose="02020603050405020304" pitchFamily="18" charset="0"/>
              </a:rPr>
              <a:t>has a </a:t>
            </a:r>
            <a:r>
              <a:rPr lang="en-US" sz="2600" dirty="0">
                <a:latin typeface="Times New Roman" panose="02020603050405020304" pitchFamily="18" charset="0"/>
                <a:cs typeface="Times New Roman" panose="02020603050405020304" pitchFamily="18" charset="0"/>
              </a:rPr>
              <a:t>duration of four hours and is not taken up by </a:t>
            </a:r>
            <a:r>
              <a:rPr lang="en-US" sz="2600" dirty="0" smtClean="0">
                <a:latin typeface="Times New Roman" panose="02020603050405020304" pitchFamily="18" charset="0"/>
                <a:cs typeface="Times New Roman" panose="02020603050405020304" pitchFamily="18" charset="0"/>
              </a:rPr>
              <a:t>transport proteins </a:t>
            </a:r>
            <a:r>
              <a:rPr lang="en-US" sz="2600" dirty="0">
                <a:latin typeface="Times New Roman" panose="02020603050405020304" pitchFamily="18" charset="0"/>
                <a:cs typeface="Times New Roman" panose="02020603050405020304" pitchFamily="18" charset="0"/>
              </a:rPr>
              <a:t>or metabolized by COMT. Instead, it is </a:t>
            </a:r>
            <a:r>
              <a:rPr lang="en-US" sz="2600" dirty="0" smtClean="0">
                <a:latin typeface="Times New Roman" panose="02020603050405020304" pitchFamily="18" charset="0"/>
                <a:cs typeface="Times New Roman" panose="02020603050405020304" pitchFamily="18" charset="0"/>
              </a:rPr>
              <a:t>more slowly </a:t>
            </a:r>
            <a:r>
              <a:rPr lang="en-US" sz="2600" dirty="0">
                <a:latin typeface="Times New Roman" panose="02020603050405020304" pitchFamily="18" charset="0"/>
                <a:cs typeface="Times New Roman" panose="02020603050405020304" pitchFamily="18" charset="0"/>
              </a:rPr>
              <a:t>metabolized to a phenolic sulphate.</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smtClean="0">
                <a:solidFill>
                  <a:srgbClr val="FF0000"/>
                </a:solidFill>
                <a:latin typeface="Times New Roman" panose="02020603050405020304" pitchFamily="18" charset="0"/>
                <a:cs typeface="Times New Roman" panose="02020603050405020304" pitchFamily="18" charset="0"/>
              </a:rPr>
              <a:t>Salbutamol</a:t>
            </a:r>
            <a:r>
              <a:rPr lang="en-US" sz="2600" dirty="0" smtClean="0">
                <a:latin typeface="Times New Roman" panose="02020603050405020304" pitchFamily="18" charset="0"/>
                <a:cs typeface="Times New Roman" panose="02020603050405020304" pitchFamily="18" charset="0"/>
              </a:rPr>
              <a:t> the R </a:t>
            </a:r>
            <a:r>
              <a:rPr lang="en-US" sz="2600" dirty="0">
                <a:latin typeface="Times New Roman" panose="02020603050405020304" pitchFamily="18" charset="0"/>
                <a:cs typeface="Times New Roman" panose="02020603050405020304" pitchFamily="18" charset="0"/>
              </a:rPr>
              <a:t>enantiomer is 68 times more active than the S enantiomer.</a:t>
            </a:r>
          </a:p>
          <a:p>
            <a:pPr marL="109728" indent="0" algn="just" rtl="0">
              <a:buNone/>
            </a:pPr>
            <a:r>
              <a:rPr lang="en-US" sz="2600" dirty="0">
                <a:latin typeface="Times New Roman" panose="02020603050405020304" pitchFamily="18" charset="0"/>
                <a:cs typeface="Times New Roman" panose="02020603050405020304" pitchFamily="18" charset="0"/>
              </a:rPr>
              <a:t>Furthermore, the S enantiomer accumulates </a:t>
            </a:r>
            <a:r>
              <a:rPr lang="en-US" sz="2600" dirty="0" smtClean="0">
                <a:latin typeface="Times New Roman" panose="02020603050405020304" pitchFamily="18" charset="0"/>
                <a:cs typeface="Times New Roman" panose="02020603050405020304" pitchFamily="18" charset="0"/>
              </a:rPr>
              <a:t>to a </a:t>
            </a:r>
            <a:r>
              <a:rPr lang="en-US" sz="2600" dirty="0">
                <a:latin typeface="Times New Roman" panose="02020603050405020304" pitchFamily="18" charset="0"/>
                <a:cs typeface="Times New Roman" panose="02020603050405020304" pitchFamily="18" charset="0"/>
              </a:rPr>
              <a:t>greater extent in the body and produces side </a:t>
            </a:r>
            <a:r>
              <a:rPr lang="en-US" sz="2600" dirty="0" smtClean="0">
                <a:latin typeface="Times New Roman" panose="02020603050405020304" pitchFamily="18" charset="0"/>
                <a:cs typeface="Times New Roman" panose="02020603050405020304" pitchFamily="18" charset="0"/>
              </a:rPr>
              <a:t>effects</a:t>
            </a:r>
            <a:r>
              <a:rPr lang="en-US" sz="2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387885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a:bodyPr>
          <a:lstStyle/>
          <a:p>
            <a:pPr marL="109728" indent="0" algn="l" rtl="0">
              <a:buNone/>
            </a:pPr>
            <a:endParaRPr lang="en-US" sz="2400" dirty="0" smtClean="0">
              <a:latin typeface="Times New Roman" panose="02020603050405020304" pitchFamily="18" charset="0"/>
              <a:cs typeface="Times New Roman" panose="02020603050405020304" pitchFamily="18" charset="0"/>
            </a:endParaRPr>
          </a:p>
          <a:p>
            <a:pPr marL="109728" indent="0" algn="l" rtl="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Isoetharine </a:t>
            </a:r>
            <a:r>
              <a:rPr lang="en-US" sz="2400" dirty="0">
                <a:latin typeface="Times New Roman" panose="02020603050405020304" pitchFamily="18" charset="0"/>
                <a:cs typeface="Times New Roman" panose="02020603050405020304" pitchFamily="18" charset="0"/>
              </a:rPr>
              <a:t>was shown to be selective for β2 -receptors.   </a:t>
            </a:r>
          </a:p>
          <a:p>
            <a:pPr marL="109728" indent="0">
              <a:buNone/>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isoetharine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adrenaline are taken up by tissues and methylated by the metabolic enzyme catechol-O –methyl transferase (COMT) to form an inactive ether</a:t>
            </a:r>
            <a:r>
              <a:rPr lang="en-US" dirty="0">
                <a:latin typeface="Times New Roman" panose="02020603050405020304" pitchFamily="18" charset="0"/>
                <a:cs typeface="Times New Roman" panose="02020603050405020304" pitchFamily="18" charset="0"/>
              </a:rPr>
              <a:t>. </a:t>
            </a:r>
            <a:r>
              <a:rPr lang="en-US" dirty="0">
                <a:solidFill>
                  <a:srgbClr val="0070C0"/>
                </a:solidFill>
                <a:latin typeface="Times New Roman" panose="02020603050405020304" pitchFamily="18" charset="0"/>
                <a:cs typeface="Times New Roman" panose="02020603050405020304" pitchFamily="18" charset="0"/>
              </a:rPr>
              <a:t>Because of </a:t>
            </a:r>
            <a:r>
              <a:rPr lang="en-US" dirty="0" smtClean="0">
                <a:solidFill>
                  <a:srgbClr val="0070C0"/>
                </a:solidFill>
                <a:latin typeface="Times New Roman" panose="02020603050405020304" pitchFamily="18" charset="0"/>
                <a:cs typeface="Times New Roman" panose="02020603050405020304" pitchFamily="18" charset="0"/>
              </a:rPr>
              <a:t>the presence </a:t>
            </a:r>
            <a:r>
              <a:rPr lang="en-US" dirty="0">
                <a:solidFill>
                  <a:srgbClr val="0070C0"/>
                </a:solidFill>
                <a:latin typeface="Times New Roman" panose="02020603050405020304" pitchFamily="18" charset="0"/>
                <a:cs typeface="Times New Roman" panose="02020603050405020304" pitchFamily="18" charset="0"/>
              </a:rPr>
              <a:t>of </a:t>
            </a:r>
            <a:r>
              <a:rPr lang="en-US" dirty="0" smtClean="0">
                <a:solidFill>
                  <a:srgbClr val="0070C0"/>
                </a:solidFill>
                <a:latin typeface="Times New Roman" panose="02020603050405020304" pitchFamily="18" charset="0"/>
                <a:cs typeface="Times New Roman" panose="02020603050405020304" pitchFamily="18" charset="0"/>
              </a:rPr>
              <a:t>the </a:t>
            </a:r>
            <a:r>
              <a:rPr lang="el-GR" dirty="0" smtClean="0">
                <a:solidFill>
                  <a:srgbClr val="0070C0"/>
                </a:solidFill>
                <a:latin typeface="Times New Roman" panose="02020603050405020304" pitchFamily="18" charset="0"/>
                <a:cs typeface="Times New Roman" panose="02020603050405020304" pitchFamily="18" charset="0"/>
              </a:rPr>
              <a:t>β</a:t>
            </a:r>
            <a:r>
              <a:rPr lang="en-US" sz="2000" dirty="0" smtClean="0">
                <a:solidFill>
                  <a:srgbClr val="0070C0"/>
                </a:solidFill>
                <a:latin typeface="Times New Roman" panose="02020603050405020304" pitchFamily="18" charset="0"/>
                <a:cs typeface="Times New Roman" panose="02020603050405020304" pitchFamily="18" charset="0"/>
              </a:rPr>
              <a:t>2</a:t>
            </a:r>
            <a:r>
              <a:rPr lang="en-US" dirty="0" smtClean="0">
                <a:solidFill>
                  <a:srgbClr val="0070C0"/>
                </a:solidFill>
                <a:latin typeface="Times New Roman" panose="02020603050405020304" pitchFamily="18" charset="0"/>
                <a:cs typeface="Times New Roman" panose="02020603050405020304" pitchFamily="18" charset="0"/>
              </a:rPr>
              <a:t>-directing </a:t>
            </a:r>
            <a:r>
              <a:rPr lang="el-GR" dirty="0" smtClean="0">
                <a:solidFill>
                  <a:srgbClr val="FF0000"/>
                </a:solidFill>
                <a:latin typeface="Times New Roman" panose="02020603050405020304" pitchFamily="18" charset="0"/>
                <a:cs typeface="Times New Roman" panose="02020603050405020304" pitchFamily="18" charset="0"/>
              </a:rPr>
              <a:t>α</a:t>
            </a:r>
            <a:r>
              <a:rPr lang="en-US" dirty="0" smtClean="0">
                <a:solidFill>
                  <a:srgbClr val="FF0000"/>
                </a:solidFill>
                <a:latin typeface="Times New Roman" panose="02020603050405020304" pitchFamily="18" charset="0"/>
                <a:cs typeface="Times New Roman" panose="02020603050405020304" pitchFamily="18" charset="0"/>
              </a:rPr>
              <a:t>-ethyl </a:t>
            </a:r>
            <a:r>
              <a:rPr lang="en-US" dirty="0">
                <a:solidFill>
                  <a:srgbClr val="FF0000"/>
                </a:solidFill>
                <a:latin typeface="Times New Roman" panose="02020603050405020304" pitchFamily="18" charset="0"/>
                <a:cs typeface="Times New Roman" panose="02020603050405020304" pitchFamily="18" charset="0"/>
              </a:rPr>
              <a:t>group </a:t>
            </a:r>
            <a:r>
              <a:rPr lang="en-US" dirty="0">
                <a:solidFill>
                  <a:srgbClr val="0070C0"/>
                </a:solidFill>
                <a:latin typeface="Times New Roman" panose="02020603050405020304" pitchFamily="18" charset="0"/>
                <a:cs typeface="Times New Roman" panose="02020603050405020304" pitchFamily="18" charset="0"/>
              </a:rPr>
              <a:t>and </a:t>
            </a:r>
            <a:r>
              <a:rPr lang="el-GR" dirty="0" smtClean="0">
                <a:solidFill>
                  <a:srgbClr val="0070C0"/>
                </a:solidFill>
                <a:latin typeface="Times New Roman" panose="02020603050405020304" pitchFamily="18" charset="0"/>
                <a:cs typeface="Times New Roman" panose="02020603050405020304" pitchFamily="18" charset="0"/>
              </a:rPr>
              <a:t>β</a:t>
            </a:r>
            <a:r>
              <a:rPr lang="en-US" dirty="0" smtClean="0">
                <a:solidFill>
                  <a:srgbClr val="0070C0"/>
                </a:solidFill>
                <a:latin typeface="Times New Roman" panose="02020603050405020304" pitchFamily="18" charset="0"/>
                <a:cs typeface="Times New Roman" panose="02020603050405020304" pitchFamily="18" charset="0"/>
              </a:rPr>
              <a:t>-directing </a:t>
            </a:r>
            <a:r>
              <a:rPr lang="en-US" dirty="0" smtClean="0">
                <a:solidFill>
                  <a:srgbClr val="FF0000"/>
                </a:solidFill>
                <a:latin typeface="Times New Roman" panose="02020603050405020304" pitchFamily="18" charset="0"/>
                <a:cs typeface="Times New Roman" panose="02020603050405020304" pitchFamily="18" charset="0"/>
              </a:rPr>
              <a:t>isopropyl </a:t>
            </a:r>
            <a:r>
              <a:rPr lang="en-US" dirty="0">
                <a:solidFill>
                  <a:srgbClr val="FF0000"/>
                </a:solidFill>
                <a:latin typeface="Times New Roman" panose="02020603050405020304" pitchFamily="18" charset="0"/>
                <a:cs typeface="Times New Roman" panose="02020603050405020304" pitchFamily="18" charset="0"/>
              </a:rPr>
              <a:t>group</a:t>
            </a:r>
            <a:r>
              <a:rPr lang="en-US" dirty="0">
                <a:solidFill>
                  <a:srgbClr val="0070C0"/>
                </a:solidFill>
                <a:latin typeface="Times New Roman" panose="02020603050405020304" pitchFamily="18" charset="0"/>
                <a:cs typeface="Times New Roman" panose="02020603050405020304" pitchFamily="18" charset="0"/>
              </a:rPr>
              <a:t>, isoetharine is a </a:t>
            </a:r>
            <a:r>
              <a:rPr lang="el-GR" dirty="0" smtClean="0">
                <a:solidFill>
                  <a:srgbClr val="0070C0"/>
                </a:solidFill>
                <a:latin typeface="Times New Roman" panose="02020603050405020304" pitchFamily="18" charset="0"/>
                <a:cs typeface="Times New Roman" panose="02020603050405020304" pitchFamily="18" charset="0"/>
              </a:rPr>
              <a:t>β</a:t>
            </a:r>
            <a:r>
              <a:rPr lang="en-US" sz="2000" dirty="0" smtClean="0">
                <a:solidFill>
                  <a:srgbClr val="0070C0"/>
                </a:solidFill>
                <a:latin typeface="Times New Roman" panose="02020603050405020304" pitchFamily="18" charset="0"/>
                <a:cs typeface="Times New Roman" panose="02020603050405020304" pitchFamily="18" charset="0"/>
              </a:rPr>
              <a:t>2</a:t>
            </a:r>
            <a:r>
              <a:rPr lang="en-US" dirty="0" smtClean="0">
                <a:solidFill>
                  <a:srgbClr val="0070C0"/>
                </a:solidFill>
                <a:latin typeface="Times New Roman" panose="02020603050405020304" pitchFamily="18" charset="0"/>
                <a:cs typeface="Times New Roman" panose="02020603050405020304" pitchFamily="18" charset="0"/>
              </a:rPr>
              <a:t> </a:t>
            </a:r>
            <a:r>
              <a:rPr lang="en-US" dirty="0">
                <a:solidFill>
                  <a:srgbClr val="0070C0"/>
                </a:solidFill>
                <a:latin typeface="Times New Roman" panose="02020603050405020304" pitchFamily="18" charset="0"/>
                <a:cs typeface="Times New Roman" panose="02020603050405020304" pitchFamily="18" charset="0"/>
              </a:rPr>
              <a:t>agonist and is </a:t>
            </a:r>
            <a:r>
              <a:rPr lang="en-US" dirty="0" smtClean="0">
                <a:solidFill>
                  <a:srgbClr val="0070C0"/>
                </a:solidFill>
                <a:latin typeface="Times New Roman" panose="02020603050405020304" pitchFamily="18" charset="0"/>
                <a:cs typeface="Times New Roman" panose="02020603050405020304" pitchFamily="18" charset="0"/>
              </a:rPr>
              <a:t>resistant to </a:t>
            </a:r>
            <a:r>
              <a:rPr lang="en-US" dirty="0">
                <a:solidFill>
                  <a:srgbClr val="0070C0"/>
                </a:solidFill>
                <a:latin typeface="Times New Roman" panose="02020603050405020304" pitchFamily="18" charset="0"/>
                <a:cs typeface="Times New Roman" panose="02020603050405020304" pitchFamily="18" charset="0"/>
              </a:rPr>
              <a:t>MAO.</a:t>
            </a:r>
          </a:p>
          <a:p>
            <a:pPr marL="109728" indent="0">
              <a:buNone/>
            </a:pP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order to prevent this, attempts were made to modify the meta phenol group and make it more resistant to metabolism</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64" r="9381"/>
          <a:stretch/>
        </p:blipFill>
        <p:spPr bwMode="auto">
          <a:xfrm>
            <a:off x="1459833" y="4581128"/>
            <a:ext cx="6064496"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33600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458611"/>
          </a:xfrm>
        </p:spPr>
        <p:txBody>
          <a:bodyPr>
            <a:normAutofit/>
          </a:bodyPr>
          <a:lstStyle/>
          <a:p>
            <a:pPr marL="109728" indent="0" algn="l" rtl="0">
              <a:buNone/>
            </a:pPr>
            <a:r>
              <a:rPr lang="en-US" sz="2400" dirty="0">
                <a:latin typeface="Times New Roman" panose="02020603050405020304" pitchFamily="18" charset="0"/>
                <a:cs typeface="Times New Roman" panose="02020603050405020304" pitchFamily="18" charset="0"/>
              </a:rPr>
              <a:t>phenolic group is important to activity, so it was necessary</a:t>
            </a:r>
          </a:p>
          <a:p>
            <a:pPr marL="109728" indent="0" algn="l" rtl="0">
              <a:buNone/>
            </a:pPr>
            <a:r>
              <a:rPr lang="en-US" sz="2400" dirty="0">
                <a:latin typeface="Times New Roman" panose="02020603050405020304" pitchFamily="18" charset="0"/>
                <a:cs typeface="Times New Roman" panose="02020603050405020304" pitchFamily="18" charset="0"/>
              </a:rPr>
              <a:t>to replace it with a group which could still bind to the receptor and retain biological activity, but would not be recognized by the metabolic enzyme.</a:t>
            </a:r>
          </a:p>
          <a:p>
            <a:pPr marL="109728" indent="0" algn="l" rtl="0">
              <a:buNone/>
            </a:pPr>
            <a:endParaRPr lang="en-US" sz="2400" dirty="0">
              <a:latin typeface="Times New Roman" panose="02020603050405020304" pitchFamily="18" charset="0"/>
              <a:cs typeface="Times New Roman" panose="02020603050405020304" pitchFamily="18" charset="0"/>
            </a:endParaRPr>
          </a:p>
          <a:p>
            <a:pPr marL="109728" indent="0" algn="l" rtl="0">
              <a:buNone/>
            </a:pPr>
            <a:endParaRPr lang="en-US" sz="2400"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481263"/>
            <a:ext cx="8352928" cy="332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34644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92696"/>
            <a:ext cx="8229600" cy="5314595"/>
          </a:xfrm>
        </p:spPr>
        <p:txBody>
          <a:bodyPr>
            <a:normAutofit lnSpcReduction="10000"/>
          </a:bodyPr>
          <a:lstStyle/>
          <a:p>
            <a:pPr marL="109728" indent="0" algn="l" rtl="0">
              <a:buNone/>
            </a:pPr>
            <a:r>
              <a:rPr lang="en-US" sz="2400" dirty="0" smtClean="0">
                <a:latin typeface="Times New Roman" panose="02020603050405020304" pitchFamily="18" charset="0"/>
                <a:cs typeface="Times New Roman" panose="02020603050405020304" pitchFamily="18" charset="0"/>
              </a:rPr>
              <a:t>    Having </a:t>
            </a:r>
            <a:r>
              <a:rPr lang="en-US" sz="2400" dirty="0">
                <a:latin typeface="Times New Roman" panose="02020603050405020304" pitchFamily="18" charset="0"/>
                <a:cs typeface="Times New Roman" panose="02020603050405020304" pitchFamily="18" charset="0"/>
              </a:rPr>
              <a:t>identified the advantages of a hydroxy methyl group at the meta position, attention turned to the N -alkyl substituents. Salbutamol itself has a bulky t-butyl group. </a:t>
            </a:r>
            <a:endParaRPr lang="en-US" sz="2400" dirty="0" smtClean="0">
              <a:latin typeface="Times New Roman" panose="02020603050405020304" pitchFamily="18" charset="0"/>
              <a:cs typeface="Times New Roman" panose="02020603050405020304" pitchFamily="18" charset="0"/>
            </a:endParaRPr>
          </a:p>
          <a:p>
            <a:pPr marL="109728" indent="0" algn="l" rtl="0">
              <a:buNone/>
            </a:pPr>
            <a:r>
              <a:rPr lang="en-US" sz="2400" dirty="0" smtClean="0">
                <a:latin typeface="Times New Roman" panose="02020603050405020304" pitchFamily="18" charset="0"/>
                <a:cs typeface="Times New Roman" panose="02020603050405020304" pitchFamily="18" charset="0"/>
              </a:rPr>
              <a:t>    N </a:t>
            </a:r>
            <a:r>
              <a:rPr lang="en-US" sz="2400" dirty="0">
                <a:latin typeface="Times New Roman" panose="02020603050405020304" pitchFamily="18" charset="0"/>
                <a:cs typeface="Times New Roman" panose="02020603050405020304" pitchFamily="18" charset="0"/>
              </a:rPr>
              <a:t>-Arylalkyl substituents were added which would be capable of reaching the polar region of the binding site.</a:t>
            </a:r>
          </a:p>
          <a:p>
            <a:pPr marL="109728" indent="0" algn="l" rtl="0">
              <a:buNone/>
            </a:pPr>
            <a:r>
              <a:rPr lang="en-US" sz="2400" dirty="0">
                <a:solidFill>
                  <a:srgbClr val="FF0000"/>
                </a:solidFill>
                <a:latin typeface="Times New Roman" panose="02020603050405020304" pitchFamily="18" charset="0"/>
                <a:cs typeface="Times New Roman" panose="02020603050405020304" pitchFamily="18" charset="0"/>
              </a:rPr>
              <a:t> Salmefamol </a:t>
            </a:r>
            <a:r>
              <a:rPr lang="en-US" sz="2400" dirty="0">
                <a:latin typeface="Times New Roman" panose="02020603050405020304" pitchFamily="18" charset="0"/>
                <a:cs typeface="Times New Roman" panose="02020603050405020304" pitchFamily="18" charset="0"/>
              </a:rPr>
              <a:t>is 1.5 times more active than salbutamol and has a longer duration of action (6 hours). </a:t>
            </a:r>
          </a:p>
          <a:p>
            <a:pPr marL="109728" indent="0" algn="l" rtl="0">
              <a:buNone/>
            </a:pPr>
            <a:endParaRPr lang="en-US" sz="2400" dirty="0" smtClean="0">
              <a:latin typeface="Times New Roman" panose="02020603050405020304" pitchFamily="18" charset="0"/>
              <a:cs typeface="Times New Roman" panose="02020603050405020304" pitchFamily="18" charset="0"/>
            </a:endParaRPr>
          </a:p>
          <a:p>
            <a:pPr marL="109728" indent="0" algn="l" rtl="0">
              <a:buNone/>
            </a:pPr>
            <a:endParaRPr lang="en-US" sz="2400" dirty="0">
              <a:latin typeface="Times New Roman" panose="02020603050405020304" pitchFamily="18" charset="0"/>
              <a:cs typeface="Times New Roman" panose="02020603050405020304" pitchFamily="18" charset="0"/>
            </a:endParaRPr>
          </a:p>
          <a:p>
            <a:pPr marL="109728" indent="0" algn="l" rtl="0">
              <a:buNone/>
            </a:pPr>
            <a:endParaRPr lang="en-US" sz="2400" dirty="0" smtClean="0">
              <a:latin typeface="Times New Roman" panose="02020603050405020304" pitchFamily="18" charset="0"/>
              <a:cs typeface="Times New Roman" panose="02020603050405020304" pitchFamily="18" charset="0"/>
            </a:endParaRPr>
          </a:p>
          <a:p>
            <a:pPr marL="109728" indent="0" algn="l" rtl="0">
              <a:buNone/>
            </a:pPr>
            <a:endParaRPr lang="en-US" sz="2400" dirty="0">
              <a:latin typeface="Times New Roman" panose="02020603050405020304" pitchFamily="18" charset="0"/>
              <a:cs typeface="Times New Roman" panose="02020603050405020304" pitchFamily="18" charset="0"/>
            </a:endParaRPr>
          </a:p>
          <a:p>
            <a:pPr marL="109728" indent="0" algn="l" rtl="0">
              <a:buNone/>
            </a:pPr>
            <a:endParaRPr lang="en-US" sz="2400" dirty="0" smtClean="0">
              <a:latin typeface="Times New Roman" panose="02020603050405020304" pitchFamily="18" charset="0"/>
              <a:cs typeface="Times New Roman" panose="02020603050405020304" pitchFamily="18" charset="0"/>
            </a:endParaRPr>
          </a:p>
          <a:p>
            <a:pPr marL="109728" indent="0" algn="l" rtl="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R )- Salmefamol</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789040"/>
            <a:ext cx="5328592"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49242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rtl="0"/>
            <a:r>
              <a:rPr lang="el-GR" sz="2800" b="1" dirty="0" smtClean="0">
                <a:solidFill>
                  <a:schemeClr val="accent5"/>
                </a:solidFill>
                <a:latin typeface="Times New Roman" pitchFamily="18" charset="0"/>
                <a:cs typeface="Times New Roman" pitchFamily="18" charset="0"/>
              </a:rPr>
              <a:t>β</a:t>
            </a:r>
            <a:r>
              <a:rPr lang="en-US" sz="2800" b="1" dirty="0" smtClean="0">
                <a:solidFill>
                  <a:schemeClr val="accent5"/>
                </a:solidFill>
                <a:latin typeface="Times New Roman" pitchFamily="18" charset="0"/>
                <a:cs typeface="Times New Roman" pitchFamily="18" charset="0"/>
              </a:rPr>
              <a:t>3-Adrenergic Receptor Agonists</a:t>
            </a:r>
            <a:endParaRPr lang="ar-IQ" sz="2800" b="1" dirty="0">
              <a:solidFill>
                <a:schemeClr val="accent5"/>
              </a:solidFill>
              <a:latin typeface="Times New Roman" pitchFamily="18" charset="0"/>
              <a:cs typeface="Times New Roman" pitchFamily="18" charset="0"/>
            </a:endParaRPr>
          </a:p>
        </p:txBody>
      </p:sp>
      <p:sp>
        <p:nvSpPr>
          <p:cNvPr id="2" name="Content Placeholder 1"/>
          <p:cNvSpPr>
            <a:spLocks noGrp="1"/>
          </p:cNvSpPr>
          <p:nvPr>
            <p:ph idx="1"/>
          </p:nvPr>
        </p:nvSpPr>
        <p:spPr>
          <a:xfrm>
            <a:off x="251520" y="1481328"/>
            <a:ext cx="8064896" cy="4525963"/>
          </a:xfrm>
        </p:spPr>
        <p:txBody>
          <a:bodyPr>
            <a:normAutofit/>
          </a:bodyPr>
          <a:lstStyle/>
          <a:p>
            <a:pPr marL="365125" indent="354013" algn="just" rtl="0">
              <a:buNone/>
            </a:pPr>
            <a:r>
              <a:rPr lang="en-US" sz="2800" dirty="0" smtClean="0">
                <a:latin typeface="Times New Roman" pitchFamily="18" charset="0"/>
                <a:cs typeface="Times New Roman" pitchFamily="18" charset="0"/>
              </a:rPr>
              <a:t>The </a:t>
            </a:r>
            <a:r>
              <a:rPr lang="el-GR" sz="2800" dirty="0" smtClean="0">
                <a:latin typeface="Times New Roman" pitchFamily="18" charset="0"/>
                <a:cs typeface="Times New Roman" pitchFamily="18" charset="0"/>
              </a:rPr>
              <a:t>β</a:t>
            </a:r>
            <a:r>
              <a:rPr lang="en-US" sz="2800" dirty="0" smtClean="0">
                <a:latin typeface="Times New Roman" pitchFamily="18" charset="0"/>
                <a:cs typeface="Times New Roman" pitchFamily="18" charset="0"/>
              </a:rPr>
              <a:t>3-receptor has been shown to mediate various pharmacological effects such as lipolysis, thermogenesis, and relaxation of the urinary bladder.</a:t>
            </a:r>
          </a:p>
          <a:p>
            <a:pPr marL="365125" indent="354013" algn="just" rtl="0">
              <a:buNone/>
            </a:pPr>
            <a:r>
              <a:rPr lang="en-US" sz="2800" dirty="0" smtClean="0">
                <a:latin typeface="Times New Roman" pitchFamily="18" charset="0"/>
                <a:cs typeface="Times New Roman" pitchFamily="18" charset="0"/>
              </a:rPr>
              <a:t>Activation of the</a:t>
            </a:r>
            <a:r>
              <a:rPr lang="ar-IQ" sz="2800" dirty="0" smtClean="0">
                <a:latin typeface="Times New Roman" pitchFamily="18" charset="0"/>
                <a:cs typeface="Times New Roman" pitchFamily="18" charset="0"/>
              </a:rPr>
              <a:t> </a:t>
            </a:r>
            <a:r>
              <a:rPr lang="el-GR" sz="2800" dirty="0" smtClean="0">
                <a:latin typeface="Times New Roman" pitchFamily="18" charset="0"/>
                <a:cs typeface="Times New Roman" pitchFamily="18" charset="0"/>
              </a:rPr>
              <a:t>β</a:t>
            </a:r>
            <a:r>
              <a:rPr lang="en-US" sz="2800" dirty="0" smtClean="0">
                <a:latin typeface="Times New Roman" pitchFamily="18" charset="0"/>
                <a:cs typeface="Times New Roman" pitchFamily="18" charset="0"/>
              </a:rPr>
              <a:t>3-receptor is thought to be a possible approach for the treatment of obesity, type 2 diabetes mellitus, and frequent urination.</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6712"/>
            <a:ext cx="8229600" cy="5170579"/>
          </a:xfrm>
        </p:spPr>
        <p:txBody>
          <a:bodyPr>
            <a:noAutofit/>
          </a:bodyPr>
          <a:lstStyle/>
          <a:p>
            <a:pPr marL="365125" indent="354013" algn="just" rtl="0">
              <a:buNone/>
            </a:pPr>
            <a:r>
              <a:rPr lang="en-US" sz="2400" dirty="0" smtClean="0">
                <a:latin typeface="Times New Roman" pitchFamily="18" charset="0"/>
                <a:cs typeface="Times New Roman" pitchFamily="18" charset="0"/>
              </a:rPr>
              <a:t>E and NE undergo oxidation in the presence of oxygen (air) or other oxidizing agents to produce a quinone analog, which undergoes further reactions to give mixtures of colored products, one of which is adrenochrome .Hence, solutions of these drugs often are stabilized by the addition of an antioxidant (reducing agent) such as ascorbic acid or sodium bisulfite.</a:t>
            </a:r>
            <a:endParaRPr lang="ar-IQ" sz="2400" dirty="0">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cstate="print"/>
          <a:srcRect l="4501" t="20644" r="8876" b="9682"/>
          <a:stretch>
            <a:fillRect/>
          </a:stretch>
        </p:blipFill>
        <p:spPr bwMode="auto">
          <a:xfrm>
            <a:off x="1043608" y="4365104"/>
            <a:ext cx="6984776" cy="18722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50106"/>
          </a:xfrm>
        </p:spPr>
        <p:txBody>
          <a:bodyPr>
            <a:normAutofit/>
          </a:bodyPr>
          <a:lstStyle/>
          <a:p>
            <a:r>
              <a:rPr lang="en-US" sz="3600" b="1" dirty="0" smtClean="0">
                <a:solidFill>
                  <a:schemeClr val="accent5"/>
                </a:solidFill>
                <a:latin typeface="Times New Roman" pitchFamily="18" charset="0"/>
                <a:cs typeface="Times New Roman" pitchFamily="18" charset="0"/>
              </a:rPr>
              <a:t>Indirect-Acting Sympathomimetics</a:t>
            </a:r>
            <a:endParaRPr lang="ar-IQ" sz="3600" b="1" dirty="0">
              <a:solidFill>
                <a:schemeClr val="accent5"/>
              </a:solidFill>
              <a:latin typeface="Times New Roman" pitchFamily="18" charset="0"/>
              <a:cs typeface="Times New Roman" pitchFamily="18" charset="0"/>
            </a:endParaRPr>
          </a:p>
        </p:txBody>
      </p:sp>
      <p:sp>
        <p:nvSpPr>
          <p:cNvPr id="2" name="Content Placeholder 1"/>
          <p:cNvSpPr>
            <a:spLocks noGrp="1"/>
          </p:cNvSpPr>
          <p:nvPr>
            <p:ph idx="1"/>
          </p:nvPr>
        </p:nvSpPr>
        <p:spPr>
          <a:xfrm>
            <a:off x="323528" y="1124744"/>
            <a:ext cx="8229600" cy="5256584"/>
          </a:xfrm>
        </p:spPr>
        <p:txBody>
          <a:bodyPr>
            <a:noAutofit/>
          </a:bodyPr>
          <a:lstStyle/>
          <a:p>
            <a:pPr marL="365125" indent="347663" algn="just" rtl="0">
              <a:buNone/>
            </a:pPr>
            <a:r>
              <a:rPr lang="en-US" sz="2400" dirty="0" smtClean="0">
                <a:latin typeface="Times New Roman" pitchFamily="18" charset="0"/>
                <a:cs typeface="Times New Roman" pitchFamily="18" charset="0"/>
              </a:rPr>
              <a:t>Indirect-acting sympathomimetics act by </a:t>
            </a:r>
            <a:r>
              <a:rPr lang="en-US" sz="2400" dirty="0" smtClean="0">
                <a:solidFill>
                  <a:srgbClr val="FF0000"/>
                </a:solidFill>
                <a:latin typeface="Times New Roman" pitchFamily="18" charset="0"/>
                <a:cs typeface="Times New Roman" pitchFamily="18" charset="0"/>
              </a:rPr>
              <a:t>releasing endogenous NE. </a:t>
            </a:r>
            <a:r>
              <a:rPr lang="en-US" sz="2400" dirty="0" smtClean="0">
                <a:latin typeface="Times New Roman" pitchFamily="18" charset="0"/>
                <a:cs typeface="Times New Roman" pitchFamily="18" charset="0"/>
              </a:rPr>
              <a:t>They also enter the nerve ending by way of the active-uptake process and displace NE from its storage granules. </a:t>
            </a:r>
          </a:p>
          <a:p>
            <a:pPr marL="365125" indent="347663" algn="just" rtl="0">
              <a:buNone/>
            </a:pPr>
            <a:r>
              <a:rPr lang="en-US" dirty="0">
                <a:latin typeface="Times New Roman" pitchFamily="18" charset="0"/>
                <a:cs typeface="Times New Roman" pitchFamily="18" charset="0"/>
              </a:rPr>
              <a:t>T</a:t>
            </a:r>
            <a:r>
              <a:rPr lang="en-US" sz="2400" dirty="0" smtClean="0">
                <a:latin typeface="Times New Roman" pitchFamily="18" charset="0"/>
                <a:cs typeface="Times New Roman" pitchFamily="18" charset="0"/>
              </a:rPr>
              <a:t>he indirect-acting drugs that are used therapeutically are </a:t>
            </a:r>
            <a:r>
              <a:rPr lang="en-US" sz="2400" dirty="0" smtClean="0">
                <a:solidFill>
                  <a:srgbClr val="0070C0"/>
                </a:solidFill>
                <a:latin typeface="Times New Roman" pitchFamily="18" charset="0"/>
                <a:cs typeface="Times New Roman" pitchFamily="18" charset="0"/>
              </a:rPr>
              <a:t>not catechol </a:t>
            </a:r>
            <a:r>
              <a:rPr lang="en-US" sz="2400" dirty="0" smtClean="0">
                <a:latin typeface="Times New Roman" pitchFamily="18" charset="0"/>
                <a:cs typeface="Times New Roman" pitchFamily="18" charset="0"/>
              </a:rPr>
              <a:t>derivatives and, in most cases, do not even contain an </a:t>
            </a:r>
            <a:r>
              <a:rPr lang="en-US" sz="2400" dirty="0" smtClean="0">
                <a:solidFill>
                  <a:srgbClr val="FF0000"/>
                </a:solidFill>
                <a:latin typeface="Times New Roman" pitchFamily="18" charset="0"/>
                <a:cs typeface="Times New Roman" pitchFamily="18" charset="0"/>
              </a:rPr>
              <a:t>OH moiety</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 presence of a</a:t>
            </a:r>
            <a:r>
              <a:rPr lang="en-US" sz="2400" dirty="0">
                <a:solidFill>
                  <a:srgbClr val="FF0000"/>
                </a:solidFill>
                <a:latin typeface="Times New Roman" pitchFamily="18" charset="0"/>
                <a:cs typeface="Times New Roman" pitchFamily="18" charset="0"/>
              </a:rPr>
              <a:t> β –hydroxyl group decreases, </a:t>
            </a:r>
            <a:r>
              <a:rPr lang="en-US" sz="2400" dirty="0">
                <a:latin typeface="Times New Roman" pitchFamily="18" charset="0"/>
                <a:cs typeface="Times New Roman" pitchFamily="18" charset="0"/>
              </a:rPr>
              <a:t>and</a:t>
            </a:r>
            <a:r>
              <a:rPr lang="en-US" sz="2400" dirty="0">
                <a:solidFill>
                  <a:srgbClr val="FF0000"/>
                </a:solidFill>
                <a:latin typeface="Times New Roman" pitchFamily="18" charset="0"/>
                <a:cs typeface="Times New Roman" pitchFamily="18" charset="0"/>
              </a:rPr>
              <a:t> an α-methyl group increases</a:t>
            </a:r>
            <a:r>
              <a:rPr lang="en-US" sz="2400" dirty="0">
                <a:latin typeface="Times New Roman" pitchFamily="18" charset="0"/>
                <a:cs typeface="Times New Roman" pitchFamily="18" charset="0"/>
              </a:rPr>
              <a:t>, the effectiveness of indirect-acting agents.</a:t>
            </a:r>
          </a:p>
          <a:p>
            <a:pPr marL="365125" indent="347663" algn="just" rtl="0">
              <a:buNone/>
            </a:pPr>
            <a:r>
              <a:rPr lang="en-US" sz="2400" dirty="0" smtClean="0">
                <a:latin typeface="Times New Roman" pitchFamily="18" charset="0"/>
                <a:cs typeface="Times New Roman" pitchFamily="18" charset="0"/>
              </a:rPr>
              <a:t>.</a:t>
            </a:r>
          </a:p>
          <a:p>
            <a:pPr marL="365125" indent="263525" algn="just" rtl="0">
              <a:buNone/>
            </a:pPr>
            <a:r>
              <a:rPr lang="en-US" sz="2800" dirty="0" smtClean="0">
                <a:latin typeface="Times New Roman" pitchFamily="18" charset="0"/>
                <a:cs typeface="Times New Roman" pitchFamily="18" charset="0"/>
              </a:rPr>
              <a:t> </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836712"/>
            <a:ext cx="8435280" cy="5170579"/>
          </a:xfrm>
        </p:spPr>
        <p:txBody>
          <a:bodyPr>
            <a:normAutofit/>
          </a:bodyPr>
          <a:lstStyle/>
          <a:p>
            <a:pPr marL="273050" indent="439738" algn="just" rtl="0">
              <a:buNone/>
              <a:tabLst>
                <a:tab pos="273050" algn="l"/>
              </a:tabLst>
            </a:pPr>
            <a:r>
              <a:rPr lang="en-US" dirty="0" smtClean="0">
                <a:latin typeface="Times New Roman" pitchFamily="18" charset="0"/>
                <a:cs typeface="Times New Roman" pitchFamily="18" charset="0"/>
              </a:rPr>
              <a:t>The </a:t>
            </a:r>
            <a:r>
              <a:rPr lang="en-US" dirty="0">
                <a:solidFill>
                  <a:srgbClr val="0070C0"/>
                </a:solidFill>
                <a:latin typeface="Times New Roman" pitchFamily="18" charset="0"/>
                <a:cs typeface="Times New Roman" pitchFamily="18" charset="0"/>
              </a:rPr>
              <a:t>presence of nitrogen substituents decreases indirect activity, with substituents larger than methyl groups rendering the compound virtually inactive</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273050" indent="439738" algn="just" rtl="0">
              <a:buNone/>
              <a:tabLst>
                <a:tab pos="273050" algn="l"/>
              </a:tabLst>
            </a:pPr>
            <a:r>
              <a:rPr lang="en-US" dirty="0" smtClean="0">
                <a:latin typeface="Times New Roman" pitchFamily="18" charset="0"/>
                <a:cs typeface="Times New Roman" pitchFamily="18" charset="0"/>
              </a:rPr>
              <a:t>Phenylethylamines that contain </a:t>
            </a:r>
            <a:r>
              <a:rPr lang="en-US" dirty="0" smtClean="0">
                <a:solidFill>
                  <a:srgbClr val="FF0000"/>
                </a:solidFill>
                <a:latin typeface="Times New Roman" pitchFamily="18" charset="0"/>
                <a:cs typeface="Times New Roman" pitchFamily="18" charset="0"/>
              </a:rPr>
              <a:t>a tertiary amino group </a:t>
            </a:r>
            <a:r>
              <a:rPr lang="en-US" dirty="0" smtClean="0">
                <a:latin typeface="Times New Roman" pitchFamily="18" charset="0"/>
                <a:cs typeface="Times New Roman" pitchFamily="18" charset="0"/>
              </a:rPr>
              <a:t>are also ineffective as NE-releasing agents.</a:t>
            </a:r>
          </a:p>
          <a:p>
            <a:pPr marL="365125" indent="347663" algn="just" rtl="0">
              <a:buNone/>
            </a:pPr>
            <a:r>
              <a:rPr lang="en-US" dirty="0" smtClean="0">
                <a:latin typeface="Times New Roman" pitchFamily="18" charset="0"/>
                <a:cs typeface="Times New Roman" pitchFamily="18" charset="0"/>
              </a:rPr>
              <a:t> Amphetamine and p-tyramine are often cited as prototypical indirect-acting sympathomimetics.   Because amphetamine- type drugs exert their primary effects on the CNS.</a:t>
            </a:r>
            <a:endParaRPr lang="ar-IQ" dirty="0">
              <a:latin typeface="Times New Roman" pitchFamily="18" charset="0"/>
              <a:cs typeface="Times New Roman" pitchFamily="18" charset="0"/>
            </a:endParaRPr>
          </a:p>
        </p:txBody>
      </p:sp>
      <p:pic>
        <p:nvPicPr>
          <p:cNvPr id="2050" name="Picture 2" descr="C:\Users\krema\Pictures\2014-04-15 karima\Screenshot03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l="9574" t="23809" r="12766" b="23810"/>
          <a:stretch>
            <a:fillRect/>
          </a:stretch>
        </p:blipFill>
        <p:spPr bwMode="auto">
          <a:xfrm>
            <a:off x="2051720" y="4293096"/>
            <a:ext cx="5616624" cy="1800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476672"/>
            <a:ext cx="8589640" cy="5688632"/>
          </a:xfrm>
        </p:spPr>
        <p:txBody>
          <a:bodyPr>
            <a:noAutofit/>
          </a:bodyPr>
          <a:lstStyle/>
          <a:p>
            <a:pPr marL="365125" indent="354013" algn="l" rtl="0">
              <a:buNone/>
            </a:pPr>
            <a:r>
              <a:rPr lang="en-US" sz="2800" b="1" dirty="0" smtClean="0">
                <a:solidFill>
                  <a:srgbClr val="FF0000"/>
                </a:solidFill>
                <a:latin typeface="Times New Roman" pitchFamily="18" charset="0"/>
                <a:cs typeface="Times New Roman" pitchFamily="18" charset="0"/>
              </a:rPr>
              <a:t>Hydroxy amphetamine (Paredrine) </a:t>
            </a:r>
          </a:p>
          <a:p>
            <a:pPr marL="365125" indent="354013">
              <a:buNone/>
            </a:pPr>
            <a:r>
              <a:rPr lang="en-US" dirty="0" smtClean="0">
                <a:latin typeface="Times New Roman" pitchFamily="18" charset="0"/>
                <a:cs typeface="Times New Roman" pitchFamily="18" charset="0"/>
              </a:rPr>
              <a:t>Is an effective, Indirect-acting sympathomimetic drug. It differs from amphetamine in the presence of </a:t>
            </a:r>
            <a:r>
              <a:rPr lang="en-US" dirty="0" smtClean="0">
                <a:solidFill>
                  <a:srgbClr val="0070C0"/>
                </a:solidFill>
                <a:latin typeface="Times New Roman" pitchFamily="18" charset="0"/>
                <a:cs typeface="Times New Roman" pitchFamily="18" charset="0"/>
              </a:rPr>
              <a:t>p-OH group </a:t>
            </a:r>
            <a:r>
              <a:rPr lang="en-US" dirty="0" smtClean="0">
                <a:latin typeface="Times New Roman" pitchFamily="18" charset="0"/>
                <a:cs typeface="Times New Roman" pitchFamily="18" charset="0"/>
              </a:rPr>
              <a:t>and so it has little or no CNS-stimulating action. It is used to dilate the pupil for diagnostic eye examinations and for surgical procedures on the eye. </a:t>
            </a:r>
          </a:p>
          <a:p>
            <a:pPr marL="365125" indent="354013">
              <a:buNone/>
            </a:pPr>
            <a:r>
              <a:rPr lang="en-US" b="1" dirty="0" smtClean="0">
                <a:solidFill>
                  <a:srgbClr val="FF0000"/>
                </a:solidFill>
                <a:latin typeface="Times New Roman" pitchFamily="18" charset="0"/>
                <a:cs typeface="Times New Roman" pitchFamily="18" charset="0"/>
              </a:rPr>
              <a:t>Propylhexedrine </a:t>
            </a:r>
            <a:r>
              <a:rPr lang="en-US" b="1" dirty="0">
                <a:solidFill>
                  <a:srgbClr val="FF0000"/>
                </a:solidFill>
                <a:latin typeface="Times New Roman" pitchFamily="18" charset="0"/>
                <a:cs typeface="Times New Roman" pitchFamily="18" charset="0"/>
              </a:rPr>
              <a:t>(Benzedrex) </a:t>
            </a:r>
            <a:r>
              <a:rPr lang="en-US" dirty="0">
                <a:latin typeface="Times New Roman" pitchFamily="18" charset="0"/>
                <a:cs typeface="Times New Roman" pitchFamily="18" charset="0"/>
              </a:rPr>
              <a:t>Another analog of amphetamine in which the aromatic ring has been replaced with a cyclohexane ring. This drug produces vasoconstriction and a decongestant effect on the nasal membranes, but it has only about one half the pressor effect of amphetamine and produces.</a:t>
            </a:r>
          </a:p>
          <a:p>
            <a:pPr marL="365125" indent="354013">
              <a:buNone/>
            </a:pPr>
            <a:endParaRPr lang="en-US" b="1" dirty="0" smtClean="0">
              <a:solidFill>
                <a:srgbClr val="FF0000"/>
              </a:solidFill>
              <a:latin typeface="Times New Roman" pitchFamily="18" charset="0"/>
              <a:cs typeface="Times New Roman" pitchFamily="18" charset="0"/>
            </a:endParaRPr>
          </a:p>
          <a:p>
            <a:pPr marL="365125" indent="354013">
              <a:buNone/>
            </a:pPr>
            <a:endParaRPr lang="en-US" b="1" dirty="0">
              <a:solidFill>
                <a:srgbClr val="FF0000"/>
              </a:solidFill>
              <a:latin typeface="Times New Roman" pitchFamily="18" charset="0"/>
              <a:cs typeface="Times New Roman" pitchFamily="18" charset="0"/>
            </a:endParaRPr>
          </a:p>
          <a:p>
            <a:pPr marL="365125" indent="354013" algn="l" rtl="0">
              <a:buNone/>
            </a:pPr>
            <a:endParaRPr lang="ar-IQ" dirty="0">
              <a:latin typeface="Times New Roman" pitchFamily="18" charset="0"/>
              <a:cs typeface="Times New Roman" pitchFamily="18" charset="0"/>
            </a:endParaRPr>
          </a:p>
        </p:txBody>
      </p:sp>
      <p:pic>
        <p:nvPicPr>
          <p:cNvPr id="1026" name="Picture 2" descr="C:\Users\krema\Pictures\2014-04-15 karima\Screenshot032.jpg"/>
          <p:cNvPicPr>
            <a:picLocks noChangeAspect="1" noChangeArrowheads="1"/>
          </p:cNvPicPr>
          <p:nvPr/>
        </p:nvPicPr>
        <p:blipFill>
          <a:blip r:embed="rId2" cstate="print"/>
          <a:srcRect l="22951" t="11628" r="22951" b="18605"/>
          <a:stretch>
            <a:fillRect/>
          </a:stretch>
        </p:blipFill>
        <p:spPr bwMode="auto">
          <a:xfrm>
            <a:off x="1403648" y="4941168"/>
            <a:ext cx="2232248" cy="1656184"/>
          </a:xfrm>
          <a:prstGeom prst="rect">
            <a:avLst/>
          </a:prstGeom>
          <a:ln>
            <a:noFill/>
          </a:ln>
          <a:effectLst>
            <a:softEdge rad="112500"/>
          </a:effectLst>
        </p:spPr>
      </p:pic>
      <p:pic>
        <p:nvPicPr>
          <p:cNvPr id="5" name="Picture 4" descr="C:\Users\krema\Pictures\2014-04-15 karima\Screenshot033.jpg"/>
          <p:cNvPicPr>
            <a:picLocks noChangeAspect="1" noChangeArrowheads="1"/>
          </p:cNvPicPr>
          <p:nvPr/>
        </p:nvPicPr>
        <p:blipFill>
          <a:blip r:embed="rId3" cstate="print"/>
          <a:srcRect l="23437" t="21951" r="18750" b="19512"/>
          <a:stretch>
            <a:fillRect/>
          </a:stretch>
        </p:blipFill>
        <p:spPr bwMode="auto">
          <a:xfrm>
            <a:off x="5076056" y="5229200"/>
            <a:ext cx="2664296" cy="13681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476672"/>
            <a:ext cx="8784976" cy="576064"/>
          </a:xfrm>
        </p:spPr>
        <p:txBody>
          <a:bodyPr>
            <a:normAutofit fontScale="90000"/>
          </a:bodyPr>
          <a:lstStyle/>
          <a:p>
            <a:pPr rtl="0"/>
            <a:r>
              <a:rPr lang="en-US" sz="3200" b="1" dirty="0" smtClean="0">
                <a:solidFill>
                  <a:schemeClr val="accent5"/>
                </a:solidFill>
                <a:latin typeface="Times New Roman" pitchFamily="18" charset="0"/>
                <a:cs typeface="Times New Roman" pitchFamily="18" charset="0"/>
              </a:rPr>
              <a:t>Sympathomimetics with a Mixed Mechanism of Action</a:t>
            </a:r>
            <a:endParaRPr lang="ar-IQ" sz="3200" b="1" dirty="0">
              <a:solidFill>
                <a:schemeClr val="accent5"/>
              </a:solidFill>
              <a:latin typeface="Times New Roman" pitchFamily="18" charset="0"/>
              <a:cs typeface="Times New Roman" pitchFamily="18" charset="0"/>
            </a:endParaRPr>
          </a:p>
        </p:txBody>
      </p:sp>
      <p:sp>
        <p:nvSpPr>
          <p:cNvPr id="2" name="Content Placeholder 1"/>
          <p:cNvSpPr>
            <a:spLocks noGrp="1"/>
          </p:cNvSpPr>
          <p:nvPr>
            <p:ph idx="1"/>
          </p:nvPr>
        </p:nvSpPr>
        <p:spPr>
          <a:xfrm>
            <a:off x="179512" y="980728"/>
            <a:ext cx="8507288" cy="5760640"/>
          </a:xfrm>
        </p:spPr>
        <p:txBody>
          <a:bodyPr>
            <a:noAutofit/>
          </a:bodyPr>
          <a:lstStyle/>
          <a:p>
            <a:pPr marL="365125" indent="352425" algn="just" rtl="0">
              <a:buNone/>
            </a:pPr>
            <a:r>
              <a:rPr lang="en-US" sz="2400" dirty="0" smtClean="0">
                <a:latin typeface="Times New Roman" pitchFamily="18" charset="0"/>
                <a:cs typeface="Times New Roman" pitchFamily="18" charset="0"/>
              </a:rPr>
              <a:t>Those phenylethylamines considered to have a </a:t>
            </a:r>
            <a:r>
              <a:rPr lang="en-US" sz="2400" dirty="0" smtClean="0">
                <a:solidFill>
                  <a:srgbClr val="0070C0"/>
                </a:solidFill>
                <a:latin typeface="Times New Roman" pitchFamily="18" charset="0"/>
                <a:cs typeface="Times New Roman" pitchFamily="18" charset="0"/>
              </a:rPr>
              <a:t>mixed mechanism of action</a:t>
            </a:r>
            <a:r>
              <a:rPr lang="en-US" sz="2400" dirty="0" smtClean="0">
                <a:latin typeface="Times New Roman" pitchFamily="18" charset="0"/>
                <a:cs typeface="Times New Roman" pitchFamily="18" charset="0"/>
              </a:rPr>
              <a:t> usually have no hydroxyls on the  aromatic ring but do have a </a:t>
            </a:r>
            <a:r>
              <a:rPr lang="el-GR" sz="2400" dirty="0" smtClean="0">
                <a:solidFill>
                  <a:srgbClr val="00B050"/>
                </a:solidFill>
                <a:latin typeface="Times New Roman" pitchFamily="18" charset="0"/>
                <a:cs typeface="Times New Roman" pitchFamily="18" charset="0"/>
              </a:rPr>
              <a:t>β</a:t>
            </a:r>
            <a:r>
              <a:rPr lang="en-US" sz="2400" dirty="0" smtClean="0">
                <a:solidFill>
                  <a:srgbClr val="00B050"/>
                </a:solidFill>
                <a:latin typeface="Times New Roman" pitchFamily="18" charset="0"/>
                <a:cs typeface="Times New Roman" pitchFamily="18" charset="0"/>
              </a:rPr>
              <a:t> -hydroxyl group</a:t>
            </a:r>
            <a:r>
              <a:rPr lang="en-US" sz="2400" dirty="0" smtClean="0">
                <a:latin typeface="Times New Roman" pitchFamily="18" charset="0"/>
                <a:cs typeface="Times New Roman" pitchFamily="18" charset="0"/>
              </a:rPr>
              <a:t>.</a:t>
            </a:r>
          </a:p>
          <a:p>
            <a:pPr marL="365125" indent="352425" algn="just">
              <a:buNone/>
            </a:pPr>
            <a:r>
              <a:rPr lang="en-US" sz="2400" b="1" i="1" dirty="0" smtClean="0">
                <a:latin typeface="Times New Roman" pitchFamily="18" charset="0"/>
                <a:cs typeface="Times New Roman" pitchFamily="18" charset="0"/>
              </a:rPr>
              <a:t> </a:t>
            </a:r>
            <a:r>
              <a:rPr lang="en-US" sz="2400" b="1" i="1" dirty="0" smtClean="0">
                <a:solidFill>
                  <a:srgbClr val="FF0000"/>
                </a:solidFill>
                <a:latin typeface="Times New Roman" pitchFamily="18" charset="0"/>
                <a:cs typeface="Times New Roman" pitchFamily="18" charset="0"/>
              </a:rPr>
              <a:t>D-(-)-Ephedrine</a:t>
            </a:r>
            <a:r>
              <a:rPr lang="en-US"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The drug acts</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on both </a:t>
            </a:r>
            <a:r>
              <a:rPr lang="el-GR" sz="2400" dirty="0" smtClean="0">
                <a:latin typeface="Times New Roman" pitchFamily="18" charset="0"/>
                <a:cs typeface="Times New Roman" pitchFamily="18" charset="0"/>
              </a:rPr>
              <a:t>α</a:t>
            </a:r>
            <a:r>
              <a:rPr lang="en-US" sz="2400" dirty="0" smtClean="0">
                <a:latin typeface="Times New Roman" pitchFamily="18" charset="0"/>
                <a:cs typeface="Times New Roman" pitchFamily="18" charset="0"/>
              </a:rPr>
              <a:t> – and </a:t>
            </a:r>
            <a:r>
              <a:rPr lang="el-GR" sz="2400" dirty="0" smtClean="0">
                <a:latin typeface="Times New Roman" pitchFamily="18" charset="0"/>
                <a:cs typeface="Times New Roman" pitchFamily="18" charset="0"/>
              </a:rPr>
              <a:t>β</a:t>
            </a:r>
            <a:r>
              <a:rPr lang="en-US" sz="2400" dirty="0" smtClean="0">
                <a:latin typeface="Times New Roman" pitchFamily="18" charset="0"/>
                <a:cs typeface="Times New Roman" pitchFamily="18" charset="0"/>
              </a:rPr>
              <a:t> -receptors</a:t>
            </a:r>
            <a:r>
              <a:rPr lang="en-US" sz="2400" smtClean="0">
                <a:latin typeface="Times New Roman" pitchFamily="18" charset="0"/>
                <a:cs typeface="Times New Roman" pitchFamily="18" charset="0"/>
              </a:rPr>
              <a:t>. </a:t>
            </a:r>
            <a:r>
              <a:rPr lang="en-US" smtClean="0">
                <a:latin typeface="Times New Roman" pitchFamily="18" charset="0"/>
                <a:cs typeface="Times New Roman" pitchFamily="18" charset="0"/>
              </a:rPr>
              <a:t>ephedrine </a:t>
            </a:r>
            <a:r>
              <a:rPr lang="en-US" dirty="0">
                <a:latin typeface="Times New Roman" pitchFamily="18" charset="0"/>
                <a:cs typeface="Times New Roman" pitchFamily="18" charset="0"/>
              </a:rPr>
              <a:t>has been used as a CNS stimulant and exhibits side effects related to its action in the brain</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The drug is not metabolized by either MAO or COMT and therefore has more oral activity and longer DOA than E.</a:t>
            </a:r>
            <a:endParaRPr 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rema\Pictures\2014-04-15 karima\Screenshot034.jpg"/>
          <p:cNvPicPr>
            <a:picLocks noGrp="1" noChangeAspect="1" noChangeArrowheads="1"/>
          </p:cNvPicPr>
          <p:nvPr>
            <p:ph idx="1"/>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Lst>
          </a:blip>
          <a:srcRect l="7573" t="11537" r="12140" b="18462"/>
          <a:stretch/>
        </p:blipFill>
        <p:spPr bwMode="auto">
          <a:xfrm>
            <a:off x="179512" y="980728"/>
            <a:ext cx="8712967" cy="540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274638"/>
            <a:ext cx="8712968" cy="994122"/>
          </a:xfrm>
        </p:spPr>
        <p:txBody>
          <a:bodyPr>
            <a:normAutofit/>
          </a:bodyPr>
          <a:lstStyle/>
          <a:p>
            <a:pPr rtl="0"/>
            <a:r>
              <a:rPr lang="ar-IQ" sz="2800" b="1" dirty="0" smtClean="0">
                <a:solidFill>
                  <a:schemeClr val="accent5"/>
                </a:solidFill>
                <a:latin typeface="Times New Roman" panose="02020603050405020304" pitchFamily="18" charset="0"/>
                <a:cs typeface="Times New Roman" panose="02020603050405020304" pitchFamily="18" charset="0"/>
              </a:rPr>
              <a:t> </a:t>
            </a:r>
            <a:r>
              <a:rPr lang="en-US" sz="2800" b="1" dirty="0" smtClean="0">
                <a:solidFill>
                  <a:schemeClr val="accent5"/>
                </a:solidFill>
                <a:latin typeface="Times New Roman" panose="02020603050405020304" pitchFamily="18" charset="0"/>
                <a:cs typeface="Times New Roman" panose="02020603050405020304" pitchFamily="18" charset="0"/>
              </a:rPr>
              <a:t>Adrenergic receptor antagonists (blockers)</a:t>
            </a:r>
            <a:endParaRPr lang="ar-IQ" sz="2800" b="1" dirty="0">
              <a:solidFill>
                <a:schemeClr val="accent5"/>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79512" y="980728"/>
            <a:ext cx="8507288" cy="5616624"/>
          </a:xfrm>
        </p:spPr>
        <p:txBody>
          <a:bodyPr>
            <a:normAutofit/>
          </a:bodyPr>
          <a:lstStyle/>
          <a:p>
            <a:pPr marL="365125" indent="358775" algn="l" rtl="0">
              <a:buNone/>
              <a:tabLst>
                <a:tab pos="723900" algn="l"/>
              </a:tabLst>
            </a:pPr>
            <a:r>
              <a:rPr lang="en-US" sz="2000" b="1" dirty="0" smtClean="0">
                <a:solidFill>
                  <a:schemeClr val="accent5"/>
                </a:solidFill>
                <a:latin typeface="Times New Roman" pitchFamily="18" charset="0"/>
                <a:cs typeface="Times New Roman" pitchFamily="18" charset="0"/>
              </a:rPr>
              <a:t>Nonselective </a:t>
            </a:r>
            <a:r>
              <a:rPr lang="el-GR" sz="2000" b="1" dirty="0" smtClean="0">
                <a:solidFill>
                  <a:schemeClr val="accent5"/>
                </a:solidFill>
                <a:latin typeface="Times New Roman"/>
                <a:cs typeface="Times New Roman"/>
              </a:rPr>
              <a:t>α</a:t>
            </a:r>
            <a:r>
              <a:rPr lang="en-US" sz="2000" b="1" dirty="0" smtClean="0">
                <a:solidFill>
                  <a:schemeClr val="accent5"/>
                </a:solidFill>
                <a:latin typeface="Times New Roman" pitchFamily="18" charset="0"/>
                <a:cs typeface="Times New Roman" pitchFamily="18" charset="0"/>
              </a:rPr>
              <a:t> –blockers:</a:t>
            </a:r>
          </a:p>
          <a:p>
            <a:pPr marL="365125" indent="354013" algn="just" rtl="0">
              <a:buNone/>
            </a:pPr>
            <a:r>
              <a:rPr lang="en-US" sz="2000" dirty="0" smtClean="0">
                <a:latin typeface="Times New Roman" pitchFamily="18" charset="0"/>
                <a:cs typeface="Times New Roman" pitchFamily="18" charset="0"/>
              </a:rPr>
              <a:t>Because </a:t>
            </a:r>
            <a:r>
              <a:rPr lang="el-GR" sz="2000" dirty="0" smtClean="0">
                <a:latin typeface="Times New Roman" pitchFamily="18" charset="0"/>
                <a:cs typeface="Times New Roman" pitchFamily="18" charset="0"/>
              </a:rPr>
              <a:t>α</a:t>
            </a:r>
            <a:r>
              <a:rPr lang="en-US" sz="2000" dirty="0" smtClean="0">
                <a:latin typeface="Times New Roman" pitchFamily="18" charset="0"/>
                <a:cs typeface="Times New Roman" pitchFamily="18" charset="0"/>
              </a:rPr>
              <a:t>-agonists cause vasoconstriction and raise blood pressure, </a:t>
            </a:r>
            <a:r>
              <a:rPr lang="el-GR" sz="2000" dirty="0" smtClean="0">
                <a:latin typeface="Times New Roman" pitchFamily="18" charset="0"/>
                <a:cs typeface="Times New Roman" pitchFamily="18" charset="0"/>
              </a:rPr>
              <a:t>α</a:t>
            </a:r>
            <a:r>
              <a:rPr lang="en-US" sz="2000" dirty="0" smtClean="0">
                <a:latin typeface="Times New Roman" pitchFamily="18" charset="0"/>
                <a:cs typeface="Times New Roman" pitchFamily="18" charset="0"/>
              </a:rPr>
              <a:t>-blockers should be therapeutically used as antihypertensive agents. </a:t>
            </a:r>
          </a:p>
          <a:p>
            <a:pPr marL="365125" indent="354013" algn="just">
              <a:buNone/>
            </a:pPr>
            <a:r>
              <a:rPr lang="it-IT" sz="2000" b="1" dirty="0">
                <a:solidFill>
                  <a:schemeClr val="accent5"/>
                </a:solidFill>
                <a:latin typeface="Times New Roman" pitchFamily="18" charset="0"/>
                <a:cs typeface="Times New Roman" pitchFamily="18" charset="0"/>
              </a:rPr>
              <a:t>Tolazoline (Priscoline) and phentolamine (Regitine</a:t>
            </a:r>
            <a:r>
              <a:rPr lang="it-IT" sz="2000" b="1" dirty="0" smtClean="0">
                <a:solidFill>
                  <a:schemeClr val="accent5"/>
                </a:solidFill>
                <a:latin typeface="Times New Roman" pitchFamily="18" charset="0"/>
                <a:cs typeface="Times New Roman" pitchFamily="18" charset="0"/>
              </a:rPr>
              <a:t>)</a:t>
            </a:r>
          </a:p>
          <a:p>
            <a:pPr marL="365125" indent="354013" algn="just">
              <a:buNone/>
            </a:pPr>
            <a:r>
              <a:rPr lang="en-US" sz="2000" dirty="0">
                <a:latin typeface="Times New Roman" pitchFamily="18" charset="0"/>
                <a:cs typeface="Times New Roman" pitchFamily="18" charset="0"/>
              </a:rPr>
              <a:t>Are </a:t>
            </a:r>
            <a:r>
              <a:rPr lang="en-US" sz="2000" dirty="0" err="1">
                <a:latin typeface="Times New Roman" pitchFamily="18" charset="0"/>
                <a:cs typeface="Times New Roman" pitchFamily="18" charset="0"/>
              </a:rPr>
              <a:t>imidazoline</a:t>
            </a:r>
            <a:r>
              <a:rPr lang="en-US" sz="2000" dirty="0">
                <a:latin typeface="Times New Roman" pitchFamily="18" charset="0"/>
                <a:cs typeface="Times New Roman" pitchFamily="18" charset="0"/>
              </a:rPr>
              <a:t> competitive </a:t>
            </a:r>
            <a:r>
              <a:rPr lang="el-GR" sz="2000" dirty="0">
                <a:latin typeface="Times New Roman" pitchFamily="18" charset="0"/>
                <a:cs typeface="Times New Roman" pitchFamily="18" charset="0"/>
              </a:rPr>
              <a:t>α</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blockers. </a:t>
            </a:r>
            <a:r>
              <a:rPr lang="en-US" sz="2000" dirty="0">
                <a:latin typeface="Times New Roman" pitchFamily="18" charset="0"/>
                <a:cs typeface="Times New Roman" pitchFamily="18" charset="0"/>
              </a:rPr>
              <a:t>The structure of </a:t>
            </a:r>
            <a:r>
              <a:rPr lang="en-US" sz="2000" dirty="0" err="1">
                <a:latin typeface="Times New Roman" pitchFamily="18" charset="0"/>
                <a:cs typeface="Times New Roman" pitchFamily="18" charset="0"/>
              </a:rPr>
              <a:t>tolazoline</a:t>
            </a:r>
            <a:r>
              <a:rPr lang="en-US" sz="2000" dirty="0">
                <a:latin typeface="Times New Roman" pitchFamily="18" charset="0"/>
                <a:cs typeface="Times New Roman" pitchFamily="18" charset="0"/>
              </a:rPr>
              <a:t> are similar to the </a:t>
            </a:r>
            <a:r>
              <a:rPr lang="en-US" sz="2000" dirty="0" err="1">
                <a:latin typeface="Times New Roman" pitchFamily="18" charset="0"/>
                <a:cs typeface="Times New Roman" pitchFamily="18" charset="0"/>
              </a:rPr>
              <a:t>imidazoline</a:t>
            </a:r>
            <a:r>
              <a:rPr lang="en-US" sz="2000" dirty="0">
                <a:latin typeface="Times New Roman" pitchFamily="18" charset="0"/>
                <a:cs typeface="Times New Roman" pitchFamily="18" charset="0"/>
              </a:rPr>
              <a:t> </a:t>
            </a:r>
            <a:r>
              <a:rPr lang="el-GR" sz="2000" dirty="0">
                <a:latin typeface="Times New Roman" pitchFamily="18" charset="0"/>
                <a:cs typeface="Times New Roman" pitchFamily="18" charset="0"/>
              </a:rPr>
              <a:t>α</a:t>
            </a:r>
            <a:r>
              <a:rPr lang="en-US" sz="2000" dirty="0">
                <a:latin typeface="Times New Roman" pitchFamily="18" charset="0"/>
                <a:cs typeface="Times New Roman" pitchFamily="18" charset="0"/>
              </a:rPr>
              <a:t>1-agonists, but does not have the </a:t>
            </a:r>
            <a:r>
              <a:rPr lang="en-US" sz="2000" dirty="0">
                <a:solidFill>
                  <a:srgbClr val="0070C0"/>
                </a:solidFill>
                <a:latin typeface="Times New Roman" pitchFamily="18" charset="0"/>
                <a:cs typeface="Times New Roman" pitchFamily="18" charset="0"/>
              </a:rPr>
              <a:t>lipophilic substituents required for agonist activity. </a:t>
            </a:r>
          </a:p>
          <a:p>
            <a:pPr marL="365125" indent="354013" algn="just">
              <a:buNone/>
            </a:pPr>
            <a:r>
              <a:rPr lang="en-US" sz="2000" dirty="0">
                <a:latin typeface="Times New Roman" pitchFamily="18" charset="0"/>
                <a:cs typeface="Times New Roman" pitchFamily="18" charset="0"/>
              </a:rPr>
              <a:t>The type of group attached to the </a:t>
            </a:r>
            <a:r>
              <a:rPr lang="en-US" sz="2000" dirty="0" err="1">
                <a:latin typeface="Times New Roman" pitchFamily="18" charset="0"/>
                <a:cs typeface="Times New Roman" pitchFamily="18" charset="0"/>
              </a:rPr>
              <a:t>imidazoline</a:t>
            </a:r>
            <a:r>
              <a:rPr lang="en-US" sz="2000" dirty="0">
                <a:latin typeface="Times New Roman" pitchFamily="18" charset="0"/>
                <a:cs typeface="Times New Roman" pitchFamily="18" charset="0"/>
              </a:rPr>
              <a:t> ring thus dictates whether an </a:t>
            </a:r>
            <a:r>
              <a:rPr lang="en-US" sz="2000" dirty="0" err="1">
                <a:latin typeface="Times New Roman" pitchFamily="18" charset="0"/>
                <a:cs typeface="Times New Roman" pitchFamily="18" charset="0"/>
              </a:rPr>
              <a:t>imidazoline</a:t>
            </a:r>
            <a:r>
              <a:rPr lang="en-US" sz="2000" dirty="0">
                <a:latin typeface="Times New Roman" pitchFamily="18" charset="0"/>
                <a:cs typeface="Times New Roman" pitchFamily="18" charset="0"/>
              </a:rPr>
              <a:t> is an agonist or a blocker</a:t>
            </a:r>
            <a:r>
              <a:rPr lang="en-US" sz="2000" dirty="0" smtClean="0">
                <a:latin typeface="Times New Roman" pitchFamily="18" charset="0"/>
                <a:cs typeface="Times New Roman" pitchFamily="18" charset="0"/>
              </a:rPr>
              <a:t>.</a:t>
            </a:r>
          </a:p>
          <a:p>
            <a:pPr marL="365125" indent="354013" algn="just">
              <a:buNone/>
            </a:pPr>
            <a:endParaRPr lang="en-US" dirty="0">
              <a:latin typeface="Times New Roman" pitchFamily="18" charset="0"/>
              <a:cs typeface="Times New Roman" pitchFamily="18" charset="0"/>
            </a:endParaRPr>
          </a:p>
          <a:p>
            <a:pPr marL="365125" indent="354013" algn="just">
              <a:buNone/>
            </a:pPr>
            <a:endParaRPr lang="ar-IQ" dirty="0">
              <a:latin typeface="Times New Roman" pitchFamily="18" charset="0"/>
              <a:cs typeface="Times New Roman" pitchFamily="18" charset="0"/>
            </a:endParaRPr>
          </a:p>
        </p:txBody>
      </p:sp>
      <p:pic>
        <p:nvPicPr>
          <p:cNvPr id="4"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0653" t="7182" r="8952" b="11072"/>
          <a:stretch/>
        </p:blipFill>
        <p:spPr bwMode="auto">
          <a:xfrm>
            <a:off x="4283968" y="4437112"/>
            <a:ext cx="3325871" cy="168063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76672"/>
            <a:ext cx="8229600" cy="504056"/>
          </a:xfrm>
        </p:spPr>
        <p:txBody>
          <a:bodyPr>
            <a:normAutofit fontScale="90000"/>
          </a:bodyPr>
          <a:lstStyle/>
          <a:p>
            <a:pPr rtl="0"/>
            <a:r>
              <a:rPr lang="en-US" sz="3600" b="1" dirty="0" smtClean="0">
                <a:solidFill>
                  <a:schemeClr val="accent5"/>
                </a:solidFill>
                <a:latin typeface="Times New Roman" panose="02020603050405020304" pitchFamily="18" charset="0"/>
                <a:cs typeface="Times New Roman" panose="02020603050405020304" pitchFamily="18" charset="0"/>
              </a:rPr>
              <a:t>Irreversible </a:t>
            </a:r>
            <a:r>
              <a:rPr lang="el-GR" sz="3600" b="1" dirty="0" smtClean="0">
                <a:solidFill>
                  <a:schemeClr val="accent5"/>
                </a:solidFill>
                <a:latin typeface="Times New Roman" panose="02020603050405020304" pitchFamily="18" charset="0"/>
                <a:cs typeface="Times New Roman" panose="02020603050405020304" pitchFamily="18" charset="0"/>
              </a:rPr>
              <a:t>α</a:t>
            </a:r>
            <a:r>
              <a:rPr lang="en-US" sz="3600" b="1" dirty="0" smtClean="0">
                <a:solidFill>
                  <a:schemeClr val="accent5"/>
                </a:solidFill>
                <a:latin typeface="Times New Roman" panose="02020603050405020304" pitchFamily="18" charset="0"/>
                <a:cs typeface="Times New Roman" panose="02020603050405020304" pitchFamily="18" charset="0"/>
              </a:rPr>
              <a:t>-blockers</a:t>
            </a:r>
            <a:endParaRPr lang="ar-IQ" sz="3600" b="1" dirty="0">
              <a:solidFill>
                <a:schemeClr val="accent5"/>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457200" y="1052736"/>
            <a:ext cx="8291264" cy="5256584"/>
          </a:xfrm>
        </p:spPr>
        <p:txBody>
          <a:bodyPr>
            <a:normAutofit/>
          </a:bodyPr>
          <a:lstStyle/>
          <a:p>
            <a:pPr marL="365125" indent="358775" algn="just">
              <a:buNone/>
            </a:pPr>
            <a:r>
              <a:rPr lang="en-US" sz="2400" dirty="0" smtClean="0">
                <a:latin typeface="Times New Roman" pitchFamily="18" charset="0"/>
                <a:cs typeface="Times New Roman" pitchFamily="18" charset="0"/>
              </a:rPr>
              <a:t> They are irreversible </a:t>
            </a:r>
            <a:r>
              <a:rPr lang="el-GR" sz="2400" dirty="0" smtClean="0">
                <a:latin typeface="Times New Roman" panose="02020603050405020304" pitchFamily="18" charset="0"/>
                <a:cs typeface="Times New Roman" panose="02020603050405020304" pitchFamily="18" charset="0"/>
              </a:rPr>
              <a:t>α</a:t>
            </a:r>
            <a:r>
              <a:rPr lang="en-US" sz="2400" dirty="0" smtClean="0">
                <a:latin typeface="Times New Roman" pitchFamily="18" charset="0"/>
                <a:cs typeface="Times New Roman" pitchFamily="18" charset="0"/>
              </a:rPr>
              <a:t>-blockers</a:t>
            </a:r>
            <a:r>
              <a:rPr lang="en-US" dirty="0">
                <a:latin typeface="Times New Roman" pitchFamily="18" charset="0"/>
                <a:cs typeface="Times New Roman" pitchFamily="18" charset="0"/>
              </a:rPr>
              <a:t>, prolonged adrenergic blockade that is not overcome by </a:t>
            </a:r>
            <a:r>
              <a:rPr lang="en-US" dirty="0" smtClean="0">
                <a:latin typeface="Times New Roman" pitchFamily="18" charset="0"/>
                <a:cs typeface="Times New Roman" pitchFamily="18" charset="0"/>
              </a:rPr>
              <a:t>E, </a:t>
            </a:r>
            <a:r>
              <a:rPr lang="en-US" sz="2400" dirty="0" smtClean="0">
                <a:latin typeface="Times New Roman" pitchFamily="18" charset="0"/>
                <a:cs typeface="Times New Roman" pitchFamily="18" charset="0"/>
              </a:rPr>
              <a:t>because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haloalkylamines</a:t>
            </a:r>
            <a:r>
              <a:rPr lang="en-US" sz="2400" dirty="0" smtClean="0">
                <a:latin typeface="Times New Roman" pitchFamily="18" charset="0"/>
                <a:cs typeface="Times New Roman" pitchFamily="18" charset="0"/>
              </a:rPr>
              <a:t> in the molecules alkylate </a:t>
            </a:r>
            <a:r>
              <a:rPr lang="el-GR" sz="2400" dirty="0" smtClean="0">
                <a:latin typeface="Times New Roman" panose="02020603050405020304" pitchFamily="18" charset="0"/>
                <a:cs typeface="Times New Roman" panose="02020603050405020304" pitchFamily="18" charset="0"/>
              </a:rPr>
              <a:t>α</a:t>
            </a:r>
            <a:r>
              <a:rPr lang="en-US" sz="2400" dirty="0" smtClean="0">
                <a:latin typeface="Times New Roman" pitchFamily="18" charset="0"/>
                <a:cs typeface="Times New Roman" pitchFamily="18" charset="0"/>
              </a:rPr>
              <a:t>-receptors (recall that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itchFamily="18" charset="0"/>
                <a:cs typeface="Times New Roman" pitchFamily="18" charset="0"/>
              </a:rPr>
              <a:t> -haloalkylamines are present in nitrogen mustard anticancer agents and are highly reactive alkylating agents</a:t>
            </a: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Phenoxybenzamine (Dibenzyline) :</a:t>
            </a:r>
          </a:p>
          <a:p>
            <a:pPr marL="365125" indent="358775" algn="just" rtl="0">
              <a:buNone/>
            </a:pPr>
            <a:r>
              <a:rPr lang="en-US" sz="2400" dirty="0">
                <a:latin typeface="Times New Roman" pitchFamily="18" charset="0"/>
                <a:cs typeface="Times New Roman" pitchFamily="18" charset="0"/>
              </a:rPr>
              <a:t>An old but powerful </a:t>
            </a:r>
            <a:r>
              <a:rPr lang="el-GR" sz="2400" dirty="0">
                <a:latin typeface="Times New Roman" pitchFamily="18" charset="0"/>
                <a:cs typeface="Times New Roman" pitchFamily="18" charset="0"/>
              </a:rPr>
              <a:t>α-</a:t>
            </a:r>
            <a:r>
              <a:rPr lang="en-US" sz="2400" dirty="0">
                <a:latin typeface="Times New Roman" pitchFamily="18" charset="0"/>
                <a:cs typeface="Times New Roman" pitchFamily="18" charset="0"/>
              </a:rPr>
              <a:t>blocker, is a haloalkylamine that blocks </a:t>
            </a:r>
            <a:r>
              <a:rPr lang="el-GR" sz="2400" dirty="0">
                <a:latin typeface="Times New Roman" pitchFamily="18" charset="0"/>
                <a:cs typeface="Times New Roman" pitchFamily="18" charset="0"/>
              </a:rPr>
              <a:t>α</a:t>
            </a:r>
            <a:r>
              <a:rPr lang="el-GR" sz="1600" dirty="0">
                <a:latin typeface="Times New Roman" pitchFamily="18" charset="0"/>
                <a:cs typeface="Times New Roman" pitchFamily="18" charset="0"/>
              </a:rPr>
              <a:t>1</a:t>
            </a:r>
            <a:r>
              <a:rPr lang="el-GR" sz="2400" dirty="0">
                <a:latin typeface="Times New Roman" pitchFamily="18" charset="0"/>
                <a:cs typeface="Times New Roman" pitchFamily="18" charset="0"/>
              </a:rPr>
              <a:t>- </a:t>
            </a:r>
            <a:r>
              <a:rPr lang="en-US" sz="2400" dirty="0">
                <a:latin typeface="Times New Roman" pitchFamily="18" charset="0"/>
                <a:cs typeface="Times New Roman" pitchFamily="18" charset="0"/>
              </a:rPr>
              <a:t>and </a:t>
            </a:r>
            <a:r>
              <a:rPr lang="el-GR" sz="2400" dirty="0">
                <a:latin typeface="Times New Roman" pitchFamily="18" charset="0"/>
                <a:cs typeface="Times New Roman" pitchFamily="18" charset="0"/>
              </a:rPr>
              <a:t>α</a:t>
            </a:r>
            <a:r>
              <a:rPr lang="el-GR" sz="1800" dirty="0">
                <a:latin typeface="Times New Roman" pitchFamily="18" charset="0"/>
                <a:cs typeface="Times New Roman" pitchFamily="18" charset="0"/>
              </a:rPr>
              <a:t>2</a:t>
            </a:r>
            <a:r>
              <a:rPr lang="el-GR" sz="2400" dirty="0">
                <a:latin typeface="Times New Roman" pitchFamily="18" charset="0"/>
                <a:cs typeface="Times New Roman" pitchFamily="18" charset="0"/>
              </a:rPr>
              <a:t>- </a:t>
            </a:r>
            <a:r>
              <a:rPr lang="en-US" sz="2400" dirty="0">
                <a:latin typeface="Times New Roman" pitchFamily="18" charset="0"/>
                <a:cs typeface="Times New Roman" pitchFamily="18" charset="0"/>
              </a:rPr>
              <a:t>receptors irreversibly</a:t>
            </a:r>
            <a:r>
              <a:rPr lang="en-US" sz="2400" dirty="0" smtClean="0">
                <a:latin typeface="Times New Roman" pitchFamily="18" charset="0"/>
                <a:cs typeface="Times New Roman" pitchFamily="18" charset="0"/>
              </a:rPr>
              <a:t>.</a:t>
            </a:r>
          </a:p>
          <a:p>
            <a:pPr marL="365125" indent="358775" algn="just" rtl="0">
              <a:buNone/>
            </a:pPr>
            <a:endParaRPr lang="ar-IQ" sz="2400" dirty="0">
              <a:latin typeface="Times New Roman" panose="02020603050405020304" pitchFamily="18" charset="0"/>
              <a:cs typeface="Times New Roman" panose="02020603050405020304" pitchFamily="18" charset="0"/>
            </a:endParaRPr>
          </a:p>
        </p:txBody>
      </p:sp>
      <p:pic>
        <p:nvPicPr>
          <p:cNvPr id="6" name="Picture 5"/>
          <p:cNvPicPr/>
          <p:nvPr/>
        </p:nvPicPr>
        <p:blipFill>
          <a:blip r:embed="rId2"/>
          <a:stretch>
            <a:fillRect/>
          </a:stretch>
        </p:blipFill>
        <p:spPr>
          <a:xfrm>
            <a:off x="5868144" y="4293096"/>
            <a:ext cx="3089739" cy="1944216"/>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6712"/>
            <a:ext cx="8229600" cy="5688632"/>
          </a:xfrm>
        </p:spPr>
        <p:txBody>
          <a:bodyPr>
            <a:normAutofit/>
          </a:bodyPr>
          <a:lstStyle/>
          <a:p>
            <a:pPr algn="l" rtl="0">
              <a:buNone/>
            </a:pPr>
            <a:r>
              <a:rPr lang="en-US" sz="3500" b="1" dirty="0" smtClean="0">
                <a:solidFill>
                  <a:schemeClr val="accent5"/>
                </a:solidFill>
                <a:latin typeface="Times New Roman" pitchFamily="18" charset="0"/>
                <a:cs typeface="Times New Roman" pitchFamily="18" charset="0"/>
              </a:rPr>
              <a:t>Selective </a:t>
            </a:r>
            <a:r>
              <a:rPr lang="el-GR" sz="3500" b="1" dirty="0" smtClean="0">
                <a:solidFill>
                  <a:schemeClr val="accent5"/>
                </a:solidFill>
                <a:latin typeface="Times New Roman" pitchFamily="18" charset="0"/>
                <a:cs typeface="Times New Roman" pitchFamily="18" charset="0"/>
              </a:rPr>
              <a:t>α</a:t>
            </a:r>
            <a:r>
              <a:rPr lang="en-US" sz="2200" b="1" dirty="0" smtClean="0">
                <a:solidFill>
                  <a:schemeClr val="accent5"/>
                </a:solidFill>
                <a:latin typeface="Times New Roman" pitchFamily="18" charset="0"/>
                <a:cs typeface="Times New Roman" pitchFamily="18" charset="0"/>
              </a:rPr>
              <a:t>1</a:t>
            </a:r>
            <a:r>
              <a:rPr lang="en-US" sz="3500" b="1" dirty="0" smtClean="0">
                <a:solidFill>
                  <a:schemeClr val="accent5"/>
                </a:solidFill>
                <a:latin typeface="Times New Roman" pitchFamily="18" charset="0"/>
                <a:cs typeface="Times New Roman" pitchFamily="18" charset="0"/>
              </a:rPr>
              <a:t>-blockers</a:t>
            </a:r>
          </a:p>
          <a:p>
            <a:pPr algn="l" rtl="0">
              <a:buNone/>
            </a:pPr>
            <a:r>
              <a:rPr lang="en-US" b="1" dirty="0" smtClean="0">
                <a:solidFill>
                  <a:srgbClr val="0070C0"/>
                </a:solidFill>
                <a:latin typeface="Times New Roman" pitchFamily="18" charset="0"/>
                <a:cs typeface="Times New Roman" pitchFamily="18" charset="0"/>
              </a:rPr>
              <a:t>Prazosin (Minipress), terazosin (Hytrin), and doxazosin</a:t>
            </a:r>
          </a:p>
          <a:p>
            <a:pPr algn="l" rtl="0">
              <a:buNone/>
            </a:pPr>
            <a:r>
              <a:rPr lang="en-US" b="1" dirty="0" smtClean="0">
                <a:solidFill>
                  <a:srgbClr val="0070C0"/>
                </a:solidFill>
                <a:latin typeface="Times New Roman" pitchFamily="18" charset="0"/>
                <a:cs typeface="Times New Roman" pitchFamily="18" charset="0"/>
              </a:rPr>
              <a:t>(Cardura):</a:t>
            </a:r>
          </a:p>
          <a:p>
            <a:pPr marL="365125" indent="352425" algn="just" rtl="0">
              <a:buNone/>
            </a:pPr>
            <a:r>
              <a:rPr lang="en-US" dirty="0" smtClean="0">
                <a:latin typeface="Times New Roman" pitchFamily="18" charset="0"/>
                <a:cs typeface="Times New Roman" pitchFamily="18" charset="0"/>
              </a:rPr>
              <a:t>They are quinazoline  </a:t>
            </a:r>
            <a:r>
              <a:rPr lang="el-GR" dirty="0" smtClean="0">
                <a:latin typeface="Times New Roman" pitchFamily="18" charset="0"/>
                <a:cs typeface="Times New Roman" pitchFamily="18" charset="0"/>
              </a:rPr>
              <a:t>α</a:t>
            </a:r>
            <a:r>
              <a:rPr lang="en-US" sz="22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-blockers. As a result, in part, of its greater</a:t>
            </a:r>
            <a:r>
              <a:rPr lang="el-GR" b="1" dirty="0" smtClean="0">
                <a:latin typeface="Times New Roman" pitchFamily="18" charset="0"/>
                <a:cs typeface="Times New Roman" pitchFamily="18" charset="0"/>
              </a:rPr>
              <a:t> α</a:t>
            </a:r>
            <a:r>
              <a:rPr lang="en-US" sz="19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-receptor selectivity. Structurally, these agents consist of three components: the </a:t>
            </a:r>
            <a:r>
              <a:rPr lang="en-US" dirty="0" smtClean="0">
                <a:solidFill>
                  <a:srgbClr val="0070C0"/>
                </a:solidFill>
                <a:latin typeface="Times New Roman" pitchFamily="18" charset="0"/>
                <a:cs typeface="Times New Roman" pitchFamily="18" charset="0"/>
              </a:rPr>
              <a:t>quinazoline ring, </a:t>
            </a:r>
            <a:r>
              <a:rPr lang="en-US" dirty="0" smtClean="0">
                <a:latin typeface="Times New Roman" pitchFamily="18" charset="0"/>
                <a:cs typeface="Times New Roman" pitchFamily="18" charset="0"/>
              </a:rPr>
              <a:t>the </a:t>
            </a:r>
            <a:r>
              <a:rPr lang="en-US" dirty="0" smtClean="0">
                <a:solidFill>
                  <a:srgbClr val="0070C0"/>
                </a:solidFill>
                <a:latin typeface="Times New Roman" pitchFamily="18" charset="0"/>
                <a:cs typeface="Times New Roman" pitchFamily="18" charset="0"/>
              </a:rPr>
              <a:t>piperazine ring, </a:t>
            </a:r>
            <a:r>
              <a:rPr lang="en-US" dirty="0" smtClean="0">
                <a:latin typeface="Times New Roman" pitchFamily="18" charset="0"/>
                <a:cs typeface="Times New Roman" pitchFamily="18" charset="0"/>
              </a:rPr>
              <a:t>and the </a:t>
            </a:r>
            <a:r>
              <a:rPr lang="en-US" dirty="0" smtClean="0">
                <a:solidFill>
                  <a:srgbClr val="0070C0"/>
                </a:solidFill>
                <a:latin typeface="Times New Roman" pitchFamily="18" charset="0"/>
                <a:cs typeface="Times New Roman" pitchFamily="18" charset="0"/>
              </a:rPr>
              <a:t>acyl moiety. </a:t>
            </a:r>
            <a:r>
              <a:rPr lang="en-US" dirty="0" smtClean="0">
                <a:latin typeface="Times New Roman" pitchFamily="18" charset="0"/>
                <a:cs typeface="Times New Roman" pitchFamily="18" charset="0"/>
              </a:rPr>
              <a:t>The </a:t>
            </a:r>
            <a:r>
              <a:rPr lang="en-US" dirty="0" smtClean="0">
                <a:solidFill>
                  <a:srgbClr val="FF0000"/>
                </a:solidFill>
                <a:latin typeface="Times New Roman" pitchFamily="18" charset="0"/>
                <a:cs typeface="Times New Roman" pitchFamily="18" charset="0"/>
              </a:rPr>
              <a:t>4-amino group </a:t>
            </a:r>
            <a:r>
              <a:rPr lang="en-US" dirty="0" smtClean="0">
                <a:latin typeface="Times New Roman" pitchFamily="18" charset="0"/>
                <a:cs typeface="Times New Roman" pitchFamily="18" charset="0"/>
              </a:rPr>
              <a:t>on the quinazoline ring is very important for </a:t>
            </a:r>
            <a:r>
              <a:rPr lang="el-GR" b="1" dirty="0" smtClean="0">
                <a:latin typeface="Times New Roman" pitchFamily="18" charset="0"/>
                <a:cs typeface="Times New Roman" pitchFamily="18" charset="0"/>
              </a:rPr>
              <a:t>α</a:t>
            </a:r>
            <a:r>
              <a:rPr lang="en-US" sz="16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-receptor affinity</a:t>
            </a:r>
            <a:r>
              <a:rPr lang="en-US" dirty="0" smtClean="0"/>
              <a:t>. </a:t>
            </a:r>
            <a:r>
              <a:rPr lang="en-US" dirty="0" smtClean="0">
                <a:latin typeface="Times New Roman" pitchFamily="18" charset="0"/>
                <a:cs typeface="Times New Roman" pitchFamily="18" charset="0"/>
              </a:rPr>
              <a:t>These drugs dilate both arterioles and veins and are thus used in the treatment of hypertension</a:t>
            </a:r>
            <a:r>
              <a:rPr lang="en-US" dirty="0" smtClean="0"/>
              <a:t>.</a:t>
            </a:r>
            <a:endParaRPr lang="ar-IQ"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rema\Pictures\2014-04-15 karima\Screenshot068.jpg"/>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1331641" y="332656"/>
            <a:ext cx="6048672" cy="561662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80728"/>
            <a:ext cx="7632847" cy="4896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7694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229600" cy="576064"/>
          </a:xfrm>
        </p:spPr>
        <p:txBody>
          <a:bodyPr>
            <a:normAutofit fontScale="90000"/>
          </a:bodyPr>
          <a:lstStyle/>
          <a:p>
            <a:r>
              <a:rPr lang="en-US" b="1" dirty="0">
                <a:solidFill>
                  <a:srgbClr val="0070C0"/>
                </a:solidFill>
                <a:latin typeface="Times New Roman" pitchFamily="18" charset="0"/>
                <a:cs typeface="Times New Roman" pitchFamily="18" charset="0"/>
              </a:rPr>
              <a:t>Biosynthesis</a:t>
            </a:r>
            <a:endParaRPr lang="ar-IQ"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1052736"/>
            <a:ext cx="8445624" cy="5112568"/>
          </a:xfrm>
        </p:spPr>
        <p:txBody>
          <a:bodyPr>
            <a:noAutofit/>
          </a:bodyPr>
          <a:lstStyle/>
          <a:p>
            <a:pPr marL="365125" indent="352425" algn="l" rtl="0">
              <a:lnSpc>
                <a:spcPct val="120000"/>
              </a:lnSpc>
              <a:buNone/>
            </a:pPr>
            <a:r>
              <a:rPr lang="en-US" sz="2400" dirty="0">
                <a:solidFill>
                  <a:srgbClr val="0070C0"/>
                </a:solidFill>
                <a:latin typeface="Times New Roman" pitchFamily="18" charset="0"/>
                <a:cs typeface="Times New Roman" pitchFamily="18" charset="0"/>
              </a:rPr>
              <a:t>The first step </a:t>
            </a:r>
            <a:r>
              <a:rPr lang="en-US" sz="2400" dirty="0">
                <a:latin typeface="Times New Roman" pitchFamily="18" charset="0"/>
                <a:cs typeface="Times New Roman" pitchFamily="18" charset="0"/>
              </a:rPr>
              <a:t>in CA biosynthesis is the </a:t>
            </a:r>
            <a:r>
              <a:rPr lang="en-US" sz="2400" dirty="0" smtClean="0">
                <a:latin typeface="Times New Roman" pitchFamily="18" charset="0"/>
                <a:cs typeface="Times New Roman" pitchFamily="18" charset="0"/>
              </a:rPr>
              <a:t>3-hydroxylation of </a:t>
            </a:r>
            <a:r>
              <a:rPr lang="en-US" sz="2400" dirty="0">
                <a:latin typeface="Times New Roman" pitchFamily="18" charset="0"/>
                <a:cs typeface="Times New Roman" pitchFamily="18" charset="0"/>
              </a:rPr>
              <a:t>the amino acid L-tyrosine </a:t>
            </a:r>
            <a:r>
              <a:rPr lang="en-US" sz="2400" dirty="0" smtClean="0">
                <a:latin typeface="Times New Roman" pitchFamily="18" charset="0"/>
                <a:cs typeface="Times New Roman" pitchFamily="18" charset="0"/>
              </a:rPr>
              <a:t>to form L- dihydroxyphenyl alanine (L-DOPA) by </a:t>
            </a:r>
            <a:r>
              <a:rPr lang="en-US" sz="2400" dirty="0" smtClean="0">
                <a:solidFill>
                  <a:srgbClr val="0070C0"/>
                </a:solidFill>
                <a:latin typeface="Times New Roman" pitchFamily="18" charset="0"/>
                <a:cs typeface="Times New Roman" pitchFamily="18" charset="0"/>
              </a:rPr>
              <a:t>tyrosine hydroxylase </a:t>
            </a:r>
            <a:r>
              <a:rPr lang="en-US" sz="2400" dirty="0" smtClean="0">
                <a:latin typeface="Times New Roman" pitchFamily="18" charset="0"/>
                <a:cs typeface="Times New Roman" pitchFamily="18" charset="0"/>
              </a:rPr>
              <a:t>(TH, tyrosine-3-monooxygenase). </a:t>
            </a:r>
          </a:p>
          <a:p>
            <a:pPr marL="365125" indent="268288">
              <a:buNone/>
            </a:pPr>
            <a:r>
              <a:rPr lang="en-US" dirty="0">
                <a:solidFill>
                  <a:srgbClr val="0070C0"/>
                </a:solidFill>
                <a:latin typeface="Times New Roman" pitchFamily="18" charset="0"/>
                <a:cs typeface="Times New Roman" pitchFamily="18" charset="0"/>
              </a:rPr>
              <a:t>The second step </a:t>
            </a:r>
            <a:r>
              <a:rPr lang="en-US" dirty="0">
                <a:latin typeface="Times New Roman" pitchFamily="18" charset="0"/>
                <a:cs typeface="Times New Roman" pitchFamily="18" charset="0"/>
              </a:rPr>
              <a:t>is the decarboxylation of L-DOPA to give DA. The enzyme involved is DOPA decarboxylase. </a:t>
            </a:r>
          </a:p>
          <a:p>
            <a:pPr marL="365125" indent="352425">
              <a:buNone/>
            </a:pPr>
            <a:r>
              <a:rPr lang="en-US" dirty="0">
                <a:solidFill>
                  <a:srgbClr val="0070C0"/>
                </a:solidFill>
                <a:latin typeface="Times New Roman" pitchFamily="18" charset="0"/>
                <a:cs typeface="Times New Roman" pitchFamily="18" charset="0"/>
              </a:rPr>
              <a:t>The third step </a:t>
            </a:r>
            <a:r>
              <a:rPr lang="en-US" dirty="0">
                <a:latin typeface="Times New Roman" pitchFamily="18" charset="0"/>
                <a:cs typeface="Times New Roman" pitchFamily="18" charset="0"/>
              </a:rPr>
              <a:t>is side-chain hydroxylation of DA to give NE. </a:t>
            </a:r>
          </a:p>
          <a:p>
            <a:pPr marL="365125" indent="268288" algn="just">
              <a:buNone/>
            </a:pPr>
            <a:r>
              <a:rPr lang="en-US" dirty="0">
                <a:solidFill>
                  <a:srgbClr val="0070C0"/>
                </a:solidFill>
                <a:latin typeface="Times New Roman" pitchFamily="18" charset="0"/>
                <a:cs typeface="Times New Roman" pitchFamily="18" charset="0"/>
              </a:rPr>
              <a:t>The last step </a:t>
            </a:r>
            <a:r>
              <a:rPr lang="en-US" dirty="0">
                <a:latin typeface="Times New Roman" pitchFamily="18" charset="0"/>
                <a:cs typeface="Times New Roman" pitchFamily="18" charset="0"/>
              </a:rPr>
              <a:t>is the N-methylation of NE to give E in the adrenal medulla. The reaction is catalyzed by the enzyme </a:t>
            </a:r>
            <a:r>
              <a:rPr lang="en-US" dirty="0" err="1">
                <a:latin typeface="Times New Roman" pitchFamily="18" charset="0"/>
                <a:cs typeface="Times New Roman" pitchFamily="18" charset="0"/>
              </a:rPr>
              <a:t>phenylethanolamine</a:t>
            </a:r>
            <a:r>
              <a:rPr lang="en-US" dirty="0">
                <a:latin typeface="Times New Roman" pitchFamily="18" charset="0"/>
                <a:cs typeface="Times New Roman" pitchFamily="18" charset="0"/>
              </a:rPr>
              <a:t>-N-methyl transferase (PNMT).</a:t>
            </a:r>
            <a:endParaRPr lang="ar-IQ" dirty="0">
              <a:latin typeface="Times New Roman" panose="02020603050405020304" pitchFamily="18" charset="0"/>
              <a:cs typeface="Times New Roman" panose="02020603050405020304" pitchFamily="18" charset="0"/>
            </a:endParaRPr>
          </a:p>
          <a:p>
            <a:pPr marL="365125" indent="352425" algn="l" rtl="0">
              <a:lnSpc>
                <a:spcPct val="120000"/>
              </a:lnSpc>
              <a:buNone/>
            </a:pPr>
            <a:endParaRPr lang="en-US" sz="2400" dirty="0" smtClean="0">
              <a:latin typeface="Times New Roman" pitchFamily="18" charset="0"/>
              <a:cs typeface="Times New Roman" pitchFamily="18" charset="0"/>
            </a:endParaRPr>
          </a:p>
          <a:p>
            <a:pPr marL="365125" indent="352425" algn="just" rtl="0">
              <a:lnSpc>
                <a:spcPct val="120000"/>
              </a:lnSpc>
              <a:buNone/>
            </a:pPr>
            <a:r>
              <a:rPr lang="en-US" sz="2400" dirty="0" smtClean="0">
                <a:latin typeface="Times New Roman" pitchFamily="18" charset="0"/>
                <a:cs typeface="Times New Roman" pitchFamily="18" charset="0"/>
              </a:rPr>
              <a:t> </a:t>
            </a:r>
          </a:p>
          <a:p>
            <a:pPr marL="0" indent="536575" algn="just" rtl="0">
              <a:buNone/>
            </a:pPr>
            <a:endParaRPr lang="ar-IQ" sz="2400" dirty="0">
              <a:cs typeface="+mj-cs"/>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08720"/>
            <a:ext cx="7488832" cy="4752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67817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836712"/>
            <a:ext cx="7704856"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02552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1052736"/>
            <a:ext cx="7135316"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10335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20688"/>
            <a:ext cx="8229600" cy="504056"/>
          </a:xfrm>
        </p:spPr>
        <p:txBody>
          <a:bodyPr>
            <a:normAutofit fontScale="90000"/>
          </a:bodyPr>
          <a:lstStyle/>
          <a:p>
            <a:r>
              <a:rPr lang="en-US" dirty="0" smtClean="0">
                <a:solidFill>
                  <a:srgbClr val="FF0000"/>
                </a:solidFill>
              </a:rPr>
              <a:t/>
            </a:r>
            <a:br>
              <a:rPr lang="en-US" dirty="0" smtClean="0">
                <a:solidFill>
                  <a:srgbClr val="FF0000"/>
                </a:solidFill>
              </a:rPr>
            </a:br>
            <a:r>
              <a:rPr lang="en-US" sz="3100" b="1" dirty="0" smtClean="0">
                <a:solidFill>
                  <a:schemeClr val="accent5"/>
                </a:solidFill>
                <a:latin typeface="Times New Roman" panose="02020603050405020304" pitchFamily="18" charset="0"/>
                <a:cs typeface="Times New Roman" panose="02020603050405020304" pitchFamily="18" charset="0"/>
              </a:rPr>
              <a:t>Selective </a:t>
            </a:r>
            <a:r>
              <a:rPr lang="el-GR" sz="3100" b="1" dirty="0">
                <a:solidFill>
                  <a:schemeClr val="accent5"/>
                </a:solidFill>
                <a:latin typeface="Times New Roman" panose="02020603050405020304" pitchFamily="18" charset="0"/>
                <a:cs typeface="Times New Roman" panose="02020603050405020304" pitchFamily="18" charset="0"/>
              </a:rPr>
              <a:t>α</a:t>
            </a:r>
            <a:r>
              <a:rPr lang="el-GR" sz="1800" b="1" dirty="0">
                <a:solidFill>
                  <a:schemeClr val="accent5"/>
                </a:solidFill>
                <a:latin typeface="Times New Roman" panose="02020603050405020304" pitchFamily="18" charset="0"/>
                <a:cs typeface="Times New Roman" panose="02020603050405020304" pitchFamily="18" charset="0"/>
              </a:rPr>
              <a:t>2</a:t>
            </a:r>
            <a:r>
              <a:rPr lang="el-GR" sz="3100" b="1" dirty="0">
                <a:solidFill>
                  <a:schemeClr val="accent5"/>
                </a:solidFill>
                <a:latin typeface="Times New Roman" panose="02020603050405020304" pitchFamily="18" charset="0"/>
                <a:cs typeface="Times New Roman" panose="02020603050405020304" pitchFamily="18" charset="0"/>
              </a:rPr>
              <a:t>-</a:t>
            </a:r>
            <a:r>
              <a:rPr lang="en-US" sz="3100" b="1" dirty="0">
                <a:solidFill>
                  <a:schemeClr val="accent5"/>
                </a:solidFill>
                <a:latin typeface="Times New Roman" panose="02020603050405020304" pitchFamily="18" charset="0"/>
                <a:cs typeface="Times New Roman" panose="02020603050405020304" pitchFamily="18" charset="0"/>
              </a:rPr>
              <a:t>blockers</a:t>
            </a:r>
            <a:br>
              <a:rPr lang="en-US" sz="3100" b="1" dirty="0">
                <a:solidFill>
                  <a:schemeClr val="accent5"/>
                </a:solidFill>
                <a:latin typeface="Times New Roman" panose="02020603050405020304" pitchFamily="18" charset="0"/>
                <a:cs typeface="Times New Roman" panose="02020603050405020304" pitchFamily="18" charset="0"/>
              </a:rPr>
            </a:br>
            <a:endParaRPr lang="en-US" sz="3100" b="1" dirty="0">
              <a:solidFill>
                <a:schemeClr val="accent5"/>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457200" y="1412776"/>
            <a:ext cx="8229600" cy="4594515"/>
          </a:xfrm>
        </p:spPr>
        <p:txBody>
          <a:bodyPr>
            <a:normAutofit/>
          </a:bodyPr>
          <a:lstStyle/>
          <a:p>
            <a:pPr marL="109728" indent="0" algn="l" rtl="0">
              <a:buNone/>
            </a:pPr>
            <a:r>
              <a:rPr lang="en-US" sz="2400" dirty="0">
                <a:solidFill>
                  <a:srgbClr val="0070C0"/>
                </a:solidFill>
                <a:latin typeface="Times New Roman" panose="02020603050405020304" pitchFamily="18" charset="0"/>
                <a:cs typeface="Times New Roman" panose="02020603050405020304" pitchFamily="18" charset="0"/>
              </a:rPr>
              <a:t>Yohimbine and Corynanthine. Yohimbine (Yocon)</a:t>
            </a:r>
          </a:p>
          <a:p>
            <a:pPr marL="109728" indent="0">
              <a:buNone/>
            </a:pPr>
            <a:r>
              <a:rPr lang="en-US" sz="2400" dirty="0">
                <a:latin typeface="Times New Roman" panose="02020603050405020304" pitchFamily="18" charset="0"/>
                <a:cs typeface="Times New Roman" panose="02020603050405020304" pitchFamily="18" charset="0"/>
              </a:rPr>
              <a:t>Is a competitive and selective α</a:t>
            </a:r>
            <a:r>
              <a:rPr lang="en-US" sz="14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-blocker. The compound is an </a:t>
            </a:r>
            <a:r>
              <a:rPr lang="en-US" sz="2400" dirty="0" err="1">
                <a:latin typeface="Times New Roman" panose="02020603050405020304" pitchFamily="18" charset="0"/>
                <a:cs typeface="Times New Roman" panose="02020603050405020304" pitchFamily="18" charset="0"/>
              </a:rPr>
              <a:t>indolealkylamine</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alkaloid,</a:t>
            </a:r>
            <a:r>
              <a:rPr lang="en-US" dirty="0">
                <a:latin typeface="Times New Roman" panose="02020603050405020304" pitchFamily="18" charset="0"/>
                <a:cs typeface="Times New Roman" panose="02020603050405020304" pitchFamily="18" charset="0"/>
              </a:rPr>
              <a:t> it selectively blocks α</a:t>
            </a:r>
            <a:r>
              <a:rPr lang="en-US" sz="14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-adrenergic receptors. It weakens the negative feedback mechanism of norepinephrine release in nerve endings. </a:t>
            </a:r>
            <a:r>
              <a:rPr lang="en-US" dirty="0" err="1">
                <a:latin typeface="Times New Roman" panose="02020603050405020304" pitchFamily="18" charset="0"/>
                <a:cs typeface="Times New Roman" panose="02020603050405020304" pitchFamily="18" charset="0"/>
              </a:rPr>
              <a:t>Yohimbine</a:t>
            </a:r>
            <a:r>
              <a:rPr lang="en-US" dirty="0">
                <a:latin typeface="Times New Roman" panose="02020603050405020304" pitchFamily="18" charset="0"/>
                <a:cs typeface="Times New Roman" panose="02020603050405020304" pitchFamily="18" charset="0"/>
              </a:rPr>
              <a:t> is a natural peripherally and centrally acting α2-adrenergic receptor antagonist</a:t>
            </a:r>
          </a:p>
          <a:p>
            <a:pPr marL="109728" indent="0" algn="l" rtl="0">
              <a:buNone/>
            </a:pPr>
            <a:endParaRPr lang="en-US" sz="2400" dirty="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4149080"/>
            <a:ext cx="3171825"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790824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β-</a:t>
            </a:r>
            <a:r>
              <a:rPr lang="en-US" dirty="0"/>
              <a:t>Blockers as </a:t>
            </a:r>
            <a:r>
              <a:rPr lang="en-US" dirty="0" smtClean="0"/>
              <a:t>cardiovascular drugs</a:t>
            </a:r>
            <a:endParaRPr lang="en-US" dirty="0"/>
          </a:p>
        </p:txBody>
      </p:sp>
      <p:sp>
        <p:nvSpPr>
          <p:cNvPr id="3" name="Content Placeholder 2"/>
          <p:cNvSpPr>
            <a:spLocks noGrp="1"/>
          </p:cNvSpPr>
          <p:nvPr>
            <p:ph idx="1"/>
          </p:nvPr>
        </p:nvSpPr>
        <p:spPr>
          <a:xfrm>
            <a:off x="467544" y="1600200"/>
            <a:ext cx="8352928" cy="4876800"/>
          </a:xfrm>
        </p:spPr>
        <p:txBody>
          <a:bodyPr>
            <a:normAutofit/>
          </a:bodyPr>
          <a:lstStyle/>
          <a:p>
            <a:r>
              <a:rPr lang="en-US" dirty="0">
                <a:latin typeface="Times New Roman" panose="02020603050405020304" pitchFamily="18" charset="0"/>
                <a:cs typeface="Times New Roman" panose="02020603050405020304" pitchFamily="18" charset="0"/>
              </a:rPr>
              <a:t>β-Blockers are among the most widely </a:t>
            </a:r>
            <a:r>
              <a:rPr lang="en-US" dirty="0" smtClean="0">
                <a:latin typeface="Times New Roman" panose="02020603050405020304" pitchFamily="18" charset="0"/>
                <a:cs typeface="Times New Roman" panose="02020603050405020304" pitchFamily="18" charset="0"/>
              </a:rPr>
              <a:t>employed antihypertensives </a:t>
            </a:r>
            <a:r>
              <a:rPr lang="en-US" dirty="0">
                <a:latin typeface="Times New Roman" panose="02020603050405020304" pitchFamily="18" charset="0"/>
                <a:cs typeface="Times New Roman" panose="02020603050405020304" pitchFamily="18" charset="0"/>
              </a:rPr>
              <a:t>and are also considered the first-line treatment for glaucoma.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Most </a:t>
            </a:r>
            <a:r>
              <a:rPr lang="en-US" dirty="0">
                <a:latin typeface="Times New Roman" panose="02020603050405020304" pitchFamily="18" charset="0"/>
                <a:cs typeface="Times New Roman" panose="02020603050405020304" pitchFamily="18" charset="0"/>
              </a:rPr>
              <a:t>of β -blockers are in the chemical class </a:t>
            </a:r>
            <a:r>
              <a:rPr lang="en-US" dirty="0" smtClean="0">
                <a:latin typeface="Times New Roman" panose="02020603050405020304" pitchFamily="18" charset="0"/>
                <a:cs typeface="Times New Roman" panose="02020603050405020304" pitchFamily="18" charset="0"/>
              </a:rPr>
              <a:t>of aryloxypropanolamines</a:t>
            </a: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most useful adrenergic antagonists used in </a:t>
            </a:r>
            <a:r>
              <a:rPr lang="en-US" dirty="0" smtClean="0">
                <a:latin typeface="Times New Roman" panose="02020603050405020304" pitchFamily="18" charset="0"/>
                <a:cs typeface="Times New Roman" panose="02020603050405020304" pitchFamily="18" charset="0"/>
              </a:rPr>
              <a:t>medicine today </a:t>
            </a:r>
            <a:r>
              <a:rPr lang="en-US" dirty="0">
                <a:latin typeface="Times New Roman" panose="02020603050405020304" pitchFamily="18" charset="0"/>
                <a:cs typeface="Times New Roman" panose="02020603050405020304" pitchFamily="18" charset="0"/>
              </a:rPr>
              <a:t>are the β-blockers , which were originally </a:t>
            </a:r>
            <a:r>
              <a:rPr lang="en-US" dirty="0" smtClean="0">
                <a:latin typeface="Times New Roman" panose="02020603050405020304" pitchFamily="18" charset="0"/>
                <a:cs typeface="Times New Roman" panose="02020603050405020304" pitchFamily="18" charset="0"/>
              </a:rPr>
              <a:t>designed to </a:t>
            </a:r>
            <a:r>
              <a:rPr lang="en-US" dirty="0">
                <a:latin typeface="Times New Roman" panose="02020603050405020304" pitchFamily="18" charset="0"/>
                <a:cs typeface="Times New Roman" panose="02020603050405020304" pitchFamily="18" charset="0"/>
              </a:rPr>
              <a:t>act as antagonists at the </a:t>
            </a:r>
            <a:r>
              <a:rPr lang="en-US" dirty="0" smtClean="0">
                <a:latin typeface="Times New Roman" panose="02020603050405020304" pitchFamily="18" charset="0"/>
                <a:cs typeface="Times New Roman" panose="02020603050405020304" pitchFamily="18" charset="0"/>
              </a:rPr>
              <a:t>β</a:t>
            </a:r>
            <a:r>
              <a:rPr lang="en-US" sz="20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-receptors </a:t>
            </a:r>
            <a:r>
              <a:rPr lang="en-US" dirty="0">
                <a:latin typeface="Times New Roman" panose="02020603050405020304" pitchFamily="18" charset="0"/>
                <a:cs typeface="Times New Roman" panose="02020603050405020304" pitchFamily="18" charset="0"/>
              </a:rPr>
              <a:t>of the heart.</a:t>
            </a:r>
          </a:p>
          <a:p>
            <a:r>
              <a:rPr lang="en-US" dirty="0" smtClean="0">
                <a:latin typeface="Times New Roman" panose="02020603050405020304" pitchFamily="18" charset="0"/>
                <a:cs typeface="Times New Roman" panose="02020603050405020304" pitchFamily="18" charset="0"/>
              </a:rPr>
              <a:t>The first </a:t>
            </a:r>
            <a:r>
              <a:rPr lang="en-US" dirty="0">
                <a:latin typeface="Times New Roman" panose="02020603050405020304" pitchFamily="18" charset="0"/>
                <a:cs typeface="Times New Roman" panose="02020603050405020304" pitchFamily="18" charset="0"/>
              </a:rPr>
              <a:t>goal in the development of these agents </a:t>
            </a:r>
            <a:r>
              <a:rPr lang="en-US" dirty="0" smtClean="0">
                <a:latin typeface="Times New Roman" panose="02020603050405020304" pitchFamily="18" charset="0"/>
                <a:cs typeface="Times New Roman" panose="02020603050405020304" pitchFamily="18" charset="0"/>
              </a:rPr>
              <a:t>was to achieve selectivity </a:t>
            </a:r>
            <a:r>
              <a:rPr lang="en-US" dirty="0">
                <a:latin typeface="Times New Roman" panose="02020603050405020304" pitchFamily="18" charset="0"/>
                <a:cs typeface="Times New Roman" panose="02020603050405020304" pitchFamily="18" charset="0"/>
              </a:rPr>
              <a:t>for β-receptors over α-receptors. </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739914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692696"/>
            <a:ext cx="8435280" cy="5904656"/>
          </a:xfrm>
        </p:spPr>
        <p:txBody>
          <a:bodyPr>
            <a:noAutofit/>
          </a:bodyPr>
          <a:lstStyle/>
          <a:p>
            <a:pPr marL="365125" indent="0" algn="just">
              <a:buNone/>
            </a:pPr>
            <a:r>
              <a:rPr lang="en-US" sz="2400" dirty="0" smtClean="0">
                <a:latin typeface="Times New Roman" pitchFamily="18" charset="0"/>
                <a:cs typeface="Times New Roman" pitchFamily="18" charset="0"/>
              </a:rPr>
              <a:t>The first </a:t>
            </a:r>
            <a:r>
              <a:rPr lang="el-GR" sz="2400" dirty="0" smtClean="0">
                <a:latin typeface="Times New Roman"/>
                <a:cs typeface="Times New Roman"/>
              </a:rPr>
              <a:t>β</a:t>
            </a:r>
            <a:r>
              <a:rPr lang="en-US" sz="2400" dirty="0" smtClean="0">
                <a:latin typeface="Times New Roman" pitchFamily="18" charset="0"/>
                <a:cs typeface="Times New Roman" pitchFamily="18" charset="0"/>
              </a:rPr>
              <a:t> -blocker, </a:t>
            </a:r>
            <a:r>
              <a:rPr lang="en-US" sz="2400" b="1" dirty="0" smtClean="0">
                <a:solidFill>
                  <a:schemeClr val="tx2"/>
                </a:solidFill>
                <a:latin typeface="Times New Roman" pitchFamily="18" charset="0"/>
                <a:cs typeface="Times New Roman" pitchFamily="18" charset="0"/>
              </a:rPr>
              <a:t>Dichloroisoproterenol (DCI</a:t>
            </a:r>
            <a:r>
              <a:rPr lang="en-US" b="1" dirty="0" smtClean="0">
                <a:solidFill>
                  <a:schemeClr val="tx2"/>
                </a:solidFill>
                <a:latin typeface="Times New Roman" pitchFamily="18" charset="0"/>
                <a:cs typeface="Times New Roman" pitchFamily="18" charset="0"/>
              </a:rPr>
              <a:t>).</a:t>
            </a:r>
          </a:p>
          <a:p>
            <a:pPr marL="365125" indent="0" algn="just">
              <a:buNone/>
            </a:pPr>
            <a:r>
              <a:rPr lang="en-US" dirty="0" smtClean="0">
                <a:latin typeface="Times New Roman" pitchFamily="18" charset="0"/>
                <a:cs typeface="Times New Roman" pitchFamily="18" charset="0"/>
              </a:rPr>
              <a:t>    Replacing </a:t>
            </a:r>
            <a:r>
              <a:rPr lang="en-US" dirty="0">
                <a:latin typeface="Times New Roman" pitchFamily="18" charset="0"/>
                <a:cs typeface="Times New Roman" pitchFamily="18" charset="0"/>
              </a:rPr>
              <a:t>the </a:t>
            </a:r>
            <a:r>
              <a:rPr lang="en-US" dirty="0" smtClean="0">
                <a:latin typeface="Times New Roman" pitchFamily="18" charset="0"/>
                <a:cs typeface="Times New Roman" pitchFamily="18" charset="0"/>
              </a:rPr>
              <a:t>phenolic groups </a:t>
            </a:r>
            <a:r>
              <a:rPr lang="en-US" dirty="0">
                <a:latin typeface="Times New Roman" pitchFamily="18" charset="0"/>
                <a:cs typeface="Times New Roman" pitchFamily="18" charset="0"/>
              </a:rPr>
              <a:t>of isoprenaline with chloro substituents </a:t>
            </a:r>
            <a:r>
              <a:rPr lang="en-US" dirty="0" smtClean="0">
                <a:latin typeface="Times New Roman" pitchFamily="18" charset="0"/>
                <a:cs typeface="Times New Roman" pitchFamily="18" charset="0"/>
              </a:rPr>
              <a:t>produced.</a:t>
            </a:r>
          </a:p>
          <a:p>
            <a:pPr marL="365125" indent="0" algn="just">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This compound was </a:t>
            </a:r>
            <a:r>
              <a:rPr lang="en-US" dirty="0">
                <a:solidFill>
                  <a:srgbClr val="0070C0"/>
                </a:solidFill>
                <a:latin typeface="Times New Roman" pitchFamily="18" charset="0"/>
                <a:cs typeface="Times New Roman" pitchFamily="18" charset="0"/>
              </a:rPr>
              <a:t>a partial agonist</a:t>
            </a:r>
            <a:r>
              <a:rPr lang="en-US" dirty="0">
                <a:latin typeface="Times New Roman" pitchFamily="18" charset="0"/>
                <a:cs typeface="Times New Roman" pitchFamily="18" charset="0"/>
              </a:rPr>
              <a:t>. In other words, it has </a:t>
            </a:r>
            <a:r>
              <a:rPr lang="en-US" dirty="0" smtClean="0">
                <a:latin typeface="Times New Roman" pitchFamily="18" charset="0"/>
                <a:cs typeface="Times New Roman" pitchFamily="18" charset="0"/>
              </a:rPr>
              <a:t>some agonist </a:t>
            </a:r>
            <a:r>
              <a:rPr lang="en-US" dirty="0">
                <a:latin typeface="Times New Roman" pitchFamily="18" charset="0"/>
                <a:cs typeface="Times New Roman" pitchFamily="18" charset="0"/>
              </a:rPr>
              <a:t>activity, but it was weaker than a pure agonist.</a:t>
            </a:r>
          </a:p>
          <a:p>
            <a:pPr marL="365125" indent="0" algn="just">
              <a:buNone/>
            </a:pPr>
            <a:r>
              <a:rPr lang="en-US" dirty="0">
                <a:latin typeface="Times New Roman" pitchFamily="18" charset="0"/>
                <a:cs typeface="Times New Roman" pitchFamily="18" charset="0"/>
              </a:rPr>
              <a:t>Nevertheless, dichloroisoprenaline blocks </a:t>
            </a:r>
            <a:r>
              <a:rPr lang="en-US" dirty="0" smtClean="0">
                <a:latin typeface="Times New Roman" pitchFamily="18" charset="0"/>
                <a:cs typeface="Times New Roman" pitchFamily="18" charset="0"/>
              </a:rPr>
              <a:t>natural chemical </a:t>
            </a:r>
            <a:r>
              <a:rPr lang="en-US" dirty="0">
                <a:latin typeface="Times New Roman" pitchFamily="18" charset="0"/>
                <a:cs typeface="Times New Roman" pitchFamily="18" charset="0"/>
              </a:rPr>
              <a:t>messengers from binding and can </a:t>
            </a:r>
            <a:r>
              <a:rPr lang="en-US" dirty="0" smtClean="0">
                <a:latin typeface="Times New Roman" pitchFamily="18" charset="0"/>
                <a:cs typeface="Times New Roman" pitchFamily="18" charset="0"/>
              </a:rPr>
              <a:t>therefore be </a:t>
            </a:r>
            <a:r>
              <a:rPr lang="en-US" dirty="0">
                <a:latin typeface="Times New Roman" pitchFamily="18" charset="0"/>
                <a:cs typeface="Times New Roman" pitchFamily="18" charset="0"/>
              </a:rPr>
              <a:t>viewed as an antagonist because it lowers </a:t>
            </a:r>
            <a:r>
              <a:rPr lang="en-US" dirty="0" smtClean="0">
                <a:latin typeface="Times New Roman" pitchFamily="18" charset="0"/>
                <a:cs typeface="Times New Roman" pitchFamily="18" charset="0"/>
              </a:rPr>
              <a:t>adrenergic activity.</a:t>
            </a:r>
            <a:endParaRPr lang="ar-IQ" dirty="0" smtClean="0">
              <a:latin typeface="Times New Roman" pitchFamily="18" charset="0"/>
              <a:cs typeface="Times New Roman" pitchFamily="18" charset="0"/>
            </a:endParaRPr>
          </a:p>
          <a:p>
            <a:pPr marL="365125" indent="0" algn="just">
              <a:buNone/>
            </a:pPr>
            <a:r>
              <a:rPr lang="en-US" dirty="0">
                <a:solidFill>
                  <a:schemeClr val="tx2"/>
                </a:solidFill>
                <a:latin typeface="Times New Roman" panose="02020603050405020304" pitchFamily="18" charset="0"/>
                <a:cs typeface="Times New Roman" panose="02020603050405020304" pitchFamily="18" charset="0"/>
              </a:rPr>
              <a:t>Propranolol </a:t>
            </a:r>
            <a:r>
              <a:rPr lang="en-US" dirty="0">
                <a:latin typeface="Times New Roman" panose="02020603050405020304" pitchFamily="18" charset="0"/>
                <a:cs typeface="Times New Roman" panose="02020603050405020304" pitchFamily="18" charset="0"/>
              </a:rPr>
              <a:t>was found to be a pure antagonist, having 10–20 times greater activity than </a:t>
            </a:r>
            <a:r>
              <a:rPr lang="en-US" dirty="0" err="1">
                <a:latin typeface="Times New Roman" panose="02020603050405020304" pitchFamily="18" charset="0"/>
                <a:cs typeface="Times New Roman" panose="02020603050405020304" pitchFamily="18" charset="0"/>
              </a:rPr>
              <a:t>pronethalol</a:t>
            </a:r>
            <a:r>
              <a:rPr lang="en-US" dirty="0">
                <a:latin typeface="Times New Roman" panose="02020603050405020304" pitchFamily="18" charset="0"/>
                <a:cs typeface="Times New Roman" panose="02020603050405020304" pitchFamily="18" charset="0"/>
              </a:rPr>
              <a:t>. </a:t>
            </a:r>
          </a:p>
          <a:p>
            <a:pPr marL="365125" indent="0" algn="just">
              <a:buNone/>
            </a:pP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457" r="10359"/>
          <a:stretch/>
        </p:blipFill>
        <p:spPr bwMode="auto">
          <a:xfrm>
            <a:off x="1691680" y="1340768"/>
            <a:ext cx="5904656"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227673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8496944" cy="6120680"/>
          </a:xfrm>
        </p:spPr>
        <p:txBody>
          <a:bodyPr/>
          <a:lstStyle/>
          <a:p>
            <a:pPr marL="0" indent="0">
              <a:buNone/>
            </a:pPr>
            <a:r>
              <a:rPr lang="en-US" dirty="0" smtClean="0">
                <a:latin typeface="Times New Roman" panose="02020603050405020304" pitchFamily="18" charset="0"/>
                <a:cs typeface="Times New Roman" panose="02020603050405020304" pitchFamily="18" charset="0"/>
              </a:rPr>
              <a:t>    It </a:t>
            </a:r>
            <a:r>
              <a:rPr lang="en-US" dirty="0">
                <a:latin typeface="Times New Roman" panose="02020603050405020304" pitchFamily="18" charset="0"/>
                <a:cs typeface="Times New Roman" panose="02020603050405020304" pitchFamily="18" charset="0"/>
              </a:rPr>
              <a:t>was introduced into the </a:t>
            </a:r>
            <a:r>
              <a:rPr lang="en-US" dirty="0" smtClean="0">
                <a:latin typeface="Times New Roman" panose="02020603050405020304" pitchFamily="18" charset="0"/>
                <a:cs typeface="Times New Roman" panose="02020603050405020304" pitchFamily="18" charset="0"/>
              </a:rPr>
              <a:t>clinic for </a:t>
            </a:r>
            <a:r>
              <a:rPr lang="en-US" dirty="0">
                <a:latin typeface="Times New Roman" panose="02020603050405020304" pitchFamily="18" charset="0"/>
                <a:cs typeface="Times New Roman" panose="02020603050405020304" pitchFamily="18" charset="0"/>
              </a:rPr>
              <a:t>the treatment of angina and is now the </a:t>
            </a:r>
            <a:r>
              <a:rPr lang="en-US" dirty="0" smtClean="0">
                <a:latin typeface="Times New Roman" panose="02020603050405020304" pitchFamily="18" charset="0"/>
                <a:cs typeface="Times New Roman" panose="02020603050405020304" pitchFamily="18" charset="0"/>
              </a:rPr>
              <a:t>benchmark against </a:t>
            </a:r>
            <a:r>
              <a:rPr lang="en-US" dirty="0">
                <a:latin typeface="Times New Roman" panose="02020603050405020304" pitchFamily="18" charset="0"/>
                <a:cs typeface="Times New Roman" panose="02020603050405020304" pitchFamily="18" charset="0"/>
              </a:rPr>
              <a:t>which all β-blockers are rated. </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r>
              <a:rPr lang="en-US" dirty="0">
                <a:solidFill>
                  <a:schemeClr val="tx2"/>
                </a:solidFill>
                <a:latin typeface="Times New Roman" panose="02020603050405020304" pitchFamily="18" charset="0"/>
                <a:cs typeface="Times New Roman" panose="02020603050405020304" pitchFamily="18" charset="0"/>
              </a:rPr>
              <a:t>Propranolol</a:t>
            </a:r>
            <a:r>
              <a:rPr lang="en-US" dirty="0">
                <a:latin typeface="Times New Roman" panose="02020603050405020304" pitchFamily="18" charset="0"/>
                <a:cs typeface="Times New Roman" panose="02020603050405020304" pitchFamily="18" charset="0"/>
              </a:rPr>
              <a:t> is a non-selective β-antagonist which </a:t>
            </a:r>
            <a:r>
              <a:rPr lang="en-US" dirty="0" smtClean="0">
                <a:latin typeface="Times New Roman" panose="02020603050405020304" pitchFamily="18" charset="0"/>
                <a:cs typeface="Times New Roman" panose="02020603050405020304" pitchFamily="18" charset="0"/>
              </a:rPr>
              <a:t>acts as </a:t>
            </a:r>
            <a:r>
              <a:rPr lang="en-US" dirty="0">
                <a:latin typeface="Times New Roman" panose="02020603050405020304" pitchFamily="18" charset="0"/>
                <a:cs typeface="Times New Roman" panose="02020603050405020304" pitchFamily="18" charset="0"/>
              </a:rPr>
              <a:t>an antagonist at </a:t>
            </a:r>
            <a:r>
              <a:rPr lang="en-US" dirty="0" smtClean="0">
                <a:latin typeface="Times New Roman" panose="02020603050405020304" pitchFamily="18" charset="0"/>
                <a:cs typeface="Times New Roman" panose="02020603050405020304" pitchFamily="18" charset="0"/>
              </a:rPr>
              <a:t>β</a:t>
            </a:r>
            <a:r>
              <a:rPr lang="en-US" sz="18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-receptors, as well as </a:t>
            </a:r>
            <a:r>
              <a:rPr lang="en-US" dirty="0" smtClean="0">
                <a:latin typeface="Times New Roman" panose="02020603050405020304" pitchFamily="18" charset="0"/>
                <a:cs typeface="Times New Roman" panose="02020603050405020304" pitchFamily="18" charset="0"/>
              </a:rPr>
              <a:t>β</a:t>
            </a:r>
            <a:r>
              <a:rPr lang="en-US" sz="18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receptors.   </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Normally</a:t>
            </a:r>
            <a:r>
              <a:rPr lang="en-US" dirty="0">
                <a:latin typeface="Times New Roman" panose="02020603050405020304" pitchFamily="18" charset="0"/>
                <a:cs typeface="Times New Roman" panose="02020603050405020304" pitchFamily="18" charset="0"/>
              </a:rPr>
              <a:t>, this is not a problem, but it is serious if </a:t>
            </a:r>
            <a:r>
              <a:rPr lang="en-US" dirty="0" smtClean="0">
                <a:latin typeface="Times New Roman" panose="02020603050405020304" pitchFamily="18" charset="0"/>
                <a:cs typeface="Times New Roman" panose="02020603050405020304" pitchFamily="18" charset="0"/>
              </a:rPr>
              <a:t>the patient </a:t>
            </a:r>
            <a:r>
              <a:rPr lang="en-US" dirty="0">
                <a:latin typeface="Times New Roman" panose="02020603050405020304" pitchFamily="18" charset="0"/>
                <a:cs typeface="Times New Roman" panose="02020603050405020304" pitchFamily="18" charset="0"/>
              </a:rPr>
              <a:t>is asthmatic as the propranolol could </a:t>
            </a:r>
            <a:r>
              <a:rPr lang="en-US" dirty="0" smtClean="0">
                <a:latin typeface="Times New Roman" panose="02020603050405020304" pitchFamily="18" charset="0"/>
                <a:cs typeface="Times New Roman" panose="02020603050405020304" pitchFamily="18" charset="0"/>
              </a:rPr>
              <a:t>initiate an asthmatic </a:t>
            </a:r>
            <a:r>
              <a:rPr lang="en-US" dirty="0">
                <a:latin typeface="Times New Roman" panose="02020603050405020304" pitchFamily="18" charset="0"/>
                <a:cs typeface="Times New Roman" panose="02020603050405020304" pitchFamily="18" charset="0"/>
              </a:rPr>
              <a:t>attack by antagonizing the </a:t>
            </a:r>
            <a:r>
              <a:rPr lang="en-US" dirty="0" smtClean="0">
                <a:latin typeface="Times New Roman" panose="02020603050405020304" pitchFamily="18" charset="0"/>
                <a:cs typeface="Times New Roman" panose="02020603050405020304" pitchFamily="18" charset="0"/>
              </a:rPr>
              <a:t>β</a:t>
            </a:r>
            <a:r>
              <a:rPr lang="en-US" sz="18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-receptors </a:t>
            </a:r>
            <a:r>
              <a:rPr lang="en-US" dirty="0" smtClean="0">
                <a:latin typeface="Times New Roman" panose="02020603050405020304" pitchFamily="18" charset="0"/>
                <a:cs typeface="Times New Roman" panose="02020603050405020304" pitchFamily="18" charset="0"/>
              </a:rPr>
              <a:t>in bronchial </a:t>
            </a:r>
            <a:r>
              <a:rPr lang="en-US" dirty="0">
                <a:latin typeface="Times New Roman" panose="02020603050405020304" pitchFamily="18" charset="0"/>
                <a:cs typeface="Times New Roman" panose="02020603050405020304" pitchFamily="18" charset="0"/>
              </a:rPr>
              <a:t>smooth muscle.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537012"/>
            <a:ext cx="7056784"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258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Times New Roman" panose="02020603050405020304" pitchFamily="18" charset="0"/>
                <a:cs typeface="Times New Roman" panose="02020603050405020304" pitchFamily="18" charset="0"/>
              </a:rPr>
              <a:t>Selective β </a:t>
            </a:r>
            <a:r>
              <a:rPr lang="en-US" sz="24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–blockers (second-generation β-blockers)</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52736"/>
            <a:ext cx="8229600" cy="5424264"/>
          </a:xfrm>
        </p:spPr>
        <p:txBody>
          <a:bodyPr/>
          <a:lstStyle/>
          <a:p>
            <a:pPr marL="0" indent="0" algn="just">
              <a:buNone/>
            </a:pPr>
            <a:r>
              <a:rPr lang="en-US" dirty="0"/>
              <a:t> </a:t>
            </a:r>
            <a:r>
              <a:rPr lang="en-US" dirty="0" smtClean="0"/>
              <a:t>   </a:t>
            </a:r>
            <a:r>
              <a:rPr lang="en-US" dirty="0" smtClean="0">
                <a:latin typeface="Times New Roman" panose="02020603050405020304" pitchFamily="18" charset="0"/>
                <a:cs typeface="Times New Roman" panose="02020603050405020304" pitchFamily="18" charset="0"/>
              </a:rPr>
              <a:t>Practolol </a:t>
            </a:r>
            <a:r>
              <a:rPr lang="en-US" dirty="0">
                <a:latin typeface="Times New Roman" panose="02020603050405020304" pitchFamily="18" charset="0"/>
                <a:cs typeface="Times New Roman" panose="02020603050405020304" pitchFamily="18" charset="0"/>
              </a:rPr>
              <a:t>is the prototypical example of a β1-blocker of this structural type. Practolol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not as potent as </a:t>
            </a:r>
            <a:r>
              <a:rPr lang="en-US" dirty="0" smtClean="0">
                <a:latin typeface="Times New Roman" panose="02020603050405020304" pitchFamily="18" charset="0"/>
                <a:cs typeface="Times New Roman" panose="02020603050405020304" pitchFamily="18" charset="0"/>
              </a:rPr>
              <a:t>propranolol, but </a:t>
            </a:r>
            <a:r>
              <a:rPr lang="en-US" dirty="0">
                <a:latin typeface="Times New Roman" panose="02020603050405020304" pitchFamily="18" charset="0"/>
                <a:cs typeface="Times New Roman" panose="02020603050405020304" pitchFamily="18" charset="0"/>
              </a:rPr>
              <a:t>it is a selective cardiac </a:t>
            </a:r>
            <a:r>
              <a:rPr lang="en-US" dirty="0" smtClean="0">
                <a:latin typeface="Times New Roman" panose="02020603050405020304" pitchFamily="18" charset="0"/>
                <a:cs typeface="Times New Roman" panose="02020603050405020304" pitchFamily="18" charset="0"/>
              </a:rPr>
              <a:t>β</a:t>
            </a:r>
            <a:r>
              <a:rPr lang="en-US" sz="18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-antagonist which does not block vascular or bronchial </a:t>
            </a:r>
            <a:r>
              <a:rPr lang="en-US" dirty="0" smtClean="0">
                <a:latin typeface="Times New Roman" panose="02020603050405020304" pitchFamily="18" charset="0"/>
                <a:cs typeface="Times New Roman" panose="02020603050405020304" pitchFamily="18" charset="0"/>
              </a:rPr>
              <a:t>β</a:t>
            </a:r>
            <a:r>
              <a:rPr lang="en-US" sz="2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-receptors. It is much </a:t>
            </a:r>
            <a:r>
              <a:rPr lang="en-US" dirty="0" smtClean="0">
                <a:latin typeface="Times New Roman" panose="02020603050405020304" pitchFamily="18" charset="0"/>
                <a:cs typeface="Times New Roman" panose="02020603050405020304" pitchFamily="18" charset="0"/>
              </a:rPr>
              <a:t>safer for </a:t>
            </a:r>
            <a:r>
              <a:rPr lang="en-US" dirty="0">
                <a:latin typeface="Times New Roman" panose="02020603050405020304" pitchFamily="18" charset="0"/>
                <a:cs typeface="Times New Roman" panose="02020603050405020304" pitchFamily="18" charset="0"/>
              </a:rPr>
              <a:t>asthmatic patients and, because it is more polar </a:t>
            </a:r>
            <a:r>
              <a:rPr lang="en-US" dirty="0" smtClean="0">
                <a:latin typeface="Times New Roman" panose="02020603050405020304" pitchFamily="18" charset="0"/>
                <a:cs typeface="Times New Roman" panose="02020603050405020304" pitchFamily="18" charset="0"/>
              </a:rPr>
              <a:t>than propranolol</a:t>
            </a:r>
            <a:r>
              <a:rPr lang="en-US" dirty="0">
                <a:latin typeface="Times New Roman" panose="02020603050405020304" pitchFamily="18" charset="0"/>
                <a:cs typeface="Times New Roman" panose="02020603050405020304" pitchFamily="18" charset="0"/>
              </a:rPr>
              <a:t>, it has many fewer CNS </a:t>
            </a:r>
            <a:r>
              <a:rPr lang="en-US" dirty="0" smtClean="0">
                <a:latin typeface="Times New Roman" panose="02020603050405020304" pitchFamily="18" charset="0"/>
                <a:cs typeface="Times New Roman" panose="02020603050405020304" pitchFamily="18" charset="0"/>
              </a:rPr>
              <a:t>effects. It </a:t>
            </a:r>
            <a:r>
              <a:rPr lang="en-US" dirty="0">
                <a:latin typeface="Times New Roman" panose="02020603050405020304" pitchFamily="18" charset="0"/>
                <a:cs typeface="Times New Roman" panose="02020603050405020304" pitchFamily="18" charset="0"/>
              </a:rPr>
              <a:t>was the first cardio selective β1-blocker to be used extensively in humans. Because it produced several toxic effects, however, it is no longer in general use in most countries.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221088"/>
            <a:ext cx="4608511"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416403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507288" cy="5712296"/>
          </a:xfrm>
        </p:spPr>
        <p:txBody>
          <a:bodyPr>
            <a:normAutofit/>
          </a:bodyPr>
          <a:lstStyle/>
          <a:p>
            <a:pPr marL="0" indent="0" algn="just">
              <a:buNone/>
            </a:pPr>
            <a:r>
              <a:rPr lang="en-US" dirty="0" smtClean="0">
                <a:latin typeface="Times New Roman" panose="02020603050405020304" pitchFamily="18" charset="0"/>
                <a:cs typeface="Times New Roman" panose="02020603050405020304" pitchFamily="18" charset="0"/>
              </a:rPr>
              <a:t>    Further </a:t>
            </a:r>
            <a:r>
              <a:rPr lang="en-US" dirty="0">
                <a:latin typeface="Times New Roman" panose="02020603050405020304" pitchFamily="18" charset="0"/>
                <a:cs typeface="Times New Roman" panose="02020603050405020304" pitchFamily="18" charset="0"/>
              </a:rPr>
              <a:t>investigations were carried out and it </a:t>
            </a:r>
            <a:r>
              <a:rPr lang="en-US" dirty="0" smtClean="0">
                <a:latin typeface="Times New Roman" panose="02020603050405020304" pitchFamily="18" charset="0"/>
                <a:cs typeface="Times New Roman" panose="02020603050405020304" pitchFamily="18" charset="0"/>
              </a:rPr>
              <a:t>was demonstrated </a:t>
            </a:r>
            <a:r>
              <a:rPr lang="en-US" dirty="0">
                <a:latin typeface="Times New Roman" panose="02020603050405020304" pitchFamily="18" charset="0"/>
                <a:cs typeface="Times New Roman" panose="02020603050405020304" pitchFamily="18" charset="0"/>
              </a:rPr>
              <a:t>that </a:t>
            </a:r>
            <a:r>
              <a:rPr lang="en-US" dirty="0">
                <a:solidFill>
                  <a:srgbClr val="FF0000"/>
                </a:solidFill>
                <a:latin typeface="Times New Roman" panose="02020603050405020304" pitchFamily="18" charset="0"/>
                <a:cs typeface="Times New Roman" panose="02020603050405020304" pitchFamily="18" charset="0"/>
              </a:rPr>
              <a:t>the amido group </a:t>
            </a:r>
            <a:r>
              <a:rPr lang="en-US" dirty="0">
                <a:latin typeface="Times New Roman" panose="02020603050405020304" pitchFamily="18" charset="0"/>
                <a:cs typeface="Times New Roman" panose="02020603050405020304" pitchFamily="18" charset="0"/>
              </a:rPr>
              <a:t>had to be in the </a:t>
            </a:r>
            <a:r>
              <a:rPr lang="en-US" dirty="0" smtClean="0">
                <a:latin typeface="Times New Roman" panose="02020603050405020304" pitchFamily="18" charset="0"/>
                <a:cs typeface="Times New Roman" panose="02020603050405020304" pitchFamily="18" charset="0"/>
              </a:rPr>
              <a:t>para position </a:t>
            </a:r>
            <a:r>
              <a:rPr lang="en-US" dirty="0">
                <a:latin typeface="Times New Roman" panose="02020603050405020304" pitchFamily="18" charset="0"/>
                <a:cs typeface="Times New Roman" panose="02020603050405020304" pitchFamily="18" charset="0"/>
              </a:rPr>
              <a:t>of the aromatic ring rather than the ortho </a:t>
            </a:r>
            <a:r>
              <a:rPr lang="en-US" dirty="0" smtClean="0">
                <a:latin typeface="Times New Roman" panose="02020603050405020304" pitchFamily="18" charset="0"/>
                <a:cs typeface="Times New Roman" panose="02020603050405020304" pitchFamily="18" charset="0"/>
              </a:rPr>
              <a:t>or meta </a:t>
            </a:r>
            <a:r>
              <a:rPr lang="en-US" dirty="0">
                <a:latin typeface="Times New Roman" panose="02020603050405020304" pitchFamily="18" charset="0"/>
                <a:cs typeface="Times New Roman" panose="02020603050405020304" pitchFamily="18" charset="0"/>
              </a:rPr>
              <a:t>positions if the structure was to retain </a:t>
            </a:r>
            <a:r>
              <a:rPr lang="en-US" dirty="0" smtClean="0">
                <a:latin typeface="Times New Roman" panose="02020603050405020304" pitchFamily="18" charset="0"/>
                <a:cs typeface="Times New Roman" panose="02020603050405020304" pitchFamily="18" charset="0"/>
              </a:rPr>
              <a:t>selectivity for </a:t>
            </a:r>
            <a:r>
              <a:rPr lang="en-US" dirty="0">
                <a:latin typeface="Times New Roman" panose="02020603050405020304" pitchFamily="18" charset="0"/>
                <a:cs typeface="Times New Roman" panose="02020603050405020304" pitchFamily="18" charset="0"/>
              </a:rPr>
              <a:t>the cardiac </a:t>
            </a:r>
            <a:r>
              <a:rPr lang="en-US" dirty="0" smtClean="0">
                <a:latin typeface="Times New Roman" panose="02020603050405020304" pitchFamily="18" charset="0"/>
                <a:cs typeface="Times New Roman" panose="02020603050405020304" pitchFamily="18" charset="0"/>
              </a:rPr>
              <a:t>β</a:t>
            </a:r>
            <a:r>
              <a:rPr lang="en-US" sz="18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-receptors. </a:t>
            </a: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This </a:t>
            </a:r>
            <a:r>
              <a:rPr lang="en-US" dirty="0">
                <a:latin typeface="Times New Roman" panose="02020603050405020304" pitchFamily="18" charset="0"/>
                <a:cs typeface="Times New Roman" panose="02020603050405020304" pitchFamily="18" charset="0"/>
              </a:rPr>
              <a:t>implied that there </a:t>
            </a:r>
            <a:r>
              <a:rPr lang="en-US" dirty="0" smtClean="0">
                <a:latin typeface="Times New Roman" panose="02020603050405020304" pitchFamily="18" charset="0"/>
                <a:cs typeface="Times New Roman" panose="02020603050405020304" pitchFamily="18" charset="0"/>
              </a:rPr>
              <a:t>was an </a:t>
            </a:r>
            <a:r>
              <a:rPr lang="en-US" dirty="0">
                <a:latin typeface="Times New Roman" panose="02020603050405020304" pitchFamily="18" charset="0"/>
                <a:cs typeface="Times New Roman" panose="02020603050405020304" pitchFamily="18" charset="0"/>
              </a:rPr>
              <a:t>extra hydrogen bonding interaction taking place </a:t>
            </a:r>
            <a:r>
              <a:rPr lang="en-US" dirty="0" smtClean="0">
                <a:latin typeface="Times New Roman" panose="02020603050405020304" pitchFamily="18" charset="0"/>
                <a:cs typeface="Times New Roman" panose="02020603050405020304" pitchFamily="18" charset="0"/>
              </a:rPr>
              <a:t>with β</a:t>
            </a:r>
            <a:r>
              <a:rPr lang="en-US" sz="18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-receptors </a:t>
            </a:r>
            <a:r>
              <a:rPr lang="en-US" dirty="0" smtClean="0">
                <a:latin typeface="Times New Roman" panose="02020603050405020304" pitchFamily="18" charset="0"/>
                <a:cs typeface="Times New Roman" panose="02020603050405020304" pitchFamily="18" charset="0"/>
              </a:rPr>
              <a:t>which </a:t>
            </a:r>
            <a:r>
              <a:rPr lang="en-US" dirty="0">
                <a:latin typeface="Times New Roman" panose="02020603050405020304" pitchFamily="18" charset="0"/>
                <a:cs typeface="Times New Roman" panose="02020603050405020304" pitchFamily="18" charset="0"/>
              </a:rPr>
              <a:t>was not taking place </a:t>
            </a:r>
            <a:r>
              <a:rPr lang="en-US" dirty="0" smtClean="0">
                <a:latin typeface="Times New Roman" panose="02020603050405020304" pitchFamily="18" charset="0"/>
                <a:cs typeface="Times New Roman" panose="02020603050405020304" pitchFamily="18" charset="0"/>
              </a:rPr>
              <a:t>with β</a:t>
            </a:r>
            <a:r>
              <a:rPr lang="en-US" sz="18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-receptors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59" t="18810" r="8082" b="7857"/>
          <a:stretch/>
        </p:blipFill>
        <p:spPr bwMode="auto">
          <a:xfrm>
            <a:off x="1944914" y="3645024"/>
            <a:ext cx="6011461" cy="3212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2195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396" r="3468"/>
          <a:stretch/>
        </p:blipFill>
        <p:spPr bwMode="auto">
          <a:xfrm>
            <a:off x="323528" y="1124744"/>
            <a:ext cx="8640960"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928767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712296"/>
          </a:xfrm>
        </p:spPr>
        <p:txBody>
          <a:bodyPr/>
          <a:lstStyle/>
          <a:p>
            <a:pPr marL="0" indent="0">
              <a:buNone/>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Replacement of the acetamido group with other groups capable of hydrogen bonding led to a series of cardioselective β 1 -blockers which included acebutolol , atenolol , metoprolol , and betaxolol</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8913" y="2060848"/>
            <a:ext cx="4507383"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138070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980728"/>
            <a:ext cx="8363272" cy="5544616"/>
          </a:xfrm>
        </p:spPr>
        <p:txBody>
          <a:bodyPr>
            <a:normAutofit/>
          </a:bodyPr>
          <a:lstStyle/>
          <a:p>
            <a:pPr marL="708025" indent="-342900" algn="just" rtl="0">
              <a:buFont typeface="Wingdings" panose="05000000000000000000" pitchFamily="2" charset="2"/>
              <a:buChar char="Ø"/>
            </a:pPr>
            <a:r>
              <a:rPr lang="en-US" sz="2400" dirty="0" smtClean="0">
                <a:latin typeface="Times New Roman" pitchFamily="18" charset="0"/>
                <a:cs typeface="Times New Roman" pitchFamily="18" charset="0"/>
              </a:rPr>
              <a:t>For </a:t>
            </a:r>
            <a:r>
              <a:rPr lang="en-US" sz="2400" dirty="0">
                <a:latin typeface="Times New Roman" pitchFamily="18" charset="0"/>
                <a:cs typeface="Times New Roman" pitchFamily="18" charset="0"/>
              </a:rPr>
              <a:t>aryl ethanolamine </a:t>
            </a:r>
            <a:r>
              <a:rPr lang="en-US" sz="2400" dirty="0">
                <a:solidFill>
                  <a:srgbClr val="FF0000"/>
                </a:solidFill>
                <a:latin typeface="Times New Roman" pitchFamily="18" charset="0"/>
                <a:cs typeface="Times New Roman" pitchFamily="18" charset="0"/>
              </a:rPr>
              <a:t>adrenergic agonists</a:t>
            </a:r>
            <a:r>
              <a:rPr lang="en-US" sz="2400" dirty="0">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the β–OH-substituted </a:t>
            </a:r>
            <a:r>
              <a:rPr lang="en-US" sz="2400" dirty="0">
                <a:solidFill>
                  <a:srgbClr val="0070C0"/>
                </a:solidFill>
                <a:latin typeface="Times New Roman" pitchFamily="18" charset="0"/>
                <a:cs typeface="Times New Roman" pitchFamily="18" charset="0"/>
              </a:rPr>
              <a:t>carbon must be in the </a:t>
            </a:r>
            <a:r>
              <a:rPr lang="en-US" sz="2400" dirty="0">
                <a:solidFill>
                  <a:srgbClr val="00B050"/>
                </a:solidFill>
                <a:latin typeface="Times New Roman" pitchFamily="18" charset="0"/>
                <a:cs typeface="Times New Roman" pitchFamily="18" charset="0"/>
              </a:rPr>
              <a:t>R absolute configuration </a:t>
            </a:r>
            <a:r>
              <a:rPr lang="en-US" sz="2400" dirty="0">
                <a:solidFill>
                  <a:srgbClr val="0070C0"/>
                </a:solidFill>
                <a:latin typeface="Times New Roman" pitchFamily="18" charset="0"/>
                <a:cs typeface="Times New Roman" pitchFamily="18" charset="0"/>
              </a:rPr>
              <a:t>for maximal direct activity.</a:t>
            </a:r>
          </a:p>
          <a:p>
            <a:pPr marL="708025" indent="-342900" algn="just" rtl="0">
              <a:buFont typeface="Wingdings" panose="05000000000000000000" pitchFamily="2" charset="2"/>
              <a:buChar char="Ø"/>
            </a:pPr>
            <a:r>
              <a:rPr lang="en-US" sz="2400" dirty="0">
                <a:latin typeface="Times New Roman" pitchFamily="18" charset="0"/>
                <a:cs typeface="Times New Roman" pitchFamily="18" charset="0"/>
              </a:rPr>
              <a:t> However, </a:t>
            </a:r>
            <a:r>
              <a:rPr lang="en-US" sz="2400" dirty="0">
                <a:solidFill>
                  <a:srgbClr val="FF0000"/>
                </a:solidFill>
                <a:latin typeface="Times New Roman" pitchFamily="18" charset="0"/>
                <a:cs typeface="Times New Roman" pitchFamily="18" charset="0"/>
              </a:rPr>
              <a:t>for β-blockers</a:t>
            </a:r>
            <a:r>
              <a:rPr lang="en-US" sz="2400" dirty="0">
                <a:latin typeface="Times New Roman" pitchFamily="18" charset="0"/>
                <a:cs typeface="Times New Roman" pitchFamily="18" charset="0"/>
              </a:rPr>
              <a:t>, </a:t>
            </a:r>
            <a:r>
              <a:rPr lang="en-US" sz="2400" dirty="0">
                <a:solidFill>
                  <a:srgbClr val="0070C0"/>
                </a:solidFill>
                <a:latin typeface="Times New Roman" pitchFamily="18" charset="0"/>
                <a:cs typeface="Times New Roman" pitchFamily="18" charset="0"/>
              </a:rPr>
              <a:t>the-OH-substituted carbon must be in the </a:t>
            </a:r>
            <a:r>
              <a:rPr lang="en-US" sz="2400" dirty="0">
                <a:solidFill>
                  <a:srgbClr val="00B050"/>
                </a:solidFill>
                <a:latin typeface="Times New Roman" pitchFamily="18" charset="0"/>
                <a:cs typeface="Times New Roman" pitchFamily="18" charset="0"/>
              </a:rPr>
              <a:t>S absolute configuration </a:t>
            </a:r>
            <a:r>
              <a:rPr lang="en-US" sz="2400" dirty="0">
                <a:solidFill>
                  <a:srgbClr val="0070C0"/>
                </a:solidFill>
                <a:latin typeface="Times New Roman" pitchFamily="18" charset="0"/>
                <a:cs typeface="Times New Roman" pitchFamily="18" charset="0"/>
              </a:rPr>
              <a:t>for maximal </a:t>
            </a:r>
            <a:r>
              <a:rPr lang="el-GR" sz="2400" dirty="0" smtClean="0">
                <a:solidFill>
                  <a:srgbClr val="0070C0"/>
                </a:solidFill>
                <a:latin typeface="Times New Roman" pitchFamily="18" charset="0"/>
                <a:cs typeface="Times New Roman" pitchFamily="18" charset="0"/>
              </a:rPr>
              <a:t>β</a:t>
            </a:r>
            <a:r>
              <a:rPr lang="en-US" sz="2400" dirty="0" smtClean="0">
                <a:solidFill>
                  <a:srgbClr val="0070C0"/>
                </a:solidFill>
                <a:latin typeface="Times New Roman" pitchFamily="18" charset="0"/>
                <a:cs typeface="Times New Roman" pitchFamily="18" charset="0"/>
              </a:rPr>
              <a:t>-blocking </a:t>
            </a:r>
            <a:r>
              <a:rPr lang="en-US" sz="2400" dirty="0">
                <a:solidFill>
                  <a:srgbClr val="0070C0"/>
                </a:solidFill>
                <a:latin typeface="Times New Roman" pitchFamily="18" charset="0"/>
                <a:cs typeface="Times New Roman" pitchFamily="18" charset="0"/>
              </a:rPr>
              <a:t>activity. </a:t>
            </a:r>
            <a:endParaRPr lang="en-US" sz="2400" dirty="0" smtClean="0">
              <a:solidFill>
                <a:srgbClr val="0070C0"/>
              </a:solidFill>
              <a:latin typeface="Times New Roman" pitchFamily="18" charset="0"/>
              <a:cs typeface="Times New Roman" pitchFamily="18" charset="0"/>
            </a:endParaRPr>
          </a:p>
          <a:p>
            <a:pPr marL="365125" indent="0" algn="just" rtl="0">
              <a:buNone/>
            </a:pPr>
            <a:r>
              <a:rPr lang="en-US" sz="2400" b="1" dirty="0" smtClean="0">
                <a:latin typeface="Times New Roman" pitchFamily="18" charset="0"/>
                <a:cs typeface="Times New Roman" pitchFamily="18" charset="0"/>
              </a:rPr>
              <a:t>Propranolol</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(Inderal, others) is the prototypical and </a:t>
            </a:r>
            <a:r>
              <a:rPr lang="en-US" sz="2400" dirty="0">
                <a:solidFill>
                  <a:srgbClr val="0070C0"/>
                </a:solidFill>
                <a:latin typeface="Times New Roman" pitchFamily="18" charset="0"/>
                <a:cs typeface="Times New Roman" pitchFamily="18" charset="0"/>
              </a:rPr>
              <a:t>nonselective </a:t>
            </a:r>
            <a:r>
              <a:rPr lang="el-GR" sz="2400" dirty="0" smtClean="0">
                <a:solidFill>
                  <a:srgbClr val="0070C0"/>
                </a:solidFill>
                <a:latin typeface="Times New Roman" pitchFamily="18" charset="0"/>
                <a:cs typeface="Times New Roman" pitchFamily="18" charset="0"/>
              </a:rPr>
              <a:t>β</a:t>
            </a:r>
            <a:r>
              <a:rPr lang="en-US" sz="2400" dirty="0" smtClean="0">
                <a:solidFill>
                  <a:srgbClr val="0070C0"/>
                </a:solidFill>
                <a:latin typeface="Times New Roman" pitchFamily="18" charset="0"/>
                <a:cs typeface="Times New Roman" pitchFamily="18" charset="0"/>
              </a:rPr>
              <a:t>-blocker</a:t>
            </a:r>
            <a:r>
              <a:rPr lang="en-US" sz="2400" dirty="0">
                <a:latin typeface="Times New Roman" pitchFamily="18" charset="0"/>
                <a:cs typeface="Times New Roman" pitchFamily="18" charset="0"/>
              </a:rPr>
              <a:t>. It blocks the β1- and </a:t>
            </a:r>
            <a:r>
              <a:rPr lang="en-US" sz="2400" dirty="0" smtClean="0">
                <a:latin typeface="Times New Roman" pitchFamily="18" charset="0"/>
                <a:cs typeface="Times New Roman" pitchFamily="18" charset="0"/>
              </a:rPr>
              <a:t>β2-receptors </a:t>
            </a:r>
            <a:r>
              <a:rPr lang="en-US" sz="2400" dirty="0">
                <a:latin typeface="Times New Roman" pitchFamily="18" charset="0"/>
                <a:cs typeface="Times New Roman" pitchFamily="18" charset="0"/>
              </a:rPr>
              <a:t>with equal affinity. </a:t>
            </a:r>
            <a:endParaRPr lang="en-US" sz="2400" dirty="0" smtClean="0">
              <a:solidFill>
                <a:srgbClr val="0070C0"/>
              </a:solidFill>
              <a:latin typeface="Times New Roman" pitchFamily="18" charset="0"/>
              <a:cs typeface="Times New Roman" pitchFamily="18" charset="0"/>
            </a:endParaRPr>
          </a:p>
          <a:p>
            <a:pPr marL="365125" indent="352425" algn="just" rtl="0">
              <a:buNone/>
            </a:pPr>
            <a:endParaRPr lang="en-US" sz="2400" dirty="0" smtClean="0">
              <a:latin typeface="Times New Roman" pitchFamily="18" charset="0"/>
              <a:cs typeface="Times New Roman" pitchFamily="18" charset="0"/>
            </a:endParaRPr>
          </a:p>
          <a:p>
            <a:pPr marL="365125" indent="352425" algn="l" rtl="0">
              <a:buNone/>
            </a:pPr>
            <a:endParaRPr lang="ar-IQ"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404664"/>
            <a:ext cx="8568952" cy="5387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227532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692696"/>
            <a:ext cx="8856984" cy="724942"/>
          </a:xfrm>
        </p:spPr>
        <p:txBody>
          <a:bodyPr>
            <a:normAutofit fontScale="90000"/>
          </a:bodyPr>
          <a:lstStyle/>
          <a:p>
            <a:pPr rtl="0"/>
            <a:r>
              <a:rPr lang="en-US" sz="3100" dirty="0" smtClean="0">
                <a:solidFill>
                  <a:srgbClr val="FF0000"/>
                </a:solidFill>
                <a:effectLst/>
              </a:rPr>
              <a:t/>
            </a:r>
            <a:br>
              <a:rPr lang="en-US" sz="3100" dirty="0" smtClean="0">
                <a:solidFill>
                  <a:srgbClr val="FF0000"/>
                </a:solidFill>
                <a:effectLst/>
              </a:rPr>
            </a:br>
            <a:r>
              <a:rPr lang="en-US" sz="3100" b="1" dirty="0" smtClean="0">
                <a:solidFill>
                  <a:srgbClr val="C00000"/>
                </a:solidFill>
                <a:effectLst/>
                <a:latin typeface="Times New Roman" panose="02020603050405020304" pitchFamily="18" charset="0"/>
                <a:cs typeface="Times New Roman" panose="02020603050405020304" pitchFamily="18" charset="0"/>
              </a:rPr>
              <a:t>Structure–activity </a:t>
            </a:r>
            <a:r>
              <a:rPr lang="en-US" sz="3100" b="1" dirty="0">
                <a:solidFill>
                  <a:srgbClr val="C00000"/>
                </a:solidFill>
                <a:effectLst/>
                <a:latin typeface="Times New Roman" panose="02020603050405020304" pitchFamily="18" charset="0"/>
                <a:cs typeface="Times New Roman" panose="02020603050405020304" pitchFamily="18" charset="0"/>
              </a:rPr>
              <a:t>relationships </a:t>
            </a:r>
            <a:r>
              <a:rPr lang="en-US" sz="3100" b="1" dirty="0" smtClean="0">
                <a:solidFill>
                  <a:srgbClr val="C00000"/>
                </a:solidFill>
                <a:effectLst/>
                <a:latin typeface="Times New Roman" panose="02020603050405020304" pitchFamily="18" charset="0"/>
                <a:cs typeface="Times New Roman" panose="02020603050405020304" pitchFamily="18" charset="0"/>
              </a:rPr>
              <a:t>of aryloxypropanol amine β-Blockers</a:t>
            </a:r>
            <a:r>
              <a:rPr lang="en-US" b="1" dirty="0">
                <a:solidFill>
                  <a:srgbClr val="C00000"/>
                </a:solidFill>
                <a:effectLst/>
                <a:latin typeface="Times New Roman" panose="02020603050405020304" pitchFamily="18" charset="0"/>
                <a:cs typeface="Times New Roman" panose="02020603050405020304" pitchFamily="18" charset="0"/>
              </a:rPr>
              <a:t/>
            </a:r>
            <a:br>
              <a:rPr lang="en-US" b="1" dirty="0">
                <a:solidFill>
                  <a:srgbClr val="C00000"/>
                </a:solidFill>
                <a:effectLst/>
                <a:latin typeface="Times New Roman" panose="02020603050405020304" pitchFamily="18" charset="0"/>
                <a:cs typeface="Times New Roman" panose="02020603050405020304" pitchFamily="18" charset="0"/>
              </a:rPr>
            </a:br>
            <a:endParaRPr lang="en-US" b="1" dirty="0">
              <a:solidFill>
                <a:srgbClr val="C00000"/>
              </a:solidFill>
              <a:effectLst/>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457200" y="1484784"/>
            <a:ext cx="8229600" cy="4968552"/>
          </a:xfrm>
        </p:spPr>
        <p:txBody>
          <a:bodyPr>
            <a:normAutofit lnSpcReduction="10000"/>
          </a:bodyPr>
          <a:lstStyle/>
          <a:p>
            <a:pPr marL="109728" indent="0" algn="just" rtl="0">
              <a:buNone/>
            </a:pPr>
            <a:r>
              <a:rPr lang="en-US" sz="2400" dirty="0">
                <a:latin typeface="Times New Roman" panose="02020603050405020304" pitchFamily="18" charset="0"/>
                <a:cs typeface="Times New Roman" panose="02020603050405020304" pitchFamily="18" charset="0"/>
              </a:rPr>
              <a:t>Branched bulky N -alkyl substituents such as isopropyl </a:t>
            </a:r>
            <a:r>
              <a:rPr lang="en-US" sz="2400" dirty="0" smtClean="0">
                <a:latin typeface="Times New Roman" panose="02020603050405020304" pitchFamily="18" charset="0"/>
                <a:cs typeface="Times New Roman" panose="02020603050405020304" pitchFamily="18" charset="0"/>
              </a:rPr>
              <a:t>and </a:t>
            </a:r>
            <a:r>
              <a:rPr lang="en-US" sz="2400" dirty="0">
                <a:latin typeface="Times New Roman" panose="02020603050405020304" pitchFamily="18" charset="0"/>
                <a:cs typeface="Times New Roman" panose="02020603050405020304" pitchFamily="18" charset="0"/>
              </a:rPr>
              <a:t>t -butyl groups are good for β-antagonist activity,</a:t>
            </a:r>
          </a:p>
          <a:p>
            <a:pPr marL="109728" indent="0" algn="just" rtl="0">
              <a:buNone/>
            </a:pPr>
            <a:r>
              <a:rPr lang="en-US" sz="2400" dirty="0">
                <a:latin typeface="Times New Roman" panose="02020603050405020304" pitchFamily="18" charset="0"/>
                <a:cs typeface="Times New Roman" panose="02020603050405020304" pitchFamily="18" charset="0"/>
              </a:rPr>
              <a:t>suggesting an interaction with a hydrophobic pocket in the binding site (compare β-agonists);</a:t>
            </a:r>
          </a:p>
          <a:p>
            <a:pPr marL="109728" indent="0" algn="just" rtl="0">
              <a:buNone/>
            </a:pPr>
            <a:r>
              <a:rPr lang="en-US" sz="2400" dirty="0">
                <a:latin typeface="Times New Roman" panose="02020603050405020304" pitchFamily="18" charset="0"/>
                <a:cs typeface="Times New Roman" panose="02020603050405020304" pitchFamily="18" charset="0"/>
              </a:rPr>
              <a:t>• Variation of the aromatic ring system is possible and</a:t>
            </a:r>
          </a:p>
          <a:p>
            <a:pPr marL="109728" indent="0" algn="just" rtl="0">
              <a:buNone/>
            </a:pPr>
            <a:r>
              <a:rPr lang="en-US" sz="2400" dirty="0">
                <a:latin typeface="Times New Roman" panose="02020603050405020304" pitchFamily="18" charset="0"/>
                <a:cs typeface="Times New Roman" panose="02020603050405020304" pitchFamily="18" charset="0"/>
              </a:rPr>
              <a:t>Hetero aromatic rings can be introduced, such as those in pindolol and timolol </a:t>
            </a:r>
          </a:p>
          <a:p>
            <a:pPr marL="109728" indent="0" algn="just" rtl="0">
              <a:buNone/>
            </a:pPr>
            <a:r>
              <a:rPr lang="en-US" sz="2400" dirty="0">
                <a:latin typeface="Times New Roman" panose="02020603050405020304" pitchFamily="18" charset="0"/>
                <a:cs typeface="Times New Roman" panose="02020603050405020304" pitchFamily="18" charset="0"/>
              </a:rPr>
              <a:t>• Substitution on the side chain methylene group increases metabolic stability but lowers activity;</a:t>
            </a:r>
          </a:p>
          <a:p>
            <a:pPr marL="109728" indent="0" algn="just" rtl="0">
              <a:buNone/>
            </a:pPr>
            <a:r>
              <a:rPr lang="en-US" sz="2400" dirty="0">
                <a:latin typeface="Times New Roman" panose="02020603050405020304" pitchFamily="18" charset="0"/>
                <a:cs typeface="Times New Roman" panose="02020603050405020304" pitchFamily="18" charset="0"/>
              </a:rPr>
              <a:t>• The alcohol group on the side chain is essential for activity;</a:t>
            </a:r>
          </a:p>
          <a:p>
            <a:pPr marL="109728" indent="0" algn="just" rtl="0">
              <a:buNone/>
            </a:pPr>
            <a:r>
              <a:rPr lang="en-US"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Replacing the ether oxygen on the side chain with S, CH</a:t>
            </a:r>
            <a:r>
              <a:rPr lang="en-US" sz="2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or N-Me is detrimental, although a tissue-selective β-blocker has been obtained replacing O with NH</a:t>
            </a:r>
          </a:p>
          <a:p>
            <a:pPr marL="109728" indent="0" algn="l" rtl="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228966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92696"/>
            <a:ext cx="8229600" cy="5487416"/>
          </a:xfrm>
        </p:spPr>
        <p:txBody>
          <a:bodyPr>
            <a:normAutofit/>
          </a:bodyPr>
          <a:lstStyle/>
          <a:p>
            <a:pPr marL="109728" indent="0" algn="l" rtl="0">
              <a:buNone/>
            </a:pPr>
            <a:r>
              <a:rPr lang="en-US" sz="2400" dirty="0" smtClean="0">
                <a:latin typeface="Times New Roman" panose="02020603050405020304" pitchFamily="18" charset="0"/>
                <a:cs typeface="Times New Roman" panose="02020603050405020304" pitchFamily="18" charset="0"/>
              </a:rPr>
              <a:t>• N -alkyl substituents longer than isopropyl or t –butyl are less effective</a:t>
            </a:r>
          </a:p>
          <a:p>
            <a:pPr marL="109728" indent="0" algn="l" rtl="0">
              <a:buNone/>
            </a:pPr>
            <a:r>
              <a:rPr lang="en-US" sz="2400" dirty="0" smtClean="0">
                <a:latin typeface="Times New Roman" panose="02020603050405020304" pitchFamily="18" charset="0"/>
                <a:cs typeface="Times New Roman" panose="02020603050405020304" pitchFamily="18" charset="0"/>
              </a:rPr>
              <a:t>• adding an N –aryl ethyl group, such as –CH-Me</a:t>
            </a:r>
            <a:r>
              <a:rPr lang="en-US" sz="1800" dirty="0" smtClean="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 -CH</a:t>
            </a:r>
            <a:r>
              <a:rPr lang="en-US" sz="1800" dirty="0" smtClean="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-Ph or CH- Me-CH</a:t>
            </a:r>
            <a:r>
              <a:rPr lang="en-US" sz="1800" dirty="0" smtClean="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-Ph, is beneficial  ( extension ) </a:t>
            </a:r>
          </a:p>
          <a:p>
            <a:pPr marL="109728" indent="0" algn="l" rtl="0">
              <a:buNone/>
            </a:pPr>
            <a:r>
              <a:rPr lang="en-US" sz="2400" dirty="0" smtClean="0">
                <a:latin typeface="Times New Roman" panose="02020603050405020304" pitchFamily="18" charset="0"/>
                <a:cs typeface="Times New Roman" panose="02020603050405020304" pitchFamily="18" charset="0"/>
              </a:rPr>
              <a:t>• The amine must be secondary.</a:t>
            </a:r>
          </a:p>
          <a:p>
            <a:pPr marL="109728" indent="0">
              <a:buNone/>
            </a:pPr>
            <a:r>
              <a:rPr lang="en-US" dirty="0" smtClean="0">
                <a:latin typeface="Times New Roman" panose="02020603050405020304" pitchFamily="18" charset="0"/>
                <a:cs typeface="Times New Roman" panose="02020603050405020304" pitchFamily="18" charset="0"/>
              </a:rPr>
              <a:t>Structure–activity relationships of aryloxypropanolamines.</a:t>
            </a:r>
            <a:endParaRPr lang="en-US" sz="2400"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708920"/>
            <a:ext cx="8352928"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99592" y="5949280"/>
            <a:ext cx="7776864" cy="461665"/>
          </a:xfrm>
          <a:prstGeom prst="rect">
            <a:avLst/>
          </a:prstGeom>
        </p:spPr>
        <p:txBody>
          <a:bodyPr wrap="square">
            <a:spAutoFit/>
          </a:bodyPr>
          <a:lstStyle/>
          <a:p>
            <a:pPr algn="l"/>
            <a:r>
              <a:rPr lang="en-US" sz="2400" dirty="0">
                <a:latin typeface="Times New Roman" panose="02020603050405020304" pitchFamily="18" charset="0"/>
                <a:cs typeface="Times New Roman" panose="02020603050405020304" pitchFamily="18" charset="0"/>
              </a:rPr>
              <a:t>. Structure–activity relationships of aryloxypropanolamines.</a:t>
            </a:r>
          </a:p>
        </p:txBody>
      </p:sp>
    </p:spTree>
    <p:extLst>
      <p:ext uri="{BB962C8B-B14F-4D97-AF65-F5344CB8AC3E}">
        <p14:creationId xmlns:p14="http://schemas.microsoft.com/office/powerpoint/2010/main" val="9555153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t="7400"/>
          <a:stretch/>
        </p:blipFill>
        <p:spPr bwMode="auto">
          <a:xfrm>
            <a:off x="899592" y="692696"/>
            <a:ext cx="7200800"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389511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7623" y="450250"/>
            <a:ext cx="6840761" cy="523220"/>
          </a:xfrm>
          <a:prstGeom prst="rect">
            <a:avLst/>
          </a:prstGeom>
        </p:spPr>
        <p:txBody>
          <a:bodyPr wrap="square">
            <a:spAutoFit/>
          </a:bodyPr>
          <a:lstStyle/>
          <a:p>
            <a:pPr algn="l" rtl="0"/>
            <a:r>
              <a:rPr lang="en-US" sz="2800" b="1" dirty="0" smtClean="0">
                <a:solidFill>
                  <a:srgbClr val="FF0000"/>
                </a:solidFill>
                <a:latin typeface="Times New Roman" pitchFamily="18" charset="0"/>
                <a:cs typeface="Times New Roman" pitchFamily="18" charset="0"/>
              </a:rPr>
              <a:t>Other Nonselective -Blockers.</a:t>
            </a:r>
            <a:endParaRPr lang="ar-IQ" sz="2800" dirty="0">
              <a:solidFill>
                <a:srgbClr val="FF0000"/>
              </a:solidFill>
            </a:endParaRPr>
          </a:p>
        </p:txBody>
      </p:sp>
      <p:pic>
        <p:nvPicPr>
          <p:cNvPr id="9218"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1043608" y="973470"/>
            <a:ext cx="6336704" cy="5767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4738531"/>
          </a:xfrm>
        </p:spPr>
        <p:txBody>
          <a:bodyPr>
            <a:normAutofit/>
          </a:bodyPr>
          <a:lstStyle/>
          <a:p>
            <a:pPr marL="365125" indent="352425" algn="just" rtl="0">
              <a:buNone/>
            </a:pPr>
            <a:r>
              <a:rPr lang="el-GR" b="1" dirty="0" smtClean="0">
                <a:solidFill>
                  <a:srgbClr val="0070C0"/>
                </a:solidFill>
                <a:latin typeface="Times New Roman"/>
                <a:cs typeface="Times New Roman"/>
              </a:rPr>
              <a:t>β</a:t>
            </a:r>
            <a:r>
              <a:rPr lang="en-US" sz="2000" b="1" dirty="0" smtClean="0">
                <a:solidFill>
                  <a:srgbClr val="0070C0"/>
                </a:solidFill>
                <a:latin typeface="Times New Roman" pitchFamily="18" charset="0"/>
                <a:cs typeface="Times New Roman" pitchFamily="18" charset="0"/>
              </a:rPr>
              <a:t>1</a:t>
            </a:r>
            <a:r>
              <a:rPr lang="en-US" b="1" dirty="0" smtClean="0">
                <a:solidFill>
                  <a:srgbClr val="0070C0"/>
                </a:solidFill>
                <a:latin typeface="Times New Roman" pitchFamily="18" charset="0"/>
                <a:cs typeface="Times New Roman" pitchFamily="18" charset="0"/>
              </a:rPr>
              <a:t>-blockers </a:t>
            </a:r>
            <a:r>
              <a:rPr lang="en-US" dirty="0" smtClean="0">
                <a:latin typeface="Times New Roman" pitchFamily="18" charset="0"/>
                <a:cs typeface="Times New Roman" pitchFamily="18" charset="0"/>
              </a:rPr>
              <a:t>are drugs that have a greater affinity for the </a:t>
            </a:r>
            <a:r>
              <a:rPr lang="el-GR" dirty="0" smtClean="0">
                <a:latin typeface="Times New Roman"/>
                <a:cs typeface="Times New Roman"/>
              </a:rPr>
              <a:t>β</a:t>
            </a:r>
            <a:r>
              <a:rPr lang="en-US" sz="2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-receptors of the heart than for </a:t>
            </a:r>
            <a:r>
              <a:rPr lang="el-GR" dirty="0" smtClean="0">
                <a:latin typeface="Times New Roman"/>
                <a:cs typeface="Times New Roman"/>
              </a:rPr>
              <a:t>β</a:t>
            </a:r>
            <a:r>
              <a:rPr lang="en-US" sz="2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-receptors in other tissues. </a:t>
            </a:r>
          </a:p>
          <a:p>
            <a:pPr marL="365125" indent="352425" algn="just" rtl="0">
              <a:buNone/>
            </a:pPr>
            <a:r>
              <a:rPr lang="en-US" dirty="0" smtClean="0">
                <a:latin typeface="Times New Roman" pitchFamily="18" charset="0"/>
                <a:cs typeface="Times New Roman" pitchFamily="18" charset="0"/>
              </a:rPr>
              <a:t>Such cardio selective agents should provide two important therapeutic advantages. The first advantage should be the lack of </a:t>
            </a:r>
            <a:r>
              <a:rPr lang="en-US" dirty="0" smtClean="0">
                <a:solidFill>
                  <a:srgbClr val="0070C0"/>
                </a:solidFill>
                <a:latin typeface="Times New Roman" pitchFamily="18" charset="0"/>
                <a:cs typeface="Times New Roman" pitchFamily="18" charset="0"/>
              </a:rPr>
              <a:t>a blocking effect on the </a:t>
            </a:r>
            <a:r>
              <a:rPr lang="el-GR" dirty="0" smtClean="0">
                <a:solidFill>
                  <a:srgbClr val="0070C0"/>
                </a:solidFill>
                <a:latin typeface="Times New Roman"/>
                <a:cs typeface="Times New Roman"/>
              </a:rPr>
              <a:t>β</a:t>
            </a:r>
            <a:r>
              <a:rPr lang="en-US" sz="2000" dirty="0" smtClean="0">
                <a:solidFill>
                  <a:srgbClr val="0070C0"/>
                </a:solidFill>
                <a:latin typeface="Times New Roman" pitchFamily="18" charset="0"/>
                <a:cs typeface="Times New Roman" pitchFamily="18" charset="0"/>
              </a:rPr>
              <a:t>2</a:t>
            </a:r>
            <a:r>
              <a:rPr lang="en-US" dirty="0" smtClean="0">
                <a:solidFill>
                  <a:srgbClr val="0070C0"/>
                </a:solidFill>
                <a:latin typeface="Times New Roman" pitchFamily="18" charset="0"/>
                <a:cs typeface="Times New Roman" pitchFamily="18" charset="0"/>
              </a:rPr>
              <a:t>-receptors in the bronchi.</a:t>
            </a:r>
          </a:p>
          <a:p>
            <a:pPr marL="365125" indent="352425" algn="just" rtl="0">
              <a:buNone/>
            </a:pPr>
            <a:r>
              <a:rPr lang="en-US" dirty="0" smtClean="0">
                <a:latin typeface="Times New Roman" pitchFamily="18" charset="0"/>
                <a:cs typeface="Times New Roman" pitchFamily="18" charset="0"/>
              </a:rPr>
              <a:t>Theoretically, this would make </a:t>
            </a:r>
            <a:r>
              <a:rPr lang="el-GR" dirty="0" smtClean="0">
                <a:latin typeface="Times New Roman"/>
                <a:cs typeface="Times New Roman"/>
              </a:rPr>
              <a:t>β</a:t>
            </a:r>
            <a:r>
              <a:rPr lang="en-US" sz="2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-blockers safe for use in patients who have bronchitis or bronchial asthma</a:t>
            </a:r>
            <a:r>
              <a:rPr lang="en-US" dirty="0" smtClean="0"/>
              <a:t>. </a:t>
            </a:r>
            <a:r>
              <a:rPr lang="en-US" dirty="0" smtClean="0">
                <a:latin typeface="Times New Roman" pitchFamily="18" charset="0"/>
                <a:cs typeface="Times New Roman" pitchFamily="18" charset="0"/>
              </a:rPr>
              <a:t>The second advantage should be the absence of </a:t>
            </a:r>
            <a:r>
              <a:rPr lang="en-US" dirty="0" smtClean="0">
                <a:solidFill>
                  <a:srgbClr val="0070C0"/>
                </a:solidFill>
                <a:latin typeface="Times New Roman" pitchFamily="18" charset="0"/>
                <a:cs typeface="Times New Roman" pitchFamily="18" charset="0"/>
              </a:rPr>
              <a:t>blockade of the vascular </a:t>
            </a:r>
            <a:r>
              <a:rPr lang="el-GR" dirty="0" smtClean="0">
                <a:solidFill>
                  <a:srgbClr val="0070C0"/>
                </a:solidFill>
                <a:latin typeface="Times New Roman"/>
                <a:cs typeface="Times New Roman"/>
              </a:rPr>
              <a:t>β</a:t>
            </a:r>
            <a:r>
              <a:rPr lang="en-US" sz="2000" dirty="0" smtClean="0">
                <a:solidFill>
                  <a:srgbClr val="0070C0"/>
                </a:solidFill>
                <a:latin typeface="Times New Roman" pitchFamily="18" charset="0"/>
                <a:cs typeface="Times New Roman" pitchFamily="18" charset="0"/>
              </a:rPr>
              <a:t>2</a:t>
            </a:r>
            <a:r>
              <a:rPr lang="en-US" dirty="0" smtClean="0">
                <a:solidFill>
                  <a:srgbClr val="0070C0"/>
                </a:solidFill>
                <a:latin typeface="Times New Roman" pitchFamily="18" charset="0"/>
                <a:cs typeface="Times New Roman" pitchFamily="18" charset="0"/>
              </a:rPr>
              <a:t>-receptors, which mediate vasodilation</a:t>
            </a:r>
            <a:r>
              <a:rPr lang="en-US" dirty="0" smtClean="0">
                <a:solidFill>
                  <a:srgbClr val="0070C0"/>
                </a:solidFill>
              </a:rPr>
              <a:t>.</a:t>
            </a:r>
            <a:endParaRPr lang="ar-IQ" dirty="0">
              <a:solidFill>
                <a:srgbClr val="0070C0"/>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548680"/>
            <a:ext cx="8964488" cy="868958"/>
          </a:xfrm>
        </p:spPr>
        <p:txBody>
          <a:bodyPr>
            <a:normAutofit/>
          </a:bodyPr>
          <a:lstStyle/>
          <a:p>
            <a:r>
              <a:rPr lang="en-US" sz="3200" b="1" dirty="0">
                <a:solidFill>
                  <a:schemeClr val="accent5"/>
                </a:solidFill>
                <a:latin typeface="Times New Roman" panose="02020603050405020304" pitchFamily="18" charset="0"/>
                <a:cs typeface="Times New Roman" panose="02020603050405020304" pitchFamily="18" charset="0"/>
              </a:rPr>
              <a:t>Short-acting </a:t>
            </a:r>
            <a:r>
              <a:rPr lang="el-GR" sz="3200" b="1" dirty="0">
                <a:solidFill>
                  <a:schemeClr val="accent5"/>
                </a:solidFill>
                <a:latin typeface="Times New Roman" panose="02020603050405020304" pitchFamily="18" charset="0"/>
                <a:cs typeface="Times New Roman" panose="02020603050405020304" pitchFamily="18" charset="0"/>
              </a:rPr>
              <a:t>β-</a:t>
            </a:r>
            <a:r>
              <a:rPr lang="en-US" sz="3200" b="1" dirty="0">
                <a:solidFill>
                  <a:schemeClr val="accent5"/>
                </a:solidFill>
                <a:latin typeface="Times New Roman" panose="02020603050405020304" pitchFamily="18" charset="0"/>
                <a:cs typeface="Times New Roman" panose="02020603050405020304" pitchFamily="18" charset="0"/>
              </a:rPr>
              <a:t>blockers</a:t>
            </a:r>
            <a:endParaRPr lang="ar-IQ" sz="3200" b="1" dirty="0">
              <a:solidFill>
                <a:schemeClr val="accent5"/>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457200" y="1340768"/>
            <a:ext cx="8229600" cy="5136232"/>
          </a:xfrm>
        </p:spPr>
        <p:txBody>
          <a:bodyPr/>
          <a:lstStyle/>
          <a:p>
            <a:pPr marL="0" indent="0">
              <a:buNone/>
            </a:pPr>
            <a:r>
              <a:rPr lang="en-US" dirty="0" smtClean="0">
                <a:latin typeface="Times New Roman" panose="02020603050405020304" pitchFamily="18" charset="0"/>
                <a:cs typeface="Times New Roman" panose="02020603050405020304" pitchFamily="18" charset="0"/>
              </a:rPr>
              <a:t>    Most </a:t>
            </a:r>
            <a:r>
              <a:rPr lang="en-US" dirty="0">
                <a:latin typeface="Times New Roman" panose="02020603050405020304" pitchFamily="18" charset="0"/>
                <a:cs typeface="Times New Roman" panose="02020603050405020304" pitchFamily="18" charset="0"/>
              </a:rPr>
              <a:t>clinically useful β-blockers should have a reasonably</a:t>
            </a:r>
          </a:p>
          <a:p>
            <a:pPr marL="0" indent="0">
              <a:buNone/>
            </a:pPr>
            <a:r>
              <a:rPr lang="en-US" dirty="0">
                <a:latin typeface="Times New Roman" panose="02020603050405020304" pitchFamily="18" charset="0"/>
                <a:cs typeface="Times New Roman" panose="02020603050405020304" pitchFamily="18" charset="0"/>
              </a:rPr>
              <a:t>long duration of action such that they need only </a:t>
            </a:r>
            <a:r>
              <a:rPr lang="en-US" dirty="0" smtClean="0">
                <a:latin typeface="Times New Roman" panose="02020603050405020304" pitchFamily="18" charset="0"/>
                <a:cs typeface="Times New Roman" panose="02020603050405020304" pitchFamily="18" charset="0"/>
              </a:rPr>
              <a:t>be taken </a:t>
            </a:r>
            <a:r>
              <a:rPr lang="en-US" dirty="0">
                <a:latin typeface="Times New Roman" panose="02020603050405020304" pitchFamily="18" charset="0"/>
                <a:cs typeface="Times New Roman" panose="02020603050405020304" pitchFamily="18" charset="0"/>
              </a:rPr>
              <a:t>once or twice a day. However, there is an </a:t>
            </a:r>
            <a:r>
              <a:rPr lang="en-US" dirty="0" smtClean="0">
                <a:latin typeface="Times New Roman" panose="02020603050405020304" pitchFamily="18" charset="0"/>
                <a:cs typeface="Times New Roman" panose="02020603050405020304" pitchFamily="18" charset="0"/>
              </a:rPr>
              <a:t>advantage in </a:t>
            </a:r>
            <a:r>
              <a:rPr lang="en-US" dirty="0">
                <a:latin typeface="Times New Roman" panose="02020603050405020304" pitchFamily="18" charset="0"/>
                <a:cs typeface="Times New Roman" panose="02020603050405020304" pitchFamily="18" charset="0"/>
              </a:rPr>
              <a:t>having a very short-acting agent with a </a:t>
            </a:r>
            <a:r>
              <a:rPr lang="en-US" dirty="0" smtClean="0">
                <a:latin typeface="Times New Roman" panose="02020603050405020304" pitchFamily="18" charset="0"/>
                <a:cs typeface="Times New Roman" panose="02020603050405020304" pitchFamily="18" charset="0"/>
              </a:rPr>
              <a:t>half-life measured </a:t>
            </a:r>
            <a:r>
              <a:rPr lang="en-US" dirty="0">
                <a:latin typeface="Times New Roman" panose="02020603050405020304" pitchFamily="18" charset="0"/>
                <a:cs typeface="Times New Roman" panose="02020603050405020304" pitchFamily="18" charset="0"/>
              </a:rPr>
              <a:t>in minutes rather than hours, because they </a:t>
            </a:r>
            <a:r>
              <a:rPr lang="en-US" dirty="0" smtClean="0">
                <a:latin typeface="Times New Roman" panose="02020603050405020304" pitchFamily="18" charset="0"/>
                <a:cs typeface="Times New Roman" panose="02020603050405020304" pitchFamily="18" charset="0"/>
              </a:rPr>
              <a:t>can be </a:t>
            </a:r>
            <a:r>
              <a:rPr lang="en-US" dirty="0">
                <a:latin typeface="Times New Roman" panose="02020603050405020304" pitchFamily="18" charset="0"/>
                <a:cs typeface="Times New Roman" panose="02020603050405020304" pitchFamily="18" charset="0"/>
              </a:rPr>
              <a:t>administered during surgical procedures to treat </a:t>
            </a:r>
            <a:r>
              <a:rPr lang="en-US" dirty="0" smtClean="0">
                <a:latin typeface="Times New Roman" panose="02020603050405020304" pitchFamily="18" charset="0"/>
                <a:cs typeface="Times New Roman" panose="02020603050405020304" pitchFamily="18" charset="0"/>
              </a:rPr>
              <a:t>any cardiac </a:t>
            </a:r>
            <a:r>
              <a:rPr lang="en-US" dirty="0">
                <a:latin typeface="Times New Roman" panose="02020603050405020304" pitchFamily="18" charset="0"/>
                <a:cs typeface="Times New Roman" panose="02020603050405020304" pitchFamily="18" charset="0"/>
              </a:rPr>
              <a:t>problems that may arise during the operation.</a:t>
            </a:r>
          </a:p>
          <a:p>
            <a:pPr marL="0" indent="0">
              <a:buNone/>
            </a:pPr>
            <a:r>
              <a:rPr lang="en-US" dirty="0" smtClean="0">
                <a:solidFill>
                  <a:srgbClr val="C00000"/>
                </a:solidFill>
                <a:latin typeface="Times New Roman" panose="02020603050405020304" pitchFamily="18" charset="0"/>
                <a:cs typeface="Times New Roman" panose="02020603050405020304" pitchFamily="18" charset="0"/>
              </a:rPr>
              <a:t>    Esmolol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one such agent. It has a rapid </a:t>
            </a:r>
            <a:r>
              <a:rPr lang="en-US" dirty="0" smtClean="0">
                <a:latin typeface="Times New Roman" panose="02020603050405020304" pitchFamily="18" charset="0"/>
                <a:cs typeface="Times New Roman" panose="02020603050405020304" pitchFamily="18" charset="0"/>
              </a:rPr>
              <a:t>onset of </a:t>
            </a:r>
            <a:r>
              <a:rPr lang="en-US" dirty="0">
                <a:latin typeface="Times New Roman" panose="02020603050405020304" pitchFamily="18" charset="0"/>
                <a:cs typeface="Times New Roman" panose="02020603050405020304" pitchFamily="18" charset="0"/>
              </a:rPr>
              <a:t>action and is administered if the heart starts to beat </a:t>
            </a:r>
            <a:r>
              <a:rPr lang="en-US" dirty="0" smtClean="0">
                <a:latin typeface="Times New Roman" panose="02020603050405020304" pitchFamily="18" charset="0"/>
                <a:cs typeface="Times New Roman" panose="02020603050405020304" pitchFamily="18" charset="0"/>
              </a:rPr>
              <a:t>too rapidly</a:t>
            </a:r>
            <a:r>
              <a:rPr lang="en-US" dirty="0">
                <a:latin typeface="Times New Roman" panose="02020603050405020304" pitchFamily="18" charset="0"/>
                <a:cs typeface="Times New Roman" panose="02020603050405020304" pitchFamily="18" charset="0"/>
              </a:rPr>
              <a:t>. Because it is a short-acting agent, its actions </a:t>
            </a:r>
            <a:r>
              <a:rPr lang="en-US" dirty="0" smtClean="0">
                <a:latin typeface="Times New Roman" panose="02020603050405020304" pitchFamily="18" charset="0"/>
                <a:cs typeface="Times New Roman" panose="02020603050405020304" pitchFamily="18" charset="0"/>
              </a:rPr>
              <a:t>are quickly </a:t>
            </a:r>
            <a:r>
              <a:rPr lang="en-US" dirty="0">
                <a:latin typeface="Times New Roman" panose="02020603050405020304" pitchFamily="18" charset="0"/>
                <a:cs typeface="Times New Roman" panose="02020603050405020304" pitchFamily="18" charset="0"/>
              </a:rPr>
              <a:t>reversed once administration has been stopped.</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712296"/>
          </a:xfrm>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   </a:t>
            </a:r>
            <a:r>
              <a:rPr lang="en-US" dirty="0" smtClean="0">
                <a:solidFill>
                  <a:srgbClr val="C00000"/>
                </a:solidFill>
                <a:latin typeface="Times New Roman" panose="02020603050405020304" pitchFamily="18" charset="0"/>
                <a:cs typeface="Times New Roman" panose="02020603050405020304" pitchFamily="18" charset="0"/>
              </a:rPr>
              <a:t> Practolol </a:t>
            </a:r>
            <a:r>
              <a:rPr lang="en-US" dirty="0">
                <a:latin typeface="Times New Roman" panose="02020603050405020304" pitchFamily="18" charset="0"/>
                <a:cs typeface="Times New Roman" panose="02020603050405020304" pitchFamily="18" charset="0"/>
              </a:rPr>
              <a:t>was the lead compound used in the development</a:t>
            </a:r>
          </a:p>
          <a:p>
            <a:pPr marL="0" indent="0">
              <a:buNone/>
            </a:pPr>
            <a:r>
              <a:rPr lang="en-US" dirty="0">
                <a:latin typeface="Times New Roman" panose="02020603050405020304" pitchFamily="18" charset="0"/>
                <a:cs typeface="Times New Roman" panose="02020603050405020304" pitchFamily="18" charset="0"/>
              </a:rPr>
              <a:t>of </a:t>
            </a:r>
            <a:r>
              <a:rPr lang="en-US" dirty="0">
                <a:solidFill>
                  <a:schemeClr val="tx2"/>
                </a:solidFill>
                <a:latin typeface="Times New Roman" panose="02020603050405020304" pitchFamily="18" charset="0"/>
                <a:cs typeface="Times New Roman" panose="02020603050405020304" pitchFamily="18" charset="0"/>
              </a:rPr>
              <a:t>Esmolol. </a:t>
            </a:r>
            <a:r>
              <a:rPr lang="en-US" dirty="0">
                <a:latin typeface="Times New Roman" panose="02020603050405020304" pitchFamily="18" charset="0"/>
                <a:cs typeface="Times New Roman" panose="02020603050405020304" pitchFamily="18" charset="0"/>
              </a:rPr>
              <a:t>The </a:t>
            </a:r>
            <a:r>
              <a:rPr lang="en-US" dirty="0">
                <a:solidFill>
                  <a:srgbClr val="00B050"/>
                </a:solidFill>
                <a:latin typeface="Times New Roman" panose="02020603050405020304" pitchFamily="18" charset="0"/>
                <a:cs typeface="Times New Roman" panose="02020603050405020304" pitchFamily="18" charset="0"/>
              </a:rPr>
              <a:t>amide group </a:t>
            </a:r>
            <a:r>
              <a:rPr lang="en-US" dirty="0">
                <a:latin typeface="Times New Roman" panose="02020603050405020304" pitchFamily="18" charset="0"/>
                <a:cs typeface="Times New Roman" panose="02020603050405020304" pitchFamily="18" charset="0"/>
              </a:rPr>
              <a:t>was replaced with </a:t>
            </a:r>
            <a:r>
              <a:rPr lang="en-US" dirty="0">
                <a:solidFill>
                  <a:srgbClr val="00B050"/>
                </a:solidFill>
                <a:latin typeface="Times New Roman" panose="02020603050405020304" pitchFamily="18" charset="0"/>
                <a:cs typeface="Times New Roman" panose="02020603050405020304" pitchFamily="18" charset="0"/>
              </a:rPr>
              <a:t>an ester, </a:t>
            </a:r>
            <a:r>
              <a:rPr lang="en-US" dirty="0">
                <a:latin typeface="Times New Roman" panose="02020603050405020304" pitchFamily="18" charset="0"/>
                <a:cs typeface="Times New Roman" panose="02020603050405020304" pitchFamily="18" charset="0"/>
              </a:rPr>
              <a:t>with the expectation that the ester would act as a bioisostere for the amide.   </a:t>
            </a:r>
          </a:p>
          <a:p>
            <a:pPr marL="0" indent="0">
              <a:buNone/>
            </a:pPr>
            <a:r>
              <a:rPr lang="en-US" dirty="0">
                <a:latin typeface="Times New Roman" panose="02020603050405020304" pitchFamily="18" charset="0"/>
                <a:cs typeface="Times New Roman" panose="02020603050405020304" pitchFamily="18" charset="0"/>
              </a:rPr>
              <a:t>    Moreover, it was anticipated that the ester group would prove susceptible to esterase enzymes and be rapidly hydrolysed to an inactive metabolite.</a:t>
            </a:r>
          </a:p>
          <a:p>
            <a:pPr marL="0" indent="0">
              <a:buNone/>
            </a:pPr>
            <a:r>
              <a:rPr lang="en-US" dirty="0">
                <a:latin typeface="Times New Roman" panose="02020603050405020304" pitchFamily="18" charset="0"/>
                <a:cs typeface="Times New Roman" panose="02020603050405020304" pitchFamily="18" charset="0"/>
              </a:rPr>
              <a:t>    The </a:t>
            </a:r>
            <a:r>
              <a:rPr lang="en-US" dirty="0">
                <a:solidFill>
                  <a:srgbClr val="00B050"/>
                </a:solidFill>
                <a:latin typeface="Times New Roman" panose="02020603050405020304" pitchFamily="18" charset="0"/>
                <a:cs typeface="Times New Roman" panose="02020603050405020304" pitchFamily="18" charset="0"/>
              </a:rPr>
              <a:t>aryl ester </a:t>
            </a:r>
            <a:r>
              <a:rPr lang="en-US" dirty="0">
                <a:latin typeface="Times New Roman" panose="02020603050405020304" pitchFamily="18" charset="0"/>
                <a:cs typeface="Times New Roman" panose="02020603050405020304" pitchFamily="18" charset="0"/>
              </a:rPr>
              <a:t>was indeed active as a β-blocker, but was not hydrolysed rapidly enough to be clinically useful.</a:t>
            </a:r>
          </a:p>
          <a:p>
            <a:pPr marL="0" indent="0">
              <a:buNone/>
            </a:pPr>
            <a:r>
              <a:rPr lang="en-US" dirty="0" smtClean="0">
                <a:latin typeface="Times New Roman" panose="02020603050405020304" pitchFamily="18" charset="0"/>
                <a:cs typeface="Times New Roman" panose="02020603050405020304" pitchFamily="18" charset="0"/>
              </a:rPr>
              <a:t>    It </a:t>
            </a:r>
            <a:r>
              <a:rPr lang="en-US" dirty="0">
                <a:latin typeface="Times New Roman" panose="02020603050405020304" pitchFamily="18" charset="0"/>
                <a:cs typeface="Times New Roman" panose="02020603050405020304" pitchFamily="18" charset="0"/>
              </a:rPr>
              <a:t>was concluded that the aromatic ring was </a:t>
            </a:r>
            <a:r>
              <a:rPr lang="en-US" dirty="0" smtClean="0">
                <a:latin typeface="Times New Roman" panose="02020603050405020304" pitchFamily="18" charset="0"/>
                <a:cs typeface="Times New Roman" panose="02020603050405020304" pitchFamily="18" charset="0"/>
              </a:rPr>
              <a:t>acting as </a:t>
            </a:r>
            <a:r>
              <a:rPr lang="en-US" dirty="0">
                <a:latin typeface="Times New Roman" panose="02020603050405020304" pitchFamily="18" charset="0"/>
                <a:cs typeface="Times New Roman" panose="02020603050405020304" pitchFamily="18" charset="0"/>
              </a:rPr>
              <a:t>a steric shield to the esterase enzymes, and so </a:t>
            </a:r>
            <a:r>
              <a:rPr lang="en-US" dirty="0" smtClean="0">
                <a:latin typeface="Times New Roman" panose="02020603050405020304" pitchFamily="18" charset="0"/>
                <a:cs typeface="Times New Roman" panose="02020603050405020304" pitchFamily="18" charset="0"/>
              </a:rPr>
              <a:t>linker chains </a:t>
            </a:r>
            <a:r>
              <a:rPr lang="en-US" dirty="0">
                <a:latin typeface="Times New Roman" panose="02020603050405020304" pitchFamily="18" charset="0"/>
                <a:cs typeface="Times New Roman" panose="02020603050405020304" pitchFamily="18" charset="0"/>
              </a:rPr>
              <a:t>were inserted between the aromatic ring and </a:t>
            </a:r>
            <a:r>
              <a:rPr lang="en-US" dirty="0" smtClean="0">
                <a:latin typeface="Times New Roman" panose="02020603050405020304" pitchFamily="18" charset="0"/>
                <a:cs typeface="Times New Roman" panose="02020603050405020304" pitchFamily="18" charset="0"/>
              </a:rPr>
              <a:t>the ester </a:t>
            </a:r>
            <a:r>
              <a:rPr lang="en-US" dirty="0">
                <a:latin typeface="Times New Roman" panose="02020603050405020304" pitchFamily="18" charset="0"/>
                <a:cs typeface="Times New Roman" panose="02020603050405020304" pitchFamily="18" charset="0"/>
              </a:rPr>
              <a:t>group to make the ester more ‘exposed’. An </a:t>
            </a:r>
            <a:r>
              <a:rPr lang="en-US" dirty="0" smtClean="0">
                <a:latin typeface="Times New Roman" panose="02020603050405020304" pitchFamily="18" charset="0"/>
                <a:cs typeface="Times New Roman" panose="02020603050405020304" pitchFamily="18" charset="0"/>
              </a:rPr>
              <a:t>ethylene linker </a:t>
            </a:r>
            <a:r>
              <a:rPr lang="en-US" dirty="0">
                <a:latin typeface="Times New Roman" panose="02020603050405020304" pitchFamily="18" charset="0"/>
                <a:cs typeface="Times New Roman" panose="02020603050405020304" pitchFamily="18" charset="0"/>
              </a:rPr>
              <a:t>proved ideal resulting in the discovery of </a:t>
            </a:r>
            <a:r>
              <a:rPr lang="en-US" dirty="0" smtClean="0">
                <a:solidFill>
                  <a:srgbClr val="C00000"/>
                </a:solidFill>
                <a:latin typeface="Times New Roman" panose="02020603050405020304" pitchFamily="18" charset="0"/>
                <a:cs typeface="Times New Roman" panose="02020603050405020304" pitchFamily="18" charset="0"/>
              </a:rPr>
              <a:t>Esmolol.</a:t>
            </a:r>
            <a:endParaRPr lang="en-US" dirty="0">
              <a:solidFill>
                <a:srgbClr val="C00000"/>
              </a:solidFill>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2118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b="1" dirty="0" smtClean="0">
                <a:solidFill>
                  <a:srgbClr val="0070C0"/>
                </a:solidFill>
                <a:latin typeface="Times New Roman" pitchFamily="18" charset="0"/>
                <a:cs typeface="Times New Roman" pitchFamily="18" charset="0"/>
              </a:rPr>
              <a:t>Adrenergic Receptors</a:t>
            </a:r>
            <a:br>
              <a:rPr lang="en-US" sz="3200" b="1" dirty="0" smtClean="0">
                <a:solidFill>
                  <a:srgbClr val="0070C0"/>
                </a:solidFill>
                <a:latin typeface="Times New Roman" pitchFamily="18" charset="0"/>
                <a:cs typeface="Times New Roman" pitchFamily="18" charset="0"/>
              </a:rPr>
            </a:br>
            <a:r>
              <a:rPr lang="en-US" sz="3200" b="1" dirty="0" smtClean="0">
                <a:solidFill>
                  <a:srgbClr val="0070C0"/>
                </a:solidFill>
                <a:latin typeface="Times New Roman" pitchFamily="18" charset="0"/>
                <a:cs typeface="Times New Roman" pitchFamily="18" charset="0"/>
              </a:rPr>
              <a:t>Adrenergic Receptor Subtypes</a:t>
            </a:r>
            <a:endParaRPr lang="ar-IQ" sz="3200" b="1" dirty="0">
              <a:solidFill>
                <a:srgbClr val="0070C0"/>
              </a:solidFill>
              <a:latin typeface="Times New Roman" pitchFamily="18" charset="0"/>
              <a:cs typeface="Times New Roman" pitchFamily="18" charset="0"/>
            </a:endParaRPr>
          </a:p>
        </p:txBody>
      </p:sp>
      <p:sp>
        <p:nvSpPr>
          <p:cNvPr id="2" name="Content Placeholder 1"/>
          <p:cNvSpPr>
            <a:spLocks noGrp="1"/>
          </p:cNvSpPr>
          <p:nvPr>
            <p:ph idx="1"/>
          </p:nvPr>
        </p:nvSpPr>
        <p:spPr>
          <a:xfrm>
            <a:off x="251520" y="1600200"/>
            <a:ext cx="8435280" cy="4876800"/>
          </a:xfrm>
        </p:spPr>
        <p:txBody>
          <a:bodyPr>
            <a:normAutofit/>
          </a:bodyPr>
          <a:lstStyle/>
          <a:p>
            <a:pPr marL="365125" indent="357188" algn="just" rtl="0">
              <a:buNone/>
            </a:pPr>
            <a:r>
              <a:rPr lang="en-US" sz="2400" dirty="0" smtClean="0">
                <a:latin typeface="Times New Roman" pitchFamily="18" charset="0"/>
                <a:cs typeface="Times New Roman" pitchFamily="18" charset="0"/>
              </a:rPr>
              <a:t>An important factor in the response of any cell or organ to adrenergic drugs is the </a:t>
            </a:r>
            <a:r>
              <a:rPr lang="en-US" sz="2400" dirty="0" smtClean="0">
                <a:solidFill>
                  <a:srgbClr val="00B050"/>
                </a:solidFill>
                <a:latin typeface="Times New Roman" pitchFamily="18" charset="0"/>
                <a:cs typeface="Times New Roman" pitchFamily="18" charset="0"/>
              </a:rPr>
              <a:t>density and proportion of </a:t>
            </a:r>
            <a:r>
              <a:rPr lang="el-GR" sz="2400" dirty="0" smtClean="0">
                <a:solidFill>
                  <a:srgbClr val="00B050"/>
                </a:solidFill>
                <a:latin typeface="Times New Roman"/>
                <a:cs typeface="Times New Roman"/>
              </a:rPr>
              <a:t>α</a:t>
            </a:r>
            <a:r>
              <a:rPr lang="en-US" sz="2400" dirty="0" smtClean="0">
                <a:solidFill>
                  <a:srgbClr val="00B050"/>
                </a:solidFill>
                <a:latin typeface="Times New Roman" pitchFamily="18" charset="0"/>
                <a:cs typeface="Times New Roman" pitchFamily="18" charset="0"/>
              </a:rPr>
              <a:t>- and </a:t>
            </a:r>
            <a:r>
              <a:rPr lang="el-GR" sz="2400" dirty="0" smtClean="0">
                <a:solidFill>
                  <a:srgbClr val="00B050"/>
                </a:solidFill>
                <a:latin typeface="Times New Roman"/>
                <a:cs typeface="Times New Roman"/>
              </a:rPr>
              <a:t>β</a:t>
            </a:r>
            <a:r>
              <a:rPr lang="en-US" sz="2400" dirty="0" smtClean="0">
                <a:solidFill>
                  <a:srgbClr val="00B050"/>
                </a:solidFill>
                <a:latin typeface="Times New Roman" pitchFamily="18" charset="0"/>
                <a:cs typeface="Times New Roman" pitchFamily="18" charset="0"/>
              </a:rPr>
              <a:t>-adrenoceptors.</a:t>
            </a:r>
            <a:r>
              <a:rPr lang="en-US" sz="2400" dirty="0" smtClean="0">
                <a:solidFill>
                  <a:schemeClr val="accent4"/>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For example, NE has relatively little capacity to increase bronchial airflow, because the receptors in bronchial smooth muscle are largely of the </a:t>
            </a:r>
            <a:r>
              <a:rPr lang="el-GR" sz="2400" dirty="0" smtClean="0">
                <a:latin typeface="Times New Roman"/>
                <a:cs typeface="Times New Roman"/>
              </a:rPr>
              <a:t>β</a:t>
            </a:r>
            <a:r>
              <a:rPr lang="en-US" sz="2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-subtype.</a:t>
            </a:r>
            <a:r>
              <a:rPr lang="en-US" sz="2400" dirty="0" smtClean="0"/>
              <a:t> </a:t>
            </a:r>
          </a:p>
          <a:p>
            <a:pPr marL="365125" indent="357188" algn="just" rtl="0">
              <a:buNone/>
            </a:pPr>
            <a:r>
              <a:rPr lang="en-US" sz="2400" dirty="0" smtClean="0">
                <a:latin typeface="Times New Roman" pitchFamily="18" charset="0"/>
                <a:cs typeface="Times New Roman" pitchFamily="18" charset="0"/>
              </a:rPr>
              <a:t>In contrast, isoproterenol (ISO) and E are potent bronchodilators.</a:t>
            </a:r>
          </a:p>
          <a:p>
            <a:pPr marL="95250" indent="-95250">
              <a:buNone/>
              <a:tabLst>
                <a:tab pos="0" algn="l"/>
              </a:tabLst>
            </a:pPr>
            <a:r>
              <a:rPr lang="el-GR" sz="2000" b="1" i="1" dirty="0">
                <a:latin typeface="Times New Roman" pitchFamily="18" charset="0"/>
                <a:cs typeface="Times New Roman" pitchFamily="18" charset="0"/>
              </a:rPr>
              <a:t>α</a:t>
            </a:r>
            <a:r>
              <a:rPr lang="en-US" sz="2000" b="1" i="1" dirty="0">
                <a:latin typeface="Times New Roman" pitchFamily="18" charset="0"/>
                <a:cs typeface="Times New Roman" pitchFamily="18" charset="0"/>
              </a:rPr>
              <a:t>1-Agonists as Vasoconstrictors and Nasal Decongestants.</a:t>
            </a:r>
            <a:r>
              <a:rPr lang="el-GR" sz="2000" b="1" i="1" dirty="0">
                <a:latin typeface="Times New Roman" pitchFamily="18" charset="0"/>
                <a:cs typeface="Times New Roman" pitchFamily="18" charset="0"/>
              </a:rPr>
              <a:t> </a:t>
            </a:r>
            <a:endParaRPr lang="en-US" sz="2000" b="1" i="1" dirty="0">
              <a:latin typeface="Times New Roman" pitchFamily="18" charset="0"/>
              <a:cs typeface="Times New Roman" pitchFamily="18" charset="0"/>
            </a:endParaRPr>
          </a:p>
          <a:p>
            <a:pPr marL="95250" indent="-95250">
              <a:buNone/>
              <a:tabLst>
                <a:tab pos="0" algn="l"/>
              </a:tabLst>
            </a:pPr>
            <a:r>
              <a:rPr lang="el-GR" sz="2000" b="1" i="1" dirty="0">
                <a:latin typeface="Times New Roman" pitchFamily="18" charset="0"/>
                <a:cs typeface="Times New Roman" pitchFamily="18" charset="0"/>
              </a:rPr>
              <a:t>α</a:t>
            </a:r>
            <a:r>
              <a:rPr lang="en-US" sz="2000" b="1" i="1" dirty="0">
                <a:latin typeface="Times New Roman" pitchFamily="18" charset="0"/>
                <a:cs typeface="Times New Roman" pitchFamily="18" charset="0"/>
              </a:rPr>
              <a:t>1-Antagonists for Treatment of Hypertension.                  </a:t>
            </a:r>
          </a:p>
          <a:p>
            <a:pPr marL="95250" indent="-95250">
              <a:buNone/>
              <a:tabLst>
                <a:tab pos="0" algn="l"/>
              </a:tabLst>
            </a:pPr>
            <a:r>
              <a:rPr lang="en-US" sz="2000" b="1" i="1" dirty="0">
                <a:latin typeface="Times New Roman" pitchFamily="18" charset="0"/>
                <a:cs typeface="Times New Roman" pitchFamily="18" charset="0"/>
              </a:rPr>
              <a:t> </a:t>
            </a:r>
            <a:r>
              <a:rPr lang="el-GR" sz="2000" b="1" i="1" dirty="0">
                <a:latin typeface="Times New Roman" pitchFamily="18" charset="0"/>
                <a:cs typeface="Times New Roman" pitchFamily="18" charset="0"/>
              </a:rPr>
              <a:t>α</a:t>
            </a:r>
            <a:r>
              <a:rPr lang="en-US" sz="2000" b="1" i="1" dirty="0">
                <a:latin typeface="Times New Roman" pitchFamily="18" charset="0"/>
                <a:cs typeface="Times New Roman" pitchFamily="18" charset="0"/>
              </a:rPr>
              <a:t>2-Agonists for Treatment of Hypertension.   </a:t>
            </a:r>
          </a:p>
          <a:p>
            <a:pPr marL="95250" indent="-95250">
              <a:buNone/>
              <a:tabLst>
                <a:tab pos="0" algn="l"/>
              </a:tabLst>
            </a:pPr>
            <a:r>
              <a:rPr lang="en-US" sz="2000" b="1" i="1" dirty="0">
                <a:latin typeface="Times New Roman" pitchFamily="18" charset="0"/>
                <a:cs typeface="Times New Roman" pitchFamily="18" charset="0"/>
              </a:rPr>
              <a:t>β1-Blockers for Treatment of Hypertension, Angina, and Certain Cardiac Arrhythmias.</a:t>
            </a:r>
          </a:p>
          <a:p>
            <a:pPr marL="95250" indent="-95250">
              <a:buNone/>
              <a:tabLst>
                <a:tab pos="0" algn="l"/>
              </a:tabLst>
            </a:pPr>
            <a:r>
              <a:rPr lang="en-US" sz="2000" b="1" i="1" dirty="0">
                <a:latin typeface="Times New Roman" pitchFamily="18" charset="0"/>
                <a:cs typeface="Times New Roman" pitchFamily="18" charset="0"/>
              </a:rPr>
              <a:t>β2-Agonists for Treatment of Asthma and Premature Labor. </a:t>
            </a:r>
          </a:p>
          <a:p>
            <a:pPr marL="365125" indent="357188" algn="just" rtl="0">
              <a:buNone/>
            </a:pPr>
            <a:endParaRPr 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640288"/>
          </a:xfrm>
        </p:spPr>
        <p:txBody>
          <a:bodyPr/>
          <a:lstStyle/>
          <a:p>
            <a:pPr marL="0" indent="0" algn="just">
              <a:buNone/>
            </a:pPr>
            <a:r>
              <a:rPr lang="en-US"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52" t="10586" r="7944" b="6996"/>
          <a:stretch/>
        </p:blipFill>
        <p:spPr bwMode="auto">
          <a:xfrm>
            <a:off x="323528" y="3284984"/>
            <a:ext cx="8568951"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582851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692696"/>
            <a:ext cx="8820472" cy="710952"/>
          </a:xfrm>
        </p:spPr>
        <p:txBody>
          <a:bodyPr>
            <a:noAutofit/>
          </a:bodyPr>
          <a:lstStyle/>
          <a:p>
            <a:pPr rtl="0"/>
            <a:r>
              <a:rPr lang="en-US" sz="3200" b="1" dirty="0" smtClean="0">
                <a:solidFill>
                  <a:schemeClr val="accent5"/>
                </a:solidFill>
                <a:latin typeface="Times New Roman" pitchFamily="18" charset="0"/>
                <a:cs typeface="Times New Roman" pitchFamily="18" charset="0"/>
              </a:rPr>
              <a:t>β-Blockers with </a:t>
            </a:r>
            <a:r>
              <a:rPr lang="en-US" sz="3200" b="1" dirty="0" smtClean="0">
                <a:solidFill>
                  <a:schemeClr val="accent5"/>
                </a:solidFill>
                <a:latin typeface="Times New Roman"/>
                <a:cs typeface="Times New Roman"/>
              </a:rPr>
              <a:t>α</a:t>
            </a:r>
            <a:r>
              <a:rPr lang="en-US" sz="2000" b="1" dirty="0" smtClean="0">
                <a:solidFill>
                  <a:schemeClr val="accent5"/>
                </a:solidFill>
                <a:latin typeface="Times New Roman" pitchFamily="18" charset="0"/>
                <a:cs typeface="Times New Roman" pitchFamily="18" charset="0"/>
              </a:rPr>
              <a:t>1</a:t>
            </a:r>
            <a:r>
              <a:rPr lang="en-US" sz="3200" b="1" dirty="0" smtClean="0">
                <a:solidFill>
                  <a:schemeClr val="accent5"/>
                </a:solidFill>
                <a:latin typeface="Times New Roman" pitchFamily="18" charset="0"/>
                <a:cs typeface="Times New Roman" pitchFamily="18" charset="0"/>
              </a:rPr>
              <a:t>-antagonist activity (third generation)</a:t>
            </a:r>
            <a:endParaRPr lang="ar-IQ" sz="3200" b="1" dirty="0">
              <a:solidFill>
                <a:schemeClr val="accent5"/>
              </a:solidFill>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marL="365125" indent="352425" algn="just" rtl="0">
              <a:buNone/>
            </a:pPr>
            <a:r>
              <a:rPr lang="en-US" sz="2400" dirty="0" smtClean="0">
                <a:latin typeface="Times New Roman" pitchFamily="18" charset="0"/>
                <a:cs typeface="Times New Roman" pitchFamily="18" charset="0"/>
              </a:rPr>
              <a:t>Several drugs have been developed that possess both </a:t>
            </a:r>
            <a:r>
              <a:rPr lang="el-GR" sz="2400" dirty="0" smtClean="0">
                <a:latin typeface="Times New Roman"/>
                <a:cs typeface="Times New Roman"/>
              </a:rPr>
              <a:t>β</a:t>
            </a:r>
            <a:r>
              <a:rPr lang="en-US" sz="2400" dirty="0" smtClean="0">
                <a:latin typeface="Times New Roman" pitchFamily="18" charset="0"/>
                <a:cs typeface="Times New Roman" pitchFamily="18" charset="0"/>
              </a:rPr>
              <a:t> – and </a:t>
            </a:r>
            <a:r>
              <a:rPr lang="el-GR" sz="2400" dirty="0" smtClean="0">
                <a:latin typeface="Times New Roman"/>
                <a:cs typeface="Times New Roman"/>
              </a:rPr>
              <a:t>α</a:t>
            </a:r>
            <a:r>
              <a:rPr lang="en-US" sz="2400" dirty="0" smtClean="0">
                <a:latin typeface="Times New Roman" pitchFamily="18" charset="0"/>
                <a:cs typeface="Times New Roman" pitchFamily="18" charset="0"/>
              </a:rPr>
              <a:t>-receptor–blocking activities within the same molecule.</a:t>
            </a:r>
          </a:p>
          <a:p>
            <a:pPr marL="365125" indent="268288" algn="just" rtl="0">
              <a:buNone/>
            </a:pPr>
            <a:r>
              <a:rPr lang="en-US" sz="2400" dirty="0" smtClean="0">
                <a:latin typeface="Times New Roman" pitchFamily="18" charset="0"/>
                <a:cs typeface="Times New Roman" pitchFamily="18" charset="0"/>
              </a:rPr>
              <a:t>Two examples of such molecules are labetalol (Normodyne) and carvedilol (Coreg). </a:t>
            </a:r>
          </a:p>
          <a:p>
            <a:pPr marL="365125" indent="268288" algn="just" rtl="0">
              <a:buNone/>
            </a:pPr>
            <a:r>
              <a:rPr lang="en-US" sz="2400" dirty="0" smtClean="0">
                <a:latin typeface="Times New Roman" pitchFamily="18" charset="0"/>
                <a:cs typeface="Times New Roman" pitchFamily="18" charset="0"/>
              </a:rPr>
              <a:t>As in the case of dobutamine, the arylalkyl group with nearby methyl group in these molecules is responsible for its </a:t>
            </a:r>
            <a:r>
              <a:rPr lang="el-GR" sz="2400" dirty="0" smtClean="0">
                <a:latin typeface="Times New Roman"/>
                <a:cs typeface="Times New Roman"/>
              </a:rPr>
              <a:t>α</a:t>
            </a:r>
            <a:r>
              <a:rPr lang="en-US" sz="2400" dirty="0" smtClean="0">
                <a:latin typeface="Times New Roman" pitchFamily="18" charset="0"/>
                <a:cs typeface="Times New Roman" pitchFamily="18" charset="0"/>
              </a:rPr>
              <a:t>1-blocking activity. The bulky N-substituents and another substituted aromatic ring are responsible for its </a:t>
            </a:r>
            <a:r>
              <a:rPr lang="el-GR" sz="2400" dirty="0" smtClean="0">
                <a:latin typeface="Times New Roman"/>
                <a:cs typeface="Times New Roman"/>
              </a:rPr>
              <a:t>β</a:t>
            </a:r>
            <a:r>
              <a:rPr lang="en-US" sz="2400" dirty="0" smtClean="0">
                <a:latin typeface="Times New Roman" pitchFamily="18" charset="0"/>
                <a:cs typeface="Times New Roman" pitchFamily="18" charset="0"/>
              </a:rPr>
              <a:t> -blocking activity.</a:t>
            </a:r>
          </a:p>
          <a:p>
            <a:pPr marL="365125" indent="268288" algn="just" rtl="0">
              <a:buNone/>
            </a:pPr>
            <a:endParaRPr lang="ar-IQ"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rema\Pictures\2014-04-15 karima\Screenshot083.jpg"/>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bwMode="auto">
          <a:xfrm>
            <a:off x="3014662" y="5093900"/>
            <a:ext cx="4725690" cy="1575459"/>
          </a:xfrm>
          <a:prstGeom prst="rect">
            <a:avLst/>
          </a:prstGeom>
          <a:ln>
            <a:noFill/>
          </a:ln>
          <a:effectLst>
            <a:softEdge rad="112500"/>
          </a:effectLst>
        </p:spPr>
      </p:pic>
      <p:sp>
        <p:nvSpPr>
          <p:cNvPr id="5" name="Rectangle 4"/>
          <p:cNvSpPr/>
          <p:nvPr/>
        </p:nvSpPr>
        <p:spPr>
          <a:xfrm>
            <a:off x="467544" y="692696"/>
            <a:ext cx="8064896" cy="4216539"/>
          </a:xfrm>
          <a:prstGeom prst="rect">
            <a:avLst/>
          </a:prstGeom>
        </p:spPr>
        <p:txBody>
          <a:bodyPr wrap="square">
            <a:spAutoFit/>
          </a:bodyPr>
          <a:lstStyle/>
          <a:p>
            <a:pPr algn="l" rtl="0"/>
            <a:r>
              <a:rPr lang="en-US" sz="2800" dirty="0" smtClean="0">
                <a:solidFill>
                  <a:srgbClr val="FF0000"/>
                </a:solidFill>
                <a:latin typeface="Times New Roman" pitchFamily="18" charset="0"/>
                <a:cs typeface="Times New Roman" pitchFamily="18" charset="0"/>
              </a:rPr>
              <a:t>Labetalol:</a:t>
            </a:r>
          </a:p>
          <a:p>
            <a:pPr algn="just" rtl="0"/>
            <a:r>
              <a:rPr lang="en-US" sz="2400" dirty="0" smtClean="0">
                <a:latin typeface="Times New Roman" pitchFamily="18" charset="0"/>
                <a:cs typeface="Times New Roman" pitchFamily="18" charset="0"/>
              </a:rPr>
              <a:t>    A phenylethanolamine derivative, is representative of a class of drugs that act as competitive blockers at </a:t>
            </a:r>
            <a:r>
              <a:rPr lang="el-GR" sz="2400" dirty="0" smtClean="0">
                <a:latin typeface="Times New Roman"/>
                <a:cs typeface="Times New Roman"/>
              </a:rPr>
              <a:t>α</a:t>
            </a:r>
            <a:r>
              <a:rPr lang="en-US" sz="2400" dirty="0" smtClean="0">
                <a:latin typeface="Times New Roman" pitchFamily="18" charset="0"/>
                <a:cs typeface="Times New Roman" pitchFamily="18" charset="0"/>
              </a:rPr>
              <a:t>1-, </a:t>
            </a:r>
            <a:r>
              <a:rPr lang="el-GR" sz="2400" dirty="0" smtClean="0">
                <a:latin typeface="Times New Roman"/>
                <a:cs typeface="Times New Roman"/>
              </a:rPr>
              <a:t>β</a:t>
            </a:r>
            <a:r>
              <a:rPr lang="en-US" sz="2400" dirty="0" smtClean="0">
                <a:latin typeface="Times New Roman" pitchFamily="18" charset="0"/>
                <a:cs typeface="Times New Roman" pitchFamily="18" charset="0"/>
              </a:rPr>
              <a:t>1-, and </a:t>
            </a:r>
            <a:r>
              <a:rPr lang="el-GR" sz="2400" dirty="0" smtClean="0">
                <a:latin typeface="Times New Roman"/>
                <a:cs typeface="Times New Roman"/>
              </a:rPr>
              <a:t>β</a:t>
            </a:r>
            <a:r>
              <a:rPr lang="en-US" sz="2400" dirty="0" smtClean="0">
                <a:latin typeface="Times New Roman" pitchFamily="18" charset="0"/>
                <a:cs typeface="Times New Roman" pitchFamily="18" charset="0"/>
              </a:rPr>
              <a:t>2-receptors. It is a more potent </a:t>
            </a:r>
            <a:r>
              <a:rPr lang="el-GR" sz="2400" dirty="0" smtClean="0">
                <a:latin typeface="Times New Roman"/>
                <a:cs typeface="Times New Roman"/>
              </a:rPr>
              <a:t>β</a:t>
            </a:r>
            <a:r>
              <a:rPr lang="en-US" sz="2400" dirty="0" smtClean="0">
                <a:latin typeface="Times New Roman" pitchFamily="18" charset="0"/>
                <a:cs typeface="Times New Roman" pitchFamily="18" charset="0"/>
              </a:rPr>
              <a:t> -blocker than </a:t>
            </a:r>
            <a:r>
              <a:rPr lang="el-GR" sz="2400" dirty="0" smtClean="0">
                <a:latin typeface="Times New Roman"/>
                <a:cs typeface="Times New Roman"/>
              </a:rPr>
              <a:t>α</a:t>
            </a:r>
            <a:r>
              <a:rPr lang="en-US" sz="2400" dirty="0" smtClean="0">
                <a:latin typeface="Times New Roman" pitchFamily="18" charset="0"/>
                <a:cs typeface="Times New Roman" pitchFamily="18" charset="0"/>
              </a:rPr>
              <a:t>-blocker</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p>
          <a:p>
            <a:pPr algn="just" rtl="0"/>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Labetalol</a:t>
            </a:r>
            <a:r>
              <a:rPr lang="en-US" sz="2400" dirty="0">
                <a:latin typeface="Times New Roman" pitchFamily="18" charset="0"/>
                <a:cs typeface="Times New Roman" pitchFamily="18" charset="0"/>
              </a:rPr>
              <a:t>, </a:t>
            </a:r>
            <a:r>
              <a:rPr lang="en-US" sz="2400" dirty="0">
                <a:solidFill>
                  <a:srgbClr val="0070C0"/>
                </a:solidFill>
                <a:latin typeface="Times New Roman" pitchFamily="18" charset="0"/>
                <a:cs typeface="Times New Roman" pitchFamily="18" charset="0"/>
              </a:rPr>
              <a:t>with its 1-methyl-3-phenylpropyl substituted amine, is greater in size relative to a t-butyl group and therefore acts predominantly as an antagonist</a:t>
            </a:r>
            <a:r>
              <a:rPr lang="en-US" sz="2400" dirty="0">
                <a:latin typeface="Times New Roman" pitchFamily="18" charset="0"/>
                <a:cs typeface="Times New Roman" pitchFamily="18" charset="0"/>
              </a:rPr>
              <a:t>. The overall structure of labetalol is very polar. This was created by substituting the isopropyl group in the standard beta-blocker structure with an aralkyl group, including a carboxamide group on the meta position, and by adding a hydroxyl group on the para position</a:t>
            </a:r>
            <a:r>
              <a:rPr lang="en-US" sz="2400" dirty="0" smtClean="0">
                <a:latin typeface="Times New Roman" pitchFamily="18" charset="0"/>
                <a:cs typeface="Times New Roman" pitchFamily="18" charset="0"/>
              </a:rPr>
              <a:t>. </a:t>
            </a:r>
            <a:endParaRPr lang="ar-IQ"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568280"/>
          </a:xfrm>
        </p:spPr>
        <p:txBody>
          <a:bodyPr/>
          <a:lstStyle/>
          <a:p>
            <a:pPr marL="0" indent="0" algn="just">
              <a:buNone/>
            </a:pPr>
            <a:r>
              <a:rPr lang="en-US" dirty="0" smtClean="0">
                <a:latin typeface="Times New Roman" panose="02020603050405020304" pitchFamily="18" charset="0"/>
                <a:cs typeface="Times New Roman" panose="02020603050405020304" pitchFamily="18" charset="0"/>
              </a:rPr>
              <a:t>    Labetalol </a:t>
            </a:r>
            <a:r>
              <a:rPr lang="en-US" dirty="0">
                <a:latin typeface="Times New Roman" panose="02020603050405020304" pitchFamily="18" charset="0"/>
                <a:cs typeface="Times New Roman" panose="02020603050405020304" pitchFamily="18" charset="0"/>
              </a:rPr>
              <a:t>is a combined alpha- and beta-adrenoceptor blocking agent for oral and intravenous use in the treatment of hypertension. It is a nonselective antagonist at beta-adrenoceptors and a competitive antagonist of postsynaptic alpha 1-adrenoceptors</a:t>
            </a:r>
            <a:r>
              <a:rPr lang="en-US" dirty="0" smtClean="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828012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60648"/>
            <a:ext cx="8712968" cy="5746643"/>
          </a:xfrm>
        </p:spPr>
        <p:txBody>
          <a:bodyPr>
            <a:normAutofit/>
          </a:bodyPr>
          <a:lstStyle/>
          <a:p>
            <a:pPr marL="109728" indent="0" algn="l" rtl="0">
              <a:buNone/>
            </a:pPr>
            <a:endParaRPr lang="en-US" sz="2400" dirty="0" smtClean="0">
              <a:solidFill>
                <a:srgbClr val="FF0000"/>
              </a:solidFill>
              <a:latin typeface="Times New Roman" panose="02020603050405020304" pitchFamily="18" charset="0"/>
              <a:cs typeface="Times New Roman" panose="02020603050405020304" pitchFamily="18" charset="0"/>
            </a:endParaRPr>
          </a:p>
          <a:p>
            <a:pPr marL="109728" indent="0" algn="l" rtl="0">
              <a:buNone/>
            </a:pPr>
            <a:r>
              <a:rPr lang="en-US" sz="2400" dirty="0" smtClean="0">
                <a:solidFill>
                  <a:srgbClr val="FF0000"/>
                </a:solidFill>
                <a:latin typeface="Times New Roman" panose="02020603050405020304" pitchFamily="18" charset="0"/>
                <a:cs typeface="Times New Roman" panose="02020603050405020304" pitchFamily="18" charset="0"/>
              </a:rPr>
              <a:t>Carvedilol.</a:t>
            </a:r>
          </a:p>
          <a:p>
            <a:pPr marL="109728" indent="0" algn="just" rtl="0">
              <a:buNone/>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Carvedilol (Coreg) is a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anose="02020603050405020304" pitchFamily="18" charset="0"/>
                <a:cs typeface="Times New Roman" panose="02020603050405020304" pitchFamily="18" charset="0"/>
              </a:rPr>
              <a:t>-blocker </a:t>
            </a:r>
            <a:r>
              <a:rPr lang="en-US" sz="2400" dirty="0">
                <a:latin typeface="Times New Roman" panose="02020603050405020304" pitchFamily="18" charset="0"/>
                <a:cs typeface="Times New Roman" panose="02020603050405020304" pitchFamily="18" charset="0"/>
              </a:rPr>
              <a:t>that </a:t>
            </a:r>
            <a:r>
              <a:rPr lang="en-US" sz="2400" dirty="0" smtClean="0">
                <a:latin typeface="Times New Roman" panose="02020603050405020304" pitchFamily="18" charset="0"/>
                <a:cs typeface="Times New Roman" panose="02020603050405020304" pitchFamily="18" charset="0"/>
              </a:rPr>
              <a:t>has a </a:t>
            </a:r>
            <a:r>
              <a:rPr lang="en-US" sz="2400" dirty="0">
                <a:latin typeface="Times New Roman" panose="02020603050405020304" pitchFamily="18" charset="0"/>
                <a:cs typeface="Times New Roman" panose="02020603050405020304" pitchFamily="18" charset="0"/>
              </a:rPr>
              <a:t>unique pharmacological profile. Like labetalol, it is </a:t>
            </a:r>
            <a:r>
              <a:rPr lang="en-US" sz="2400" dirty="0" smtClean="0">
                <a:latin typeface="Times New Roman" panose="02020603050405020304" pitchFamily="18" charset="0"/>
                <a:cs typeface="Times New Roman" panose="02020603050405020304" pitchFamily="18" charset="0"/>
              </a:rPr>
              <a:t>a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anose="02020603050405020304" pitchFamily="18" charset="0"/>
                <a:cs typeface="Times New Roman" panose="02020603050405020304" pitchFamily="18" charset="0"/>
              </a:rPr>
              <a:t>-blocker </a:t>
            </a:r>
            <a:r>
              <a:rPr lang="en-US" sz="2400" dirty="0">
                <a:latin typeface="Times New Roman" panose="02020603050405020304" pitchFamily="18" charset="0"/>
                <a:cs typeface="Times New Roman" panose="02020603050405020304" pitchFamily="18" charset="0"/>
              </a:rPr>
              <a:t>that possesses </a:t>
            </a:r>
            <a:r>
              <a:rPr lang="el-GR" sz="2400" dirty="0" smtClean="0">
                <a:latin typeface="Times New Roman" panose="02020603050405020304" pitchFamily="18" charset="0"/>
                <a:cs typeface="Times New Roman" panose="02020603050405020304" pitchFamily="18" charset="0"/>
              </a:rPr>
              <a:t>α</a:t>
            </a:r>
            <a:r>
              <a:rPr lang="en-US" sz="1800" dirty="0" smtClean="0">
                <a:latin typeface="Times New Roman" panose="02020603050405020304" pitchFamily="18" charset="0"/>
                <a:cs typeface="Times New Roman" panose="02020603050405020304" pitchFamily="18" charset="0"/>
              </a:rPr>
              <a:t>1</a:t>
            </a:r>
            <a:r>
              <a:rPr lang="en-US" sz="2400" dirty="0" smtClean="0">
                <a:latin typeface="Times New Roman" panose="02020603050405020304" pitchFamily="18" charset="0"/>
                <a:cs typeface="Times New Roman" panose="02020603050405020304" pitchFamily="18" charset="0"/>
              </a:rPr>
              <a:t>-blocking </a:t>
            </a:r>
            <a:r>
              <a:rPr lang="en-US" sz="2400" dirty="0">
                <a:latin typeface="Times New Roman" panose="02020603050405020304" pitchFamily="18" charset="0"/>
                <a:cs typeface="Times New Roman" panose="02020603050405020304" pitchFamily="18" charset="0"/>
              </a:rPr>
              <a:t>activity. </a:t>
            </a:r>
            <a:endParaRPr lang="en-US" sz="2400" dirty="0" smtClean="0">
              <a:latin typeface="Times New Roman" panose="02020603050405020304" pitchFamily="18" charset="0"/>
              <a:cs typeface="Times New Roman" panose="02020603050405020304" pitchFamily="18" charset="0"/>
            </a:endParaRPr>
          </a:p>
          <a:p>
            <a:pPr marL="109728" indent="0" algn="just" rtl="0">
              <a:buNone/>
            </a:pPr>
            <a:r>
              <a:rPr lang="en-US" sz="240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430043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18917" y="2895440"/>
            <a:ext cx="5306166" cy="2286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27042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14422</TotalTime>
  <Words>5136</Words>
  <Application>Microsoft Office PowerPoint</Application>
  <PresentationFormat>On-screen Show (4:3)</PresentationFormat>
  <Paragraphs>299</Paragraphs>
  <Slides>95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95</vt:i4>
      </vt:variant>
    </vt:vector>
  </HeadingPairs>
  <TitlesOfParts>
    <vt:vector size="100" baseType="lpstr">
      <vt:lpstr>Arial</vt:lpstr>
      <vt:lpstr>Arial Rounded MT Bold</vt:lpstr>
      <vt:lpstr>Times New Roman</vt:lpstr>
      <vt:lpstr>Wingdings</vt:lpstr>
      <vt:lpstr>Clarity</vt:lpstr>
      <vt:lpstr>Pharmaceutical chemistry </vt:lpstr>
      <vt:lpstr>PowerPoint Presentation</vt:lpstr>
      <vt:lpstr>PowerPoint Presentation</vt:lpstr>
      <vt:lpstr>Structure and Physicochemical Properties </vt:lpstr>
      <vt:lpstr>Adrenergic neurotransmitters and related compounds.</vt:lpstr>
      <vt:lpstr>PowerPoint Presentation</vt:lpstr>
      <vt:lpstr>Biosynthesis</vt:lpstr>
      <vt:lpstr>PowerPoint Presentation</vt:lpstr>
      <vt:lpstr>Adrenergic Receptors Adrenergic Receptor Subtypes</vt:lpstr>
      <vt:lpstr>α-Adrenergic Receptors</vt:lpstr>
      <vt:lpstr>β-Adrenergic Receptors</vt:lpstr>
      <vt:lpstr>PowerPoint Presentation</vt:lpstr>
      <vt:lpstr>PowerPoint Presentation</vt:lpstr>
      <vt:lpstr>PowerPoint Presentation</vt:lpstr>
      <vt:lpstr>PowerPoint Presentation</vt:lpstr>
      <vt:lpstr>Drugs Affecting Catecholamine Storage and Release</vt:lpstr>
      <vt:lpstr>2.Guanethidine (Ismelin) and guanadrel (Hylorel)</vt:lpstr>
      <vt:lpstr> Direct Acting Sympathomimetics </vt:lpstr>
      <vt:lpstr> Structure–activity relationships Important binding groups on catecholamines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Endogenous catecholamines</vt:lpstr>
      <vt:lpstr>PowerPoint Presentation</vt:lpstr>
      <vt:lpstr>     Dipivefrin (Propine, Dipivalyl Epinephrine). </vt:lpstr>
      <vt:lpstr>Adrenergic agents Important binding groups for adrenergic agents </vt:lpstr>
      <vt:lpstr>Adrenergic agents α -adrenergic receptor agonists</vt:lpstr>
      <vt:lpstr>Phenylephrine.</vt:lpstr>
      <vt:lpstr>PowerPoint Presentation</vt:lpstr>
      <vt:lpstr>PowerPoint Presentation</vt:lpstr>
      <vt:lpstr>Methyldopa (L-methyldopa, Aldomet) </vt:lpstr>
      <vt:lpstr>Metabolic conversion of methyldopate and methyldopa to methyl norepinephrine</vt:lpstr>
      <vt:lpstr>Imidazolines and α -Adrenergic Agonists.</vt:lpstr>
      <vt:lpstr>PowerPoint Presentation</vt:lpstr>
      <vt:lpstr>PowerPoint Presentation</vt:lpstr>
      <vt:lpstr>Clonidine (Catapres)</vt:lpstr>
      <vt:lpstr>PowerPoint Presentation</vt:lpstr>
      <vt:lpstr>Apraclonidine (Iopidine) and Brimonidine (Alphagan)</vt:lpstr>
      <vt:lpstr>Guanabenz (Wytensin) and Guanfacine ((Tenex) (Open-Ring Imidazolidine</vt:lpstr>
      <vt:lpstr>PowerPoint Presentation</vt:lpstr>
      <vt:lpstr>PowerPoint Presentation</vt:lpstr>
      <vt:lpstr>PowerPoint Presentation</vt:lpstr>
      <vt:lpstr> Metaproterenol (Alupent), terbutaline (Bricanyl, Brethine), and fenoterol (an investigational drugs) </vt:lpstr>
      <vt:lpstr>Albuterol (Proventil, Ventolin), pirbuterol (Maxair),and salmeterol (Serevent)</vt:lpstr>
      <vt:lpstr>PowerPoint Presentation</vt:lpstr>
      <vt:lpstr>  β 2 -Agonists and the treatment of asthma</vt:lpstr>
      <vt:lpstr>PowerPoint Presentation</vt:lpstr>
      <vt:lpstr>PowerPoint Presentation</vt:lpstr>
      <vt:lpstr>PowerPoint Presentation</vt:lpstr>
      <vt:lpstr>β3-Adrenergic Receptor Agonists</vt:lpstr>
      <vt:lpstr>Indirect-Acting Sympathomimetics</vt:lpstr>
      <vt:lpstr>PowerPoint Presentation</vt:lpstr>
      <vt:lpstr>PowerPoint Presentation</vt:lpstr>
      <vt:lpstr>Sympathomimetics with a Mixed Mechanism of Action</vt:lpstr>
      <vt:lpstr>PowerPoint Presentation</vt:lpstr>
      <vt:lpstr> Adrenergic receptor antagonists (blockers)</vt:lpstr>
      <vt:lpstr>Irreversible α-blockers</vt:lpstr>
      <vt:lpstr>PowerPoint Presentation</vt:lpstr>
      <vt:lpstr>PowerPoint Presentation</vt:lpstr>
      <vt:lpstr>PowerPoint Presentation</vt:lpstr>
      <vt:lpstr>PowerPoint Presentation</vt:lpstr>
      <vt:lpstr>PowerPoint Presentation</vt:lpstr>
      <vt:lpstr>PowerPoint Presentation</vt:lpstr>
      <vt:lpstr> Selective α2-blockers </vt:lpstr>
      <vt:lpstr>β-Blockers as cardiovascular drugs</vt:lpstr>
      <vt:lpstr>PowerPoint Presentation</vt:lpstr>
      <vt:lpstr>PowerPoint Presentation</vt:lpstr>
      <vt:lpstr>PowerPoint Presentation</vt:lpstr>
      <vt:lpstr>Selective β 1 –blockers (second-generation β-blockers) </vt:lpstr>
      <vt:lpstr>PowerPoint Presentation</vt:lpstr>
      <vt:lpstr>PowerPoint Presentation</vt:lpstr>
      <vt:lpstr>PowerPoint Presentation</vt:lpstr>
      <vt:lpstr>PowerPoint Presentation</vt:lpstr>
      <vt:lpstr> Structure–activity relationships of aryloxypropanol amine β-Blockers </vt:lpstr>
      <vt:lpstr>PowerPoint Presentation</vt:lpstr>
      <vt:lpstr>PowerPoint Presentation</vt:lpstr>
      <vt:lpstr>PowerPoint Presentation</vt:lpstr>
      <vt:lpstr>PowerPoint Presentation</vt:lpstr>
      <vt:lpstr>Short-acting β-blockers</vt:lpstr>
      <vt:lpstr>PowerPoint Presentation</vt:lpstr>
      <vt:lpstr>PowerPoint Presentation</vt:lpstr>
      <vt:lpstr>β-Blockers with α1-antagonist activity (third generation)</vt:lpstr>
      <vt:lpstr>PowerPoint Presentation</vt:lpstr>
      <vt:lpstr>PowerPoint Presentation</vt:lpstr>
      <vt:lpstr>PowerPoint Presentation</vt:lpstr>
      <vt:lpstr>PowerPoint Presentation</vt:lpstr>
    </vt:vector>
  </TitlesOfParts>
  <Company>Deftones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Adrenergic drugs</dc:title>
  <dc:creator>krema</dc:creator>
  <cp:lastModifiedBy>Maher</cp:lastModifiedBy>
  <cp:revision>485</cp:revision>
  <dcterms:created xsi:type="dcterms:W3CDTF">2014-08-24T18:36:18Z</dcterms:created>
  <dcterms:modified xsi:type="dcterms:W3CDTF">2023-10-24T06:59:15Z</dcterms:modified>
</cp:coreProperties>
</file>