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70" r:id="rId8"/>
    <p:sldId id="272" r:id="rId9"/>
    <p:sldId id="273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87" r:id="rId18"/>
    <p:sldId id="293" r:id="rId19"/>
    <p:sldId id="294" r:id="rId20"/>
    <p:sldId id="297" r:id="rId21"/>
    <p:sldId id="298" r:id="rId22"/>
    <p:sldId id="299" r:id="rId23"/>
    <p:sldId id="302" r:id="rId24"/>
    <p:sldId id="303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20" r:id="rId34"/>
    <p:sldId id="321" r:id="rId35"/>
    <p:sldId id="324" r:id="rId36"/>
    <p:sldId id="325" r:id="rId37"/>
    <p:sldId id="326" r:id="rId38"/>
    <p:sldId id="327" r:id="rId39"/>
    <p:sldId id="328" r:id="rId40"/>
    <p:sldId id="329" r:id="rId41"/>
    <p:sldId id="330" r:id="rId4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719" y="277342"/>
            <a:ext cx="7553706" cy="50370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419" y="859160"/>
            <a:ext cx="8011160" cy="2585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66419" y="3504971"/>
            <a:ext cx="8011160" cy="194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4702" y="210438"/>
            <a:ext cx="7454595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7840" y="1529842"/>
            <a:ext cx="7800340" cy="3866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304800"/>
            <a:ext cx="5943600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9610" marR="5080" indent="-677545" algn="ctr">
              <a:lnSpc>
                <a:spcPct val="100000"/>
              </a:lnSpc>
              <a:spcBef>
                <a:spcPts val="95"/>
              </a:spcBef>
            </a:pPr>
            <a:r>
              <a:rPr lang="en-US" spc="-5" dirty="0" smtClean="0"/>
              <a:t>   </a:t>
            </a:r>
            <a:br>
              <a:rPr lang="en-US" spc="-5" dirty="0" smtClean="0"/>
            </a:br>
            <a:r>
              <a:rPr lang="en-GB" b="1" spc="-5" dirty="0" smtClean="0">
                <a:solidFill>
                  <a:srgbClr val="FF0000"/>
                </a:solidFill>
              </a:rPr>
              <a:t>Introduction to </a:t>
            </a:r>
            <a:r>
              <a:rPr lang="en-US" b="1" spc="-5" dirty="0" smtClean="0">
                <a:solidFill>
                  <a:srgbClr val="FF0000"/>
                </a:solidFill>
              </a:rPr>
              <a:t>Biopharmaceutics</a:t>
            </a:r>
            <a:br>
              <a:rPr lang="en-US" b="1" spc="-5" dirty="0" smtClean="0">
                <a:solidFill>
                  <a:srgbClr val="FF0000"/>
                </a:solidFill>
              </a:rPr>
            </a:br>
            <a:endParaRPr b="1" spc="-5" dirty="0">
              <a:solidFill>
                <a:srgbClr val="FF0000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2654174"/>
            <a:ext cx="6477000" cy="27131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34313"/>
            <a:ext cx="7637780" cy="522287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065" marR="436880" algn="ctr">
              <a:lnSpc>
                <a:spcPts val="3460"/>
              </a:lnSpc>
              <a:spcBef>
                <a:spcPts val="535"/>
              </a:spcBef>
              <a:tabLst>
                <a:tab pos="355600" algn="l"/>
                <a:tab pos="356235" algn="l"/>
              </a:tabLst>
            </a:pPr>
            <a:r>
              <a:rPr lang="en-US" sz="3200" spc="-5" dirty="0" smtClean="0">
                <a:solidFill>
                  <a:srgbClr val="FF0000"/>
                </a:solidFill>
                <a:latin typeface="Arial MT"/>
                <a:cs typeface="Arial MT"/>
              </a:rPr>
              <a:t>   </a:t>
            </a:r>
            <a:r>
              <a:rPr sz="3200" spc="-5" dirty="0" smtClean="0">
                <a:solidFill>
                  <a:srgbClr val="FF0000"/>
                </a:solidFill>
                <a:latin typeface="Arial MT"/>
                <a:cs typeface="Arial MT"/>
              </a:rPr>
              <a:t>Important</a:t>
            </a:r>
            <a:r>
              <a:rPr sz="3200" spc="-35" dirty="0" smtClean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Arial MT"/>
                <a:cs typeface="Arial MT"/>
              </a:rPr>
              <a:t>features</a:t>
            </a:r>
            <a:r>
              <a:rPr sz="3200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0000"/>
                </a:solidFill>
                <a:latin typeface="Arial MT"/>
                <a:cs typeface="Arial MT"/>
              </a:rPr>
              <a:t>of</a:t>
            </a:r>
            <a:r>
              <a:rPr sz="32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0000"/>
                </a:solidFill>
                <a:latin typeface="Arial MT"/>
                <a:cs typeface="Arial MT"/>
              </a:rPr>
              <a:t>the</a:t>
            </a:r>
            <a:r>
              <a:rPr sz="32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0000"/>
                </a:solidFill>
                <a:latin typeface="Arial MT"/>
                <a:cs typeface="Arial MT"/>
              </a:rPr>
              <a:t>intravascular </a:t>
            </a:r>
            <a:r>
              <a:rPr sz="3200" spc="-87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Arial MT"/>
                <a:cs typeface="Arial MT"/>
              </a:rPr>
              <a:t>route</a:t>
            </a:r>
            <a:r>
              <a:rPr sz="32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0000"/>
                </a:solidFill>
                <a:latin typeface="Arial MT"/>
                <a:cs typeface="Arial MT"/>
              </a:rPr>
              <a:t>of</a:t>
            </a:r>
            <a:r>
              <a:rPr sz="32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Arial MT"/>
                <a:cs typeface="Arial MT"/>
              </a:rPr>
              <a:t>drug</a:t>
            </a:r>
            <a:r>
              <a:rPr sz="32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Arial MT"/>
                <a:cs typeface="Arial MT"/>
              </a:rPr>
              <a:t>administration</a:t>
            </a:r>
            <a:endParaRPr sz="3200" dirty="0">
              <a:solidFill>
                <a:srgbClr val="FF0000"/>
              </a:solidFill>
              <a:latin typeface="Arial MT"/>
              <a:cs typeface="Arial MT"/>
            </a:endParaRPr>
          </a:p>
          <a:p>
            <a:pPr marL="756285" lvl="1" indent="-287020">
              <a:lnSpc>
                <a:spcPct val="100000"/>
              </a:lnSpc>
              <a:spcBef>
                <a:spcPts val="29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 MT"/>
                <a:cs typeface="Arial MT"/>
              </a:rPr>
              <a:t>There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is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no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absorption phase.</a:t>
            </a:r>
          </a:p>
          <a:p>
            <a:pPr marL="756285" lvl="1" indent="-287020">
              <a:lnSpc>
                <a:spcPct val="100000"/>
              </a:lnSpc>
              <a:spcBef>
                <a:spcPts val="34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 MT"/>
                <a:cs typeface="Arial MT"/>
              </a:rPr>
              <a:t>There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is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immediate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onset</a:t>
            </a:r>
            <a:r>
              <a:rPr sz="2800" dirty="0">
                <a:latin typeface="Arial MT"/>
                <a:cs typeface="Arial MT"/>
              </a:rPr>
              <a:t> of</a:t>
            </a:r>
            <a:r>
              <a:rPr sz="2800" spc="-5" dirty="0">
                <a:latin typeface="Arial MT"/>
                <a:cs typeface="Arial MT"/>
              </a:rPr>
              <a:t> action.</a:t>
            </a:r>
            <a:endParaRPr sz="2800" dirty="0">
              <a:latin typeface="Arial MT"/>
              <a:cs typeface="Arial MT"/>
            </a:endParaRPr>
          </a:p>
          <a:p>
            <a:pPr marL="756285" marR="5080" lvl="1" indent="-287020">
              <a:lnSpc>
                <a:spcPts val="3020"/>
              </a:lnSpc>
              <a:spcBef>
                <a:spcPts val="72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entire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administered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dose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is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available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to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produce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pharmacological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effects.</a:t>
            </a:r>
            <a:endParaRPr sz="2800" dirty="0">
              <a:latin typeface="Arial MT"/>
              <a:cs typeface="Arial MT"/>
            </a:endParaRPr>
          </a:p>
          <a:p>
            <a:pPr marL="756285" marR="1209040" lvl="1" indent="-287020">
              <a:lnSpc>
                <a:spcPts val="3020"/>
              </a:lnSpc>
              <a:spcBef>
                <a:spcPts val="68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 MT"/>
                <a:cs typeface="Arial MT"/>
              </a:rPr>
              <a:t>This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route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used</a:t>
            </a:r>
            <a:r>
              <a:rPr sz="2800" spc="-5" dirty="0">
                <a:latin typeface="Arial MT"/>
                <a:cs typeface="Arial MT"/>
              </a:rPr>
              <a:t> more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often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</a:t>
            </a:r>
            <a:r>
              <a:rPr sz="2800" spc="5" dirty="0">
                <a:latin typeface="Arial MT"/>
                <a:cs typeface="Arial MT"/>
              </a:rPr>
              <a:t> life-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threatening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situations.</a:t>
            </a:r>
          </a:p>
          <a:p>
            <a:pPr marL="756285" marR="109220" lvl="1" indent="-287020">
              <a:lnSpc>
                <a:spcPct val="90000"/>
              </a:lnSpc>
              <a:spcBef>
                <a:spcPts val="63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 MT"/>
                <a:cs typeface="Arial MT"/>
              </a:rPr>
              <a:t>Adverse </a:t>
            </a:r>
            <a:r>
              <a:rPr sz="2800" dirty="0">
                <a:latin typeface="Arial MT"/>
                <a:cs typeface="Arial MT"/>
              </a:rPr>
              <a:t>reactions </a:t>
            </a:r>
            <a:r>
              <a:rPr sz="2800" spc="-5" dirty="0">
                <a:latin typeface="Arial MT"/>
                <a:cs typeface="Arial MT"/>
              </a:rPr>
              <a:t>are </a:t>
            </a:r>
            <a:r>
              <a:rPr sz="2800" dirty="0">
                <a:latin typeface="Arial MT"/>
                <a:cs typeface="Arial MT"/>
              </a:rPr>
              <a:t>difficult </a:t>
            </a:r>
            <a:r>
              <a:rPr sz="2800" spc="-5" dirty="0">
                <a:latin typeface="Arial MT"/>
                <a:cs typeface="Arial MT"/>
              </a:rPr>
              <a:t>to </a:t>
            </a:r>
            <a:r>
              <a:rPr sz="2800" dirty="0">
                <a:latin typeface="Arial MT"/>
                <a:cs typeface="Arial MT"/>
              </a:rPr>
              <a:t>reverse </a:t>
            </a:r>
            <a:r>
              <a:rPr sz="2800" spc="-5" dirty="0">
                <a:latin typeface="Arial MT"/>
                <a:cs typeface="Arial MT"/>
              </a:rPr>
              <a:t>or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control; accuracy </a:t>
            </a:r>
            <a:r>
              <a:rPr sz="2800" spc="-5" dirty="0">
                <a:latin typeface="Arial MT"/>
                <a:cs typeface="Arial MT"/>
              </a:rPr>
              <a:t>in </a:t>
            </a:r>
            <a:r>
              <a:rPr sz="2800" dirty="0">
                <a:latin typeface="Arial MT"/>
                <a:cs typeface="Arial MT"/>
              </a:rPr>
              <a:t>calculations and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administration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drug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dose,</a:t>
            </a:r>
            <a:r>
              <a:rPr sz="2800" dirty="0">
                <a:latin typeface="Arial MT"/>
                <a:cs typeface="Arial MT"/>
              </a:rPr>
              <a:t> therefore, </a:t>
            </a:r>
            <a:r>
              <a:rPr sz="2800" spc="-5" dirty="0">
                <a:latin typeface="Arial MT"/>
                <a:cs typeface="Arial MT"/>
              </a:rPr>
              <a:t>are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very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critical.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6440" y="369519"/>
            <a:ext cx="7704455" cy="105029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30"/>
              </a:spcBef>
            </a:pPr>
            <a:r>
              <a:rPr sz="2400" dirty="0"/>
              <a:t>A </a:t>
            </a:r>
            <a:r>
              <a:rPr sz="2400" spc="-5" dirty="0"/>
              <a:t>typical</a:t>
            </a:r>
            <a:r>
              <a:rPr sz="2400" spc="-10" dirty="0"/>
              <a:t> </a:t>
            </a:r>
            <a:r>
              <a:rPr sz="2400" spc="-5" dirty="0"/>
              <a:t>plot</a:t>
            </a:r>
            <a:r>
              <a:rPr sz="2400" spc="15" dirty="0"/>
              <a:t> </a:t>
            </a:r>
            <a:r>
              <a:rPr sz="2400" dirty="0"/>
              <a:t>of</a:t>
            </a:r>
            <a:r>
              <a:rPr sz="2400" spc="-15" dirty="0"/>
              <a:t> </a:t>
            </a:r>
            <a:r>
              <a:rPr sz="2400" spc="-5" dirty="0"/>
              <a:t>plasma</a:t>
            </a:r>
            <a:r>
              <a:rPr sz="2400" spc="20" dirty="0"/>
              <a:t> </a:t>
            </a:r>
            <a:r>
              <a:rPr sz="2400" spc="-5" dirty="0"/>
              <a:t>and/or</a:t>
            </a:r>
            <a:r>
              <a:rPr sz="2400" dirty="0"/>
              <a:t> </a:t>
            </a:r>
            <a:r>
              <a:rPr sz="2400" spc="-5" dirty="0"/>
              <a:t>serum</a:t>
            </a:r>
            <a:r>
              <a:rPr sz="2400" dirty="0"/>
              <a:t> concentration </a:t>
            </a:r>
            <a:r>
              <a:rPr sz="2400" spc="5" dirty="0"/>
              <a:t> </a:t>
            </a:r>
            <a:r>
              <a:rPr sz="2400" spc="-5" dirty="0"/>
              <a:t>against</a:t>
            </a:r>
            <a:r>
              <a:rPr sz="2400" spc="15" dirty="0"/>
              <a:t> </a:t>
            </a:r>
            <a:r>
              <a:rPr sz="2400" dirty="0"/>
              <a:t>time, </a:t>
            </a:r>
            <a:r>
              <a:rPr sz="2400" spc="-5" dirty="0"/>
              <a:t>following</a:t>
            </a:r>
            <a:r>
              <a:rPr sz="2400" spc="30" dirty="0"/>
              <a:t> </a:t>
            </a:r>
            <a:r>
              <a:rPr sz="2400" dirty="0"/>
              <a:t>the </a:t>
            </a:r>
            <a:r>
              <a:rPr sz="2400" spc="-5" dirty="0"/>
              <a:t>administration</a:t>
            </a:r>
            <a:r>
              <a:rPr sz="2400" spc="20" dirty="0"/>
              <a:t> </a:t>
            </a:r>
            <a:r>
              <a:rPr sz="2400" dirty="0"/>
              <a:t>of the</a:t>
            </a:r>
            <a:r>
              <a:rPr sz="2400" spc="5" dirty="0"/>
              <a:t> </a:t>
            </a:r>
            <a:r>
              <a:rPr sz="2400" spc="-5" dirty="0"/>
              <a:t>dose</a:t>
            </a:r>
            <a:r>
              <a:rPr sz="2400" dirty="0"/>
              <a:t> of </a:t>
            </a:r>
            <a:r>
              <a:rPr sz="2400" spc="-5" dirty="0"/>
              <a:t>a </a:t>
            </a:r>
            <a:r>
              <a:rPr sz="2400" spc="-655" dirty="0"/>
              <a:t> </a:t>
            </a:r>
            <a:r>
              <a:rPr sz="2400" spc="-5" dirty="0"/>
              <a:t>drug</a:t>
            </a:r>
            <a:r>
              <a:rPr sz="2400" dirty="0"/>
              <a:t> </a:t>
            </a:r>
            <a:r>
              <a:rPr sz="2400" spc="-5" dirty="0"/>
              <a:t>by</a:t>
            </a:r>
            <a:r>
              <a:rPr sz="2400" dirty="0"/>
              <a:t> </a:t>
            </a:r>
            <a:r>
              <a:rPr sz="2400" spc="-5" dirty="0"/>
              <a:t>intravascular</a:t>
            </a:r>
            <a:r>
              <a:rPr sz="2400" spc="25" dirty="0"/>
              <a:t> </a:t>
            </a:r>
            <a:r>
              <a:rPr sz="2400" spc="-5" dirty="0"/>
              <a:t>route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057377"/>
            <a:ext cx="7403095" cy="39134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30682"/>
            <a:ext cx="7891145" cy="5100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17780" algn="ctr">
              <a:lnSpc>
                <a:spcPct val="100000"/>
              </a:lnSpc>
              <a:spcBef>
                <a:spcPts val="105"/>
              </a:spcBef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0000"/>
                </a:solidFill>
                <a:latin typeface="Arial MT"/>
                <a:cs typeface="Arial MT"/>
              </a:rPr>
              <a:t>Important</a:t>
            </a:r>
            <a:r>
              <a:rPr sz="3200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Arial MT"/>
                <a:cs typeface="Arial MT"/>
              </a:rPr>
              <a:t>features</a:t>
            </a:r>
            <a:r>
              <a:rPr sz="32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0000"/>
                </a:solidFill>
                <a:latin typeface="Arial MT"/>
                <a:cs typeface="Arial MT"/>
              </a:rPr>
              <a:t>of</a:t>
            </a:r>
            <a:r>
              <a:rPr sz="32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0000"/>
                </a:solidFill>
                <a:latin typeface="Arial MT"/>
                <a:cs typeface="Arial MT"/>
              </a:rPr>
              <a:t>extravascular</a:t>
            </a:r>
            <a:r>
              <a:rPr sz="3200" spc="-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0000"/>
                </a:solidFill>
                <a:latin typeface="Arial MT"/>
                <a:cs typeface="Arial MT"/>
              </a:rPr>
              <a:t>routes </a:t>
            </a:r>
            <a:r>
              <a:rPr sz="3200" spc="-87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0000"/>
                </a:solidFill>
                <a:latin typeface="Arial MT"/>
                <a:cs typeface="Arial MT"/>
              </a:rPr>
              <a:t>of</a:t>
            </a:r>
            <a:r>
              <a:rPr sz="32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Arial MT"/>
                <a:cs typeface="Arial MT"/>
              </a:rPr>
              <a:t>drug</a:t>
            </a:r>
            <a:r>
              <a:rPr sz="32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Arial MT"/>
                <a:cs typeface="Arial MT"/>
              </a:rPr>
              <a:t>administration</a:t>
            </a:r>
            <a:endParaRPr sz="3200" dirty="0">
              <a:solidFill>
                <a:srgbClr val="FF0000"/>
              </a:solidFill>
              <a:latin typeface="Arial MT"/>
              <a:cs typeface="Arial MT"/>
            </a:endParaRPr>
          </a:p>
          <a:p>
            <a:pPr marL="756285" lvl="1" indent="-287020">
              <a:lnSpc>
                <a:spcPct val="100000"/>
              </a:lnSpc>
              <a:spcBef>
                <a:spcPts val="68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 MT"/>
                <a:cs typeface="Arial MT"/>
              </a:rPr>
              <a:t>An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absorption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phase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is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present.</a:t>
            </a:r>
          </a:p>
          <a:p>
            <a:pPr marL="756285" marR="5080" lvl="1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onset of </a:t>
            </a:r>
            <a:r>
              <a:rPr sz="2800" dirty="0">
                <a:latin typeface="Arial MT"/>
                <a:cs typeface="Arial MT"/>
              </a:rPr>
              <a:t>action</a:t>
            </a:r>
            <a:r>
              <a:rPr sz="2800" spc="-5" dirty="0">
                <a:latin typeface="Arial MT"/>
                <a:cs typeface="Arial MT"/>
              </a:rPr>
              <a:t> is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determined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by </a:t>
            </a:r>
            <a:r>
              <a:rPr sz="2800" dirty="0">
                <a:latin typeface="Arial MT"/>
                <a:cs typeface="Arial MT"/>
              </a:rPr>
              <a:t>factors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such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formulation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and </a:t>
            </a:r>
            <a:r>
              <a:rPr sz="2800" dirty="0">
                <a:latin typeface="Arial MT"/>
                <a:cs typeface="Arial MT"/>
              </a:rPr>
              <a:t>type</a:t>
            </a:r>
            <a:r>
              <a:rPr sz="2800" spc="-5" dirty="0">
                <a:latin typeface="Arial MT"/>
                <a:cs typeface="Arial MT"/>
              </a:rPr>
              <a:t> of </a:t>
            </a:r>
            <a:r>
              <a:rPr sz="2800" dirty="0">
                <a:latin typeface="Arial MT"/>
                <a:cs typeface="Arial MT"/>
              </a:rPr>
              <a:t>dosage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form,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route of administration, physicochemical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properties </a:t>
            </a:r>
            <a:r>
              <a:rPr sz="2800" spc="-5" dirty="0">
                <a:latin typeface="Arial MT"/>
                <a:cs typeface="Arial MT"/>
              </a:rPr>
              <a:t>of drugs and </a:t>
            </a:r>
            <a:r>
              <a:rPr sz="2800" dirty="0">
                <a:latin typeface="Arial MT"/>
                <a:cs typeface="Arial MT"/>
              </a:rPr>
              <a:t>other physiological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variables.</a:t>
            </a:r>
          </a:p>
          <a:p>
            <a:pPr marL="756285" marR="181610" lvl="1" indent="-287020" algn="just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 MT"/>
                <a:cs typeface="Arial MT"/>
              </a:rPr>
              <a:t>The entire </a:t>
            </a:r>
            <a:r>
              <a:rPr sz="2800" dirty="0">
                <a:latin typeface="Arial MT"/>
                <a:cs typeface="Arial MT"/>
              </a:rPr>
              <a:t>administered </a:t>
            </a:r>
            <a:r>
              <a:rPr sz="2800" spc="-5" dirty="0">
                <a:latin typeface="Arial MT"/>
                <a:cs typeface="Arial MT"/>
              </a:rPr>
              <a:t>dose of a </a:t>
            </a:r>
            <a:r>
              <a:rPr sz="2800" dirty="0">
                <a:latin typeface="Arial MT"/>
                <a:cs typeface="Arial MT"/>
              </a:rPr>
              <a:t>drug </a:t>
            </a:r>
            <a:r>
              <a:rPr sz="2800" spc="-5" dirty="0">
                <a:latin typeface="Arial MT"/>
                <a:cs typeface="Arial MT"/>
              </a:rPr>
              <a:t>may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not always reach the general circulation (i.e.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incomplete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absorption).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9144" y="481329"/>
            <a:ext cx="706628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 typical</a:t>
            </a:r>
            <a:r>
              <a:rPr sz="2800" dirty="0"/>
              <a:t> </a:t>
            </a:r>
            <a:r>
              <a:rPr sz="2800" spc="-5" dirty="0"/>
              <a:t>plot</a:t>
            </a:r>
            <a:r>
              <a:rPr sz="2800" spc="5" dirty="0"/>
              <a:t> </a:t>
            </a:r>
            <a:r>
              <a:rPr sz="2800" spc="-5" dirty="0"/>
              <a:t>of</a:t>
            </a:r>
            <a:r>
              <a:rPr sz="2800" dirty="0"/>
              <a:t> </a:t>
            </a:r>
            <a:r>
              <a:rPr sz="2800" spc="-5" dirty="0"/>
              <a:t>plasma</a:t>
            </a:r>
            <a:r>
              <a:rPr sz="2800" spc="15" dirty="0"/>
              <a:t> </a:t>
            </a:r>
            <a:r>
              <a:rPr sz="2800" dirty="0"/>
              <a:t>concentration </a:t>
            </a:r>
            <a:r>
              <a:rPr sz="2800" spc="-5" dirty="0"/>
              <a:t>versus </a:t>
            </a:r>
            <a:r>
              <a:rPr sz="2800" spc="-765" dirty="0"/>
              <a:t> </a:t>
            </a:r>
            <a:r>
              <a:rPr sz="2800" spc="-5" dirty="0"/>
              <a:t>time</a:t>
            </a:r>
            <a:r>
              <a:rPr sz="2800" spc="10" dirty="0"/>
              <a:t> </a:t>
            </a:r>
            <a:r>
              <a:rPr sz="2800" spc="-5" dirty="0"/>
              <a:t>following</a:t>
            </a:r>
            <a:r>
              <a:rPr sz="2800" spc="20" dirty="0"/>
              <a:t> </a:t>
            </a:r>
            <a:r>
              <a:rPr sz="2800" spc="-5" dirty="0"/>
              <a:t>the</a:t>
            </a:r>
            <a:r>
              <a:rPr sz="2800" spc="15" dirty="0"/>
              <a:t> </a:t>
            </a:r>
            <a:r>
              <a:rPr sz="2800" dirty="0"/>
              <a:t>(oral)</a:t>
            </a:r>
            <a:r>
              <a:rPr sz="2800" spc="10" dirty="0"/>
              <a:t> </a:t>
            </a:r>
            <a:r>
              <a:rPr sz="2800" spc="-5" dirty="0"/>
              <a:t>administration</a:t>
            </a:r>
            <a:r>
              <a:rPr sz="2800" spc="20" dirty="0"/>
              <a:t> </a:t>
            </a:r>
            <a:r>
              <a:rPr sz="2800" spc="-5" dirty="0"/>
              <a:t>of</a:t>
            </a:r>
            <a:r>
              <a:rPr sz="2800" spc="10" dirty="0"/>
              <a:t> </a:t>
            </a:r>
            <a:r>
              <a:rPr sz="2800" spc="-5" dirty="0"/>
              <a:t>an </a:t>
            </a:r>
            <a:r>
              <a:rPr sz="2800" dirty="0"/>
              <a:t> </a:t>
            </a:r>
            <a:r>
              <a:rPr sz="2800" spc="-5" dirty="0"/>
              <a:t>identical</a:t>
            </a:r>
            <a:r>
              <a:rPr sz="2800" spc="5" dirty="0"/>
              <a:t> </a:t>
            </a:r>
            <a:r>
              <a:rPr sz="2800" dirty="0"/>
              <a:t>dose</a:t>
            </a:r>
            <a:r>
              <a:rPr sz="2800" spc="5" dirty="0"/>
              <a:t> </a:t>
            </a:r>
            <a:r>
              <a:rPr sz="2800" spc="-5" dirty="0"/>
              <a:t>of a </a:t>
            </a:r>
            <a:r>
              <a:rPr sz="2800" dirty="0"/>
              <a:t>drug</a:t>
            </a:r>
            <a:r>
              <a:rPr sz="2800" spc="-5" dirty="0"/>
              <a:t> </a:t>
            </a:r>
            <a:r>
              <a:rPr sz="2800" dirty="0"/>
              <a:t>via</a:t>
            </a:r>
            <a:r>
              <a:rPr sz="2800" spc="5" dirty="0"/>
              <a:t> </a:t>
            </a:r>
            <a:r>
              <a:rPr sz="2800" spc="-5" dirty="0"/>
              <a:t>identical</a:t>
            </a:r>
            <a:r>
              <a:rPr sz="2800" spc="5" dirty="0"/>
              <a:t> </a:t>
            </a:r>
            <a:r>
              <a:rPr sz="2800" dirty="0"/>
              <a:t>dosage </a:t>
            </a:r>
            <a:r>
              <a:rPr sz="2800" spc="5" dirty="0"/>
              <a:t> </a:t>
            </a:r>
            <a:r>
              <a:rPr sz="2800" dirty="0"/>
              <a:t>form</a:t>
            </a:r>
            <a:r>
              <a:rPr sz="2800" spc="-5" dirty="0"/>
              <a:t> but</a:t>
            </a:r>
            <a:r>
              <a:rPr sz="2800" dirty="0"/>
              <a:t> different</a:t>
            </a:r>
            <a:r>
              <a:rPr sz="2800" spc="-5" dirty="0"/>
              <a:t> </a:t>
            </a:r>
            <a:r>
              <a:rPr sz="2800" dirty="0"/>
              <a:t>formulations.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2438399"/>
            <a:ext cx="8065007" cy="40065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3114" y="483234"/>
            <a:ext cx="69551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Review</a:t>
            </a:r>
            <a:r>
              <a:rPr sz="4400" spc="-15" dirty="0"/>
              <a:t> </a:t>
            </a:r>
            <a:r>
              <a:rPr sz="4400" spc="-10" dirty="0"/>
              <a:t>of</a:t>
            </a:r>
            <a:r>
              <a:rPr sz="4400" spc="-15" dirty="0"/>
              <a:t> </a:t>
            </a:r>
            <a:r>
              <a:rPr sz="4400" dirty="0"/>
              <a:t>ADME</a:t>
            </a:r>
            <a:r>
              <a:rPr sz="4400" spc="-35" dirty="0"/>
              <a:t> </a:t>
            </a:r>
            <a:r>
              <a:rPr sz="4400" dirty="0"/>
              <a:t>processes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20977"/>
            <a:ext cx="8050530" cy="37375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9685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dirty="0">
                <a:latin typeface="Arial MT"/>
                <a:cs typeface="Arial MT"/>
              </a:rPr>
              <a:t>ADME is an acronym </a:t>
            </a:r>
            <a:r>
              <a:rPr sz="2200" spc="-5" dirty="0">
                <a:latin typeface="Arial MT"/>
                <a:cs typeface="Arial MT"/>
              </a:rPr>
              <a:t>representing the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pharmacokinetic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processes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of</a:t>
            </a:r>
            <a:r>
              <a:rPr sz="2200" spc="-5" dirty="0">
                <a:latin typeface="Arial MT"/>
                <a:cs typeface="Arial MT"/>
              </a:rPr>
              <a:t> absorption, </a:t>
            </a:r>
            <a:r>
              <a:rPr sz="2200" spc="-87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distribution,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metabolism,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 elimination</a:t>
            </a:r>
            <a:r>
              <a:rPr sz="2200" spc="-5" dirty="0" smtClean="0">
                <a:latin typeface="Arial MT"/>
                <a:cs typeface="Arial MT"/>
              </a:rPr>
              <a:t>.</a:t>
            </a:r>
            <a:endParaRPr lang="en-US" sz="2200" dirty="0">
              <a:latin typeface="Arial MT"/>
              <a:cs typeface="Arial MT"/>
            </a:endParaRPr>
          </a:p>
          <a:p>
            <a:pPr marL="12065">
              <a:lnSpc>
                <a:spcPct val="100000"/>
              </a:lnSpc>
              <a:tabLst>
                <a:tab pos="355600" algn="l"/>
                <a:tab pos="356235" algn="l"/>
              </a:tabLst>
            </a:pPr>
            <a:r>
              <a:rPr lang="en-US" sz="2200" spc="-5" dirty="0" smtClean="0">
                <a:latin typeface="Arial MT"/>
                <a:cs typeface="Arial MT"/>
              </a:rPr>
              <a:t>      </a:t>
            </a:r>
            <a:r>
              <a:rPr sz="2200" spc="-5" dirty="0" smtClean="0">
                <a:solidFill>
                  <a:srgbClr val="FF0000"/>
                </a:solidFill>
                <a:latin typeface="Arial MT"/>
                <a:cs typeface="Arial MT"/>
              </a:rPr>
              <a:t>Absorption:</a:t>
            </a:r>
            <a:endParaRPr lang="en-GB" sz="2200" dirty="0">
              <a:solidFill>
                <a:srgbClr val="FF0000"/>
              </a:solidFill>
              <a:latin typeface="Arial MT"/>
              <a:cs typeface="Arial MT"/>
            </a:endParaRPr>
          </a:p>
          <a:p>
            <a:pPr marL="12065">
              <a:lnSpc>
                <a:spcPct val="100000"/>
              </a:lnSpc>
              <a:tabLst>
                <a:tab pos="355600" algn="l"/>
                <a:tab pos="356235" algn="l"/>
              </a:tabLst>
            </a:pPr>
            <a:r>
              <a:rPr sz="2200" spc="-5" dirty="0" smtClean="0">
                <a:latin typeface="Arial MT"/>
                <a:cs typeface="Arial MT"/>
              </a:rPr>
              <a:t>It </a:t>
            </a:r>
            <a:r>
              <a:rPr sz="2200" spc="-5" dirty="0">
                <a:latin typeface="Arial MT"/>
                <a:cs typeface="Arial MT"/>
              </a:rPr>
              <a:t>is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defined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process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by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which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 </a:t>
            </a:r>
            <a:r>
              <a:rPr sz="2200" dirty="0">
                <a:latin typeface="Arial MT"/>
                <a:cs typeface="Arial MT"/>
              </a:rPr>
              <a:t>drug 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proceeds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from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site of administration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to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 </a:t>
            </a:r>
            <a:r>
              <a:rPr sz="2200" spc="-76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site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of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measurement</a:t>
            </a:r>
            <a:r>
              <a:rPr sz="2200" spc="4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(usually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blood,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plasma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or </a:t>
            </a:r>
            <a:r>
              <a:rPr sz="2200" spc="-76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serum</a:t>
            </a:r>
            <a:r>
              <a:rPr sz="2200" spc="-5" dirty="0" smtClean="0">
                <a:latin typeface="Arial MT"/>
                <a:cs typeface="Arial MT"/>
              </a:rPr>
              <a:t>).</a:t>
            </a:r>
            <a:endParaRPr lang="en-GB" sz="2200" spc="-5" dirty="0" smtClean="0">
              <a:latin typeface="Arial MT"/>
              <a:cs typeface="Arial MT"/>
            </a:endParaRPr>
          </a:p>
          <a:p>
            <a:pPr marL="12065">
              <a:lnSpc>
                <a:spcPct val="100000"/>
              </a:lnSpc>
              <a:tabLst>
                <a:tab pos="355600" algn="l"/>
                <a:tab pos="356235" algn="l"/>
              </a:tabLst>
            </a:pPr>
            <a:r>
              <a:rPr lang="en-GB" sz="2200" spc="-5" dirty="0">
                <a:latin typeface="Arial MT"/>
                <a:cs typeface="Arial MT"/>
              </a:rPr>
              <a:t>    </a:t>
            </a:r>
            <a:r>
              <a:rPr lang="en-GB" sz="2200" spc="-5" dirty="0">
                <a:solidFill>
                  <a:srgbClr val="FF0000"/>
                </a:solidFill>
                <a:latin typeface="Arial MT"/>
                <a:cs typeface="Arial MT"/>
              </a:rPr>
              <a:t>Distribution:</a:t>
            </a:r>
          </a:p>
          <a:p>
            <a:pPr marL="12065">
              <a:lnSpc>
                <a:spcPct val="100000"/>
              </a:lnSpc>
              <a:tabLst>
                <a:tab pos="355600" algn="l"/>
                <a:tab pos="356235" algn="l"/>
              </a:tabLst>
            </a:pPr>
            <a:r>
              <a:rPr lang="en-GB" sz="2200" spc="-5" dirty="0">
                <a:latin typeface="Arial MT"/>
                <a:cs typeface="Arial MT"/>
              </a:rPr>
              <a:t>It is the process of reversible transfer of drug to  and from the site of measurement (usually blood  or plasma).</a:t>
            </a:r>
          </a:p>
          <a:p>
            <a:pPr marL="12065">
              <a:lnSpc>
                <a:spcPct val="100000"/>
              </a:lnSpc>
              <a:tabLst>
                <a:tab pos="355600" algn="l"/>
                <a:tab pos="356235" algn="l"/>
              </a:tabLst>
            </a:pPr>
            <a:endParaRPr sz="22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554482"/>
            <a:ext cx="9677400" cy="60022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6285" marR="1289050" lvl="1" indent="-287020">
              <a:lnSpc>
                <a:spcPts val="2500"/>
              </a:lnSpc>
              <a:spcBef>
                <a:spcPts val="620"/>
              </a:spcBef>
              <a:buChar char="–"/>
              <a:tabLst>
                <a:tab pos="756920" algn="l"/>
              </a:tabLst>
            </a:pPr>
            <a:r>
              <a:rPr sz="2200" dirty="0" smtClean="0">
                <a:latin typeface="Arial MT"/>
                <a:cs typeface="Arial MT"/>
              </a:rPr>
              <a:t>The</a:t>
            </a:r>
            <a:r>
              <a:rPr sz="2200" spc="-20" dirty="0" smtClean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rate and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extent of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drug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distribution </a:t>
            </a:r>
            <a:r>
              <a:rPr lang="en-GB" sz="2200" dirty="0" smtClean="0">
                <a:latin typeface="Arial MT"/>
                <a:cs typeface="Arial MT"/>
              </a:rPr>
              <a:t>depends on: </a:t>
            </a:r>
          </a:p>
          <a:p>
            <a:pPr marL="469265" marR="1289050" lvl="1">
              <a:lnSpc>
                <a:spcPts val="2500"/>
              </a:lnSpc>
              <a:spcBef>
                <a:spcPts val="620"/>
              </a:spcBef>
              <a:tabLst>
                <a:tab pos="756920" algn="l"/>
              </a:tabLst>
            </a:pPr>
            <a:r>
              <a:rPr lang="en-GB" sz="2200" dirty="0">
                <a:latin typeface="Arial MT"/>
                <a:cs typeface="Arial MT"/>
              </a:rPr>
              <a:t> </a:t>
            </a:r>
            <a:r>
              <a:rPr lang="en-GB" sz="2200" dirty="0" smtClean="0">
                <a:latin typeface="Arial MT"/>
                <a:cs typeface="Arial MT"/>
              </a:rPr>
              <a:t>  1. </a:t>
            </a:r>
            <a:r>
              <a:rPr sz="2200" dirty="0" smtClean="0">
                <a:latin typeface="Arial MT"/>
                <a:cs typeface="Arial MT"/>
              </a:rPr>
              <a:t>How</a:t>
            </a:r>
            <a:r>
              <a:rPr sz="2200" spc="-20" dirty="0" smtClean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well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the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tissues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and/or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organs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are </a:t>
            </a:r>
            <a:r>
              <a:rPr sz="2200" spc="-705" dirty="0">
                <a:latin typeface="Arial MT"/>
                <a:cs typeface="Arial MT"/>
              </a:rPr>
              <a:t> </a:t>
            </a:r>
            <a:r>
              <a:rPr sz="2200" dirty="0" smtClean="0">
                <a:latin typeface="Arial MT"/>
                <a:cs typeface="Arial MT"/>
              </a:rPr>
              <a:t>perfused</a:t>
            </a:r>
            <a:r>
              <a:rPr lang="en-GB" sz="2200" spc="-15" dirty="0">
                <a:latin typeface="Arial MT"/>
                <a:cs typeface="Arial MT"/>
              </a:rPr>
              <a:t> </a:t>
            </a:r>
            <a:r>
              <a:rPr sz="2200" dirty="0" smtClean="0">
                <a:latin typeface="Arial MT"/>
                <a:cs typeface="Arial MT"/>
              </a:rPr>
              <a:t>with blood.</a:t>
            </a:r>
            <a:endParaRPr lang="en-GB" sz="2200" dirty="0">
              <a:latin typeface="Arial MT"/>
              <a:cs typeface="Arial MT"/>
            </a:endParaRPr>
          </a:p>
          <a:p>
            <a:pPr marL="469265" marR="1289050" lvl="1">
              <a:lnSpc>
                <a:spcPts val="2500"/>
              </a:lnSpc>
              <a:spcBef>
                <a:spcPts val="620"/>
              </a:spcBef>
              <a:tabLst>
                <a:tab pos="756920" algn="l"/>
              </a:tabLst>
            </a:pPr>
            <a:r>
              <a:rPr lang="en-GB" sz="2200" dirty="0" smtClean="0">
                <a:latin typeface="Arial MT"/>
                <a:cs typeface="Arial MT"/>
              </a:rPr>
              <a:t>   2.</a:t>
            </a:r>
            <a:r>
              <a:rPr sz="2200" dirty="0" smtClean="0">
                <a:latin typeface="Arial MT"/>
                <a:cs typeface="Arial MT"/>
              </a:rPr>
              <a:t>The binding of drug </a:t>
            </a:r>
            <a:r>
              <a:rPr sz="2200" spc="-5" dirty="0" smtClean="0">
                <a:latin typeface="Arial MT"/>
                <a:cs typeface="Arial MT"/>
              </a:rPr>
              <a:t>to </a:t>
            </a:r>
            <a:r>
              <a:rPr sz="2200" dirty="0" smtClean="0">
                <a:latin typeface="Arial MT"/>
                <a:cs typeface="Arial MT"/>
              </a:rPr>
              <a:t>plasma proteins and </a:t>
            </a:r>
            <a:r>
              <a:rPr sz="2200" spc="-715" dirty="0" smtClean="0">
                <a:latin typeface="Arial MT"/>
                <a:cs typeface="Arial MT"/>
              </a:rPr>
              <a:t> </a:t>
            </a:r>
            <a:r>
              <a:rPr sz="2200" dirty="0" smtClean="0">
                <a:latin typeface="Arial MT"/>
                <a:cs typeface="Arial MT"/>
              </a:rPr>
              <a:t>tissue</a:t>
            </a:r>
            <a:r>
              <a:rPr lang="en-GB" sz="2200" dirty="0" smtClean="0">
                <a:latin typeface="Arial MT"/>
                <a:cs typeface="Arial MT"/>
              </a:rPr>
              <a:t> (</a:t>
            </a:r>
            <a:r>
              <a:rPr sz="2200" dirty="0" smtClean="0">
                <a:latin typeface="Arial MT"/>
                <a:cs typeface="Arial MT"/>
              </a:rPr>
              <a:t>b</a:t>
            </a:r>
            <a:r>
              <a:rPr sz="2200" spc="5" dirty="0" smtClean="0">
                <a:latin typeface="Arial MT"/>
                <a:cs typeface="Arial MT"/>
              </a:rPr>
              <a:t>o</a:t>
            </a:r>
            <a:r>
              <a:rPr sz="2200" dirty="0" smtClean="0">
                <a:latin typeface="Arial MT"/>
                <a:cs typeface="Arial MT"/>
              </a:rPr>
              <a:t>u</a:t>
            </a:r>
            <a:r>
              <a:rPr sz="2200" spc="5" dirty="0" smtClean="0">
                <a:latin typeface="Arial MT"/>
                <a:cs typeface="Arial MT"/>
              </a:rPr>
              <a:t>n</a:t>
            </a:r>
            <a:r>
              <a:rPr sz="2200" dirty="0" smtClean="0">
                <a:latin typeface="Arial MT"/>
                <a:cs typeface="Arial MT"/>
              </a:rPr>
              <a:t>d </a:t>
            </a:r>
            <a:r>
              <a:rPr sz="2200" dirty="0">
                <a:latin typeface="Arial MT"/>
                <a:cs typeface="Arial MT"/>
              </a:rPr>
              <a:t>dru</a:t>
            </a:r>
            <a:r>
              <a:rPr sz="2200" spc="5" dirty="0">
                <a:latin typeface="Arial MT"/>
                <a:cs typeface="Arial MT"/>
              </a:rPr>
              <a:t>g</a:t>
            </a:r>
            <a:r>
              <a:rPr sz="2200" dirty="0">
                <a:latin typeface="Arial MT"/>
                <a:cs typeface="Arial MT"/>
              </a:rPr>
              <a:t>s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do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not cro</a:t>
            </a:r>
            <a:r>
              <a:rPr sz="2200" spc="5" dirty="0">
                <a:latin typeface="Arial MT"/>
                <a:cs typeface="Arial MT"/>
              </a:rPr>
              <a:t>s</a:t>
            </a:r>
            <a:r>
              <a:rPr sz="2200" dirty="0">
                <a:latin typeface="Arial MT"/>
                <a:cs typeface="Arial MT"/>
              </a:rPr>
              <a:t>s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dirty="0" smtClean="0">
                <a:latin typeface="Arial MT"/>
                <a:cs typeface="Arial MT"/>
              </a:rPr>
              <a:t>me</a:t>
            </a:r>
            <a:r>
              <a:rPr sz="2200" spc="5" dirty="0" smtClean="0">
                <a:latin typeface="Arial MT"/>
                <a:cs typeface="Arial MT"/>
              </a:rPr>
              <a:t>m</a:t>
            </a:r>
            <a:r>
              <a:rPr sz="2200" dirty="0" smtClean="0">
                <a:latin typeface="Arial MT"/>
                <a:cs typeface="Arial MT"/>
              </a:rPr>
              <a:t>bra</a:t>
            </a:r>
            <a:r>
              <a:rPr sz="2200" spc="5" dirty="0" smtClean="0">
                <a:latin typeface="Arial MT"/>
                <a:cs typeface="Arial MT"/>
              </a:rPr>
              <a:t>n</a:t>
            </a:r>
            <a:r>
              <a:rPr sz="2200" dirty="0" smtClean="0">
                <a:latin typeface="Arial MT"/>
                <a:cs typeface="Arial MT"/>
              </a:rPr>
              <a:t>es</a:t>
            </a:r>
            <a:r>
              <a:rPr lang="en-GB" sz="2200" dirty="0" smtClean="0">
                <a:latin typeface="Arial MT"/>
                <a:cs typeface="Arial MT"/>
              </a:rPr>
              <a:t>)</a:t>
            </a:r>
          </a:p>
          <a:p>
            <a:pPr marL="469265" marR="1289050" lvl="1">
              <a:lnSpc>
                <a:spcPts val="2500"/>
              </a:lnSpc>
              <a:spcBef>
                <a:spcPts val="620"/>
              </a:spcBef>
              <a:tabLst>
                <a:tab pos="756920" algn="l"/>
              </a:tabLst>
            </a:pPr>
            <a:r>
              <a:rPr lang="en-GB" sz="2200" dirty="0">
                <a:latin typeface="Arial MT"/>
                <a:cs typeface="Arial MT"/>
              </a:rPr>
              <a:t> </a:t>
            </a:r>
            <a:r>
              <a:rPr lang="en-GB" sz="2200" dirty="0" smtClean="0">
                <a:latin typeface="Arial MT"/>
                <a:cs typeface="Arial MT"/>
              </a:rPr>
              <a:t>  3.</a:t>
            </a:r>
            <a:r>
              <a:rPr sz="2200" dirty="0" smtClean="0">
                <a:latin typeface="Arial MT"/>
                <a:cs typeface="Arial MT"/>
              </a:rPr>
              <a:t>The</a:t>
            </a:r>
            <a:r>
              <a:rPr sz="2200" spc="-20" dirty="0" smtClean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permeability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of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tissue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membranes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to the </a:t>
            </a:r>
            <a:r>
              <a:rPr sz="2200" spc="-710" dirty="0">
                <a:latin typeface="Arial MT"/>
                <a:cs typeface="Arial MT"/>
              </a:rPr>
              <a:t> </a:t>
            </a:r>
            <a:r>
              <a:rPr sz="2200" dirty="0" smtClean="0">
                <a:latin typeface="Arial MT"/>
                <a:cs typeface="Arial MT"/>
              </a:rPr>
              <a:t>drug</a:t>
            </a:r>
            <a:r>
              <a:rPr lang="en-GB" sz="2200" dirty="0" smtClean="0">
                <a:latin typeface="Arial MT"/>
                <a:cs typeface="Arial MT"/>
              </a:rPr>
              <a:t> molecule                    </a:t>
            </a:r>
            <a:r>
              <a:rPr lang="en-GB" sz="2200" dirty="0" smtClean="0">
                <a:solidFill>
                  <a:srgbClr val="FF0000"/>
                </a:solidFill>
                <a:latin typeface="Arial MT"/>
                <a:cs typeface="Arial MT"/>
              </a:rPr>
              <a:t>Metabolism</a:t>
            </a:r>
            <a:r>
              <a:rPr lang="en-GB" sz="2200" dirty="0">
                <a:solidFill>
                  <a:srgbClr val="FF0000"/>
                </a:solidFill>
                <a:latin typeface="Arial MT"/>
                <a:cs typeface="Arial MT"/>
              </a:rPr>
              <a:t>:</a:t>
            </a:r>
          </a:p>
          <a:p>
            <a:pPr marL="469265" marR="1289050" lvl="1" algn="just">
              <a:lnSpc>
                <a:spcPts val="2500"/>
              </a:lnSpc>
              <a:spcBef>
                <a:spcPts val="620"/>
              </a:spcBef>
              <a:tabLst>
                <a:tab pos="756920" algn="l"/>
              </a:tabLst>
            </a:pPr>
            <a:r>
              <a:rPr lang="en-GB" sz="2200" dirty="0">
                <a:latin typeface="Arial MT"/>
                <a:cs typeface="Arial MT"/>
              </a:rPr>
              <a:t>It is the process of a conversion of one </a:t>
            </a:r>
            <a:r>
              <a:rPr lang="en-GB" sz="2200" dirty="0" smtClean="0">
                <a:latin typeface="Arial MT"/>
                <a:cs typeface="Arial MT"/>
              </a:rPr>
              <a:t>chemical species </a:t>
            </a:r>
            <a:r>
              <a:rPr lang="en-GB" sz="2200" dirty="0">
                <a:latin typeface="Arial MT"/>
                <a:cs typeface="Arial MT"/>
              </a:rPr>
              <a:t>to another chemical species.</a:t>
            </a:r>
          </a:p>
          <a:p>
            <a:pPr marL="469265" marR="1289050" lvl="1">
              <a:lnSpc>
                <a:spcPts val="2500"/>
              </a:lnSpc>
              <a:spcBef>
                <a:spcPts val="620"/>
              </a:spcBef>
              <a:tabLst>
                <a:tab pos="756920" algn="l"/>
              </a:tabLst>
            </a:pPr>
            <a:r>
              <a:rPr lang="en-GB" sz="2200" dirty="0">
                <a:latin typeface="Arial MT"/>
                <a:cs typeface="Arial MT"/>
              </a:rPr>
              <a:t>Usually, metabolites will possess little or none of </a:t>
            </a:r>
            <a:r>
              <a:rPr lang="en-GB" sz="2200" dirty="0" smtClean="0">
                <a:latin typeface="Arial MT"/>
                <a:cs typeface="Arial MT"/>
              </a:rPr>
              <a:t>the activity </a:t>
            </a:r>
            <a:r>
              <a:rPr lang="en-GB" sz="2200" dirty="0">
                <a:latin typeface="Arial MT"/>
                <a:cs typeface="Arial MT"/>
              </a:rPr>
              <a:t>of the parent drug. However, there </a:t>
            </a:r>
            <a:r>
              <a:rPr lang="en-GB" sz="2200" dirty="0" smtClean="0">
                <a:latin typeface="Arial MT"/>
                <a:cs typeface="Arial MT"/>
              </a:rPr>
              <a:t>are </a:t>
            </a:r>
            <a:r>
              <a:rPr lang="en-GB" sz="2200" dirty="0" err="1" smtClean="0">
                <a:latin typeface="Arial MT"/>
                <a:cs typeface="Arial MT"/>
              </a:rPr>
              <a:t>exceptions.Some</a:t>
            </a:r>
            <a:r>
              <a:rPr lang="en-GB" sz="2200" dirty="0" smtClean="0">
                <a:latin typeface="Arial MT"/>
                <a:cs typeface="Arial MT"/>
              </a:rPr>
              <a:t> examples </a:t>
            </a:r>
            <a:r>
              <a:rPr lang="en-GB" sz="2200" dirty="0">
                <a:latin typeface="Arial MT"/>
                <a:cs typeface="Arial MT"/>
              </a:rPr>
              <a:t>of </a:t>
            </a:r>
            <a:r>
              <a:rPr lang="en-GB" sz="2200" dirty="0" smtClean="0">
                <a:latin typeface="Arial MT"/>
                <a:cs typeface="Arial MT"/>
              </a:rPr>
              <a:t>drugs </a:t>
            </a:r>
            <a:r>
              <a:rPr lang="en-GB" sz="2200" dirty="0">
                <a:latin typeface="Arial MT"/>
                <a:cs typeface="Arial MT"/>
              </a:rPr>
              <a:t>with therapeutically active metabolites are: Procainamide , Propranolol and Diazepam . </a:t>
            </a:r>
          </a:p>
          <a:p>
            <a:pPr marL="469265" marR="1289050" lvl="1">
              <a:lnSpc>
                <a:spcPts val="2500"/>
              </a:lnSpc>
              <a:spcBef>
                <a:spcPts val="620"/>
              </a:spcBef>
              <a:tabLst>
                <a:tab pos="756920" algn="l"/>
              </a:tabLst>
            </a:pPr>
            <a:r>
              <a:rPr lang="en-GB" sz="2200" dirty="0">
                <a:latin typeface="Arial MT"/>
                <a:cs typeface="Arial MT"/>
              </a:rPr>
              <a:t>Liver is the primary route of drug metabolism, other  tissues such as kidney, lung, small intestine, and skin  also contain biotransformation enzymes</a:t>
            </a:r>
          </a:p>
          <a:p>
            <a:pPr marL="469265" marR="1289050" lvl="1">
              <a:lnSpc>
                <a:spcPts val="2500"/>
              </a:lnSpc>
              <a:spcBef>
                <a:spcPts val="620"/>
              </a:spcBef>
              <a:tabLst>
                <a:tab pos="756920" algn="l"/>
              </a:tabLst>
            </a:pPr>
            <a:endParaRPr sz="22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485902"/>
            <a:ext cx="8534400" cy="685636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385"/>
              </a:spcBef>
              <a:tabLst>
                <a:tab pos="355600" algn="l"/>
                <a:tab pos="356235" algn="l"/>
              </a:tabLst>
            </a:pPr>
            <a:r>
              <a:rPr lang="en-GB" sz="2400" spc="-5" dirty="0" smtClean="0">
                <a:latin typeface="Arial MT"/>
                <a:cs typeface="Arial MT"/>
              </a:rPr>
              <a:t>       </a:t>
            </a:r>
            <a:r>
              <a:rPr lang="en-GB" sz="2200" spc="-5" dirty="0" smtClean="0">
                <a:solidFill>
                  <a:srgbClr val="FF0000"/>
                </a:solidFill>
                <a:latin typeface="Arial MT"/>
                <a:cs typeface="Arial MT"/>
              </a:rPr>
              <a:t>Excretion </a:t>
            </a:r>
            <a:r>
              <a:rPr lang="en-GB" sz="2200" spc="-5" dirty="0">
                <a:solidFill>
                  <a:srgbClr val="FF0000"/>
                </a:solidFill>
                <a:latin typeface="Arial MT"/>
                <a:cs typeface="Arial MT"/>
              </a:rPr>
              <a:t>:</a:t>
            </a:r>
          </a:p>
          <a:p>
            <a:pPr marL="812165" marR="376555" lvl="1" indent="-342900" algn="just">
              <a:lnSpc>
                <a:spcPts val="2590"/>
              </a:lnSpc>
              <a:spcBef>
                <a:spcPts val="615"/>
              </a:spcBef>
              <a:buFont typeface="Courier New" panose="02070309020205020404" pitchFamily="49" charset="0"/>
              <a:buChar char="o"/>
              <a:tabLst>
                <a:tab pos="756920" algn="l"/>
              </a:tabLst>
            </a:pPr>
            <a:r>
              <a:rPr lang="en-GB" sz="2200" spc="-5" dirty="0">
                <a:latin typeface="Arial MT"/>
                <a:cs typeface="Arial MT"/>
              </a:rPr>
              <a:t>It is defined as the irreversible loss of a drug in a  chemically unchanged or unaltered form.</a:t>
            </a:r>
          </a:p>
          <a:p>
            <a:pPr marL="812165" marR="376555" lvl="1" indent="-342900" algn="just">
              <a:lnSpc>
                <a:spcPts val="2590"/>
              </a:lnSpc>
              <a:spcBef>
                <a:spcPts val="615"/>
              </a:spcBef>
              <a:buFont typeface="Courier New" panose="02070309020205020404" pitchFamily="49" charset="0"/>
              <a:buChar char="o"/>
              <a:tabLst>
                <a:tab pos="756920" algn="l"/>
              </a:tabLst>
            </a:pPr>
            <a:r>
              <a:rPr lang="en-GB" sz="2200" spc="-5" dirty="0">
                <a:latin typeface="Arial MT"/>
                <a:cs typeface="Arial MT"/>
              </a:rPr>
              <a:t>The kidney is the primary site for removal of a drug as well as for metabolites</a:t>
            </a:r>
            <a:r>
              <a:rPr lang="en-GB" sz="2200" spc="-5" dirty="0" smtClean="0">
                <a:latin typeface="Arial MT"/>
                <a:cs typeface="Arial MT"/>
              </a:rPr>
              <a:t>.</a:t>
            </a:r>
          </a:p>
          <a:p>
            <a:pPr marL="469265" marR="376555" lvl="1" algn="just">
              <a:lnSpc>
                <a:spcPts val="2590"/>
              </a:lnSpc>
              <a:spcBef>
                <a:spcPts val="615"/>
              </a:spcBef>
              <a:tabLst>
                <a:tab pos="756920" algn="l"/>
              </a:tabLst>
            </a:pPr>
            <a:r>
              <a:rPr lang="en-US" sz="2200" spc="-5" dirty="0">
                <a:latin typeface="Arial MT"/>
                <a:cs typeface="Arial MT"/>
              </a:rPr>
              <a:t> </a:t>
            </a:r>
            <a:r>
              <a:rPr lang="en-GB" sz="2200" spc="-5" dirty="0" smtClean="0">
                <a:solidFill>
                  <a:srgbClr val="FF0000"/>
                </a:solidFill>
                <a:latin typeface="Arial MT"/>
                <a:cs typeface="Arial MT"/>
              </a:rPr>
              <a:t>Elimination</a:t>
            </a:r>
            <a:r>
              <a:rPr lang="en-GB" sz="2200" spc="-5" dirty="0">
                <a:solidFill>
                  <a:srgbClr val="FF0000"/>
                </a:solidFill>
                <a:latin typeface="Arial MT"/>
                <a:cs typeface="Arial MT"/>
              </a:rPr>
              <a:t>:</a:t>
            </a:r>
          </a:p>
          <a:p>
            <a:pPr marL="812165" marR="376555" lvl="1" indent="-342900" algn="just">
              <a:lnSpc>
                <a:spcPts val="2590"/>
              </a:lnSpc>
              <a:spcBef>
                <a:spcPts val="615"/>
              </a:spcBef>
              <a:buFont typeface="Courier New" panose="02070309020205020404" pitchFamily="49" charset="0"/>
              <a:buChar char="o"/>
              <a:tabLst>
                <a:tab pos="756920" algn="l"/>
              </a:tabLst>
            </a:pPr>
            <a:r>
              <a:rPr lang="en-GB" sz="2200" spc="-5" dirty="0">
                <a:latin typeface="Arial MT"/>
                <a:cs typeface="Arial MT"/>
              </a:rPr>
              <a:t>Elimination of drugs occur by one or both of metabolism &amp; excretion</a:t>
            </a:r>
          </a:p>
          <a:p>
            <a:pPr marL="812165" marR="376555" lvl="1" indent="-342900" algn="just">
              <a:lnSpc>
                <a:spcPts val="2590"/>
              </a:lnSpc>
              <a:spcBef>
                <a:spcPts val="615"/>
              </a:spcBef>
              <a:buFont typeface="Courier New" panose="02070309020205020404" pitchFamily="49" charset="0"/>
              <a:buChar char="o"/>
              <a:tabLst>
                <a:tab pos="756920" algn="l"/>
              </a:tabLst>
            </a:pPr>
            <a:r>
              <a:rPr lang="en-GB" sz="2200" spc="-5" dirty="0">
                <a:latin typeface="Arial MT"/>
                <a:cs typeface="Arial MT"/>
              </a:rPr>
              <a:t>The lungs, occasionally, may be an important route of  elimination for substances of high </a:t>
            </a:r>
            <a:r>
              <a:rPr lang="en-GB" sz="2200" spc="-5" dirty="0" err="1">
                <a:latin typeface="Arial MT"/>
                <a:cs typeface="Arial MT"/>
              </a:rPr>
              <a:t>vapor</a:t>
            </a:r>
            <a:r>
              <a:rPr lang="en-GB" sz="2200" spc="-5" dirty="0">
                <a:latin typeface="Arial MT"/>
                <a:cs typeface="Arial MT"/>
              </a:rPr>
              <a:t> pressure (i.e.  gaseous </a:t>
            </a:r>
            <a:r>
              <a:rPr lang="en-GB" sz="2200" spc="-5" dirty="0" err="1">
                <a:latin typeface="Arial MT"/>
                <a:cs typeface="Arial MT"/>
              </a:rPr>
              <a:t>anesthetics</a:t>
            </a:r>
            <a:r>
              <a:rPr lang="en-GB" sz="2200" spc="-5" dirty="0">
                <a:latin typeface="Arial MT"/>
                <a:cs typeface="Arial MT"/>
              </a:rPr>
              <a:t>, alcohol, etc.).</a:t>
            </a:r>
          </a:p>
          <a:p>
            <a:pPr marL="812165" marR="376555" lvl="1" indent="-342900" algn="just">
              <a:lnSpc>
                <a:spcPts val="2590"/>
              </a:lnSpc>
              <a:spcBef>
                <a:spcPts val="615"/>
              </a:spcBef>
              <a:buFont typeface="Courier New" panose="02070309020205020404" pitchFamily="49" charset="0"/>
              <a:buChar char="o"/>
              <a:tabLst>
                <a:tab pos="756920" algn="l"/>
              </a:tabLst>
            </a:pPr>
            <a:r>
              <a:rPr lang="en-GB" sz="2200" spc="-5" dirty="0">
                <a:latin typeface="Arial MT"/>
                <a:cs typeface="Arial MT"/>
              </a:rPr>
              <a:t>Another potential route of drug removal is a mother’s  milk.</a:t>
            </a:r>
          </a:p>
          <a:p>
            <a:pPr marL="469265" marR="376555" lvl="1" algn="just">
              <a:lnSpc>
                <a:spcPts val="2590"/>
              </a:lnSpc>
              <a:spcBef>
                <a:spcPts val="615"/>
              </a:spcBef>
              <a:tabLst>
                <a:tab pos="756920" algn="l"/>
              </a:tabLst>
            </a:pPr>
            <a:r>
              <a:rPr lang="en-GB" sz="2200" spc="-5" dirty="0" smtClean="0">
                <a:latin typeface="Arial MT"/>
                <a:cs typeface="Arial MT"/>
              </a:rPr>
              <a:t> </a:t>
            </a:r>
            <a:r>
              <a:rPr lang="en-GB" sz="2200" spc="-5" dirty="0" smtClean="0">
                <a:solidFill>
                  <a:srgbClr val="FF0000"/>
                </a:solidFill>
                <a:latin typeface="Arial MT"/>
                <a:cs typeface="Arial MT"/>
              </a:rPr>
              <a:t>Disposition</a:t>
            </a:r>
            <a:r>
              <a:rPr lang="en-GB" sz="2200" spc="-5" dirty="0">
                <a:solidFill>
                  <a:srgbClr val="FF0000"/>
                </a:solidFill>
                <a:latin typeface="Arial MT"/>
                <a:cs typeface="Arial MT"/>
              </a:rPr>
              <a:t>:</a:t>
            </a:r>
          </a:p>
          <a:p>
            <a:pPr marL="812165" marR="376555" lvl="1" indent="-342900" algn="just">
              <a:lnSpc>
                <a:spcPts val="2590"/>
              </a:lnSpc>
              <a:spcBef>
                <a:spcPts val="615"/>
              </a:spcBef>
              <a:buFont typeface="Courier New" panose="02070309020205020404" pitchFamily="49" charset="0"/>
              <a:buChar char="o"/>
              <a:tabLst>
                <a:tab pos="756920" algn="l"/>
              </a:tabLst>
            </a:pPr>
            <a:r>
              <a:rPr lang="en-GB" sz="2200" spc="-5" dirty="0">
                <a:latin typeface="Arial MT"/>
                <a:cs typeface="Arial MT"/>
              </a:rPr>
              <a:t>Disposition is defined as all the processes that occur  subsequent to the absorption of the drug (the components of the disposition phase are distribution and elimination ).</a:t>
            </a:r>
          </a:p>
          <a:p>
            <a:pPr marL="812165" marR="376555" lvl="1" indent="-342900" algn="just">
              <a:lnSpc>
                <a:spcPts val="2590"/>
              </a:lnSpc>
              <a:spcBef>
                <a:spcPts val="615"/>
              </a:spcBef>
              <a:buFont typeface="Courier New" panose="02070309020205020404" pitchFamily="49" charset="0"/>
              <a:buChar char="o"/>
              <a:tabLst>
                <a:tab pos="756920" algn="l"/>
              </a:tabLst>
            </a:pPr>
            <a:endParaRPr lang="en-GB" sz="2200" spc="-5" dirty="0">
              <a:latin typeface="Arial MT"/>
              <a:cs typeface="Arial MT"/>
            </a:endParaRPr>
          </a:p>
          <a:p>
            <a:pPr marL="812165" marR="376555" lvl="1" indent="-342900" algn="just">
              <a:lnSpc>
                <a:spcPts val="2590"/>
              </a:lnSpc>
              <a:spcBef>
                <a:spcPts val="615"/>
              </a:spcBef>
              <a:buFont typeface="Courier New" panose="02070309020205020404" pitchFamily="49" charset="0"/>
              <a:buChar char="o"/>
              <a:tabLst>
                <a:tab pos="756920" algn="l"/>
              </a:tabLst>
            </a:pPr>
            <a:endParaRPr sz="22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103" y="496811"/>
            <a:ext cx="7870698" cy="5478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0219" y="1484121"/>
            <a:ext cx="4145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Pharmacokinetics</a:t>
            </a:r>
            <a:r>
              <a:rPr sz="2400" spc="20" dirty="0"/>
              <a:t> </a:t>
            </a:r>
            <a:r>
              <a:rPr sz="2400" spc="-5" dirty="0"/>
              <a:t>involve</a:t>
            </a:r>
            <a:r>
              <a:rPr sz="2400" spc="25" dirty="0"/>
              <a:t> </a:t>
            </a:r>
            <a:r>
              <a:rPr sz="2400" spc="-5" dirty="0"/>
              <a:t>both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490219" y="2069719"/>
            <a:ext cx="8159115" cy="3536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Arial MT"/>
                <a:cs typeface="Arial MT"/>
              </a:rPr>
              <a:t>Experimental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approach</a:t>
            </a:r>
            <a:endParaRPr sz="2400" dirty="0">
              <a:latin typeface="Arial MT"/>
              <a:cs typeface="Arial MT"/>
            </a:endParaRPr>
          </a:p>
          <a:p>
            <a:pPr marL="527685" indent="-515620">
              <a:lnSpc>
                <a:spcPct val="100000"/>
              </a:lnSpc>
              <a:spcBef>
                <a:spcPts val="172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Arial MT"/>
                <a:cs typeface="Arial MT"/>
              </a:rPr>
              <a:t>Theoretical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approach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700" dirty="0">
              <a:latin typeface="Arial MT"/>
              <a:cs typeface="Arial MT"/>
            </a:endParaRPr>
          </a:p>
          <a:p>
            <a:pPr marL="527685" indent="-515620">
              <a:lnSpc>
                <a:spcPct val="100000"/>
              </a:lnSpc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2400" spc="-5" dirty="0" smtClean="0">
                <a:latin typeface="Arial MT"/>
                <a:cs typeface="Arial MT"/>
              </a:rPr>
              <a:t>Experimental</a:t>
            </a:r>
            <a:r>
              <a:rPr sz="2400" spc="25" dirty="0" smtClean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aspect </a:t>
            </a:r>
            <a:r>
              <a:rPr sz="2400" spc="-5" dirty="0">
                <a:latin typeface="Arial MT"/>
                <a:cs typeface="Arial MT"/>
              </a:rPr>
              <a:t>involves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-5" dirty="0">
                <a:latin typeface="Arial MT"/>
                <a:cs typeface="Arial MT"/>
              </a:rPr>
              <a:t>development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</a:p>
          <a:p>
            <a:pPr marL="756285" lvl="1" indent="-287020">
              <a:lnSpc>
                <a:spcPct val="100000"/>
              </a:lnSpc>
              <a:spcBef>
                <a:spcPts val="1530"/>
              </a:spcBef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dirty="0">
                <a:latin typeface="Arial MT"/>
                <a:cs typeface="Arial MT"/>
              </a:rPr>
              <a:t>Biologic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sampling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 smtClean="0">
                <a:latin typeface="Arial MT"/>
                <a:cs typeface="Arial MT"/>
              </a:rPr>
              <a:t>techniques</a:t>
            </a:r>
            <a:r>
              <a:rPr lang="en-GB" sz="2000" dirty="0" smtClean="0">
                <a:latin typeface="Arial MT"/>
                <a:cs typeface="Arial MT"/>
              </a:rPr>
              <a:t> </a:t>
            </a:r>
            <a:r>
              <a:rPr lang="ar-IQ" sz="2000" dirty="0" smtClean="0">
                <a:latin typeface="Arial MT"/>
                <a:cs typeface="Arial MT"/>
              </a:rPr>
              <a:t> )</a:t>
            </a:r>
            <a:r>
              <a:rPr lang="en-GB" sz="2000" dirty="0" smtClean="0">
                <a:latin typeface="Arial MT"/>
                <a:cs typeface="Arial MT"/>
              </a:rPr>
              <a:t>Plasma </a:t>
            </a:r>
            <a:r>
              <a:rPr lang="en-GB" sz="2000" dirty="0">
                <a:latin typeface="Arial MT"/>
                <a:cs typeface="Arial MT"/>
              </a:rPr>
              <a:t>and serum are the most common biologic </a:t>
            </a:r>
            <a:r>
              <a:rPr lang="en-GB" sz="2000" dirty="0" smtClean="0">
                <a:latin typeface="Arial MT"/>
                <a:cs typeface="Arial MT"/>
              </a:rPr>
              <a:t>sample</a:t>
            </a:r>
            <a:r>
              <a:rPr lang="en-GB" sz="2000" dirty="0">
                <a:latin typeface="Arial MT"/>
                <a:cs typeface="Arial MT"/>
              </a:rPr>
              <a:t>s</a:t>
            </a:r>
            <a:r>
              <a:rPr lang="en-GB" sz="2000" dirty="0" smtClean="0">
                <a:latin typeface="Arial MT"/>
                <a:cs typeface="Arial MT"/>
              </a:rPr>
              <a:t> )</a:t>
            </a:r>
            <a:r>
              <a:rPr lang="ar-IQ" sz="2000" dirty="0" smtClean="0">
                <a:latin typeface="Arial MT"/>
                <a:cs typeface="Arial MT"/>
              </a:rPr>
              <a:t> </a:t>
            </a:r>
            <a:endParaRPr sz="2000" dirty="0">
              <a:latin typeface="Arial MT"/>
              <a:cs typeface="Arial MT"/>
            </a:endParaRPr>
          </a:p>
          <a:p>
            <a:pPr marL="756285" lvl="1" indent="-287020">
              <a:lnSpc>
                <a:spcPct val="100000"/>
              </a:lnSpc>
              <a:spcBef>
                <a:spcPts val="1440"/>
              </a:spcBef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spc="-5" dirty="0">
                <a:latin typeface="Arial MT"/>
                <a:cs typeface="Arial MT"/>
              </a:rPr>
              <a:t>Analytical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methods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for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measurement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drugs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metabolites</a:t>
            </a:r>
          </a:p>
          <a:p>
            <a:pPr marL="756285" lvl="1" indent="-287020">
              <a:lnSpc>
                <a:spcPct val="100000"/>
              </a:lnSpc>
              <a:spcBef>
                <a:spcPts val="1440"/>
              </a:spcBef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dirty="0">
                <a:latin typeface="Arial MT"/>
                <a:cs typeface="Arial MT"/>
              </a:rPr>
              <a:t>Procedures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that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facilitate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data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collection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manipulation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70111" y="6560921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32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8988" y="399275"/>
            <a:ext cx="5525262" cy="49912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0219" y="1243330"/>
            <a:ext cx="8084820" cy="51841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5080" indent="-515620" algn="just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527685" algn="l"/>
                <a:tab pos="528320" algn="l"/>
              </a:tabLst>
            </a:pPr>
            <a:r>
              <a:rPr sz="2400" dirty="0">
                <a:latin typeface="Arial MT"/>
                <a:cs typeface="Arial MT"/>
              </a:rPr>
              <a:t>Pharmacologic or toxic effect of a drug is directly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related </a:t>
            </a:r>
            <a:r>
              <a:rPr sz="2400" spc="-5" dirty="0">
                <a:latin typeface="Arial MT"/>
                <a:cs typeface="Arial MT"/>
              </a:rPr>
              <a:t>to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concentration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drug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at </a:t>
            </a:r>
            <a:r>
              <a:rPr sz="2400" spc="-5" dirty="0">
                <a:latin typeface="Arial MT"/>
                <a:cs typeface="Arial MT"/>
              </a:rPr>
              <a:t>the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target </a:t>
            </a:r>
            <a:r>
              <a:rPr sz="2400" spc="-7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site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(receptors)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 the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tissue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cells</a:t>
            </a:r>
          </a:p>
          <a:p>
            <a:pPr algn="just">
              <a:lnSpc>
                <a:spcPct val="100000"/>
              </a:lnSpc>
              <a:buFont typeface="Wingdings"/>
              <a:buChar char=""/>
            </a:pPr>
            <a:endParaRPr sz="2400" dirty="0">
              <a:latin typeface="Arial MT"/>
              <a:cs typeface="Arial MT"/>
            </a:endParaRPr>
          </a:p>
          <a:p>
            <a:pPr marL="527685" marR="386080" indent="-515620" algn="just">
              <a:lnSpc>
                <a:spcPct val="100000"/>
              </a:lnSpc>
              <a:buFont typeface="Wingdings"/>
              <a:buChar char=""/>
              <a:tabLst>
                <a:tab pos="527685" algn="l"/>
                <a:tab pos="528320" algn="l"/>
              </a:tabLst>
            </a:pPr>
            <a:r>
              <a:rPr sz="2400" dirty="0">
                <a:latin typeface="Arial MT"/>
                <a:cs typeface="Arial MT"/>
              </a:rPr>
              <a:t>However,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it is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difficult to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measure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drug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level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at</a:t>
            </a:r>
            <a:r>
              <a:rPr sz="2400" spc="-5" dirty="0">
                <a:latin typeface="Arial MT"/>
                <a:cs typeface="Arial MT"/>
              </a:rPr>
              <a:t> its </a:t>
            </a:r>
            <a:r>
              <a:rPr sz="2400" spc="-7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target </a:t>
            </a:r>
            <a:r>
              <a:rPr sz="2400" dirty="0" smtClean="0">
                <a:latin typeface="Arial MT"/>
                <a:cs typeface="Arial MT"/>
              </a:rPr>
              <a:t>site</a:t>
            </a:r>
            <a:r>
              <a:rPr lang="en-US" sz="2400" dirty="0" smtClean="0">
                <a:latin typeface="Arial MT"/>
                <a:cs typeface="Arial MT"/>
              </a:rPr>
              <a:t>. Plasma is expected to perfuse all body tissues  and cells including those in the blood itself</a:t>
            </a:r>
          </a:p>
          <a:p>
            <a:pPr marL="527685" marR="386080" indent="-515620" algn="just">
              <a:lnSpc>
                <a:spcPct val="100000"/>
              </a:lnSpc>
              <a:buFont typeface="Wingdings"/>
              <a:buChar char=""/>
              <a:tabLst>
                <a:tab pos="527685" algn="l"/>
                <a:tab pos="528320" algn="l"/>
              </a:tabLst>
            </a:pPr>
            <a:endParaRPr lang="en-US" sz="2400" dirty="0">
              <a:latin typeface="Arial MT"/>
              <a:cs typeface="Arial MT"/>
            </a:endParaRPr>
          </a:p>
          <a:p>
            <a:pPr marL="527685" marR="386080" indent="-515620" algn="just">
              <a:lnSpc>
                <a:spcPct val="100000"/>
              </a:lnSpc>
              <a:buFont typeface="Wingdings"/>
              <a:buChar char=""/>
              <a:tabLst>
                <a:tab pos="527685" algn="l"/>
                <a:tab pos="528320" algn="l"/>
              </a:tabLst>
            </a:pPr>
            <a:r>
              <a:rPr lang="en-GB" sz="2400" dirty="0">
                <a:latin typeface="Arial MT"/>
                <a:cs typeface="Arial MT"/>
              </a:rPr>
              <a:t>Changes in the drug concentration in plasma will reflect changes in (all) tissue drug </a:t>
            </a:r>
            <a:r>
              <a:rPr lang="en-GB" sz="2400" dirty="0" smtClean="0">
                <a:latin typeface="Arial MT"/>
                <a:cs typeface="Arial MT"/>
              </a:rPr>
              <a:t>concentrations</a:t>
            </a:r>
            <a:endParaRPr lang="en-US" sz="2400" dirty="0">
              <a:latin typeface="Arial MT"/>
              <a:cs typeface="Arial MT"/>
            </a:endParaRPr>
          </a:p>
          <a:p>
            <a:pPr marL="527685" marR="386080" indent="-515620" algn="just">
              <a:lnSpc>
                <a:spcPct val="100000"/>
              </a:lnSpc>
              <a:buFont typeface="Wingdings"/>
              <a:buChar char=""/>
              <a:tabLst>
                <a:tab pos="527685" algn="l"/>
                <a:tab pos="528320" algn="l"/>
              </a:tabLst>
            </a:pPr>
            <a:endParaRPr sz="2400" dirty="0">
              <a:latin typeface="Arial MT"/>
              <a:cs typeface="Arial MT"/>
            </a:endParaRPr>
          </a:p>
          <a:p>
            <a:pPr marL="527685" marR="219710" indent="-515620" algn="just">
              <a:lnSpc>
                <a:spcPct val="100000"/>
              </a:lnSpc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2400" dirty="0" smtClean="0">
                <a:latin typeface="Arial MT"/>
                <a:cs typeface="Arial MT"/>
              </a:rPr>
              <a:t>plasma </a:t>
            </a:r>
            <a:r>
              <a:rPr sz="2400" dirty="0">
                <a:latin typeface="Arial MT"/>
                <a:cs typeface="Arial MT"/>
              </a:rPr>
              <a:t>drug level is responsive to the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pharmacologic action and used </a:t>
            </a:r>
            <a:r>
              <a:rPr sz="2400" spc="-5" dirty="0">
                <a:latin typeface="Arial MT"/>
                <a:cs typeface="Arial MT"/>
              </a:rPr>
              <a:t>to </a:t>
            </a:r>
            <a:r>
              <a:rPr sz="2400" dirty="0">
                <a:latin typeface="Arial MT"/>
                <a:cs typeface="Arial MT"/>
              </a:rPr>
              <a:t>monitor </a:t>
            </a:r>
            <a:r>
              <a:rPr sz="2400" spc="5" dirty="0">
                <a:latin typeface="Arial MT"/>
                <a:cs typeface="Arial MT"/>
              </a:rPr>
              <a:t>drug’s 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therapeutic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behavior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70111" y="6560921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38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2188" y="483234"/>
            <a:ext cx="61194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Pharmacokinetic</a:t>
            </a:r>
            <a:r>
              <a:rPr sz="4400" spc="-55" dirty="0"/>
              <a:t> </a:t>
            </a:r>
            <a:r>
              <a:rPr sz="4400" dirty="0"/>
              <a:t>Models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57200" y="1371600"/>
            <a:ext cx="8121015" cy="53476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dirty="0">
                <a:latin typeface="Arial MT"/>
                <a:cs typeface="Arial MT"/>
              </a:rPr>
              <a:t>A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model</a:t>
            </a:r>
            <a:r>
              <a:rPr sz="2200" spc="-5" dirty="0">
                <a:latin typeface="Arial MT"/>
                <a:cs typeface="Arial MT"/>
              </a:rPr>
              <a:t>: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is a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mathematical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hypothesis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using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mathematical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terms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to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describe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quantitative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relationships </a:t>
            </a:r>
            <a:r>
              <a:rPr sz="2200" spc="-650" dirty="0">
                <a:latin typeface="Arial MT"/>
                <a:cs typeface="Arial MT"/>
              </a:rPr>
              <a:t> </a:t>
            </a:r>
            <a:r>
              <a:rPr sz="2200" spc="-5" dirty="0" smtClean="0">
                <a:latin typeface="Arial MT"/>
                <a:cs typeface="Arial MT"/>
              </a:rPr>
              <a:t>concisely</a:t>
            </a:r>
            <a:r>
              <a:rPr lang="en-GB" sz="2200" spc="-5" dirty="0" smtClean="0">
                <a:latin typeface="Arial MT"/>
                <a:cs typeface="Arial MT"/>
              </a:rPr>
              <a:t>.</a:t>
            </a:r>
            <a:endParaRPr sz="2200" dirty="0">
              <a:latin typeface="Arial MT"/>
              <a:cs typeface="Arial MT"/>
            </a:endParaRPr>
          </a:p>
          <a:p>
            <a:pPr marL="355600" marR="523875" indent="-343535" algn="just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solidFill>
                  <a:srgbClr val="FF0000"/>
                </a:solidFill>
                <a:latin typeface="Arial MT"/>
                <a:cs typeface="Arial MT"/>
              </a:rPr>
              <a:t>Assumptions</a:t>
            </a:r>
            <a:r>
              <a:rPr sz="2200" spc="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are</a:t>
            </a:r>
            <a:r>
              <a:rPr sz="22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made</a:t>
            </a:r>
            <a:r>
              <a:rPr sz="2200"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in</a:t>
            </a:r>
            <a:r>
              <a:rPr sz="2200" spc="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 MT"/>
                <a:cs typeface="Arial MT"/>
              </a:rPr>
              <a:t>pharmacokinetic</a:t>
            </a:r>
            <a:r>
              <a:rPr sz="2200" spc="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 MT"/>
                <a:cs typeface="Arial MT"/>
              </a:rPr>
              <a:t>models</a:t>
            </a:r>
            <a:r>
              <a:rPr sz="220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to </a:t>
            </a:r>
            <a:r>
              <a:rPr sz="2200" spc="-6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 MT"/>
                <a:cs typeface="Arial MT"/>
              </a:rPr>
              <a:t>describe</a:t>
            </a:r>
            <a:r>
              <a:rPr sz="22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 MT"/>
                <a:cs typeface="Arial MT"/>
              </a:rPr>
              <a:t>complex</a:t>
            </a:r>
            <a:r>
              <a:rPr sz="2200" spc="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 MT"/>
                <a:cs typeface="Arial MT"/>
              </a:rPr>
              <a:t>biologic</a:t>
            </a:r>
            <a:r>
              <a:rPr sz="2200" spc="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system</a:t>
            </a:r>
            <a:r>
              <a:rPr sz="22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 MT"/>
                <a:cs typeface="Arial MT"/>
              </a:rPr>
              <a:t>concerning</a:t>
            </a:r>
            <a:r>
              <a:rPr sz="2200" spc="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the </a:t>
            </a:r>
            <a:r>
              <a:rPr sz="22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movement of</a:t>
            </a:r>
            <a:r>
              <a:rPr sz="22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 MT"/>
                <a:cs typeface="Arial MT"/>
              </a:rPr>
              <a:t>drugs</a:t>
            </a:r>
            <a:r>
              <a:rPr sz="220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 MT"/>
                <a:cs typeface="Arial MT"/>
              </a:rPr>
              <a:t>within</a:t>
            </a:r>
            <a:r>
              <a:rPr sz="220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the</a:t>
            </a:r>
            <a:r>
              <a:rPr sz="2200" spc="-5" dirty="0">
                <a:solidFill>
                  <a:srgbClr val="FF0000"/>
                </a:solidFill>
                <a:latin typeface="Arial MT"/>
                <a:cs typeface="Arial MT"/>
              </a:rPr>
              <a:t> body.</a:t>
            </a:r>
            <a:endParaRPr sz="2200" dirty="0">
              <a:solidFill>
                <a:srgbClr val="FF0000"/>
              </a:solidFill>
              <a:latin typeface="Arial MT"/>
              <a:cs typeface="Arial MT"/>
            </a:endParaRPr>
          </a:p>
          <a:p>
            <a:pPr marL="756285" marR="689610" indent="-287020" algn="just">
              <a:lnSpc>
                <a:spcPct val="100000"/>
              </a:lnSpc>
              <a:spcBef>
                <a:spcPts val="484"/>
              </a:spcBef>
              <a:tabLst>
                <a:tab pos="756285" algn="l"/>
              </a:tabLst>
            </a:pPr>
            <a:r>
              <a:rPr lang="en-GB" sz="2200" dirty="0" smtClean="0">
                <a:latin typeface="Arial MT"/>
                <a:cs typeface="Arial MT"/>
              </a:rPr>
              <a:t>-</a:t>
            </a:r>
            <a:r>
              <a:rPr lang="en-GB" sz="2200" dirty="0">
                <a:latin typeface="Arial MT"/>
                <a:cs typeface="Arial MT"/>
              </a:rPr>
              <a:t> </a:t>
            </a:r>
            <a:r>
              <a:rPr lang="en-GB" sz="2200" dirty="0" smtClean="0">
                <a:latin typeface="Arial MT"/>
                <a:cs typeface="Arial MT"/>
              </a:rPr>
              <a:t>  I</a:t>
            </a:r>
            <a:r>
              <a:rPr sz="2200" dirty="0" smtClean="0">
                <a:latin typeface="Arial MT"/>
                <a:cs typeface="Arial MT"/>
              </a:rPr>
              <a:t>t</a:t>
            </a:r>
            <a:r>
              <a:rPr sz="2200" spc="-15" dirty="0" smtClean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is assumed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that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plasma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drug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concentration </a:t>
            </a:r>
            <a:r>
              <a:rPr sz="2200" spc="-5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reflects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drug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concentrations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globally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within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the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dirty="0" smtClean="0">
                <a:latin typeface="Arial MT"/>
                <a:cs typeface="Arial MT"/>
              </a:rPr>
              <a:t>body</a:t>
            </a:r>
            <a:r>
              <a:rPr lang="en-GB" sz="2200" dirty="0" smtClean="0">
                <a:latin typeface="Arial MT"/>
                <a:cs typeface="Arial MT"/>
              </a:rPr>
              <a:t>.</a:t>
            </a:r>
          </a:p>
          <a:p>
            <a:pPr marL="756285" marR="689610" indent="-287020" algn="just">
              <a:lnSpc>
                <a:spcPct val="100000"/>
              </a:lnSpc>
              <a:spcBef>
                <a:spcPts val="484"/>
              </a:spcBef>
              <a:tabLst>
                <a:tab pos="756285" algn="l"/>
              </a:tabLst>
            </a:pPr>
            <a:r>
              <a:rPr lang="en-GB" sz="2200" dirty="0" smtClean="0">
                <a:latin typeface="Arial MT"/>
                <a:cs typeface="Arial MT"/>
              </a:rPr>
              <a:t>- The </a:t>
            </a:r>
            <a:r>
              <a:rPr lang="en-GB" sz="2200" dirty="0">
                <a:latin typeface="Arial MT"/>
                <a:cs typeface="Arial MT"/>
              </a:rPr>
              <a:t>ADME processes are ‘‘first order’’  in nature at therapeutic doses and drug transfer in the  body is possibly mediated by ‘‘passive diffusion</a:t>
            </a:r>
            <a:r>
              <a:rPr lang="en-GB" sz="2200" dirty="0" smtClean="0">
                <a:latin typeface="Arial MT"/>
                <a:cs typeface="Arial MT"/>
              </a:rPr>
              <a:t>.’’.</a:t>
            </a:r>
            <a:endParaRPr lang="en-GB" sz="2200" dirty="0">
              <a:latin typeface="Arial MT"/>
              <a:cs typeface="Arial MT"/>
            </a:endParaRPr>
          </a:p>
          <a:p>
            <a:pPr marL="756285" marR="689610" indent="-287020" algn="just">
              <a:lnSpc>
                <a:spcPct val="100000"/>
              </a:lnSpc>
              <a:spcBef>
                <a:spcPts val="484"/>
              </a:spcBef>
              <a:tabLst>
                <a:tab pos="756285" algn="l"/>
              </a:tabLst>
            </a:pPr>
            <a:r>
              <a:rPr lang="en-GB" sz="2200" dirty="0" smtClean="0">
                <a:latin typeface="Arial MT"/>
                <a:cs typeface="Arial MT"/>
              </a:rPr>
              <a:t>-  There </a:t>
            </a:r>
            <a:r>
              <a:rPr lang="en-GB" sz="2200" dirty="0">
                <a:latin typeface="Arial MT"/>
                <a:cs typeface="Arial MT"/>
              </a:rPr>
              <a:t>is a directly proportional relationship  between the observed plasma concentration and/or </a:t>
            </a:r>
            <a:r>
              <a:rPr lang="en-GB" sz="2200" dirty="0" smtClean="0">
                <a:latin typeface="Arial MT"/>
                <a:cs typeface="Arial MT"/>
              </a:rPr>
              <a:t>the </a:t>
            </a:r>
            <a:r>
              <a:rPr lang="en-GB" sz="2200" dirty="0">
                <a:latin typeface="Arial MT"/>
                <a:cs typeface="Arial MT"/>
              </a:rPr>
              <a:t>amount of drug eliminated in the urine and the </a:t>
            </a:r>
            <a:r>
              <a:rPr lang="en-GB" sz="2200" dirty="0" smtClean="0">
                <a:latin typeface="Arial MT"/>
                <a:cs typeface="Arial MT"/>
              </a:rPr>
              <a:t>administered drug dose .</a:t>
            </a:r>
            <a:endParaRPr lang="en-GB" sz="2200" dirty="0">
              <a:latin typeface="Arial MT"/>
              <a:cs typeface="Arial MT"/>
            </a:endParaRPr>
          </a:p>
          <a:p>
            <a:pPr marL="756285" marR="689610" indent="-287020" algn="just">
              <a:lnSpc>
                <a:spcPct val="100000"/>
              </a:lnSpc>
              <a:spcBef>
                <a:spcPts val="484"/>
              </a:spcBef>
              <a:tabLst>
                <a:tab pos="756285" algn="l"/>
              </a:tabLst>
            </a:pPr>
            <a:endParaRPr sz="22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32943"/>
            <a:ext cx="7974330" cy="5732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>
              <a:lnSpc>
                <a:spcPts val="2595"/>
              </a:lnSpc>
              <a:spcBef>
                <a:spcPts val="100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sz="2400" spc="-5" dirty="0">
                <a:latin typeface="Arial MT"/>
                <a:cs typeface="Arial MT"/>
              </a:rPr>
              <a:t>Steps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involved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drug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development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process</a:t>
            </a:r>
            <a:endParaRPr sz="2400" dirty="0">
              <a:latin typeface="Arial MT"/>
              <a:cs typeface="Arial MT"/>
            </a:endParaRPr>
          </a:p>
          <a:p>
            <a:pPr marL="469900">
              <a:lnSpc>
                <a:spcPts val="2595"/>
              </a:lnSpc>
            </a:pPr>
            <a:r>
              <a:rPr sz="2400" spc="-5" dirty="0">
                <a:latin typeface="Arial MT"/>
                <a:cs typeface="Arial MT"/>
              </a:rPr>
              <a:t>include:</a:t>
            </a:r>
            <a:endParaRPr sz="2400" dirty="0">
              <a:latin typeface="Arial MT"/>
              <a:cs typeface="Arial MT"/>
            </a:endParaRPr>
          </a:p>
          <a:p>
            <a:pPr marL="469900" marR="5080" indent="-457834">
              <a:lnSpc>
                <a:spcPct val="80000"/>
              </a:lnSpc>
              <a:spcBef>
                <a:spcPts val="57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400" spc="-5" dirty="0">
                <a:latin typeface="Arial MT"/>
                <a:cs typeface="Arial MT"/>
              </a:rPr>
              <a:t>The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pharmacologically</a:t>
            </a:r>
            <a:r>
              <a:rPr sz="2400" u="heavy" spc="5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active</a:t>
            </a:r>
            <a:r>
              <a:rPr sz="2400" u="heavy" spc="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molecule</a:t>
            </a:r>
            <a:r>
              <a:rPr sz="2400" u="heavy" spc="3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or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drug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entity </a:t>
            </a:r>
            <a:r>
              <a:rPr sz="2400" dirty="0">
                <a:latin typeface="Arial MT"/>
                <a:cs typeface="Arial MT"/>
              </a:rPr>
              <a:t> must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synthesized,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isolated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or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extracted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from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various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possible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sources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(relying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on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disciplines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medicinal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chemistry, </a:t>
            </a:r>
            <a:r>
              <a:rPr sz="2400" spc="-5" dirty="0">
                <a:latin typeface="Arial MT"/>
                <a:cs typeface="Arial MT"/>
              </a:rPr>
              <a:t>pharmacology,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toxicology).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AutoNum type="arabicPeriod"/>
            </a:pPr>
            <a:endParaRPr sz="3000" dirty="0">
              <a:latin typeface="Arial MT"/>
              <a:cs typeface="Arial MT"/>
            </a:endParaRPr>
          </a:p>
          <a:p>
            <a:pPr marL="469900" marR="128270" indent="-457834">
              <a:lnSpc>
                <a:spcPct val="80000"/>
              </a:lnSpc>
              <a:spcBef>
                <a:spcPts val="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The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formulation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of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dosage</a:t>
            </a:r>
            <a:r>
              <a:rPr sz="2400" u="heavy" spc="1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form </a:t>
            </a:r>
            <a:r>
              <a:rPr sz="2400" dirty="0">
                <a:latin typeface="Arial MT"/>
                <a:cs typeface="Arial MT"/>
              </a:rPr>
              <a:t>(i.e.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tablet,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capsules,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suspension,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etc.)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this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drug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must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accomplished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5" dirty="0">
                <a:latin typeface="Arial MT"/>
                <a:cs typeface="Arial MT"/>
              </a:rPr>
              <a:t> manner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that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will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deliver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recommended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dose</a:t>
            </a:r>
            <a:r>
              <a:rPr sz="2400" dirty="0">
                <a:latin typeface="Arial MT"/>
                <a:cs typeface="Arial MT"/>
              </a:rPr>
              <a:t> to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‘‘site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 </a:t>
            </a:r>
            <a:r>
              <a:rPr sz="2400" spc="-5" dirty="0">
                <a:latin typeface="Arial MT"/>
                <a:cs typeface="Arial MT"/>
              </a:rPr>
              <a:t>action’’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or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dirty="0">
                <a:latin typeface="Arial MT"/>
                <a:cs typeface="Arial MT"/>
              </a:rPr>
              <a:t> target </a:t>
            </a:r>
            <a:r>
              <a:rPr sz="2400" spc="-5" dirty="0">
                <a:latin typeface="Arial MT"/>
                <a:cs typeface="Arial MT"/>
              </a:rPr>
              <a:t>tissue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(employing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principles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physical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pharmacy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 pharmaceutics).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AutoNum type="arabicPeriod"/>
            </a:pPr>
            <a:endParaRPr sz="3000" dirty="0">
              <a:latin typeface="Arial MT"/>
              <a:cs typeface="Arial MT"/>
            </a:endParaRPr>
          </a:p>
          <a:p>
            <a:pPr marL="469900" marR="255904" indent="-457834">
              <a:lnSpc>
                <a:spcPct val="8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dosage</a:t>
            </a:r>
            <a:r>
              <a:rPr sz="2400" u="heavy" spc="1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regimen</a:t>
            </a:r>
            <a:r>
              <a:rPr sz="2400" u="heavy" spc="1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(dose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and</a:t>
            </a:r>
            <a:r>
              <a:rPr sz="2400" u="heavy" spc="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dosing</a:t>
            </a:r>
            <a:r>
              <a:rPr sz="2400" u="heavy" spc="2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interval)</a:t>
            </a:r>
            <a:r>
              <a:rPr sz="2400" u="heavy" spc="2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must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be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established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5" dirty="0">
                <a:latin typeface="Arial MT"/>
                <a:cs typeface="Arial MT"/>
              </a:rPr>
              <a:t> provide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effective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concentration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drug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body,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determined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by physiological</a:t>
            </a:r>
            <a:r>
              <a:rPr sz="2400" spc="6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therapeutic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needs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(utilizing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pharmacokinetics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 err="1">
                <a:latin typeface="Arial MT"/>
                <a:cs typeface="Arial MT"/>
              </a:rPr>
              <a:t>biopharmaceutics</a:t>
            </a:r>
            <a:r>
              <a:rPr sz="2400" spc="-5" dirty="0">
                <a:latin typeface="Arial MT"/>
                <a:cs typeface="Arial MT"/>
              </a:rPr>
              <a:t>).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9092" y="249910"/>
            <a:ext cx="5360670" cy="46713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3268" y="866902"/>
            <a:ext cx="8162925" cy="418255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Arial MT"/>
              <a:cs typeface="Arial MT"/>
            </a:endParaRPr>
          </a:p>
          <a:p>
            <a:pPr marL="268605" indent="-256540">
              <a:lnSpc>
                <a:spcPct val="100000"/>
              </a:lnSpc>
              <a:buFont typeface="Wingdings"/>
              <a:buChar char=""/>
              <a:tabLst>
                <a:tab pos="269240" algn="l"/>
              </a:tabLst>
            </a:pPr>
            <a:r>
              <a:rPr sz="2400" dirty="0">
                <a:latin typeface="Arial MT"/>
                <a:cs typeface="Arial MT"/>
              </a:rPr>
              <a:t>Compartmental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models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are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very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simple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dirty="0" smtClean="0">
                <a:latin typeface="Arial MT"/>
                <a:cs typeface="Arial MT"/>
              </a:rPr>
              <a:t>common</a:t>
            </a:r>
            <a:endParaRPr lang="en-GB" sz="2400" dirty="0" smtClean="0">
              <a:latin typeface="Arial MT"/>
              <a:cs typeface="Arial MT"/>
            </a:endParaRPr>
          </a:p>
          <a:p>
            <a:pPr marL="12065">
              <a:lnSpc>
                <a:spcPct val="100000"/>
              </a:lnSpc>
              <a:tabLst>
                <a:tab pos="269240" algn="l"/>
              </a:tabLst>
            </a:pPr>
            <a:endParaRPr sz="2400" dirty="0">
              <a:latin typeface="Arial MT"/>
              <a:cs typeface="Arial MT"/>
            </a:endParaRPr>
          </a:p>
          <a:p>
            <a:pPr marL="646430" lvl="1" indent="-287020">
              <a:lnSpc>
                <a:spcPts val="2160"/>
              </a:lnSpc>
              <a:spcBef>
                <a:spcPts val="5"/>
              </a:spcBef>
              <a:buFont typeface="Wingdings"/>
              <a:buChar char=""/>
              <a:tabLst>
                <a:tab pos="647065" algn="l"/>
              </a:tabLst>
            </a:pPr>
            <a:r>
              <a:rPr sz="2000" dirty="0">
                <a:latin typeface="Arial MT"/>
                <a:cs typeface="Arial MT"/>
              </a:rPr>
              <a:t>Those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models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assume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dividing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body </a:t>
            </a:r>
            <a:r>
              <a:rPr sz="2000" spc="-5" dirty="0">
                <a:latin typeface="Arial MT"/>
                <a:cs typeface="Arial MT"/>
              </a:rPr>
              <a:t>into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compartments</a:t>
            </a:r>
          </a:p>
          <a:p>
            <a:pPr marL="646430">
              <a:lnSpc>
                <a:spcPts val="2160"/>
              </a:lnSpc>
            </a:pPr>
            <a:r>
              <a:rPr sz="2000" dirty="0">
                <a:latin typeface="Arial MT"/>
                <a:cs typeface="Arial MT"/>
              </a:rPr>
              <a:t>(tanks)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that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communicate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with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each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other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reversibly</a:t>
            </a:r>
          </a:p>
          <a:p>
            <a:pPr marL="646430" marR="5080" lvl="1" indent="-28702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647065" algn="l"/>
              </a:tabLst>
            </a:pPr>
            <a:r>
              <a:rPr sz="2000" dirty="0">
                <a:latin typeface="Arial MT"/>
                <a:cs typeface="Arial MT"/>
              </a:rPr>
              <a:t>Such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compartments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are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not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real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physiologic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or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anatomic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regions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 body but assuming that certain groups of tissues have similar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blood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flow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and drug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affinity</a:t>
            </a:r>
            <a:endParaRPr sz="2000" dirty="0">
              <a:latin typeface="Arial"/>
              <a:cs typeface="Arial"/>
            </a:endParaRPr>
          </a:p>
          <a:p>
            <a:pPr marL="646430" lvl="1" indent="-287020">
              <a:lnSpc>
                <a:spcPct val="100000"/>
              </a:lnSpc>
              <a:spcBef>
                <a:spcPts val="500"/>
              </a:spcBef>
              <a:buFont typeface="Wingdings"/>
              <a:buChar char=""/>
              <a:tabLst>
                <a:tab pos="647065" algn="l"/>
              </a:tabLst>
            </a:pPr>
            <a:r>
              <a:rPr sz="2100" spc="-5" dirty="0">
                <a:latin typeface="Arial MT"/>
                <a:cs typeface="Arial MT"/>
              </a:rPr>
              <a:t>Drugs</a:t>
            </a:r>
            <a:r>
              <a:rPr sz="2100" spc="5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move</a:t>
            </a:r>
            <a:r>
              <a:rPr sz="2100" dirty="0">
                <a:latin typeface="Arial MT"/>
                <a:cs typeface="Arial MT"/>
              </a:rPr>
              <a:t> to</a:t>
            </a:r>
            <a:r>
              <a:rPr sz="2100" spc="-5" dirty="0">
                <a:latin typeface="Arial MT"/>
                <a:cs typeface="Arial MT"/>
              </a:rPr>
              <a:t> and</a:t>
            </a:r>
            <a:r>
              <a:rPr sz="210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from</a:t>
            </a:r>
            <a:r>
              <a:rPr sz="2100" spc="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the</a:t>
            </a:r>
            <a:r>
              <a:rPr sz="2100" spc="-1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central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or</a:t>
            </a:r>
            <a:r>
              <a:rPr sz="2100" spc="-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plasma</a:t>
            </a:r>
            <a:r>
              <a:rPr sz="2100" spc="-25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compartment</a:t>
            </a:r>
            <a:endParaRPr sz="2100" dirty="0">
              <a:latin typeface="Arial MT"/>
              <a:cs typeface="Arial MT"/>
            </a:endParaRPr>
          </a:p>
          <a:p>
            <a:pPr marL="646430" marR="327660" lvl="1" indent="-287020">
              <a:lnSpc>
                <a:spcPct val="100000"/>
              </a:lnSpc>
              <a:spcBef>
                <a:spcPts val="509"/>
              </a:spcBef>
              <a:buFont typeface="Wingdings"/>
              <a:buChar char=""/>
              <a:tabLst>
                <a:tab pos="647065" algn="l"/>
              </a:tabLst>
            </a:pPr>
            <a:r>
              <a:rPr sz="2100" dirty="0">
                <a:latin typeface="Arial MT"/>
                <a:cs typeface="Arial MT"/>
              </a:rPr>
              <a:t>The </a:t>
            </a:r>
            <a:r>
              <a:rPr sz="2100" spc="-5" dirty="0">
                <a:latin typeface="Arial MT"/>
                <a:cs typeface="Arial MT"/>
              </a:rPr>
              <a:t>body </a:t>
            </a:r>
            <a:r>
              <a:rPr sz="2100" dirty="0">
                <a:latin typeface="Arial MT"/>
                <a:cs typeface="Arial MT"/>
              </a:rPr>
              <a:t>may </a:t>
            </a:r>
            <a:r>
              <a:rPr sz="2100" spc="-5" dirty="0">
                <a:latin typeface="Arial MT"/>
                <a:cs typeface="Arial MT"/>
              </a:rPr>
              <a:t>even be represented as a single </a:t>
            </a:r>
            <a:r>
              <a:rPr sz="2100" dirty="0">
                <a:latin typeface="Arial MT"/>
                <a:cs typeface="Arial MT"/>
              </a:rPr>
              <a:t>compartment </a:t>
            </a:r>
            <a:r>
              <a:rPr sz="2100" spc="-57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for some</a:t>
            </a:r>
            <a:r>
              <a:rPr sz="2100" spc="-1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drugs.</a:t>
            </a:r>
            <a:r>
              <a:rPr sz="2100" spc="1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For</a:t>
            </a:r>
            <a:r>
              <a:rPr sz="2100" spc="5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other</a:t>
            </a:r>
            <a:r>
              <a:rPr sz="2100" spc="-1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drugs</a:t>
            </a:r>
            <a:r>
              <a:rPr sz="2100" spc="5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a </a:t>
            </a:r>
            <a:r>
              <a:rPr sz="2100" dirty="0">
                <a:latin typeface="Arial MT"/>
                <a:cs typeface="Arial MT"/>
              </a:rPr>
              <a:t>two</a:t>
            </a:r>
            <a:r>
              <a:rPr sz="2100" spc="-5" dirty="0">
                <a:latin typeface="Arial MT"/>
                <a:cs typeface="Arial MT"/>
              </a:rPr>
              <a:t> or</a:t>
            </a:r>
            <a:r>
              <a:rPr sz="2100" spc="5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three</a:t>
            </a:r>
            <a:r>
              <a:rPr sz="2100" spc="-1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compartment </a:t>
            </a:r>
            <a:r>
              <a:rPr sz="210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model is</a:t>
            </a:r>
            <a:r>
              <a:rPr sz="2100" dirty="0">
                <a:latin typeface="Arial MT"/>
                <a:cs typeface="Arial MT"/>
              </a:rPr>
              <a:t> </a:t>
            </a:r>
            <a:r>
              <a:rPr sz="2100" spc="-5" dirty="0">
                <a:latin typeface="Arial MT"/>
                <a:cs typeface="Arial MT"/>
              </a:rPr>
              <a:t>necessary</a:t>
            </a:r>
            <a:endParaRPr sz="21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70111" y="6560921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MT"/>
                <a:cs typeface="Arial MT"/>
              </a:rPr>
              <a:t>43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76198"/>
            <a:ext cx="6129528" cy="670102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1329"/>
            <a:ext cx="8004809" cy="42877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selection</a:t>
            </a:r>
            <a:r>
              <a:rPr sz="2800" spc="-5" dirty="0">
                <a:latin typeface="Arial MT"/>
                <a:cs typeface="Arial MT"/>
              </a:rPr>
              <a:t> of a compartment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model</a:t>
            </a:r>
            <a:r>
              <a:rPr sz="2800" spc="65" dirty="0">
                <a:latin typeface="Arial MT"/>
                <a:cs typeface="Arial MT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solely </a:t>
            </a:r>
            <a:r>
              <a:rPr sz="2800" dirty="0">
                <a:latin typeface="Arial MT"/>
                <a:cs typeface="Arial MT"/>
              </a:rPr>
              <a:t> depends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b="1" spc="-5" dirty="0">
                <a:latin typeface="Arial"/>
                <a:cs typeface="Arial"/>
              </a:rPr>
              <a:t>upon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the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distribution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characteristics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 MT"/>
                <a:cs typeface="Arial MT"/>
              </a:rPr>
              <a:t>of a </a:t>
            </a:r>
            <a:r>
              <a:rPr sz="2800" dirty="0">
                <a:latin typeface="Arial MT"/>
                <a:cs typeface="Arial MT"/>
              </a:rPr>
              <a:t>drug</a:t>
            </a:r>
            <a:r>
              <a:rPr sz="2800" spc="-5" dirty="0">
                <a:latin typeface="Arial MT"/>
                <a:cs typeface="Arial MT"/>
              </a:rPr>
              <a:t> following</a:t>
            </a:r>
            <a:r>
              <a:rPr sz="2800" spc="3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its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administration.</a:t>
            </a:r>
            <a:endParaRPr sz="2800" dirty="0">
              <a:latin typeface="Arial MT"/>
              <a:cs typeface="Arial MT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4050" dirty="0">
              <a:latin typeface="Arial MT"/>
              <a:cs typeface="Arial MT"/>
            </a:endParaRPr>
          </a:p>
          <a:p>
            <a:pPr marL="355600" marR="294640" indent="-343535" algn="just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equation </a:t>
            </a:r>
            <a:r>
              <a:rPr sz="2800" dirty="0">
                <a:latin typeface="Arial MT"/>
                <a:cs typeface="Arial MT"/>
              </a:rPr>
              <a:t>required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to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characterize</a:t>
            </a:r>
            <a:r>
              <a:rPr sz="2800" spc="-5" dirty="0">
                <a:latin typeface="Arial MT"/>
                <a:cs typeface="Arial MT"/>
              </a:rPr>
              <a:t> the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b="1" spc="-5" dirty="0">
                <a:latin typeface="Arial"/>
                <a:cs typeface="Arial"/>
              </a:rPr>
              <a:t>plasma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concentration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spc="-5" dirty="0">
                <a:latin typeface="Arial MT"/>
                <a:cs typeface="Arial MT"/>
              </a:rPr>
              <a:t>versus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b="1" spc="-5" dirty="0">
                <a:latin typeface="Arial"/>
                <a:cs typeface="Arial"/>
              </a:rPr>
              <a:t>time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data 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spc="-5" dirty="0">
                <a:latin typeface="Arial MT"/>
                <a:cs typeface="Arial MT"/>
              </a:rPr>
              <a:t>depends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upon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MT"/>
                <a:cs typeface="Arial MT"/>
              </a:rPr>
              <a:t>compartment</a:t>
            </a:r>
            <a:r>
              <a:rPr sz="2800" spc="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MT"/>
                <a:cs typeface="Arial MT"/>
              </a:rPr>
              <a:t>model</a:t>
            </a:r>
            <a:r>
              <a:rPr sz="2800" spc="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0000"/>
                </a:solidFill>
                <a:latin typeface="Arial MT"/>
                <a:cs typeface="Arial MT"/>
              </a:rPr>
              <a:t>chosen </a:t>
            </a:r>
            <a:r>
              <a:rPr sz="2800" spc="-7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and </a:t>
            </a:r>
            <a:r>
              <a:rPr sz="2800" spc="-5" dirty="0">
                <a:solidFill>
                  <a:srgbClr val="FF0000"/>
                </a:solidFill>
                <a:latin typeface="Arial MT"/>
                <a:cs typeface="Arial MT"/>
              </a:rPr>
              <a:t>the</a:t>
            </a:r>
            <a:r>
              <a:rPr sz="280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MT"/>
                <a:cs typeface="Arial MT"/>
              </a:rPr>
              <a:t>route</a:t>
            </a:r>
            <a:r>
              <a:rPr sz="280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MT"/>
                <a:cs typeface="Arial MT"/>
              </a:rPr>
              <a:t>of drug</a:t>
            </a:r>
            <a:r>
              <a:rPr sz="28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0000"/>
                </a:solidFill>
                <a:latin typeface="Arial MT"/>
                <a:cs typeface="Arial MT"/>
              </a:rPr>
              <a:t>administration</a:t>
            </a:r>
            <a:r>
              <a:rPr sz="2800" dirty="0">
                <a:latin typeface="Arial MT"/>
                <a:cs typeface="Arial MT"/>
              </a:rPr>
              <a:t>.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405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5743143"/>
            <a:ext cx="81375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A</a:t>
            </a:r>
            <a:r>
              <a:rPr sz="1800" spc="-1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typical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plot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</a:t>
            </a:r>
            <a:r>
              <a:rPr sz="1800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 MT"/>
                <a:cs typeface="Arial MT"/>
              </a:rPr>
              <a:t>semilogarithmic</a:t>
            </a:r>
            <a:r>
              <a:rPr sz="1800" spc="-5" dirty="0">
                <a:latin typeface="Arial MT"/>
                <a:cs typeface="Arial MT"/>
              </a:rPr>
              <a:t>)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5" dirty="0">
                <a:latin typeface="Arial MT"/>
                <a:cs typeface="Arial MT"/>
              </a:rPr>
              <a:t> plasma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concentration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(Cp)</a:t>
            </a:r>
            <a:r>
              <a:rPr sz="1800" dirty="0">
                <a:latin typeface="Arial MT"/>
                <a:cs typeface="Arial MT"/>
              </a:rPr>
              <a:t> versus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time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following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5" dirty="0">
                <a:latin typeface="Arial MT"/>
                <a:cs typeface="Arial MT"/>
              </a:rPr>
              <a:t> administration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 intravenous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bolus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dose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drug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that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is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rapidly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distributed </a:t>
            </a:r>
            <a:r>
              <a:rPr sz="1800" dirty="0">
                <a:latin typeface="Arial MT"/>
                <a:cs typeface="Arial MT"/>
              </a:rPr>
              <a:t>in 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35" dirty="0">
                <a:latin typeface="Arial MT"/>
                <a:cs typeface="Arial MT"/>
              </a:rPr>
              <a:t>body.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9208" y="1295467"/>
            <a:ext cx="5549605" cy="446372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5222" y="328371"/>
            <a:ext cx="8442960" cy="24766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4530" marR="17780" indent="-534035" algn="ctr">
              <a:lnSpc>
                <a:spcPct val="100000"/>
              </a:lnSpc>
              <a:spcBef>
                <a:spcPts val="105"/>
              </a:spcBef>
              <a:tabLst>
                <a:tab pos="684530" algn="l"/>
              </a:tabLst>
            </a:pPr>
            <a:r>
              <a:rPr sz="2600" dirty="0" smtClean="0">
                <a:solidFill>
                  <a:srgbClr val="FF0000"/>
                </a:solidFill>
                <a:latin typeface="Arial MT"/>
                <a:cs typeface="Arial MT"/>
              </a:rPr>
              <a:t>Intravenous </a:t>
            </a:r>
            <a:r>
              <a:rPr sz="2600" dirty="0">
                <a:solidFill>
                  <a:srgbClr val="FF0000"/>
                </a:solidFill>
                <a:latin typeface="Arial MT"/>
                <a:cs typeface="Arial MT"/>
              </a:rPr>
              <a:t>bolus administration + one-compartment </a:t>
            </a:r>
            <a:r>
              <a:rPr sz="2600" spc="-7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FF0000"/>
                </a:solidFill>
                <a:latin typeface="Arial MT"/>
                <a:cs typeface="Arial MT"/>
              </a:rPr>
              <a:t>model:</a:t>
            </a:r>
          </a:p>
          <a:p>
            <a:pPr>
              <a:lnSpc>
                <a:spcPct val="100000"/>
              </a:lnSpc>
            </a:pPr>
            <a:endParaRPr sz="29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9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 dirty="0">
              <a:latin typeface="Arial MT"/>
              <a:cs typeface="Arial MT"/>
            </a:endParaRPr>
          </a:p>
          <a:p>
            <a:pPr marL="473075" marR="5107305" indent="-422909">
              <a:lnSpc>
                <a:spcPct val="32300"/>
              </a:lnSpc>
              <a:tabLst>
                <a:tab pos="836930" algn="l"/>
                <a:tab pos="1898014" algn="l"/>
                <a:tab pos="2134870" algn="l"/>
                <a:tab pos="2333625" algn="l"/>
                <a:tab pos="2565400" algn="l"/>
              </a:tabLst>
            </a:pPr>
            <a:r>
              <a:rPr sz="4450" i="1" spc="65" dirty="0">
                <a:latin typeface="Times New Roman"/>
                <a:cs typeface="Times New Roman"/>
              </a:rPr>
              <a:t>C		</a:t>
            </a:r>
            <a:r>
              <a:rPr sz="4450" spc="55" dirty="0">
                <a:latin typeface="Symbol"/>
                <a:cs typeface="Symbol"/>
              </a:rPr>
              <a:t></a:t>
            </a:r>
            <a:r>
              <a:rPr sz="4450" spc="-125" dirty="0">
                <a:latin typeface="Times New Roman"/>
                <a:cs typeface="Times New Roman"/>
              </a:rPr>
              <a:t> </a:t>
            </a:r>
            <a:r>
              <a:rPr sz="4450" spc="40" dirty="0">
                <a:latin typeface="Times New Roman"/>
                <a:cs typeface="Times New Roman"/>
              </a:rPr>
              <a:t>(</a:t>
            </a:r>
            <a:r>
              <a:rPr sz="4450" i="1" spc="65" dirty="0">
                <a:latin typeface="Times New Roman"/>
                <a:cs typeface="Times New Roman"/>
              </a:rPr>
              <a:t>C</a:t>
            </a:r>
            <a:r>
              <a:rPr sz="4450" i="1" dirty="0">
                <a:latin typeface="Times New Roman"/>
                <a:cs typeface="Times New Roman"/>
              </a:rPr>
              <a:t>		</a:t>
            </a:r>
            <a:r>
              <a:rPr sz="4450" spc="30" dirty="0">
                <a:latin typeface="Times New Roman"/>
                <a:cs typeface="Times New Roman"/>
              </a:rPr>
              <a:t>)</a:t>
            </a:r>
            <a:r>
              <a:rPr sz="4450" dirty="0">
                <a:latin typeface="Times New Roman"/>
                <a:cs typeface="Times New Roman"/>
              </a:rPr>
              <a:t>		</a:t>
            </a:r>
            <a:r>
              <a:rPr sz="4450" i="1" spc="200" dirty="0">
                <a:latin typeface="Times New Roman"/>
                <a:cs typeface="Times New Roman"/>
              </a:rPr>
              <a:t>e</a:t>
            </a:r>
            <a:r>
              <a:rPr sz="3900" spc="345" baseline="42735" dirty="0">
                <a:latin typeface="Symbol"/>
                <a:cs typeface="Symbol"/>
              </a:rPr>
              <a:t></a:t>
            </a:r>
            <a:r>
              <a:rPr sz="3900" i="1" spc="195" baseline="42735" dirty="0">
                <a:latin typeface="Times New Roman"/>
                <a:cs typeface="Times New Roman"/>
              </a:rPr>
              <a:t>kt  </a:t>
            </a:r>
            <a:r>
              <a:rPr sz="2600" i="1" spc="25" dirty="0">
                <a:latin typeface="Times New Roman"/>
                <a:cs typeface="Times New Roman"/>
              </a:rPr>
              <a:t>p		p		o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43400" y="1524000"/>
            <a:ext cx="109855" cy="2667000"/>
          </a:xfrm>
          <a:custGeom>
            <a:avLst/>
            <a:gdLst/>
            <a:ahLst/>
            <a:cxnLst/>
            <a:rect l="l" t="t" r="r" b="b"/>
            <a:pathLst>
              <a:path w="109854" h="2667000">
                <a:moveTo>
                  <a:pt x="0" y="2667000"/>
                </a:moveTo>
                <a:lnTo>
                  <a:pt x="109727" y="2667000"/>
                </a:lnTo>
              </a:path>
              <a:path w="109854" h="2667000">
                <a:moveTo>
                  <a:pt x="0" y="1828800"/>
                </a:moveTo>
                <a:lnTo>
                  <a:pt x="109727" y="1828800"/>
                </a:lnTo>
              </a:path>
              <a:path w="109854" h="2667000">
                <a:moveTo>
                  <a:pt x="0" y="1219200"/>
                </a:moveTo>
                <a:lnTo>
                  <a:pt x="109727" y="1219200"/>
                </a:lnTo>
              </a:path>
              <a:path w="109854" h="2667000">
                <a:moveTo>
                  <a:pt x="0" y="762000"/>
                </a:moveTo>
                <a:lnTo>
                  <a:pt x="109727" y="762000"/>
                </a:lnTo>
              </a:path>
              <a:path w="109854" h="2667000">
                <a:moveTo>
                  <a:pt x="0" y="457200"/>
                </a:moveTo>
                <a:lnTo>
                  <a:pt x="109727" y="457200"/>
                </a:lnTo>
              </a:path>
              <a:path w="109854" h="2667000">
                <a:moveTo>
                  <a:pt x="0" y="228600"/>
                </a:moveTo>
                <a:lnTo>
                  <a:pt x="109727" y="228600"/>
                </a:lnTo>
              </a:path>
              <a:path w="109854" h="2667000">
                <a:moveTo>
                  <a:pt x="0" y="76200"/>
                </a:moveTo>
                <a:lnTo>
                  <a:pt x="109727" y="76200"/>
                </a:lnTo>
              </a:path>
              <a:path w="109854" h="2667000">
                <a:moveTo>
                  <a:pt x="0" y="0"/>
                </a:moveTo>
                <a:lnTo>
                  <a:pt x="10972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699660"/>
            <a:ext cx="8763000" cy="51225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6285" marR="833755" lvl="1" indent="-287020" algn="just">
              <a:lnSpc>
                <a:spcPct val="100000"/>
              </a:lnSpc>
              <a:spcBef>
                <a:spcPts val="625"/>
              </a:spcBef>
              <a:buChar char="–"/>
              <a:tabLst>
                <a:tab pos="756920" algn="l"/>
              </a:tabLst>
            </a:pPr>
            <a:r>
              <a:rPr sz="2400" dirty="0" smtClean="0">
                <a:latin typeface="Arial MT"/>
                <a:cs typeface="Arial MT"/>
              </a:rPr>
              <a:t>The</a:t>
            </a:r>
            <a:r>
              <a:rPr sz="2400" spc="-20" dirty="0" smtClean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plotted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curve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straight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line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Symbol"/>
                <a:cs typeface="Symbol"/>
              </a:rPr>
              <a:t>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 MT"/>
                <a:cs typeface="Arial MT"/>
              </a:rPr>
              <a:t>which </a:t>
            </a:r>
            <a:r>
              <a:rPr sz="2400" spc="-7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clearly indicates the presence </a:t>
            </a:r>
            <a:r>
              <a:rPr sz="2400" b="1" dirty="0">
                <a:latin typeface="Arial"/>
                <a:cs typeface="Arial"/>
              </a:rPr>
              <a:t>of a single 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pharmacokinetic phase </a:t>
            </a:r>
            <a:r>
              <a:rPr sz="2400" b="1" spc="-5" dirty="0">
                <a:latin typeface="Arial"/>
                <a:cs typeface="Arial"/>
              </a:rPr>
              <a:t>(namely, </a:t>
            </a:r>
            <a:r>
              <a:rPr sz="2400" b="1" dirty="0">
                <a:latin typeface="Arial"/>
                <a:cs typeface="Arial"/>
              </a:rPr>
              <a:t>the 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elimination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phase.)</a:t>
            </a:r>
            <a:endParaRPr sz="2400" dirty="0">
              <a:latin typeface="Arial"/>
              <a:cs typeface="Arial"/>
            </a:endParaRPr>
          </a:p>
          <a:p>
            <a:pPr marL="756285" marR="554355" lvl="1" indent="-287020" algn="just">
              <a:lnSpc>
                <a:spcPct val="100000"/>
              </a:lnSpc>
              <a:spcBef>
                <a:spcPts val="625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Arial MT"/>
                <a:cs typeface="Arial MT"/>
              </a:rPr>
              <a:t>Since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drug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 administered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intravenously, </a:t>
            </a:r>
            <a:r>
              <a:rPr sz="2400" spc="-7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there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 no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absorption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phase.</a:t>
            </a:r>
          </a:p>
          <a:p>
            <a:pPr marL="756285" marR="5080" lvl="1" indent="-287020" algn="just">
              <a:lnSpc>
                <a:spcPct val="100000"/>
              </a:lnSpc>
              <a:spcBef>
                <a:spcPts val="625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straight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line also suggests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that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distribution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 </a:t>
            </a:r>
            <a:r>
              <a:rPr sz="2400" spc="-710" dirty="0">
                <a:latin typeface="Arial MT"/>
                <a:cs typeface="Arial MT"/>
              </a:rPr>
              <a:t> </a:t>
            </a:r>
            <a:r>
              <a:rPr sz="2400" b="1" dirty="0">
                <a:latin typeface="Arial"/>
                <a:cs typeface="Arial"/>
              </a:rPr>
              <a:t>instantaneous</a:t>
            </a:r>
            <a:r>
              <a:rPr sz="2400" dirty="0">
                <a:latin typeface="Arial MT"/>
                <a:cs typeface="Arial MT"/>
              </a:rPr>
              <a:t>; thus the drug is rapidly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distributed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body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Symbol"/>
                <a:cs typeface="Symbol"/>
              </a:rPr>
              <a:t>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 MT"/>
                <a:cs typeface="Arial MT"/>
              </a:rPr>
              <a:t>no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distribution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phase</a:t>
            </a:r>
            <a:r>
              <a:rPr sz="2400" dirty="0" smtClean="0">
                <a:latin typeface="Arial MT"/>
                <a:cs typeface="Arial MT"/>
              </a:rPr>
              <a:t>.</a:t>
            </a:r>
            <a:endParaRPr lang="en-GB" sz="2400" dirty="0" smtClean="0">
              <a:latin typeface="Arial MT"/>
              <a:cs typeface="Arial MT"/>
            </a:endParaRPr>
          </a:p>
          <a:p>
            <a:pPr marL="756285" marR="5080" lvl="1" indent="-287020" algn="just">
              <a:lnSpc>
                <a:spcPct val="100000"/>
              </a:lnSpc>
              <a:spcBef>
                <a:spcPts val="625"/>
              </a:spcBef>
              <a:buChar char="–"/>
              <a:tabLst>
                <a:tab pos="756920" algn="l"/>
              </a:tabLst>
            </a:pPr>
            <a:r>
              <a:rPr lang="en-GB" sz="2400" dirty="0">
                <a:latin typeface="Arial MT"/>
                <a:cs typeface="Arial MT"/>
              </a:rPr>
              <a:t>Please note that there is a single phase in the  concentration versus time plot and one exponential term  in the equation required to describe the data.</a:t>
            </a:r>
          </a:p>
          <a:p>
            <a:pPr marL="756285" marR="5080" lvl="1" indent="-287020" algn="just">
              <a:lnSpc>
                <a:spcPct val="100000"/>
              </a:lnSpc>
              <a:spcBef>
                <a:spcPts val="625"/>
              </a:spcBef>
              <a:buChar char="–"/>
              <a:tabLst>
                <a:tab pos="756920" algn="l"/>
              </a:tabLst>
            </a:pP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249123"/>
            <a:ext cx="744093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0000"/>
                </a:solidFill>
                <a:latin typeface="Arial MT"/>
                <a:cs typeface="Arial MT"/>
              </a:rPr>
              <a:t>Intravenous</a:t>
            </a:r>
            <a:r>
              <a:rPr sz="28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MT"/>
                <a:cs typeface="Arial MT"/>
              </a:rPr>
              <a:t>bolus</a:t>
            </a:r>
            <a:r>
              <a:rPr sz="28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0000"/>
                </a:solidFill>
                <a:latin typeface="Arial MT"/>
                <a:cs typeface="Arial MT"/>
              </a:rPr>
              <a:t>administration</a:t>
            </a:r>
            <a:r>
              <a:rPr sz="2800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0000"/>
                </a:solidFill>
                <a:latin typeface="Arial MT"/>
                <a:cs typeface="Arial MT"/>
              </a:rPr>
              <a:t>+</a:t>
            </a:r>
            <a:r>
              <a:rPr sz="28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Arial MT"/>
                <a:cs typeface="Arial MT"/>
              </a:rPr>
              <a:t>two- </a:t>
            </a:r>
            <a:r>
              <a:rPr sz="2800" spc="-87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0000"/>
                </a:solidFill>
                <a:latin typeface="Arial MT"/>
                <a:cs typeface="Arial MT"/>
              </a:rPr>
              <a:t>compartment</a:t>
            </a:r>
            <a:r>
              <a:rPr sz="28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MT"/>
                <a:cs typeface="Arial MT"/>
              </a:rPr>
              <a:t>model:</a:t>
            </a:r>
            <a:endParaRPr sz="2800" dirty="0">
              <a:solidFill>
                <a:srgbClr val="FF0000"/>
              </a:solidFill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5665419"/>
            <a:ext cx="8217534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A typical </a:t>
            </a:r>
            <a:r>
              <a:rPr sz="2000" dirty="0">
                <a:solidFill>
                  <a:srgbClr val="0000CC"/>
                </a:solidFill>
                <a:latin typeface="Arial MT"/>
                <a:cs typeface="Arial MT"/>
              </a:rPr>
              <a:t>semilogarithmi</a:t>
            </a:r>
            <a:r>
              <a:rPr sz="2000" dirty="0">
                <a:latin typeface="Arial MT"/>
                <a:cs typeface="Arial MT"/>
              </a:rPr>
              <a:t>c plot of plasma concentration (Cp) versus </a:t>
            </a:r>
            <a:r>
              <a:rPr sz="2000" spc="-5" dirty="0">
                <a:latin typeface="Arial MT"/>
                <a:cs typeface="Arial MT"/>
              </a:rPr>
              <a:t>time </a:t>
            </a:r>
            <a:r>
              <a:rPr sz="2000" dirty="0">
                <a:latin typeface="Arial MT"/>
                <a:cs typeface="Arial MT"/>
              </a:rPr>
              <a:t> following the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administration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intravenous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bolus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dose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drug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that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is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slowly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distributed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30" dirty="0">
                <a:latin typeface="Arial MT"/>
                <a:cs typeface="Arial MT"/>
              </a:rPr>
              <a:t>body.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86000" y="1219310"/>
            <a:ext cx="5177790" cy="4430395"/>
            <a:chOff x="2286000" y="1219310"/>
            <a:chExt cx="5177790" cy="44303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0" y="1219310"/>
              <a:ext cx="5177596" cy="442998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67000" y="1371600"/>
              <a:ext cx="109855" cy="2667000"/>
            </a:xfrm>
            <a:custGeom>
              <a:avLst/>
              <a:gdLst/>
              <a:ahLst/>
              <a:cxnLst/>
              <a:rect l="l" t="t" r="r" b="b"/>
              <a:pathLst>
                <a:path w="109855" h="2667000">
                  <a:moveTo>
                    <a:pt x="0" y="2667000"/>
                  </a:moveTo>
                  <a:lnTo>
                    <a:pt x="109727" y="2667000"/>
                  </a:lnTo>
                </a:path>
                <a:path w="109855" h="2667000">
                  <a:moveTo>
                    <a:pt x="0" y="1828800"/>
                  </a:moveTo>
                  <a:lnTo>
                    <a:pt x="109727" y="1828800"/>
                  </a:lnTo>
                </a:path>
                <a:path w="109855" h="2667000">
                  <a:moveTo>
                    <a:pt x="0" y="1219200"/>
                  </a:moveTo>
                  <a:lnTo>
                    <a:pt x="109727" y="1219200"/>
                  </a:lnTo>
                </a:path>
                <a:path w="109855" h="2667000">
                  <a:moveTo>
                    <a:pt x="0" y="762000"/>
                  </a:moveTo>
                  <a:lnTo>
                    <a:pt x="109727" y="762000"/>
                  </a:lnTo>
                </a:path>
                <a:path w="109855" h="2667000">
                  <a:moveTo>
                    <a:pt x="0" y="457200"/>
                  </a:moveTo>
                  <a:lnTo>
                    <a:pt x="109727" y="457200"/>
                  </a:lnTo>
                </a:path>
                <a:path w="109855" h="2667000">
                  <a:moveTo>
                    <a:pt x="0" y="228600"/>
                  </a:moveTo>
                  <a:lnTo>
                    <a:pt x="109727" y="228600"/>
                  </a:lnTo>
                </a:path>
                <a:path w="109855" h="2667000">
                  <a:moveTo>
                    <a:pt x="0" y="76200"/>
                  </a:moveTo>
                  <a:lnTo>
                    <a:pt x="109727" y="76200"/>
                  </a:lnTo>
                </a:path>
                <a:path w="109855" h="2667000">
                  <a:moveTo>
                    <a:pt x="0" y="0"/>
                  </a:moveTo>
                  <a:lnTo>
                    <a:pt x="109727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48386"/>
            <a:ext cx="8053070" cy="5383653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5600" marR="210820" indent="-343535">
              <a:lnSpc>
                <a:spcPct val="8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previous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figure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clearly</a:t>
            </a:r>
            <a:r>
              <a:rPr sz="2800" spc="-5" dirty="0">
                <a:latin typeface="Arial MT"/>
                <a:cs typeface="Arial MT"/>
              </a:rPr>
              <a:t> shows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 </a:t>
            </a:r>
            <a:r>
              <a:rPr sz="2800" dirty="0">
                <a:latin typeface="Arial MT"/>
                <a:cs typeface="Arial MT"/>
              </a:rPr>
              <a:t>existence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two </a:t>
            </a:r>
            <a:r>
              <a:rPr sz="2800" dirty="0">
                <a:latin typeface="Arial MT"/>
                <a:cs typeface="Arial MT"/>
              </a:rPr>
              <a:t>phases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 </a:t>
            </a:r>
            <a:r>
              <a:rPr sz="2800" dirty="0">
                <a:latin typeface="Arial MT"/>
                <a:cs typeface="Arial MT"/>
              </a:rPr>
              <a:t>concentration</a:t>
            </a:r>
            <a:r>
              <a:rPr sz="2800" spc="-5" dirty="0">
                <a:latin typeface="Arial MT"/>
                <a:cs typeface="Arial MT"/>
              </a:rPr>
              <a:t> versus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time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data.</a:t>
            </a:r>
            <a:endParaRPr sz="2800" dirty="0">
              <a:latin typeface="Arial MT"/>
              <a:cs typeface="Arial MT"/>
            </a:endParaRPr>
          </a:p>
          <a:p>
            <a:pPr marL="756285" marR="5080" lvl="1" indent="-287020">
              <a:lnSpc>
                <a:spcPts val="2690"/>
              </a:lnSpc>
              <a:spcBef>
                <a:spcPts val="65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 MT"/>
                <a:cs typeface="Arial MT"/>
              </a:rPr>
              <a:t>The </a:t>
            </a:r>
            <a:r>
              <a:rPr sz="2800" dirty="0">
                <a:latin typeface="Arial MT"/>
                <a:cs typeface="Arial MT"/>
              </a:rPr>
              <a:t>first </a:t>
            </a:r>
            <a:r>
              <a:rPr sz="2800" spc="-5" dirty="0">
                <a:latin typeface="Arial MT"/>
                <a:cs typeface="Arial MT"/>
              </a:rPr>
              <a:t>phase </a:t>
            </a:r>
            <a:r>
              <a:rPr sz="2800" dirty="0" smtClean="0">
                <a:latin typeface="Arial MT"/>
                <a:cs typeface="Arial MT"/>
              </a:rPr>
              <a:t>represents </a:t>
            </a:r>
            <a:r>
              <a:rPr sz="2800" spc="-765" dirty="0" smtClean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drug</a:t>
            </a:r>
            <a:r>
              <a:rPr sz="2800" dirty="0">
                <a:latin typeface="Arial MT"/>
                <a:cs typeface="Arial MT"/>
              </a:rPr>
              <a:t> distribution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body</a:t>
            </a:r>
          </a:p>
          <a:p>
            <a:pPr marL="756285" lvl="1" indent="-287020">
              <a:lnSpc>
                <a:spcPct val="100000"/>
              </a:lnSpc>
              <a:spcBef>
                <a:spcPts val="2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 MT"/>
                <a:cs typeface="Arial MT"/>
              </a:rPr>
              <a:t>After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 </a:t>
            </a:r>
            <a:r>
              <a:rPr sz="2800" dirty="0">
                <a:latin typeface="Arial MT"/>
                <a:cs typeface="Arial MT"/>
              </a:rPr>
              <a:t>finite</a:t>
            </a:r>
            <a:r>
              <a:rPr sz="2800" spc="-5" dirty="0">
                <a:latin typeface="Arial MT"/>
                <a:cs typeface="Arial MT"/>
              </a:rPr>
              <a:t> time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 </a:t>
            </a:r>
            <a:r>
              <a:rPr sz="2800" dirty="0">
                <a:latin typeface="Arial MT"/>
                <a:cs typeface="Arial MT"/>
              </a:rPr>
              <a:t>straight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line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will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seen.</a:t>
            </a:r>
            <a:endParaRPr sz="2800" dirty="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Arial MT"/>
              <a:buChar char="–"/>
            </a:pPr>
            <a:endParaRPr sz="3450" dirty="0">
              <a:latin typeface="Arial MT"/>
              <a:cs typeface="Arial MT"/>
            </a:endParaRPr>
          </a:p>
          <a:p>
            <a:pPr marL="355600" marR="153670" indent="-343535" algn="just">
              <a:lnSpc>
                <a:spcPts val="2690"/>
              </a:lnSpc>
              <a:spcBef>
                <a:spcPts val="5"/>
              </a:spcBef>
              <a:buChar char="•"/>
              <a:tabLst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The time </a:t>
            </a:r>
            <a:r>
              <a:rPr sz="2800" dirty="0">
                <a:latin typeface="Arial MT"/>
                <a:cs typeface="Arial MT"/>
              </a:rPr>
              <a:t>at </a:t>
            </a:r>
            <a:r>
              <a:rPr sz="2800" spc="-5" dirty="0">
                <a:latin typeface="Arial MT"/>
                <a:cs typeface="Arial MT"/>
              </a:rPr>
              <a:t>which the </a:t>
            </a:r>
            <a:r>
              <a:rPr sz="2800" dirty="0">
                <a:latin typeface="Arial MT"/>
                <a:cs typeface="Arial MT"/>
              </a:rPr>
              <a:t>concentration versus </a:t>
            </a:r>
            <a:r>
              <a:rPr sz="2800" spc="-5" dirty="0">
                <a:latin typeface="Arial MT"/>
                <a:cs typeface="Arial MT"/>
              </a:rPr>
              <a:t>time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plot begins to become a </a:t>
            </a:r>
            <a:r>
              <a:rPr sz="2800" dirty="0">
                <a:latin typeface="Arial MT"/>
                <a:cs typeface="Arial MT"/>
              </a:rPr>
              <a:t>straight </a:t>
            </a:r>
            <a:r>
              <a:rPr sz="2800" spc="-5" dirty="0">
                <a:latin typeface="Arial MT"/>
                <a:cs typeface="Arial MT"/>
              </a:rPr>
              <a:t>line </a:t>
            </a:r>
            <a:r>
              <a:rPr sz="2800" dirty="0">
                <a:latin typeface="Arial MT"/>
                <a:cs typeface="Arial MT"/>
              </a:rPr>
              <a:t>represents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occurrence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dirty="0">
                <a:latin typeface="Arial MT"/>
                <a:cs typeface="Arial MT"/>
              </a:rPr>
              <a:t> distribution equilibrium.</a:t>
            </a:r>
          </a:p>
          <a:p>
            <a:pPr marL="355600" marR="273050" indent="-343535">
              <a:lnSpc>
                <a:spcPct val="80000"/>
              </a:lnSpc>
              <a:spcBef>
                <a:spcPts val="690"/>
              </a:spcBef>
              <a:buChar char="•"/>
              <a:tabLst>
                <a:tab pos="355600" algn="l"/>
                <a:tab pos="356235" algn="l"/>
              </a:tabLst>
            </a:pPr>
            <a:r>
              <a:rPr lang="en-US" sz="2800" spc="-5" dirty="0" smtClean="0">
                <a:latin typeface="Arial MT"/>
                <a:cs typeface="Arial MT"/>
              </a:rPr>
              <a:t>T</a:t>
            </a:r>
            <a:r>
              <a:rPr sz="2800" spc="-5" dirty="0" smtClean="0">
                <a:latin typeface="Arial MT"/>
                <a:cs typeface="Arial MT"/>
              </a:rPr>
              <a:t>he </a:t>
            </a:r>
            <a:r>
              <a:rPr sz="2800" dirty="0">
                <a:latin typeface="Arial MT"/>
                <a:cs typeface="Arial MT"/>
              </a:rPr>
              <a:t>existence </a:t>
            </a:r>
            <a:r>
              <a:rPr sz="2800" spc="-5" dirty="0">
                <a:latin typeface="Arial MT"/>
                <a:cs typeface="Arial MT"/>
              </a:rPr>
              <a:t>of two </a:t>
            </a:r>
            <a:r>
              <a:rPr sz="2800" dirty="0">
                <a:latin typeface="Arial MT"/>
                <a:cs typeface="Arial MT"/>
              </a:rPr>
              <a:t>phases </a:t>
            </a:r>
            <a:r>
              <a:rPr sz="2800" spc="-5" dirty="0">
                <a:latin typeface="Arial MT"/>
                <a:cs typeface="Arial MT"/>
              </a:rPr>
              <a:t>suggests </a:t>
            </a:r>
            <a:r>
              <a:rPr sz="2800" dirty="0">
                <a:latin typeface="Arial MT"/>
                <a:cs typeface="Arial MT"/>
              </a:rPr>
              <a:t>that </a:t>
            </a:r>
            <a:r>
              <a:rPr sz="2800" spc="-5" dirty="0">
                <a:latin typeface="Arial MT"/>
                <a:cs typeface="Arial MT"/>
              </a:rPr>
              <a:t>drug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is being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distributed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slowly </a:t>
            </a:r>
            <a:r>
              <a:rPr sz="2800" dirty="0">
                <a:latin typeface="Arial MT"/>
                <a:cs typeface="Arial MT"/>
              </a:rPr>
              <a:t>and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requires </a:t>
            </a:r>
            <a:r>
              <a:rPr sz="2800" spc="-5" dirty="0">
                <a:latin typeface="Arial MT"/>
                <a:cs typeface="Arial MT"/>
              </a:rPr>
              <a:t>a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10" dirty="0" smtClean="0">
                <a:latin typeface="Arial MT"/>
                <a:cs typeface="Arial MT"/>
              </a:rPr>
              <a:t>two</a:t>
            </a:r>
            <a:r>
              <a:rPr lang="en-US" sz="2800" spc="10" dirty="0" smtClean="0">
                <a:latin typeface="Arial MT"/>
                <a:cs typeface="Arial MT"/>
              </a:rPr>
              <a:t> </a:t>
            </a:r>
            <a:r>
              <a:rPr sz="2800" spc="-5" dirty="0" smtClean="0">
                <a:latin typeface="Arial MT"/>
                <a:cs typeface="Arial MT"/>
              </a:rPr>
              <a:t>compartment</a:t>
            </a:r>
            <a:r>
              <a:rPr sz="2800" spc="10" dirty="0" smtClean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model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for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accurate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characterization.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7840" y="751078"/>
            <a:ext cx="7625080" cy="51104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93700" marR="55244" indent="-343535">
              <a:lnSpc>
                <a:spcPts val="2590"/>
              </a:lnSpc>
              <a:spcBef>
                <a:spcPts val="425"/>
              </a:spcBef>
              <a:buChar char="•"/>
              <a:tabLst>
                <a:tab pos="393700" algn="l"/>
                <a:tab pos="394335" algn="l"/>
              </a:tabLst>
            </a:pP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5" dirty="0">
                <a:latin typeface="Arial MT"/>
                <a:cs typeface="Arial MT"/>
              </a:rPr>
              <a:t> equation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employed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characterize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these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plasma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concentration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versus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time</a:t>
            </a:r>
            <a:r>
              <a:rPr sz="2400" spc="-5" dirty="0">
                <a:latin typeface="Arial MT"/>
                <a:cs typeface="Arial MT"/>
              </a:rPr>
              <a:t> data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will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biexponential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(contain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two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exponential</a:t>
            </a:r>
            <a:r>
              <a:rPr sz="2400" spc="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terms):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3400">
              <a:latin typeface="Arial MT"/>
              <a:cs typeface="Arial MT"/>
            </a:endParaRPr>
          </a:p>
          <a:p>
            <a:pPr marL="2676525" marR="2106295" indent="-307340">
              <a:lnSpc>
                <a:spcPct val="37600"/>
              </a:lnSpc>
              <a:tabLst>
                <a:tab pos="2938145" algn="l"/>
                <a:tab pos="4624070" algn="l"/>
                <a:tab pos="5076190" algn="l"/>
              </a:tabLst>
            </a:pPr>
            <a:r>
              <a:rPr sz="4800" i="1" spc="89" baseline="-25173" dirty="0">
                <a:latin typeface="Times New Roman"/>
                <a:cs typeface="Times New Roman"/>
              </a:rPr>
              <a:t>C		</a:t>
            </a:r>
            <a:r>
              <a:rPr sz="4800" spc="75" baseline="-25173" dirty="0">
                <a:latin typeface="Symbol"/>
                <a:cs typeface="Symbol"/>
              </a:rPr>
              <a:t></a:t>
            </a:r>
            <a:r>
              <a:rPr sz="4800" spc="352" baseline="-25173" dirty="0">
                <a:latin typeface="Times New Roman"/>
                <a:cs typeface="Times New Roman"/>
              </a:rPr>
              <a:t> </a:t>
            </a:r>
            <a:r>
              <a:rPr sz="4800" i="1" spc="60" baseline="-25173" dirty="0">
                <a:latin typeface="Times New Roman"/>
                <a:cs typeface="Times New Roman"/>
              </a:rPr>
              <a:t>A</a:t>
            </a:r>
            <a:r>
              <a:rPr sz="4800" i="1" spc="209" baseline="-25173" dirty="0">
                <a:latin typeface="Times New Roman"/>
                <a:cs typeface="Times New Roman"/>
              </a:rPr>
              <a:t>e</a:t>
            </a:r>
            <a:r>
              <a:rPr sz="1850" spc="65" dirty="0">
                <a:latin typeface="Symbol"/>
                <a:cs typeface="Symbol"/>
              </a:rPr>
              <a:t></a:t>
            </a:r>
            <a:r>
              <a:rPr sz="1950" spc="-20" dirty="0">
                <a:latin typeface="Symbol"/>
                <a:cs typeface="Symbol"/>
              </a:rPr>
              <a:t></a:t>
            </a:r>
            <a:r>
              <a:rPr sz="1950" spc="5" dirty="0">
                <a:latin typeface="Times New Roman"/>
                <a:cs typeface="Times New Roman"/>
              </a:rPr>
              <a:t> </a:t>
            </a:r>
            <a:r>
              <a:rPr sz="1850" i="1" spc="20" dirty="0">
                <a:latin typeface="Times New Roman"/>
                <a:cs typeface="Times New Roman"/>
              </a:rPr>
              <a:t>t</a:t>
            </a:r>
            <a:r>
              <a:rPr sz="1850" i="1" dirty="0">
                <a:latin typeface="Times New Roman"/>
                <a:cs typeface="Times New Roman"/>
              </a:rPr>
              <a:t> </a:t>
            </a:r>
            <a:r>
              <a:rPr sz="1850" i="1" spc="55" dirty="0">
                <a:latin typeface="Times New Roman"/>
                <a:cs typeface="Times New Roman"/>
              </a:rPr>
              <a:t> </a:t>
            </a:r>
            <a:r>
              <a:rPr sz="4800" spc="75" baseline="-25173" dirty="0">
                <a:latin typeface="Symbol"/>
                <a:cs typeface="Symbol"/>
              </a:rPr>
              <a:t></a:t>
            </a:r>
            <a:r>
              <a:rPr sz="4800" baseline="-25173" dirty="0">
                <a:latin typeface="Times New Roman"/>
                <a:cs typeface="Times New Roman"/>
              </a:rPr>
              <a:t>		</a:t>
            </a:r>
            <a:r>
              <a:rPr sz="1850" spc="35" dirty="0">
                <a:latin typeface="Symbol"/>
                <a:cs typeface="Symbol"/>
              </a:rPr>
              <a:t></a:t>
            </a:r>
            <a:r>
              <a:rPr sz="1850" spc="-275" dirty="0">
                <a:latin typeface="Times New Roman"/>
                <a:cs typeface="Times New Roman"/>
              </a:rPr>
              <a:t> </a:t>
            </a:r>
            <a:r>
              <a:rPr sz="1950" spc="-20" dirty="0">
                <a:latin typeface="Symbol"/>
                <a:cs typeface="Symbol"/>
              </a:rPr>
              <a:t></a:t>
            </a:r>
            <a:r>
              <a:rPr sz="1950" spc="90" dirty="0">
                <a:latin typeface="Times New Roman"/>
                <a:cs typeface="Times New Roman"/>
              </a:rPr>
              <a:t> </a:t>
            </a:r>
            <a:r>
              <a:rPr sz="1850" i="1" spc="15" dirty="0">
                <a:latin typeface="Times New Roman"/>
                <a:cs typeface="Times New Roman"/>
              </a:rPr>
              <a:t>t  </a:t>
            </a:r>
            <a:r>
              <a:rPr sz="2775" i="1" spc="52" baseline="-24024" dirty="0">
                <a:latin typeface="Times New Roman"/>
                <a:cs typeface="Times New Roman"/>
              </a:rPr>
              <a:t>p		</a:t>
            </a:r>
            <a:r>
              <a:rPr sz="3200" i="1" spc="35" dirty="0">
                <a:latin typeface="Times New Roman"/>
                <a:cs typeface="Times New Roman"/>
              </a:rPr>
              <a:t>Be</a:t>
            </a:r>
            <a:endParaRPr sz="3200">
              <a:latin typeface="Times New Roman"/>
              <a:cs typeface="Times New Roman"/>
            </a:endParaRPr>
          </a:p>
          <a:p>
            <a:pPr marL="393700" marR="217170" indent="-343535">
              <a:lnSpc>
                <a:spcPct val="90000"/>
              </a:lnSpc>
              <a:spcBef>
                <a:spcPts val="3225"/>
              </a:spcBef>
              <a:buChar char="•"/>
              <a:tabLst>
                <a:tab pos="393700" algn="l"/>
                <a:tab pos="394335" algn="l"/>
              </a:tabLst>
            </a:pPr>
            <a:r>
              <a:rPr sz="2400" spc="-5" dirty="0">
                <a:latin typeface="Arial MT"/>
                <a:cs typeface="Arial MT"/>
              </a:rPr>
              <a:t>where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Symbol"/>
                <a:cs typeface="Symbol"/>
              </a:rPr>
              <a:t>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MT"/>
                <a:cs typeface="Arial MT"/>
              </a:rPr>
              <a:t>are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parameters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associated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with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drug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distribution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Symbol"/>
                <a:cs typeface="Symbol"/>
              </a:rPr>
              <a:t>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 MT"/>
                <a:cs typeface="Arial MT"/>
              </a:rPr>
              <a:t>are parameters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associated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with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drug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post-distribution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phase.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3250">
              <a:latin typeface="Arial MT"/>
              <a:cs typeface="Arial MT"/>
            </a:endParaRPr>
          </a:p>
          <a:p>
            <a:pPr marL="393700" marR="17780" indent="-343535">
              <a:lnSpc>
                <a:spcPct val="90000"/>
              </a:lnSpc>
              <a:buChar char="•"/>
              <a:tabLst>
                <a:tab pos="393700" algn="l"/>
                <a:tab pos="394335" algn="l"/>
              </a:tabLst>
            </a:pPr>
            <a:r>
              <a:rPr sz="2400" dirty="0">
                <a:latin typeface="Arial MT"/>
                <a:cs typeface="Arial MT"/>
              </a:rPr>
              <a:t>In 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two-compartment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model: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two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phases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concentration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versus time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data</a:t>
            </a:r>
            <a:r>
              <a:rPr sz="2400" dirty="0">
                <a:latin typeface="Arial MT"/>
                <a:cs typeface="Arial MT"/>
              </a:rPr>
              <a:t> are seen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Symbol"/>
                <a:cs typeface="Symbol"/>
              </a:rPr>
              <a:t>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MT"/>
                <a:cs typeface="Arial MT"/>
              </a:rPr>
              <a:t>an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equation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containing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two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exponential</a:t>
            </a:r>
            <a:r>
              <a:rPr sz="2400" spc="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terms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required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5" dirty="0">
                <a:latin typeface="Arial MT"/>
                <a:cs typeface="Arial MT"/>
              </a:rPr>
              <a:t> describe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 data.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54482"/>
            <a:ext cx="746506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  <a:tabLst>
                <a:tab pos="355600" algn="l"/>
                <a:tab pos="356235" algn="l"/>
              </a:tabLst>
            </a:pPr>
            <a:r>
              <a:rPr sz="2800" dirty="0">
                <a:solidFill>
                  <a:srgbClr val="FF0000"/>
                </a:solidFill>
                <a:latin typeface="Arial MT"/>
                <a:cs typeface="Arial MT"/>
              </a:rPr>
              <a:t>Extravascular</a:t>
            </a:r>
            <a:r>
              <a:rPr sz="2800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MT"/>
                <a:cs typeface="Arial MT"/>
              </a:rPr>
              <a:t>administration:</a:t>
            </a:r>
            <a:r>
              <a:rPr sz="28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MT"/>
                <a:cs typeface="Arial MT"/>
              </a:rPr>
              <a:t>one- </a:t>
            </a:r>
            <a:r>
              <a:rPr sz="2800" spc="-87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MT"/>
                <a:cs typeface="Arial MT"/>
              </a:rPr>
              <a:t>compartment</a:t>
            </a:r>
            <a:r>
              <a:rPr sz="28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MT"/>
                <a:cs typeface="Arial MT"/>
              </a:rPr>
              <a:t>model</a:t>
            </a:r>
            <a:endParaRPr sz="2800" dirty="0">
              <a:solidFill>
                <a:srgbClr val="FF0000"/>
              </a:solidFill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1752603"/>
            <a:ext cx="5231010" cy="38922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5819343"/>
            <a:ext cx="757935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A</a:t>
            </a:r>
            <a:r>
              <a:rPr sz="1800" spc="-1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typical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semilogarithmic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plot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plasma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concentration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(Cp)</a:t>
            </a:r>
            <a:r>
              <a:rPr sz="1800" dirty="0">
                <a:latin typeface="Arial MT"/>
                <a:cs typeface="Arial MT"/>
              </a:rPr>
              <a:t> versus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time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following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5" dirty="0">
                <a:latin typeface="Arial MT"/>
                <a:cs typeface="Arial MT"/>
              </a:rPr>
              <a:t> extravascular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administration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dose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5" dirty="0">
                <a:latin typeface="Arial MT"/>
                <a:cs typeface="Arial MT"/>
              </a:rPr>
              <a:t> 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drug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that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rapidly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distributed </a:t>
            </a:r>
            <a:r>
              <a:rPr sz="1800" dirty="0">
                <a:latin typeface="Arial MT"/>
                <a:cs typeface="Arial MT"/>
              </a:rPr>
              <a:t>in 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35" dirty="0">
                <a:latin typeface="Arial MT"/>
                <a:cs typeface="Arial MT"/>
              </a:rPr>
              <a:t>body.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557530"/>
            <a:ext cx="7764145" cy="1214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5" dirty="0">
                <a:latin typeface="Arial MT"/>
                <a:cs typeface="Arial MT"/>
              </a:rPr>
              <a:t>The </a:t>
            </a:r>
            <a:r>
              <a:rPr sz="2600" dirty="0">
                <a:latin typeface="Arial MT"/>
                <a:cs typeface="Arial MT"/>
              </a:rPr>
              <a:t>following biexponential equation can be 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employed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to</a:t>
            </a:r>
            <a:r>
              <a:rPr sz="2600" spc="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characterize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concentration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versus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time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data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accurately: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7240" y="3792390"/>
            <a:ext cx="6265545" cy="215138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90"/>
              </a:spcBef>
            </a:pPr>
            <a:r>
              <a:rPr sz="2800" spc="-5" dirty="0">
                <a:latin typeface="Arial MT"/>
                <a:cs typeface="Arial MT"/>
              </a:rPr>
              <a:t>where</a:t>
            </a:r>
            <a:endParaRPr sz="2800">
              <a:latin typeface="Arial MT"/>
              <a:cs typeface="Arial MT"/>
            </a:endParaRPr>
          </a:p>
          <a:p>
            <a:pPr marL="838200" indent="-229235">
              <a:lnSpc>
                <a:spcPct val="100000"/>
              </a:lnSpc>
              <a:spcBef>
                <a:spcPts val="540"/>
              </a:spcBef>
              <a:buChar char="•"/>
              <a:tabLst>
                <a:tab pos="838200" algn="l"/>
                <a:tab pos="838835" algn="l"/>
              </a:tabLst>
            </a:pPr>
            <a:r>
              <a:rPr sz="2200" dirty="0">
                <a:latin typeface="Arial MT"/>
                <a:cs typeface="Arial MT"/>
              </a:rPr>
              <a:t>K</a:t>
            </a:r>
            <a:r>
              <a:rPr sz="2175" baseline="-21072" dirty="0">
                <a:latin typeface="Arial MT"/>
                <a:cs typeface="Arial MT"/>
              </a:rPr>
              <a:t>a</a:t>
            </a:r>
            <a:r>
              <a:rPr sz="2175" spc="322" baseline="-21072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is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first-order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absorption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rate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constant</a:t>
            </a:r>
            <a:endParaRPr sz="2200">
              <a:latin typeface="Arial MT"/>
              <a:cs typeface="Arial MT"/>
            </a:endParaRPr>
          </a:p>
          <a:p>
            <a:pPr marL="838200" indent="-229235">
              <a:lnSpc>
                <a:spcPct val="100000"/>
              </a:lnSpc>
              <a:spcBef>
                <a:spcPts val="525"/>
              </a:spcBef>
              <a:buChar char="•"/>
              <a:tabLst>
                <a:tab pos="838200" algn="l"/>
                <a:tab pos="838835" algn="l"/>
              </a:tabLst>
            </a:pPr>
            <a:r>
              <a:rPr sz="2200" spc="-5" dirty="0">
                <a:latin typeface="Arial MT"/>
                <a:cs typeface="Arial MT"/>
              </a:rPr>
              <a:t>K is the</a:t>
            </a:r>
            <a:r>
              <a:rPr sz="2200" dirty="0">
                <a:latin typeface="Arial MT"/>
                <a:cs typeface="Arial MT"/>
              </a:rPr>
              <a:t> first-order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elimination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rate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constant</a:t>
            </a:r>
            <a:endParaRPr sz="2200">
              <a:latin typeface="Arial MT"/>
              <a:cs typeface="Arial MT"/>
            </a:endParaRPr>
          </a:p>
          <a:p>
            <a:pPr marL="838200" indent="-229235">
              <a:lnSpc>
                <a:spcPct val="100000"/>
              </a:lnSpc>
              <a:spcBef>
                <a:spcPts val="530"/>
              </a:spcBef>
              <a:buChar char="•"/>
              <a:tabLst>
                <a:tab pos="838200" algn="l"/>
                <a:tab pos="838835" algn="l"/>
              </a:tabLst>
            </a:pPr>
            <a:r>
              <a:rPr sz="2200" spc="-5" dirty="0">
                <a:latin typeface="Arial MT"/>
                <a:cs typeface="Arial MT"/>
              </a:rPr>
              <a:t>F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is the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absorbable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fraction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of the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dose</a:t>
            </a:r>
            <a:endParaRPr sz="2200">
              <a:latin typeface="Arial MT"/>
              <a:cs typeface="Arial MT"/>
            </a:endParaRPr>
          </a:p>
          <a:p>
            <a:pPr marL="838200" indent="-229235">
              <a:lnSpc>
                <a:spcPct val="100000"/>
              </a:lnSpc>
              <a:spcBef>
                <a:spcPts val="530"/>
              </a:spcBef>
              <a:buChar char="•"/>
              <a:tabLst>
                <a:tab pos="838200" algn="l"/>
                <a:tab pos="838835" algn="l"/>
              </a:tabLst>
            </a:pPr>
            <a:r>
              <a:rPr sz="2200" spc="-5" dirty="0">
                <a:latin typeface="Arial MT"/>
                <a:cs typeface="Arial MT"/>
              </a:rPr>
              <a:t>X</a:t>
            </a:r>
            <a:r>
              <a:rPr sz="2175" spc="-7" baseline="-21072" dirty="0">
                <a:latin typeface="Arial MT"/>
                <a:cs typeface="Arial MT"/>
              </a:rPr>
              <a:t>0</a:t>
            </a:r>
            <a:r>
              <a:rPr sz="2175" spc="322" baseline="-21072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is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the administered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dose.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51180" y="3145262"/>
            <a:ext cx="1823720" cy="0"/>
          </a:xfrm>
          <a:custGeom>
            <a:avLst/>
            <a:gdLst/>
            <a:ahLst/>
            <a:cxnLst/>
            <a:rect l="l" t="t" r="r" b="b"/>
            <a:pathLst>
              <a:path w="1823720">
                <a:moveTo>
                  <a:pt x="0" y="0"/>
                </a:moveTo>
                <a:lnTo>
                  <a:pt x="1823308" y="0"/>
                </a:lnTo>
              </a:path>
            </a:pathLst>
          </a:custGeom>
          <a:ln w="174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06295" y="3421342"/>
            <a:ext cx="147320" cy="31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00" i="1" spc="5" dirty="0">
                <a:latin typeface="Times New Roman"/>
                <a:cs typeface="Times New Roman"/>
              </a:rPr>
              <a:t>a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32950" y="3097822"/>
            <a:ext cx="147320" cy="31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00" i="1" spc="5" dirty="0">
                <a:latin typeface="Times New Roman"/>
                <a:cs typeface="Times New Roman"/>
              </a:rPr>
              <a:t>p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49308" y="2561032"/>
            <a:ext cx="1205865" cy="524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3250" i="1" spc="165" dirty="0">
                <a:latin typeface="Times New Roman"/>
                <a:cs typeface="Times New Roman"/>
              </a:rPr>
              <a:t>K</a:t>
            </a:r>
            <a:r>
              <a:rPr sz="2850" i="1" spc="7" baseline="-23391" dirty="0">
                <a:latin typeface="Times New Roman"/>
                <a:cs typeface="Times New Roman"/>
              </a:rPr>
              <a:t>a</a:t>
            </a:r>
            <a:r>
              <a:rPr sz="2850" i="1" spc="-270" baseline="-23391" dirty="0">
                <a:latin typeface="Times New Roman"/>
                <a:cs typeface="Times New Roman"/>
              </a:rPr>
              <a:t> </a:t>
            </a:r>
            <a:r>
              <a:rPr sz="3250" i="1" spc="-85" dirty="0">
                <a:latin typeface="Times New Roman"/>
                <a:cs typeface="Times New Roman"/>
              </a:rPr>
              <a:t>F</a:t>
            </a:r>
            <a:r>
              <a:rPr sz="3250" i="1" spc="20" dirty="0">
                <a:latin typeface="Times New Roman"/>
                <a:cs typeface="Times New Roman"/>
              </a:rPr>
              <a:t>X</a:t>
            </a:r>
            <a:r>
              <a:rPr sz="3250" i="1" spc="-385" dirty="0">
                <a:latin typeface="Times New Roman"/>
                <a:cs typeface="Times New Roman"/>
              </a:rPr>
              <a:t> </a:t>
            </a:r>
            <a:r>
              <a:rPr sz="2850" i="1" spc="7" baseline="-23391" dirty="0">
                <a:latin typeface="Times New Roman"/>
                <a:cs typeface="Times New Roman"/>
              </a:rPr>
              <a:t>o</a:t>
            </a:r>
            <a:endParaRPr sz="2850" baseline="-23391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80727" y="2634401"/>
            <a:ext cx="2132330" cy="524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4875" spc="104" baseline="-24786" dirty="0">
                <a:latin typeface="Times New Roman"/>
                <a:cs typeface="Times New Roman"/>
              </a:rPr>
              <a:t>[</a:t>
            </a:r>
            <a:r>
              <a:rPr sz="4875" i="1" spc="217" baseline="-24786" dirty="0">
                <a:latin typeface="Times New Roman"/>
                <a:cs typeface="Times New Roman"/>
              </a:rPr>
              <a:t>e</a:t>
            </a:r>
            <a:r>
              <a:rPr sz="1900" spc="145" dirty="0">
                <a:latin typeface="Symbol"/>
                <a:cs typeface="Symbol"/>
              </a:rPr>
              <a:t></a:t>
            </a:r>
            <a:r>
              <a:rPr sz="1900" i="1" spc="35" dirty="0">
                <a:latin typeface="Times New Roman"/>
                <a:cs typeface="Times New Roman"/>
              </a:rPr>
              <a:t>K</a:t>
            </a:r>
            <a:r>
              <a:rPr sz="1900" i="1" dirty="0">
                <a:latin typeface="Times New Roman"/>
                <a:cs typeface="Times New Roman"/>
              </a:rPr>
              <a:t>t </a:t>
            </a:r>
            <a:r>
              <a:rPr sz="1900" i="1" spc="15" dirty="0">
                <a:latin typeface="Times New Roman"/>
                <a:cs typeface="Times New Roman"/>
              </a:rPr>
              <a:t> </a:t>
            </a:r>
            <a:r>
              <a:rPr sz="4875" spc="22" baseline="-24786" dirty="0">
                <a:latin typeface="Symbol"/>
                <a:cs typeface="Symbol"/>
              </a:rPr>
              <a:t></a:t>
            </a:r>
            <a:r>
              <a:rPr sz="4875" spc="-292" baseline="-24786" dirty="0">
                <a:latin typeface="Times New Roman"/>
                <a:cs typeface="Times New Roman"/>
              </a:rPr>
              <a:t> </a:t>
            </a:r>
            <a:r>
              <a:rPr sz="4875" i="1" spc="225" baseline="-24786" dirty="0">
                <a:latin typeface="Times New Roman"/>
                <a:cs typeface="Times New Roman"/>
              </a:rPr>
              <a:t>e</a:t>
            </a:r>
            <a:r>
              <a:rPr sz="2850" spc="217" baseline="1461" dirty="0">
                <a:latin typeface="Symbol"/>
                <a:cs typeface="Symbol"/>
              </a:rPr>
              <a:t></a:t>
            </a:r>
            <a:r>
              <a:rPr sz="2850" i="1" spc="150" baseline="1461" dirty="0">
                <a:latin typeface="Times New Roman"/>
                <a:cs typeface="Times New Roman"/>
              </a:rPr>
              <a:t>K</a:t>
            </a:r>
            <a:r>
              <a:rPr sz="2025" i="1" spc="157" baseline="-18518" dirty="0">
                <a:latin typeface="Times New Roman"/>
                <a:cs typeface="Times New Roman"/>
              </a:rPr>
              <a:t>a</a:t>
            </a:r>
            <a:r>
              <a:rPr sz="2850" i="1" baseline="1461" dirty="0">
                <a:latin typeface="Times New Roman"/>
                <a:cs typeface="Times New Roman"/>
              </a:rPr>
              <a:t>t</a:t>
            </a:r>
            <a:r>
              <a:rPr sz="2850" i="1" spc="-52" baseline="1461" dirty="0">
                <a:latin typeface="Times New Roman"/>
                <a:cs typeface="Times New Roman"/>
              </a:rPr>
              <a:t> </a:t>
            </a:r>
            <a:r>
              <a:rPr sz="4875" spc="15" baseline="-24786" dirty="0">
                <a:latin typeface="Times New Roman"/>
                <a:cs typeface="Times New Roman"/>
              </a:rPr>
              <a:t>]</a:t>
            </a:r>
            <a:endParaRPr sz="4875" baseline="-24786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20905" y="3143874"/>
            <a:ext cx="1845945" cy="524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045210" algn="l"/>
              </a:tabLst>
            </a:pPr>
            <a:r>
              <a:rPr sz="3250" i="1" spc="20" dirty="0">
                <a:latin typeface="Times New Roman"/>
                <a:cs typeface="Times New Roman"/>
              </a:rPr>
              <a:t>V</a:t>
            </a:r>
            <a:r>
              <a:rPr sz="3250" i="1" spc="-300" dirty="0">
                <a:latin typeface="Times New Roman"/>
                <a:cs typeface="Times New Roman"/>
              </a:rPr>
              <a:t> </a:t>
            </a:r>
            <a:r>
              <a:rPr sz="3250" spc="245" dirty="0">
                <a:latin typeface="Times New Roman"/>
                <a:cs typeface="Times New Roman"/>
              </a:rPr>
              <a:t>(</a:t>
            </a:r>
            <a:r>
              <a:rPr sz="3250" i="1" spc="20" dirty="0">
                <a:latin typeface="Times New Roman"/>
                <a:cs typeface="Times New Roman"/>
              </a:rPr>
              <a:t>K</a:t>
            </a:r>
            <a:r>
              <a:rPr sz="3250" i="1" dirty="0">
                <a:latin typeface="Times New Roman"/>
                <a:cs typeface="Times New Roman"/>
              </a:rPr>
              <a:t>	</a:t>
            </a:r>
            <a:r>
              <a:rPr sz="3250" spc="15" dirty="0">
                <a:latin typeface="Symbol"/>
                <a:cs typeface="Symbol"/>
              </a:rPr>
              <a:t></a:t>
            </a:r>
            <a:r>
              <a:rPr sz="3250" spc="-75" dirty="0">
                <a:latin typeface="Times New Roman"/>
                <a:cs typeface="Times New Roman"/>
              </a:rPr>
              <a:t> </a:t>
            </a:r>
            <a:r>
              <a:rPr sz="3250" i="1" spc="20" dirty="0">
                <a:latin typeface="Times New Roman"/>
                <a:cs typeface="Times New Roman"/>
              </a:rPr>
              <a:t>K</a:t>
            </a:r>
            <a:r>
              <a:rPr sz="3250" i="1" spc="-445" dirty="0">
                <a:latin typeface="Times New Roman"/>
                <a:cs typeface="Times New Roman"/>
              </a:rPr>
              <a:t> </a:t>
            </a:r>
            <a:r>
              <a:rPr sz="3250" spc="10" dirty="0">
                <a:latin typeface="Times New Roman"/>
                <a:cs typeface="Times New Roman"/>
              </a:rPr>
              <a:t>)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22646" y="2821168"/>
            <a:ext cx="831215" cy="524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88645" algn="l"/>
              </a:tabLst>
            </a:pPr>
            <a:r>
              <a:rPr sz="3250" i="1" spc="20" dirty="0">
                <a:latin typeface="Times New Roman"/>
                <a:cs typeface="Times New Roman"/>
              </a:rPr>
              <a:t>C	</a:t>
            </a:r>
            <a:r>
              <a:rPr sz="3250" spc="15" dirty="0">
                <a:latin typeface="Symbol"/>
                <a:cs typeface="Symbol"/>
              </a:rPr>
              <a:t></a:t>
            </a:r>
            <a:endParaRPr sz="325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71725" marR="5080" indent="-142684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Important</a:t>
            </a:r>
            <a:r>
              <a:rPr spc="10" dirty="0"/>
              <a:t> </a:t>
            </a:r>
            <a:r>
              <a:rPr spc="-5" dirty="0"/>
              <a:t>definitions</a:t>
            </a:r>
            <a:r>
              <a:rPr spc="5" dirty="0"/>
              <a:t> </a:t>
            </a:r>
            <a:r>
              <a:rPr spc="-5" dirty="0"/>
              <a:t>and </a:t>
            </a:r>
            <a:r>
              <a:rPr spc="-1095" dirty="0"/>
              <a:t> </a:t>
            </a:r>
            <a:r>
              <a:rPr spc="-5" dirty="0"/>
              <a:t>descriptions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538681"/>
            <a:ext cx="8718550" cy="44149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 MT"/>
                <a:cs typeface="Arial MT"/>
              </a:rPr>
              <a:t>Pharmacokinetics</a:t>
            </a:r>
          </a:p>
          <a:p>
            <a:pPr marL="756285" marR="5080" lvl="1" indent="-287020">
              <a:lnSpc>
                <a:spcPts val="2690"/>
              </a:lnSpc>
              <a:spcBef>
                <a:spcPts val="655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 MT"/>
                <a:cs typeface="Arial MT"/>
              </a:rPr>
              <a:t>It is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study </a:t>
            </a:r>
            <a:r>
              <a:rPr sz="2400" spc="-5" dirty="0">
                <a:latin typeface="Arial MT"/>
                <a:cs typeface="Arial MT"/>
              </a:rPr>
              <a:t>of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kinetics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of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absorption,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distribution, </a:t>
            </a:r>
            <a:r>
              <a:rPr sz="2400" spc="-76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metabolism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excretion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(ADME)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of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drugs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 </a:t>
            </a:r>
            <a:r>
              <a:rPr sz="2400" dirty="0">
                <a:latin typeface="Arial MT"/>
                <a:cs typeface="Arial MT"/>
              </a:rPr>
              <a:t> their corresponding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pharmacologic,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therapeutic,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or </a:t>
            </a:r>
            <a:r>
              <a:rPr sz="2400" spc="-7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toxic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responses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 man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 </a:t>
            </a:r>
            <a:r>
              <a:rPr sz="2400" dirty="0">
                <a:latin typeface="Arial MT"/>
                <a:cs typeface="Arial MT"/>
              </a:rPr>
              <a:t>animals.</a:t>
            </a:r>
          </a:p>
          <a:p>
            <a:pPr marL="756285" marR="101600" lvl="1" indent="-287020">
              <a:lnSpc>
                <a:spcPct val="8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 MT"/>
                <a:cs typeface="Arial MT"/>
              </a:rPr>
              <a:t>is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study</a:t>
            </a:r>
            <a:r>
              <a:rPr sz="2400" spc="-5" dirty="0">
                <a:latin typeface="Arial MT"/>
                <a:cs typeface="Arial MT"/>
              </a:rPr>
              <a:t> of how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 </a:t>
            </a:r>
            <a:r>
              <a:rPr sz="2400" dirty="0">
                <a:latin typeface="Arial MT"/>
                <a:cs typeface="Arial MT"/>
              </a:rPr>
              <a:t>drug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reaches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its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target in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-76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body</a:t>
            </a:r>
            <a:r>
              <a:rPr sz="2400" dirty="0">
                <a:latin typeface="Arial MT"/>
                <a:cs typeface="Arial MT"/>
              </a:rPr>
              <a:t> and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how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it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is </a:t>
            </a:r>
            <a:r>
              <a:rPr sz="2400" dirty="0">
                <a:latin typeface="Arial MT"/>
                <a:cs typeface="Arial MT"/>
              </a:rPr>
              <a:t>affected</a:t>
            </a:r>
            <a:r>
              <a:rPr sz="2400" spc="-5" dirty="0">
                <a:latin typeface="Arial MT"/>
                <a:cs typeface="Arial MT"/>
              </a:rPr>
              <a:t> on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that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journey,</a:t>
            </a:r>
            <a:r>
              <a:rPr sz="2400" spc="-5" dirty="0">
                <a:latin typeface="Arial MT"/>
                <a:cs typeface="Arial MT"/>
              </a:rPr>
              <a:t> i.e; </a:t>
            </a:r>
            <a:r>
              <a:rPr sz="2400" dirty="0">
                <a:latin typeface="Arial MT"/>
                <a:cs typeface="Arial MT"/>
              </a:rPr>
              <a:t> effect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of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body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 </a:t>
            </a:r>
            <a:r>
              <a:rPr sz="2400" dirty="0">
                <a:latin typeface="Arial MT"/>
                <a:cs typeface="Arial MT"/>
              </a:rPr>
              <a:t>drug</a:t>
            </a:r>
          </a:p>
          <a:p>
            <a:pPr marL="756285" lvl="1" indent="-287020">
              <a:lnSpc>
                <a:spcPct val="100000"/>
              </a:lnSpc>
              <a:buChar char="–"/>
              <a:tabLst>
                <a:tab pos="756920" algn="l"/>
              </a:tabLst>
            </a:pPr>
            <a:r>
              <a:rPr sz="2400" spc="-5" dirty="0">
                <a:latin typeface="Arial MT"/>
                <a:cs typeface="Arial MT"/>
              </a:rPr>
              <a:t>Applications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of </a:t>
            </a:r>
            <a:r>
              <a:rPr sz="2400" dirty="0">
                <a:latin typeface="Arial MT"/>
                <a:cs typeface="Arial MT"/>
              </a:rPr>
              <a:t>pharmacokinetics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studies include:</a:t>
            </a:r>
          </a:p>
          <a:p>
            <a:pPr marL="1155700" lvl="2" indent="-229235">
              <a:lnSpc>
                <a:spcPct val="100000"/>
              </a:lnSpc>
              <a:buChar char="•"/>
              <a:tabLst>
                <a:tab pos="1156335" algn="l"/>
              </a:tabLst>
            </a:pPr>
            <a:r>
              <a:rPr sz="2400" spc="-5" dirty="0">
                <a:latin typeface="Arial MT"/>
                <a:cs typeface="Arial MT"/>
              </a:rPr>
              <a:t>Bioavailability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measurements.</a:t>
            </a:r>
            <a:endParaRPr sz="2400" dirty="0">
              <a:latin typeface="Arial MT"/>
              <a:cs typeface="Arial MT"/>
            </a:endParaRPr>
          </a:p>
          <a:p>
            <a:pPr marL="1155700" marR="310515" lvl="2" indent="-228600">
              <a:lnSpc>
                <a:spcPts val="2690"/>
              </a:lnSpc>
              <a:spcBef>
                <a:spcPts val="650"/>
              </a:spcBef>
              <a:buChar char="•"/>
              <a:tabLst>
                <a:tab pos="1156335" algn="l"/>
              </a:tabLst>
            </a:pPr>
            <a:r>
              <a:rPr sz="2400" spc="-5" dirty="0">
                <a:latin typeface="Arial MT"/>
                <a:cs typeface="Arial MT"/>
              </a:rPr>
              <a:t>Effects of </a:t>
            </a:r>
            <a:r>
              <a:rPr sz="2400" dirty="0">
                <a:latin typeface="Arial MT"/>
                <a:cs typeface="Arial MT"/>
              </a:rPr>
              <a:t>physiological </a:t>
            </a:r>
            <a:r>
              <a:rPr sz="2400" spc="-5" dirty="0">
                <a:latin typeface="Arial MT"/>
                <a:cs typeface="Arial MT"/>
              </a:rPr>
              <a:t>and </a:t>
            </a:r>
            <a:r>
              <a:rPr sz="2400" dirty="0">
                <a:latin typeface="Arial MT"/>
                <a:cs typeface="Arial MT"/>
              </a:rPr>
              <a:t>pathological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conditions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on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drug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disposition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 absorption.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557529"/>
            <a:ext cx="8072120" cy="4549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 MT"/>
                <a:cs typeface="Arial MT"/>
              </a:rPr>
              <a:t>Please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note:</a:t>
            </a:r>
            <a:endParaRPr sz="2800">
              <a:latin typeface="Arial MT"/>
              <a:cs typeface="Arial MT"/>
            </a:endParaRPr>
          </a:p>
          <a:p>
            <a:pPr marL="1155700" marR="637540" lvl="1" indent="-228600">
              <a:lnSpc>
                <a:spcPct val="100000"/>
              </a:lnSpc>
              <a:spcBef>
                <a:spcPts val="2690"/>
              </a:spcBef>
              <a:buChar char="•"/>
              <a:tabLst>
                <a:tab pos="1156335" algn="l"/>
              </a:tabLst>
            </a:pPr>
            <a:r>
              <a:rPr sz="2800" spc="-5" dirty="0">
                <a:latin typeface="Arial MT"/>
                <a:cs typeface="Arial MT"/>
              </a:rPr>
              <a:t>Since </a:t>
            </a:r>
            <a:r>
              <a:rPr sz="2800" dirty="0">
                <a:latin typeface="Arial MT"/>
                <a:cs typeface="Arial MT"/>
              </a:rPr>
              <a:t>there </a:t>
            </a:r>
            <a:r>
              <a:rPr sz="2800" spc="-5" dirty="0">
                <a:latin typeface="Arial MT"/>
                <a:cs typeface="Arial MT"/>
              </a:rPr>
              <a:t>is only </a:t>
            </a:r>
            <a:r>
              <a:rPr sz="2800" dirty="0">
                <a:latin typeface="Arial MT"/>
                <a:cs typeface="Arial MT"/>
              </a:rPr>
              <a:t>one post-absorption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phase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Symbol"/>
                <a:cs typeface="Symbol"/>
              </a:rPr>
              <a:t>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 MT"/>
                <a:cs typeface="Arial MT"/>
              </a:rPr>
              <a:t>a </a:t>
            </a:r>
            <a:r>
              <a:rPr sz="2800" dirty="0">
                <a:latin typeface="Arial MT"/>
                <a:cs typeface="Arial MT"/>
              </a:rPr>
              <a:t>one-compartment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model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will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provide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accurate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description</a:t>
            </a:r>
            <a:endParaRPr sz="2800">
              <a:latin typeface="Arial MT"/>
              <a:cs typeface="Arial MT"/>
            </a:endParaRPr>
          </a:p>
          <a:p>
            <a:pPr marL="1155700" marR="5080" lvl="1" indent="-228600">
              <a:lnSpc>
                <a:spcPct val="100000"/>
              </a:lnSpc>
              <a:spcBef>
                <a:spcPts val="2690"/>
              </a:spcBef>
              <a:buChar char="•"/>
              <a:tabLst>
                <a:tab pos="1156335" algn="l"/>
              </a:tabLst>
            </a:pPr>
            <a:r>
              <a:rPr sz="2800" spc="-5" dirty="0">
                <a:latin typeface="Arial MT"/>
                <a:cs typeface="Arial MT"/>
              </a:rPr>
              <a:t>however,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since there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are</a:t>
            </a:r>
            <a:r>
              <a:rPr sz="2800" spc="-5" dirty="0">
                <a:latin typeface="Arial MT"/>
                <a:cs typeface="Arial MT"/>
              </a:rPr>
              <a:t> two</a:t>
            </a:r>
            <a:r>
              <a:rPr sz="2800" dirty="0">
                <a:latin typeface="Arial MT"/>
                <a:cs typeface="Arial MT"/>
              </a:rPr>
              <a:t> phases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for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plasma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concentration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versus</a:t>
            </a:r>
            <a:r>
              <a:rPr sz="2800" spc="-5" dirty="0">
                <a:latin typeface="Arial MT"/>
                <a:cs typeface="Arial MT"/>
              </a:rPr>
              <a:t> time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data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(absorption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and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elimination)</a:t>
            </a:r>
            <a:r>
              <a:rPr sz="2800" spc="50" dirty="0">
                <a:latin typeface="Arial MT"/>
                <a:cs typeface="Arial MT"/>
              </a:rPr>
              <a:t> </a:t>
            </a:r>
            <a:r>
              <a:rPr sz="2800" spc="-5" dirty="0">
                <a:latin typeface="Symbol"/>
                <a:cs typeface="Symbol"/>
              </a:rPr>
              <a:t>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 MT"/>
                <a:cs typeface="Arial MT"/>
              </a:rPr>
              <a:t>a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biexponential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equation </a:t>
            </a:r>
            <a:r>
              <a:rPr sz="2800" dirty="0">
                <a:latin typeface="Arial MT"/>
                <a:cs typeface="Arial MT"/>
              </a:rPr>
              <a:t>is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required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to </a:t>
            </a:r>
            <a:r>
              <a:rPr sz="2800" dirty="0">
                <a:latin typeface="Arial MT"/>
                <a:cs typeface="Arial MT"/>
              </a:rPr>
              <a:t> describe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dirty="0">
                <a:latin typeface="Arial MT"/>
                <a:cs typeface="Arial MT"/>
              </a:rPr>
              <a:t> data accurately.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06882"/>
            <a:ext cx="7992745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  <a:tabLst>
                <a:tab pos="355600" algn="l"/>
                <a:tab pos="356235" algn="l"/>
              </a:tabLst>
            </a:pPr>
            <a:r>
              <a:rPr sz="2800" dirty="0">
                <a:solidFill>
                  <a:srgbClr val="FF0000"/>
                </a:solidFill>
                <a:latin typeface="Arial MT"/>
                <a:cs typeface="Arial MT"/>
              </a:rPr>
              <a:t>Extravascular</a:t>
            </a:r>
            <a:r>
              <a:rPr sz="28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MT"/>
                <a:cs typeface="Arial MT"/>
              </a:rPr>
              <a:t>route</a:t>
            </a:r>
            <a:r>
              <a:rPr sz="28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0000"/>
                </a:solidFill>
                <a:latin typeface="Arial MT"/>
                <a:cs typeface="Arial MT"/>
              </a:rPr>
              <a:t>of</a:t>
            </a:r>
            <a:r>
              <a:rPr sz="2800" spc="-5" dirty="0">
                <a:solidFill>
                  <a:srgbClr val="FF0000"/>
                </a:solidFill>
                <a:latin typeface="Arial MT"/>
                <a:cs typeface="Arial MT"/>
              </a:rPr>
              <a:t> drug</a:t>
            </a:r>
            <a:r>
              <a:rPr sz="28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MT"/>
                <a:cs typeface="Arial MT"/>
              </a:rPr>
              <a:t>administration: </a:t>
            </a:r>
            <a:r>
              <a:rPr sz="2800" spc="-87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MT"/>
                <a:cs typeface="Arial MT"/>
              </a:rPr>
              <a:t>two-compartment</a:t>
            </a:r>
            <a:r>
              <a:rPr sz="2800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MT"/>
                <a:cs typeface="Arial MT"/>
              </a:rPr>
              <a:t>model</a:t>
            </a:r>
            <a:endParaRPr sz="2800" dirty="0">
              <a:solidFill>
                <a:srgbClr val="FF0000"/>
              </a:solidFill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1752634"/>
            <a:ext cx="5515663" cy="386330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5743143"/>
            <a:ext cx="752538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A</a:t>
            </a:r>
            <a:r>
              <a:rPr sz="1800" spc="-1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typical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semilogarithmic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plot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plasma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concentration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(Cp)</a:t>
            </a:r>
            <a:r>
              <a:rPr sz="1800" dirty="0">
                <a:latin typeface="Arial MT"/>
                <a:cs typeface="Arial MT"/>
              </a:rPr>
              <a:t> versus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time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following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5" dirty="0">
                <a:latin typeface="Arial MT"/>
                <a:cs typeface="Arial MT"/>
              </a:rPr>
              <a:t> extravascular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administration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dose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5" dirty="0">
                <a:latin typeface="Arial MT"/>
                <a:cs typeface="Arial MT"/>
              </a:rPr>
              <a:t> 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drug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that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slowly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distributed </a:t>
            </a:r>
            <a:r>
              <a:rPr sz="1800" dirty="0">
                <a:latin typeface="Arial MT"/>
                <a:cs typeface="Arial MT"/>
              </a:rPr>
              <a:t>in 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35" dirty="0">
                <a:latin typeface="Arial MT"/>
                <a:cs typeface="Arial MT"/>
              </a:rPr>
              <a:t>body.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09930"/>
            <a:ext cx="8379460" cy="45700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93065" indent="-343535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previous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figure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clearly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shows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presence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 </a:t>
            </a:r>
            <a:r>
              <a:rPr sz="2400" spc="-7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three phases in the plasma concentration versus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time data for a drug administered by </a:t>
            </a:r>
            <a:r>
              <a:rPr sz="2400" dirty="0" smtClean="0">
                <a:latin typeface="Arial MT"/>
                <a:cs typeface="Arial MT"/>
              </a:rPr>
              <a:t>an</a:t>
            </a:r>
            <a:r>
              <a:rPr lang="en-US" sz="2400" dirty="0" smtClean="0">
                <a:latin typeface="Arial MT"/>
                <a:cs typeface="Arial MT"/>
              </a:rPr>
              <a:t> </a:t>
            </a:r>
            <a:r>
              <a:rPr sz="2400" dirty="0" smtClean="0">
                <a:latin typeface="Arial MT"/>
                <a:cs typeface="Arial MT"/>
              </a:rPr>
              <a:t>extravascular</a:t>
            </a:r>
            <a:r>
              <a:rPr sz="2400" spc="-50" dirty="0" smtClean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route.</a:t>
            </a:r>
          </a:p>
          <a:p>
            <a:pPr marL="355600" indent="-343535" algn="just">
              <a:lnSpc>
                <a:spcPct val="100000"/>
              </a:lnSpc>
              <a:spcBef>
                <a:spcPts val="62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three phases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 smtClean="0">
                <a:latin typeface="Arial MT"/>
                <a:cs typeface="Arial MT"/>
              </a:rPr>
              <a:t>include</a:t>
            </a:r>
            <a:r>
              <a:rPr lang="en-US" sz="2400" dirty="0" smtClean="0">
                <a:latin typeface="Arial MT"/>
                <a:cs typeface="Arial MT"/>
              </a:rPr>
              <a:t> </a:t>
            </a:r>
            <a:r>
              <a:rPr sz="2400" dirty="0" smtClean="0">
                <a:latin typeface="Arial MT"/>
                <a:cs typeface="Arial MT"/>
              </a:rPr>
              <a:t>Absorption</a:t>
            </a:r>
            <a:r>
              <a:rPr lang="en-US" sz="2400" dirty="0" smtClean="0">
                <a:latin typeface="Arial MT"/>
                <a:cs typeface="Arial MT"/>
              </a:rPr>
              <a:t>, </a:t>
            </a:r>
            <a:r>
              <a:rPr sz="2400" dirty="0" smtClean="0">
                <a:latin typeface="Arial MT"/>
                <a:cs typeface="Arial MT"/>
              </a:rPr>
              <a:t>Distribution</a:t>
            </a:r>
            <a:r>
              <a:rPr lang="en-US" sz="2400" dirty="0">
                <a:latin typeface="Arial MT"/>
                <a:cs typeface="Arial MT"/>
              </a:rPr>
              <a:t> </a:t>
            </a:r>
            <a:r>
              <a:rPr lang="en-US" sz="2400" dirty="0" smtClean="0">
                <a:latin typeface="Arial MT"/>
                <a:cs typeface="Arial MT"/>
              </a:rPr>
              <a:t>and </a:t>
            </a:r>
            <a:r>
              <a:rPr sz="2400" dirty="0" smtClean="0">
                <a:latin typeface="Arial MT"/>
                <a:cs typeface="Arial MT"/>
              </a:rPr>
              <a:t>Post-distribution.</a:t>
            </a:r>
            <a:endParaRPr sz="2400" dirty="0">
              <a:latin typeface="Arial MT"/>
              <a:cs typeface="Arial MT"/>
            </a:endParaRPr>
          </a:p>
          <a:p>
            <a:pPr marL="355600" marR="269240" indent="-343535" algn="just">
              <a:lnSpc>
                <a:spcPct val="90000"/>
              </a:lnSpc>
              <a:spcBef>
                <a:spcPts val="484"/>
              </a:spcBef>
              <a:buChar char="•"/>
              <a:tabLst>
                <a:tab pos="355600" algn="l"/>
                <a:tab pos="356235" algn="l"/>
              </a:tabLst>
            </a:pPr>
            <a:r>
              <a:rPr lang="en-US" sz="2400" spc="-5" dirty="0" smtClean="0">
                <a:latin typeface="Arial MT"/>
                <a:cs typeface="Arial MT"/>
              </a:rPr>
              <a:t>Furthermore</a:t>
            </a:r>
            <a:r>
              <a:rPr lang="en-US" sz="2400" spc="-5" dirty="0">
                <a:latin typeface="Arial MT"/>
                <a:cs typeface="Arial MT"/>
              </a:rPr>
              <a:t>, </a:t>
            </a:r>
            <a:r>
              <a:rPr lang="en-US" sz="2400" dirty="0">
                <a:latin typeface="Arial MT"/>
                <a:cs typeface="Arial MT"/>
              </a:rPr>
              <a:t>the </a:t>
            </a:r>
            <a:r>
              <a:rPr lang="en-US" sz="2400" spc="-5" dirty="0">
                <a:latin typeface="Arial MT"/>
                <a:cs typeface="Arial MT"/>
              </a:rPr>
              <a:t>plasma concentration </a:t>
            </a:r>
            <a:r>
              <a:rPr lang="en-US" sz="2400" dirty="0">
                <a:latin typeface="Arial MT"/>
                <a:cs typeface="Arial MT"/>
              </a:rPr>
              <a:t> versus</a:t>
            </a:r>
            <a:r>
              <a:rPr lang="en-US" sz="2400" spc="-40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time profile,</a:t>
            </a:r>
            <a:r>
              <a:rPr lang="en-US" sz="2400" spc="-20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in</a:t>
            </a:r>
            <a:r>
              <a:rPr lang="en-US" sz="2400" spc="-20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the</a:t>
            </a:r>
            <a:r>
              <a:rPr lang="en-US" sz="2400" spc="-25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post-absorption </a:t>
            </a:r>
            <a:r>
              <a:rPr lang="en-US" sz="2400" spc="-869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period </a:t>
            </a:r>
            <a:r>
              <a:rPr lang="en-US" sz="2400" dirty="0">
                <a:latin typeface="Arial MT"/>
                <a:cs typeface="Arial MT"/>
              </a:rPr>
              <a:t>looks </a:t>
            </a:r>
            <a:r>
              <a:rPr lang="en-US" sz="2400" spc="-5" dirty="0">
                <a:latin typeface="Arial MT"/>
                <a:cs typeface="Arial MT"/>
              </a:rPr>
              <a:t>identical </a:t>
            </a:r>
            <a:r>
              <a:rPr lang="en-US" sz="2400" dirty="0">
                <a:latin typeface="Arial MT"/>
                <a:cs typeface="Arial MT"/>
              </a:rPr>
              <a:t>to </a:t>
            </a:r>
            <a:r>
              <a:rPr lang="en-US" sz="2400" spc="-5" dirty="0">
                <a:latin typeface="Arial MT"/>
                <a:cs typeface="Arial MT"/>
              </a:rPr>
              <a:t>that for </a:t>
            </a:r>
            <a:r>
              <a:rPr lang="en-US" sz="2400" dirty="0">
                <a:latin typeface="Arial MT"/>
                <a:cs typeface="Arial MT"/>
              </a:rPr>
              <a:t>an </a:t>
            </a:r>
            <a:r>
              <a:rPr lang="en-US" sz="2400" spc="5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intravenous bolus two-compartment </a:t>
            </a:r>
            <a:r>
              <a:rPr lang="en-US" sz="2400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model.</a:t>
            </a:r>
            <a:endParaRPr lang="en-US" sz="2400" dirty="0">
              <a:latin typeface="Arial MT"/>
              <a:cs typeface="Arial MT"/>
            </a:endParaRPr>
          </a:p>
          <a:p>
            <a:pPr marL="355600" marR="499745" indent="-343535" algn="just">
              <a:lnSpc>
                <a:spcPct val="9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lang="en-US" sz="2400" dirty="0">
                <a:latin typeface="Arial MT"/>
                <a:cs typeface="Arial MT"/>
              </a:rPr>
              <a:t>These</a:t>
            </a:r>
            <a:r>
              <a:rPr lang="en-US" sz="2400" spc="-25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data,</a:t>
            </a:r>
            <a:r>
              <a:rPr lang="en-US" sz="2400" spc="-15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therefore,</a:t>
            </a:r>
            <a:r>
              <a:rPr lang="en-US" sz="2400" spc="-20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can</a:t>
            </a:r>
            <a:r>
              <a:rPr lang="en-US" sz="2400" spc="-20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be</a:t>
            </a:r>
            <a:r>
              <a:rPr lang="en-US" sz="2400" spc="-10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described </a:t>
            </a:r>
            <a:r>
              <a:rPr lang="en-US" sz="2400" spc="-875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accurately by </a:t>
            </a:r>
            <a:r>
              <a:rPr lang="en-US" sz="2400" spc="-5" dirty="0">
                <a:latin typeface="Arial MT"/>
                <a:cs typeface="Arial MT"/>
              </a:rPr>
              <a:t>employing </a:t>
            </a:r>
            <a:r>
              <a:rPr lang="en-US" sz="2400" dirty="0">
                <a:latin typeface="Arial MT"/>
                <a:cs typeface="Arial MT"/>
              </a:rPr>
              <a:t>a </a:t>
            </a:r>
            <a:r>
              <a:rPr lang="en-US" sz="2400" spc="-5" dirty="0" smtClean="0">
                <a:latin typeface="Arial MT"/>
                <a:cs typeface="Arial MT"/>
              </a:rPr>
              <a:t>two compartment</a:t>
            </a:r>
            <a:r>
              <a:rPr lang="en-US" sz="2400" spc="-35" dirty="0" smtClean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model.</a:t>
            </a:r>
            <a:endParaRPr lang="en-US" sz="2400" dirty="0">
              <a:latin typeface="Arial MT"/>
              <a:cs typeface="Arial MT"/>
            </a:endParaRPr>
          </a:p>
          <a:p>
            <a:pPr marL="355600" marR="5080" indent="-343535" algn="just">
              <a:lnSpc>
                <a:spcPct val="9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lang="en-US" sz="2400" dirty="0">
                <a:latin typeface="Arial MT"/>
                <a:cs typeface="Arial MT"/>
              </a:rPr>
              <a:t>The</a:t>
            </a:r>
            <a:r>
              <a:rPr lang="en-US" sz="2400" spc="-30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equation</a:t>
            </a:r>
            <a:r>
              <a:rPr lang="en-US" sz="2400" spc="-10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will</a:t>
            </a:r>
            <a:r>
              <a:rPr lang="en-US" sz="2400" spc="-15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contain</a:t>
            </a:r>
            <a:r>
              <a:rPr lang="en-US" sz="2400" spc="-25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three</a:t>
            </a:r>
            <a:r>
              <a:rPr lang="en-US" sz="2400" spc="-30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exponential </a:t>
            </a:r>
            <a:r>
              <a:rPr lang="en-US" sz="2400" spc="-875" dirty="0">
                <a:latin typeface="Arial MT"/>
                <a:cs typeface="Arial MT"/>
              </a:rPr>
              <a:t> </a:t>
            </a:r>
            <a:r>
              <a:rPr lang="en-US" sz="2400" spc="-5" dirty="0">
                <a:latin typeface="Arial MT"/>
                <a:cs typeface="Arial MT"/>
              </a:rPr>
              <a:t>terms </a:t>
            </a:r>
            <a:r>
              <a:rPr lang="en-US" sz="2400" spc="-5" dirty="0" smtClean="0">
                <a:latin typeface="Arial MT"/>
                <a:cs typeface="Arial MT"/>
              </a:rPr>
              <a:t>.</a:t>
            </a:r>
            <a:endParaRPr lang="en-US" sz="2400" dirty="0">
              <a:latin typeface="Arial MT"/>
              <a:cs typeface="Arial MT"/>
            </a:endParaRPr>
          </a:p>
          <a:p>
            <a:pPr marL="355600" marR="508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1225" y="483234"/>
            <a:ext cx="47802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Zero-order</a:t>
            </a:r>
            <a:r>
              <a:rPr sz="4400" spc="-80" dirty="0"/>
              <a:t> </a:t>
            </a:r>
            <a:r>
              <a:rPr sz="4400" dirty="0"/>
              <a:t>process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25549"/>
            <a:ext cx="53536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 MT"/>
                <a:cs typeface="Arial MT"/>
              </a:rPr>
              <a:t>For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zero-order</a:t>
            </a:r>
            <a:r>
              <a:rPr sz="2400" spc="-5" dirty="0">
                <a:latin typeface="Arial MT"/>
                <a:cs typeface="Arial MT"/>
              </a:rPr>
              <a:t> elimination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process: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7840" y="3382136"/>
            <a:ext cx="7408545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5588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93700" algn="l"/>
                <a:tab pos="394335" algn="l"/>
              </a:tabLst>
            </a:pPr>
            <a:r>
              <a:rPr sz="2400" spc="-5" dirty="0">
                <a:latin typeface="Arial MT"/>
                <a:cs typeface="Arial MT"/>
              </a:rPr>
              <a:t>where K</a:t>
            </a:r>
            <a:r>
              <a:rPr sz="2400" spc="-7" baseline="-20833" dirty="0">
                <a:latin typeface="Arial MT"/>
                <a:cs typeface="Arial MT"/>
              </a:rPr>
              <a:t>o</a:t>
            </a:r>
            <a:r>
              <a:rPr sz="2400" baseline="-20833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is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-5" dirty="0">
                <a:latin typeface="Arial MT"/>
                <a:cs typeface="Arial MT"/>
              </a:rPr>
              <a:t>zero-order </a:t>
            </a:r>
            <a:r>
              <a:rPr sz="2400" dirty="0">
                <a:latin typeface="Arial MT"/>
                <a:cs typeface="Arial MT"/>
              </a:rPr>
              <a:t>rate constant </a:t>
            </a:r>
            <a:r>
              <a:rPr sz="2400" spc="-5" dirty="0">
                <a:latin typeface="Arial MT"/>
                <a:cs typeface="Arial MT"/>
              </a:rPr>
              <a:t>and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minus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sign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shows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negative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change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(decrease)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over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time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Symbol"/>
                <a:cs typeface="Symbol"/>
              </a:rPr>
              <a:t>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MT"/>
                <a:cs typeface="Arial MT"/>
              </a:rPr>
              <a:t>elimination.</a:t>
            </a:r>
            <a:endParaRPr sz="2400" dirty="0">
              <a:latin typeface="Arial MT"/>
              <a:cs typeface="Arial MT"/>
            </a:endParaRPr>
          </a:p>
          <a:p>
            <a:pPr marL="3937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93700" algn="l"/>
                <a:tab pos="394335" algn="l"/>
              </a:tabLst>
            </a:pPr>
            <a:r>
              <a:rPr sz="2400" spc="-5" dirty="0">
                <a:latin typeface="Arial MT"/>
                <a:cs typeface="Arial MT"/>
              </a:rPr>
              <a:t>Since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 smtClean="0">
                <a:latin typeface="Arial MT"/>
                <a:cs typeface="Arial MT"/>
              </a:rPr>
              <a:t>Y</a:t>
            </a:r>
            <a:r>
              <a:rPr sz="2400" spc="-7" baseline="36458" dirty="0" smtClean="0">
                <a:latin typeface="Arial MT"/>
                <a:cs typeface="Arial MT"/>
              </a:rPr>
              <a:t>0</a:t>
            </a:r>
            <a:r>
              <a:rPr sz="2400" spc="-5" dirty="0" smtClean="0">
                <a:latin typeface="Arial MT"/>
                <a:cs typeface="Arial MT"/>
              </a:rPr>
              <a:t>=1</a:t>
            </a:r>
            <a:r>
              <a:rPr sz="2400" spc="-5" dirty="0">
                <a:latin typeface="Arial MT"/>
                <a:cs typeface="Arial MT"/>
              </a:rPr>
              <a:t>,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then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46743" y="2720806"/>
            <a:ext cx="435609" cy="0"/>
          </a:xfrm>
          <a:custGeom>
            <a:avLst/>
            <a:gdLst/>
            <a:ahLst/>
            <a:cxnLst/>
            <a:rect l="l" t="t" r="r" b="b"/>
            <a:pathLst>
              <a:path w="435610">
                <a:moveTo>
                  <a:pt x="0" y="0"/>
                </a:moveTo>
                <a:lnTo>
                  <a:pt x="435347" y="0"/>
                </a:lnTo>
              </a:path>
            </a:pathLst>
          </a:custGeom>
          <a:ln w="139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15429" y="2442300"/>
            <a:ext cx="126364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15" dirty="0">
                <a:latin typeface="Times New Roman"/>
                <a:cs typeface="Times New Roman"/>
              </a:rPr>
              <a:t>0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14790" y="2718468"/>
            <a:ext cx="313690" cy="4330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650" i="1" spc="95" dirty="0">
                <a:latin typeface="Times New Roman"/>
                <a:cs typeface="Times New Roman"/>
              </a:rPr>
              <a:t>dt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6245" y="2239480"/>
            <a:ext cx="409575" cy="4330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650" i="1" spc="105" dirty="0" err="1" smtClean="0">
                <a:latin typeface="Times New Roman"/>
                <a:cs typeface="Times New Roman"/>
              </a:rPr>
              <a:t>dY</a:t>
            </a:r>
            <a:endParaRPr sz="265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76312" y="2679153"/>
            <a:ext cx="126364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i="1" spc="15" dirty="0">
                <a:latin typeface="Times New Roman"/>
                <a:cs typeface="Times New Roman"/>
              </a:rPr>
              <a:t>o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86436" y="2453760"/>
            <a:ext cx="1604645" cy="4330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784860" indent="-772795">
              <a:lnSpc>
                <a:spcPct val="100000"/>
              </a:lnSpc>
              <a:spcBef>
                <a:spcPts val="120"/>
              </a:spcBef>
              <a:buChar char=""/>
              <a:tabLst>
                <a:tab pos="784860" algn="l"/>
                <a:tab pos="785495" algn="l"/>
              </a:tabLst>
            </a:pPr>
            <a:r>
              <a:rPr sz="2650" spc="30" dirty="0">
                <a:latin typeface="Symbol"/>
                <a:cs typeface="Symbol"/>
              </a:rPr>
              <a:t></a:t>
            </a:r>
            <a:r>
              <a:rPr sz="2650" spc="-35" dirty="0">
                <a:latin typeface="Times New Roman"/>
                <a:cs typeface="Times New Roman"/>
              </a:rPr>
              <a:t> </a:t>
            </a:r>
            <a:r>
              <a:rPr sz="2650" i="1" spc="40" dirty="0">
                <a:latin typeface="Times New Roman"/>
                <a:cs typeface="Times New Roman"/>
              </a:rPr>
              <a:t>K</a:t>
            </a:r>
            <a:r>
              <a:rPr sz="2650" i="1" spc="165" dirty="0">
                <a:latin typeface="Times New Roman"/>
                <a:cs typeface="Times New Roman"/>
              </a:rPr>
              <a:t> </a:t>
            </a:r>
            <a:r>
              <a:rPr sz="2650" i="1" spc="30" dirty="0" smtClean="0">
                <a:latin typeface="Times New Roman"/>
                <a:cs typeface="Times New Roman"/>
              </a:rPr>
              <a:t>Y</a:t>
            </a:r>
            <a:endParaRPr sz="265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92410" y="5729109"/>
            <a:ext cx="454659" cy="0"/>
          </a:xfrm>
          <a:custGeom>
            <a:avLst/>
            <a:gdLst/>
            <a:ahLst/>
            <a:cxnLst/>
            <a:rect l="l" t="t" r="r" b="b"/>
            <a:pathLst>
              <a:path w="454660">
                <a:moveTo>
                  <a:pt x="0" y="0"/>
                </a:moveTo>
                <a:lnTo>
                  <a:pt x="454325" y="0"/>
                </a:lnTo>
              </a:path>
            </a:pathLst>
          </a:custGeom>
          <a:ln w="144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367464" y="5686292"/>
            <a:ext cx="130175" cy="273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i="1" spc="20" dirty="0">
                <a:latin typeface="Times New Roman"/>
                <a:cs typeface="Times New Roman"/>
              </a:rPr>
              <a:t>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64027" y="5727189"/>
            <a:ext cx="32575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i="1" spc="105" dirty="0">
                <a:latin typeface="Times New Roman"/>
                <a:cs typeface="Times New Roman"/>
              </a:rPr>
              <a:t>dt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95800" y="5451835"/>
            <a:ext cx="140652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20040" indent="-282575">
              <a:lnSpc>
                <a:spcPct val="100000"/>
              </a:lnSpc>
              <a:spcBef>
                <a:spcPts val="125"/>
              </a:spcBef>
              <a:buFont typeface="Symbol"/>
              <a:buChar char=""/>
              <a:tabLst>
                <a:tab pos="320675" algn="l"/>
                <a:tab pos="843915" algn="l"/>
              </a:tabLst>
            </a:pPr>
            <a:r>
              <a:rPr sz="4125" i="1" spc="104" baseline="35353" dirty="0">
                <a:latin typeface="Times New Roman"/>
                <a:cs typeface="Times New Roman"/>
              </a:rPr>
              <a:t>dY	</a:t>
            </a:r>
            <a:r>
              <a:rPr sz="2750" spc="30" dirty="0">
                <a:latin typeface="Symbol"/>
                <a:cs typeface="Symbol"/>
              </a:rPr>
              <a:t></a:t>
            </a:r>
            <a:r>
              <a:rPr sz="2750" spc="-45" dirty="0">
                <a:latin typeface="Times New Roman"/>
                <a:cs typeface="Times New Roman"/>
              </a:rPr>
              <a:t> </a:t>
            </a:r>
            <a:r>
              <a:rPr sz="2750" i="1" spc="35" dirty="0">
                <a:latin typeface="Times New Roman"/>
                <a:cs typeface="Times New Roman"/>
              </a:rPr>
              <a:t>K</a:t>
            </a:r>
            <a:endParaRPr sz="2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7840" y="667258"/>
            <a:ext cx="8140700" cy="204927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93700" marR="264160" indent="-343535">
              <a:lnSpc>
                <a:spcPts val="3020"/>
              </a:lnSpc>
              <a:spcBef>
                <a:spcPts val="480"/>
              </a:spcBef>
              <a:buChar char="•"/>
              <a:tabLst>
                <a:tab pos="393700" algn="l"/>
                <a:tab pos="394335" algn="l"/>
              </a:tabLst>
            </a:pPr>
            <a:r>
              <a:rPr sz="2400" spc="-5" dirty="0">
                <a:latin typeface="Arial MT"/>
                <a:cs typeface="Arial MT"/>
              </a:rPr>
              <a:t>since </a:t>
            </a:r>
            <a:r>
              <a:rPr sz="2400" dirty="0">
                <a:latin typeface="Arial MT"/>
                <a:cs typeface="Arial MT"/>
              </a:rPr>
              <a:t>K</a:t>
            </a:r>
            <a:r>
              <a:rPr sz="2400" baseline="-21021" dirty="0">
                <a:latin typeface="Arial MT"/>
                <a:cs typeface="Arial MT"/>
              </a:rPr>
              <a:t>0</a:t>
            </a:r>
            <a:r>
              <a:rPr sz="2400" spc="7" baseline="-21021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is a </a:t>
            </a:r>
            <a:r>
              <a:rPr sz="2400" dirty="0">
                <a:latin typeface="Arial MT"/>
                <a:cs typeface="Arial MT"/>
              </a:rPr>
              <a:t>constant </a:t>
            </a:r>
            <a:r>
              <a:rPr sz="2400" spc="-5" dirty="0" smtClean="0">
                <a:latin typeface="Symbol"/>
                <a:cs typeface="Symbol"/>
              </a:rPr>
              <a:t></a:t>
            </a:r>
            <a:r>
              <a:rPr sz="2400" spc="80" dirty="0" smtClean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MT"/>
                <a:cs typeface="Arial MT"/>
              </a:rPr>
              <a:t>This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equation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clearly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indicates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that </a:t>
            </a:r>
            <a:r>
              <a:rPr sz="2400" spc="-76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Y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changes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at a </a:t>
            </a:r>
            <a:r>
              <a:rPr sz="2400" dirty="0">
                <a:latin typeface="Arial MT"/>
                <a:cs typeface="Arial MT"/>
              </a:rPr>
              <a:t>constant</a:t>
            </a:r>
            <a:r>
              <a:rPr sz="2400" spc="-5" dirty="0">
                <a:latin typeface="Arial MT"/>
                <a:cs typeface="Arial MT"/>
              </a:rPr>
              <a:t> rate</a:t>
            </a:r>
            <a:r>
              <a:rPr sz="2400" spc="-5" dirty="0" smtClean="0">
                <a:latin typeface="Arial MT"/>
                <a:cs typeface="Arial MT"/>
              </a:rPr>
              <a:t>.</a:t>
            </a:r>
            <a:r>
              <a:rPr lang="en-GB" sz="2400" spc="-5" dirty="0">
                <a:latin typeface="Arial MT"/>
                <a:cs typeface="Arial MT"/>
              </a:rPr>
              <a:t> </a:t>
            </a:r>
            <a:endParaRPr lang="en-GB" sz="2400" spc="-5" dirty="0" smtClean="0">
              <a:latin typeface="Arial MT"/>
              <a:cs typeface="Arial MT"/>
            </a:endParaRPr>
          </a:p>
          <a:p>
            <a:pPr marL="393700" marR="264160" indent="-343535">
              <a:lnSpc>
                <a:spcPts val="3020"/>
              </a:lnSpc>
              <a:spcBef>
                <a:spcPts val="480"/>
              </a:spcBef>
              <a:buChar char="•"/>
              <a:tabLst>
                <a:tab pos="393700" algn="l"/>
                <a:tab pos="394335" algn="l"/>
              </a:tabLst>
            </a:pPr>
            <a:r>
              <a:rPr lang="en-GB" sz="2400" spc="-5" dirty="0" smtClean="0">
                <a:latin typeface="Arial MT"/>
                <a:cs typeface="Arial MT"/>
              </a:rPr>
              <a:t>Units </a:t>
            </a:r>
            <a:r>
              <a:rPr lang="en-GB" sz="2400" spc="-5" dirty="0">
                <a:latin typeface="Arial MT"/>
                <a:cs typeface="Arial MT"/>
              </a:rPr>
              <a:t>of </a:t>
            </a:r>
            <a:r>
              <a:rPr lang="en-GB" sz="2400" spc="-5" dirty="0" smtClean="0">
                <a:latin typeface="Arial MT"/>
                <a:cs typeface="Arial MT"/>
              </a:rPr>
              <a:t>K</a:t>
            </a:r>
            <a:r>
              <a:rPr lang="en-GB" sz="2000" spc="-5" dirty="0" smtClean="0">
                <a:latin typeface="Arial MT"/>
                <a:cs typeface="Arial MT"/>
              </a:rPr>
              <a:t>0</a:t>
            </a:r>
            <a:r>
              <a:rPr lang="en-GB" sz="2400" spc="-5" dirty="0" smtClean="0">
                <a:latin typeface="Arial MT"/>
                <a:cs typeface="Arial MT"/>
              </a:rPr>
              <a:t> </a:t>
            </a:r>
            <a:r>
              <a:rPr lang="en-GB" sz="2400" spc="-5" dirty="0">
                <a:latin typeface="Arial MT"/>
                <a:cs typeface="Arial MT"/>
              </a:rPr>
              <a:t>are: concentration/ time or amount/time </a:t>
            </a:r>
            <a:endParaRPr sz="2400" dirty="0">
              <a:latin typeface="Arial MT"/>
              <a:cs typeface="Arial MT"/>
            </a:endParaRPr>
          </a:p>
          <a:p>
            <a:pPr marL="393700" marR="1248410" indent="-343535">
              <a:lnSpc>
                <a:spcPts val="3020"/>
              </a:lnSpc>
              <a:buChar char="•"/>
              <a:tabLst>
                <a:tab pos="393700" algn="l"/>
                <a:tab pos="394335" algn="l"/>
              </a:tabLst>
            </a:pPr>
            <a:r>
              <a:rPr sz="2400" spc="-5" dirty="0">
                <a:latin typeface="Arial MT"/>
                <a:cs typeface="Arial MT"/>
              </a:rPr>
              <a:t>The </a:t>
            </a:r>
            <a:r>
              <a:rPr sz="2400" dirty="0">
                <a:latin typeface="Arial MT"/>
                <a:cs typeface="Arial MT"/>
              </a:rPr>
              <a:t>integration of </a:t>
            </a:r>
            <a:r>
              <a:rPr sz="2400" spc="-5" dirty="0">
                <a:latin typeface="Arial MT"/>
                <a:cs typeface="Arial MT"/>
              </a:rPr>
              <a:t>this </a:t>
            </a:r>
            <a:r>
              <a:rPr sz="2400" dirty="0">
                <a:latin typeface="Arial MT"/>
                <a:cs typeface="Arial MT"/>
              </a:rPr>
              <a:t>equation yields </a:t>
            </a:r>
            <a:r>
              <a:rPr sz="2400" spc="-5" dirty="0">
                <a:latin typeface="Arial MT"/>
                <a:cs typeface="Arial MT"/>
              </a:rPr>
              <a:t>the </a:t>
            </a:r>
            <a:r>
              <a:rPr sz="2400" spc="-765" dirty="0">
                <a:latin typeface="Arial MT"/>
                <a:cs typeface="Arial MT"/>
              </a:rPr>
              <a:t> </a:t>
            </a:r>
            <a:r>
              <a:rPr sz="2400" spc="-5" dirty="0" smtClean="0">
                <a:latin typeface="Arial MT"/>
                <a:cs typeface="Arial MT"/>
              </a:rPr>
              <a:t>following:</a:t>
            </a:r>
            <a:r>
              <a:rPr lang="en-GB" sz="2400" dirty="0">
                <a:latin typeface="Arial MT"/>
                <a:cs typeface="Arial MT"/>
              </a:rPr>
              <a:t> </a:t>
            </a:r>
            <a:r>
              <a:rPr lang="en-GB" sz="2400" dirty="0" smtClean="0">
                <a:latin typeface="Arial MT"/>
                <a:cs typeface="Arial MT"/>
              </a:rPr>
              <a:t>    </a:t>
            </a:r>
            <a:r>
              <a:rPr sz="2400" spc="-5" dirty="0" smtClean="0">
                <a:latin typeface="Arial MT"/>
                <a:cs typeface="Arial MT"/>
              </a:rPr>
              <a:t>Y</a:t>
            </a:r>
            <a:r>
              <a:rPr sz="2400" spc="-25" dirty="0" smtClean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=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Y</a:t>
            </a:r>
            <a:r>
              <a:rPr sz="2400" baseline="-21021" dirty="0">
                <a:latin typeface="Arial MT"/>
                <a:cs typeface="Arial MT"/>
              </a:rPr>
              <a:t>0</a:t>
            </a:r>
            <a:r>
              <a:rPr sz="2400" spc="359" baseline="-21021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-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</a:t>
            </a:r>
            <a:r>
              <a:rPr sz="2400" baseline="-21021" dirty="0">
                <a:latin typeface="Arial MT"/>
                <a:cs typeface="Arial MT"/>
              </a:rPr>
              <a:t>0</a:t>
            </a:r>
            <a:r>
              <a:rPr sz="2400" dirty="0">
                <a:latin typeface="Arial MT"/>
                <a:cs typeface="Arial MT"/>
              </a:rPr>
              <a:t>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5257800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69845" marR="5080" indent="-173672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Applications of zero-order </a:t>
            </a:r>
            <a:r>
              <a:rPr spc="-1100" dirty="0"/>
              <a:t> </a:t>
            </a:r>
            <a:r>
              <a:rPr spc="-5" dirty="0"/>
              <a:t>processes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0977"/>
            <a:ext cx="7695565" cy="2778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6285" marR="262890" lvl="1" indent="-287020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800" spc="-5" dirty="0" smtClean="0">
                <a:latin typeface="Arial MT"/>
                <a:cs typeface="Arial MT"/>
              </a:rPr>
              <a:t>Administration</a:t>
            </a:r>
            <a:r>
              <a:rPr sz="2800" spc="10" dirty="0" smtClean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 </a:t>
            </a:r>
            <a:r>
              <a:rPr sz="2800" dirty="0">
                <a:latin typeface="Arial MT"/>
                <a:cs typeface="Arial MT"/>
              </a:rPr>
              <a:t>drug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</a:t>
            </a:r>
            <a:r>
              <a:rPr sz="2800" dirty="0">
                <a:latin typeface="Arial MT"/>
                <a:cs typeface="Arial MT"/>
              </a:rPr>
              <a:t> intravenous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infusion</a:t>
            </a:r>
          </a:p>
          <a:p>
            <a:pPr marL="756285" marR="537845" lvl="1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 MT"/>
                <a:cs typeface="Arial MT"/>
              </a:rPr>
              <a:t>Formulation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and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administration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 </a:t>
            </a:r>
            <a:r>
              <a:rPr sz="2800" dirty="0">
                <a:latin typeface="Arial MT"/>
                <a:cs typeface="Arial MT"/>
              </a:rPr>
              <a:t>drug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through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controlled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release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dosage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forms</a:t>
            </a:r>
          </a:p>
          <a:p>
            <a:pPr marL="756285" marR="5080" lvl="1" indent="-287020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dirty="0">
                <a:latin typeface="Arial MT"/>
                <a:cs typeface="Arial MT"/>
              </a:rPr>
              <a:t>Administration </a:t>
            </a:r>
            <a:r>
              <a:rPr sz="2800" spc="-5" dirty="0">
                <a:latin typeface="Arial MT"/>
                <a:cs typeface="Arial MT"/>
              </a:rPr>
              <a:t>of drugs </a:t>
            </a:r>
            <a:r>
              <a:rPr sz="2800" dirty="0">
                <a:latin typeface="Arial MT"/>
                <a:cs typeface="Arial MT"/>
              </a:rPr>
              <a:t>through transdermal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drug</a:t>
            </a:r>
            <a:r>
              <a:rPr sz="2800" dirty="0">
                <a:latin typeface="Arial MT"/>
                <a:cs typeface="Arial MT"/>
              </a:rPr>
              <a:t> delivery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systems</a:t>
            </a:r>
            <a:endParaRPr sz="2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3229" y="483234"/>
            <a:ext cx="47167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First-order</a:t>
            </a:r>
            <a:r>
              <a:rPr sz="4400" spc="-85" dirty="0"/>
              <a:t> </a:t>
            </a:r>
            <a:r>
              <a:rPr sz="4400" dirty="0"/>
              <a:t>process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25549"/>
            <a:ext cx="52495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 MT"/>
                <a:cs typeface="Arial MT"/>
              </a:rPr>
              <a:t>For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first-order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elimination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process: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7840" y="3382136"/>
            <a:ext cx="7408545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5588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93700" algn="l"/>
                <a:tab pos="394335" algn="l"/>
              </a:tabLst>
            </a:pPr>
            <a:r>
              <a:rPr sz="2400" spc="-5" dirty="0">
                <a:latin typeface="Arial MT"/>
                <a:cs typeface="Arial MT"/>
              </a:rPr>
              <a:t>where </a:t>
            </a:r>
            <a:r>
              <a:rPr sz="2400" spc="-5" dirty="0" smtClean="0">
                <a:latin typeface="Arial MT"/>
                <a:cs typeface="Arial MT"/>
              </a:rPr>
              <a:t>K</a:t>
            </a:r>
            <a:r>
              <a:rPr sz="2400" baseline="-20833" dirty="0" smtClean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is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lang="en-US" sz="2400" spc="-5" dirty="0" smtClean="0">
                <a:latin typeface="Arial MT"/>
                <a:cs typeface="Arial MT"/>
              </a:rPr>
              <a:t>first</a:t>
            </a:r>
            <a:r>
              <a:rPr sz="2400" spc="-5" dirty="0" smtClean="0">
                <a:latin typeface="Arial MT"/>
                <a:cs typeface="Arial MT"/>
              </a:rPr>
              <a:t>-order </a:t>
            </a:r>
            <a:r>
              <a:rPr sz="2400" dirty="0">
                <a:latin typeface="Arial MT"/>
                <a:cs typeface="Arial MT"/>
              </a:rPr>
              <a:t>rate constant </a:t>
            </a:r>
            <a:r>
              <a:rPr sz="2400" spc="-5" dirty="0">
                <a:latin typeface="Arial MT"/>
                <a:cs typeface="Arial MT"/>
              </a:rPr>
              <a:t>and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minus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sign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shows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negative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change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(decrease)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over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time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Symbol"/>
                <a:cs typeface="Symbol"/>
              </a:rPr>
              <a:t>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MT"/>
                <a:cs typeface="Arial MT"/>
              </a:rPr>
              <a:t>elimination.</a:t>
            </a:r>
            <a:endParaRPr sz="2400" dirty="0">
              <a:latin typeface="Arial MT"/>
              <a:cs typeface="Arial MT"/>
            </a:endParaRPr>
          </a:p>
          <a:p>
            <a:pPr marL="3937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93700" algn="l"/>
                <a:tab pos="394335" algn="l"/>
              </a:tabLst>
            </a:pPr>
            <a:r>
              <a:rPr sz="2400" spc="-5" dirty="0">
                <a:latin typeface="Arial MT"/>
                <a:cs typeface="Arial MT"/>
              </a:rPr>
              <a:t>Since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Y</a:t>
            </a:r>
            <a:r>
              <a:rPr sz="2400" spc="-7" baseline="36458" dirty="0">
                <a:latin typeface="Arial MT"/>
                <a:cs typeface="Arial MT"/>
              </a:rPr>
              <a:t>1</a:t>
            </a:r>
            <a:r>
              <a:rPr sz="2400" spc="-5" dirty="0">
                <a:latin typeface="Arial MT"/>
                <a:cs typeface="Arial MT"/>
              </a:rPr>
              <a:t>=Y,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then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56178" y="2739884"/>
            <a:ext cx="443865" cy="0"/>
          </a:xfrm>
          <a:custGeom>
            <a:avLst/>
            <a:gdLst/>
            <a:ahLst/>
            <a:cxnLst/>
            <a:rect l="l" t="t" r="r" b="b"/>
            <a:pathLst>
              <a:path w="443864">
                <a:moveTo>
                  <a:pt x="0" y="0"/>
                </a:moveTo>
                <a:lnTo>
                  <a:pt x="443410" y="0"/>
                </a:lnTo>
              </a:path>
            </a:pathLst>
          </a:custGeom>
          <a:ln w="13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12069" y="2460913"/>
            <a:ext cx="126364" cy="2641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15" dirty="0">
                <a:latin typeface="Times New Roman"/>
                <a:cs typeface="Times New Roman"/>
              </a:rPr>
              <a:t>1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27585" y="2736236"/>
            <a:ext cx="313690" cy="4337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50" i="1" spc="95" dirty="0">
                <a:latin typeface="Times New Roman"/>
                <a:cs typeface="Times New Roman"/>
              </a:rPr>
              <a:t>dt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62993" y="2259726"/>
            <a:ext cx="409575" cy="4337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50" i="1" spc="105" dirty="0">
                <a:latin typeface="Times New Roman"/>
                <a:cs typeface="Times New Roman"/>
              </a:rPr>
              <a:t>dY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90451" y="2698180"/>
            <a:ext cx="126364" cy="2641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i="1" spc="15" dirty="0">
                <a:latin typeface="Times New Roman"/>
                <a:cs typeface="Times New Roman"/>
              </a:rPr>
              <a:t>o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42339" y="2538977"/>
            <a:ext cx="2063061" cy="42383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04545" indent="-792480">
              <a:lnSpc>
                <a:spcPct val="100000"/>
              </a:lnSpc>
              <a:spcBef>
                <a:spcPts val="125"/>
              </a:spcBef>
              <a:buChar char=""/>
              <a:tabLst>
                <a:tab pos="804545" algn="l"/>
                <a:tab pos="805180" algn="l"/>
              </a:tabLst>
            </a:pPr>
            <a:r>
              <a:rPr sz="2650" spc="30" dirty="0">
                <a:latin typeface="Symbol"/>
                <a:cs typeface="Symbol"/>
              </a:rPr>
              <a:t></a:t>
            </a:r>
            <a:r>
              <a:rPr sz="2650" spc="-10" dirty="0">
                <a:latin typeface="Times New Roman"/>
                <a:cs typeface="Times New Roman"/>
              </a:rPr>
              <a:t> </a:t>
            </a:r>
            <a:r>
              <a:rPr sz="2650" i="1" spc="40" dirty="0" smtClean="0">
                <a:latin typeface="Times New Roman"/>
                <a:cs typeface="Times New Roman"/>
              </a:rPr>
              <a:t>K</a:t>
            </a:r>
            <a:r>
              <a:rPr lang="en-US" sz="2650" i="1" spc="40" dirty="0" smtClean="0">
                <a:latin typeface="Times New Roman"/>
                <a:cs typeface="Times New Roman"/>
              </a:rPr>
              <a:t>  </a:t>
            </a:r>
            <a:r>
              <a:rPr sz="2650" i="1" spc="30" dirty="0" smtClean="0">
                <a:latin typeface="Times New Roman"/>
                <a:cs typeface="Times New Roman"/>
              </a:rPr>
              <a:t>Y</a:t>
            </a:r>
            <a:endParaRPr sz="265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05750" y="5726031"/>
            <a:ext cx="396875" cy="0"/>
          </a:xfrm>
          <a:custGeom>
            <a:avLst/>
            <a:gdLst/>
            <a:ahLst/>
            <a:cxnLst/>
            <a:rect l="l" t="t" r="r" b="b"/>
            <a:pathLst>
              <a:path w="396875">
                <a:moveTo>
                  <a:pt x="0" y="0"/>
                </a:moveTo>
                <a:lnTo>
                  <a:pt x="396586" y="0"/>
                </a:lnTo>
              </a:path>
            </a:pathLst>
          </a:custGeom>
          <a:ln w="126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67147" y="5722715"/>
            <a:ext cx="287020" cy="3943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00" i="1" spc="90" dirty="0">
                <a:latin typeface="Times New Roman"/>
                <a:cs typeface="Times New Roman"/>
              </a:rPr>
              <a:t>dt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42339" y="5482997"/>
            <a:ext cx="1393190" cy="3943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84480" indent="-247015">
              <a:lnSpc>
                <a:spcPct val="100000"/>
              </a:lnSpc>
              <a:spcBef>
                <a:spcPts val="120"/>
              </a:spcBef>
              <a:buFont typeface="Symbol"/>
              <a:buChar char=""/>
              <a:tabLst>
                <a:tab pos="285115" algn="l"/>
              </a:tabLst>
            </a:pPr>
            <a:r>
              <a:rPr sz="3600" i="1" spc="89" baseline="35879" dirty="0">
                <a:latin typeface="Times New Roman"/>
                <a:cs typeface="Times New Roman"/>
              </a:rPr>
              <a:t>dY</a:t>
            </a:r>
            <a:r>
              <a:rPr sz="3600" i="1" spc="427" baseline="35879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Symbol"/>
                <a:cs typeface="Symbol"/>
              </a:rPr>
              <a:t>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i="1" spc="-40" dirty="0">
                <a:latin typeface="Times New Roman"/>
                <a:cs typeface="Times New Roman"/>
              </a:rPr>
              <a:t>KY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90451" y="2819400"/>
            <a:ext cx="126364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86129"/>
            <a:ext cx="74726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 MT"/>
                <a:cs typeface="Arial MT"/>
              </a:rPr>
              <a:t>Integration</a:t>
            </a:r>
            <a:r>
              <a:rPr sz="2800" dirty="0">
                <a:latin typeface="Arial MT"/>
                <a:cs typeface="Arial MT"/>
              </a:rPr>
              <a:t> of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previous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equation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will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yield: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1172" y="4112237"/>
            <a:ext cx="796290" cy="0"/>
          </a:xfrm>
          <a:custGeom>
            <a:avLst/>
            <a:gdLst/>
            <a:ahLst/>
            <a:cxnLst/>
            <a:rect l="l" t="t" r="r" b="b"/>
            <a:pathLst>
              <a:path w="796289">
                <a:moveTo>
                  <a:pt x="0" y="0"/>
                </a:moveTo>
                <a:lnTo>
                  <a:pt x="796031" y="0"/>
                </a:lnTo>
              </a:path>
            </a:pathLst>
          </a:custGeom>
          <a:ln w="145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48533" y="4108942"/>
            <a:ext cx="810260" cy="4406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spc="5" dirty="0">
                <a:latin typeface="Times New Roman"/>
                <a:cs typeface="Times New Roman"/>
              </a:rPr>
              <a:t>2.</a:t>
            </a:r>
            <a:r>
              <a:rPr sz="2700" spc="20" dirty="0">
                <a:latin typeface="Times New Roman"/>
                <a:cs typeface="Times New Roman"/>
              </a:rPr>
              <a:t>303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4785" y="3623360"/>
            <a:ext cx="267335" cy="4406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i="1" spc="-30" dirty="0">
                <a:latin typeface="Times New Roman"/>
                <a:cs typeface="Times New Roman"/>
              </a:rPr>
              <a:t>kt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66447" y="4070623"/>
            <a:ext cx="126364" cy="2679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i="1" spc="15" dirty="0">
                <a:latin typeface="Times New Roman"/>
                <a:cs typeface="Times New Roman"/>
              </a:rPr>
              <a:t>o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9846" y="1764745"/>
            <a:ext cx="126364" cy="2679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i="1" spc="15" dirty="0">
                <a:latin typeface="Times New Roman"/>
                <a:cs typeface="Times New Roman"/>
              </a:rPr>
              <a:t>o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0459" y="3839781"/>
            <a:ext cx="2110105" cy="4406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800100" algn="l"/>
                <a:tab pos="1907539" algn="l"/>
              </a:tabLst>
            </a:pPr>
            <a:r>
              <a:rPr sz="2700" spc="30" dirty="0">
                <a:latin typeface="Times New Roman"/>
                <a:cs typeface="Times New Roman"/>
              </a:rPr>
              <a:t>l</a:t>
            </a:r>
            <a:r>
              <a:rPr sz="2700" spc="20" dirty="0">
                <a:latin typeface="Times New Roman"/>
                <a:cs typeface="Times New Roman"/>
              </a:rPr>
              <a:t>o</a:t>
            </a:r>
            <a:r>
              <a:rPr sz="2700" spc="100" dirty="0">
                <a:latin typeface="Times New Roman"/>
                <a:cs typeface="Times New Roman"/>
              </a:rPr>
              <a:t>g</a:t>
            </a:r>
            <a:r>
              <a:rPr sz="2700" i="1" spc="5" dirty="0">
                <a:latin typeface="Times New Roman"/>
                <a:cs typeface="Times New Roman"/>
              </a:rPr>
              <a:t>Y</a:t>
            </a:r>
            <a:r>
              <a:rPr sz="2700" i="1" dirty="0">
                <a:latin typeface="Times New Roman"/>
                <a:cs typeface="Times New Roman"/>
              </a:rPr>
              <a:t>	</a:t>
            </a:r>
            <a:r>
              <a:rPr sz="2700" spc="5" dirty="0">
                <a:latin typeface="Symbol"/>
                <a:cs typeface="Symbol"/>
              </a:rPr>
              <a:t>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Times New Roman"/>
                <a:cs typeface="Times New Roman"/>
              </a:rPr>
              <a:t>l</a:t>
            </a:r>
            <a:r>
              <a:rPr sz="2700" spc="20" dirty="0">
                <a:latin typeface="Times New Roman"/>
                <a:cs typeface="Times New Roman"/>
              </a:rPr>
              <a:t>o</a:t>
            </a:r>
            <a:r>
              <a:rPr sz="2700" spc="110" dirty="0">
                <a:latin typeface="Times New Roman"/>
                <a:cs typeface="Times New Roman"/>
              </a:rPr>
              <a:t>g</a:t>
            </a:r>
            <a:r>
              <a:rPr sz="2700" i="1" spc="5" dirty="0">
                <a:latin typeface="Times New Roman"/>
                <a:cs typeface="Times New Roman"/>
              </a:rPr>
              <a:t>Y</a:t>
            </a:r>
            <a:r>
              <a:rPr sz="2700" i="1" dirty="0">
                <a:latin typeface="Times New Roman"/>
                <a:cs typeface="Times New Roman"/>
              </a:rPr>
              <a:t>	</a:t>
            </a:r>
            <a:r>
              <a:rPr sz="2700" spc="5" dirty="0">
                <a:latin typeface="Symbol"/>
                <a:cs typeface="Symbol"/>
              </a:rPr>
              <a:t></a:t>
            </a:r>
            <a:endParaRPr sz="27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8208" y="1955729"/>
            <a:ext cx="2155825" cy="158940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40"/>
              </a:spcBef>
            </a:pPr>
            <a:r>
              <a:rPr sz="2700" i="1" spc="20" dirty="0">
                <a:latin typeface="Times New Roman"/>
                <a:cs typeface="Times New Roman"/>
              </a:rPr>
              <a:t>or</a:t>
            </a:r>
            <a:endParaRPr sz="2700">
              <a:latin typeface="Times New Roman"/>
              <a:cs typeface="Times New Roman"/>
            </a:endParaRPr>
          </a:p>
          <a:p>
            <a:pPr marL="50800" marR="30480" indent="3810">
              <a:lnSpc>
                <a:spcPts val="4140"/>
              </a:lnSpc>
              <a:spcBef>
                <a:spcPts val="50"/>
              </a:spcBef>
              <a:tabLst>
                <a:tab pos="678180" algn="l"/>
              </a:tabLst>
            </a:pPr>
            <a:r>
              <a:rPr sz="2700" spc="30" dirty="0">
                <a:latin typeface="Times New Roman"/>
                <a:cs typeface="Times New Roman"/>
              </a:rPr>
              <a:t>l</a:t>
            </a:r>
            <a:r>
              <a:rPr sz="2700" spc="190" dirty="0">
                <a:latin typeface="Times New Roman"/>
                <a:cs typeface="Times New Roman"/>
              </a:rPr>
              <a:t>n</a:t>
            </a:r>
            <a:r>
              <a:rPr sz="2700" i="1" spc="5" dirty="0">
                <a:latin typeface="Times New Roman"/>
                <a:cs typeface="Times New Roman"/>
              </a:rPr>
              <a:t>Y</a:t>
            </a:r>
            <a:r>
              <a:rPr sz="2700" i="1" dirty="0">
                <a:latin typeface="Times New Roman"/>
                <a:cs typeface="Times New Roman"/>
              </a:rPr>
              <a:t>	</a:t>
            </a:r>
            <a:r>
              <a:rPr sz="2700" spc="5" dirty="0">
                <a:latin typeface="Symbol"/>
                <a:cs typeface="Symbol"/>
              </a:rPr>
              <a:t>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Times New Roman"/>
                <a:cs typeface="Times New Roman"/>
              </a:rPr>
              <a:t>l</a:t>
            </a:r>
            <a:r>
              <a:rPr sz="2700" spc="185" dirty="0">
                <a:latin typeface="Times New Roman"/>
                <a:cs typeface="Times New Roman"/>
              </a:rPr>
              <a:t>n</a:t>
            </a:r>
            <a:r>
              <a:rPr sz="2700" i="1" spc="-100" dirty="0">
                <a:latin typeface="Times New Roman"/>
                <a:cs typeface="Times New Roman"/>
              </a:rPr>
              <a:t>Y</a:t>
            </a:r>
            <a:r>
              <a:rPr sz="2325" i="1" spc="22" baseline="-25089" dirty="0">
                <a:latin typeface="Times New Roman"/>
                <a:cs typeface="Times New Roman"/>
              </a:rPr>
              <a:t>o</a:t>
            </a:r>
            <a:r>
              <a:rPr sz="2325" i="1" baseline="-25089" dirty="0">
                <a:latin typeface="Times New Roman"/>
                <a:cs typeface="Times New Roman"/>
              </a:rPr>
              <a:t>  </a:t>
            </a:r>
            <a:r>
              <a:rPr sz="2700" spc="5" dirty="0">
                <a:latin typeface="Symbol"/>
                <a:cs typeface="Symbol"/>
              </a:rPr>
              <a:t></a:t>
            </a:r>
            <a:r>
              <a:rPr sz="2700" spc="-170" dirty="0">
                <a:latin typeface="Times New Roman"/>
                <a:cs typeface="Times New Roman"/>
              </a:rPr>
              <a:t> </a:t>
            </a:r>
            <a:r>
              <a:rPr sz="2700" i="1" spc="-30" dirty="0">
                <a:latin typeface="Times New Roman"/>
                <a:cs typeface="Times New Roman"/>
              </a:rPr>
              <a:t>kt  </a:t>
            </a:r>
            <a:r>
              <a:rPr sz="2700" i="1" spc="20" dirty="0">
                <a:latin typeface="Times New Roman"/>
                <a:cs typeface="Times New Roman"/>
              </a:rPr>
              <a:t>or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7075" y="1533891"/>
            <a:ext cx="1409700" cy="4406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365760" algn="l"/>
              </a:tabLst>
            </a:pPr>
            <a:r>
              <a:rPr sz="2700" i="1" spc="5" dirty="0">
                <a:latin typeface="Times New Roman"/>
                <a:cs typeface="Times New Roman"/>
              </a:rPr>
              <a:t>Y	</a:t>
            </a:r>
            <a:r>
              <a:rPr sz="2700" spc="5" dirty="0">
                <a:latin typeface="Symbol"/>
                <a:cs typeface="Symbol"/>
              </a:rPr>
              <a:t></a:t>
            </a:r>
            <a:r>
              <a:rPr sz="2700" spc="-195" dirty="0">
                <a:latin typeface="Times New Roman"/>
                <a:cs typeface="Times New Roman"/>
              </a:rPr>
              <a:t> </a:t>
            </a:r>
            <a:r>
              <a:rPr sz="2700" i="1" spc="5" dirty="0">
                <a:latin typeface="Times New Roman"/>
                <a:cs typeface="Times New Roman"/>
              </a:rPr>
              <a:t>Y</a:t>
            </a:r>
            <a:r>
              <a:rPr sz="2700" i="1" spc="114" dirty="0">
                <a:latin typeface="Times New Roman"/>
                <a:cs typeface="Times New Roman"/>
              </a:rPr>
              <a:t> e</a:t>
            </a:r>
            <a:r>
              <a:rPr sz="2325" spc="22" baseline="43010" dirty="0">
                <a:latin typeface="Symbol"/>
                <a:cs typeface="Symbol"/>
              </a:rPr>
              <a:t></a:t>
            </a:r>
            <a:r>
              <a:rPr sz="2325" spc="-375" baseline="43010" dirty="0">
                <a:latin typeface="Times New Roman"/>
                <a:cs typeface="Times New Roman"/>
              </a:rPr>
              <a:t> </a:t>
            </a:r>
            <a:r>
              <a:rPr sz="2325" i="1" spc="142" baseline="43010" dirty="0">
                <a:latin typeface="Times New Roman"/>
                <a:cs typeface="Times New Roman"/>
              </a:rPr>
              <a:t>kt</a:t>
            </a:r>
            <a:endParaRPr sz="2325" baseline="4301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95800" y="1524000"/>
            <a:ext cx="228600" cy="3124200"/>
          </a:xfrm>
          <a:custGeom>
            <a:avLst/>
            <a:gdLst/>
            <a:ahLst/>
            <a:cxnLst/>
            <a:rect l="l" t="t" r="r" b="b"/>
            <a:pathLst>
              <a:path w="228600" h="3124200">
                <a:moveTo>
                  <a:pt x="0" y="0"/>
                </a:moveTo>
                <a:lnTo>
                  <a:pt x="50263" y="26466"/>
                </a:lnTo>
                <a:lnTo>
                  <a:pt x="89187" y="97524"/>
                </a:lnTo>
                <a:lnTo>
                  <a:pt x="102681" y="145864"/>
                </a:lnTo>
                <a:lnTo>
                  <a:pt x="111280" y="200661"/>
                </a:lnTo>
                <a:lnTo>
                  <a:pt x="114300" y="260350"/>
                </a:lnTo>
                <a:lnTo>
                  <a:pt x="114300" y="1301750"/>
                </a:lnTo>
                <a:lnTo>
                  <a:pt x="117319" y="1361438"/>
                </a:lnTo>
                <a:lnTo>
                  <a:pt x="125918" y="1416235"/>
                </a:lnTo>
                <a:lnTo>
                  <a:pt x="139412" y="1464575"/>
                </a:lnTo>
                <a:lnTo>
                  <a:pt x="157114" y="1504896"/>
                </a:lnTo>
                <a:lnTo>
                  <a:pt x="202394" y="1555222"/>
                </a:lnTo>
                <a:lnTo>
                  <a:pt x="228600" y="1562100"/>
                </a:lnTo>
                <a:lnTo>
                  <a:pt x="202394" y="1568977"/>
                </a:lnTo>
                <a:lnTo>
                  <a:pt x="157114" y="1619303"/>
                </a:lnTo>
                <a:lnTo>
                  <a:pt x="139412" y="1659624"/>
                </a:lnTo>
                <a:lnTo>
                  <a:pt x="125918" y="1707964"/>
                </a:lnTo>
                <a:lnTo>
                  <a:pt x="117319" y="1762761"/>
                </a:lnTo>
                <a:lnTo>
                  <a:pt x="114300" y="1822450"/>
                </a:lnTo>
                <a:lnTo>
                  <a:pt x="114300" y="2863850"/>
                </a:lnTo>
                <a:lnTo>
                  <a:pt x="111280" y="2923538"/>
                </a:lnTo>
                <a:lnTo>
                  <a:pt x="102681" y="2978335"/>
                </a:lnTo>
                <a:lnTo>
                  <a:pt x="89187" y="3026675"/>
                </a:lnTo>
                <a:lnTo>
                  <a:pt x="71485" y="3066996"/>
                </a:lnTo>
                <a:lnTo>
                  <a:pt x="26205" y="3117322"/>
                </a:lnTo>
                <a:lnTo>
                  <a:pt x="0" y="31242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36311" y="2619578"/>
            <a:ext cx="28054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These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equations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are</a:t>
            </a:r>
            <a:endParaRPr sz="24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 MT"/>
                <a:cs typeface="Arial MT"/>
              </a:rPr>
              <a:t>the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same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87775" y="5817819"/>
            <a:ext cx="3671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Unit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 k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is time</a:t>
            </a:r>
            <a:r>
              <a:rPr sz="2400" spc="-7" baseline="36458" dirty="0">
                <a:latin typeface="Arial MT"/>
                <a:cs typeface="Arial MT"/>
              </a:rPr>
              <a:t>-1</a:t>
            </a:r>
            <a:r>
              <a:rPr sz="2400" spc="330" baseline="36458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(e.g.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hr</a:t>
            </a:r>
            <a:r>
              <a:rPr sz="2400" spc="-7" baseline="39930" dirty="0">
                <a:latin typeface="Arial MT"/>
                <a:cs typeface="Arial MT"/>
              </a:rPr>
              <a:t>-1</a:t>
            </a:r>
            <a:r>
              <a:rPr sz="2400" spc="-5" dirty="0">
                <a:latin typeface="Arial MT"/>
                <a:cs typeface="Arial MT"/>
              </a:rPr>
              <a:t>)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88"/>
            <a:ext cx="3188703" cy="27873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9600" y="380986"/>
            <a:ext cx="3417442" cy="302465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362200" y="3657633"/>
            <a:ext cx="4196080" cy="2727960"/>
            <a:chOff x="2362200" y="3657633"/>
            <a:chExt cx="4196080" cy="272796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2200" y="3657633"/>
              <a:ext cx="4178734" cy="272792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15000" y="4419600"/>
              <a:ext cx="838200" cy="914400"/>
            </a:xfrm>
            <a:custGeom>
              <a:avLst/>
              <a:gdLst/>
              <a:ahLst/>
              <a:cxnLst/>
              <a:rect l="l" t="t" r="r" b="b"/>
              <a:pathLst>
                <a:path w="838200" h="914400">
                  <a:moveTo>
                    <a:pt x="0" y="457200"/>
                  </a:moveTo>
                  <a:lnTo>
                    <a:pt x="2458" y="407388"/>
                  </a:lnTo>
                  <a:lnTo>
                    <a:pt x="9663" y="359128"/>
                  </a:lnTo>
                  <a:lnTo>
                    <a:pt x="21360" y="312700"/>
                  </a:lnTo>
                  <a:lnTo>
                    <a:pt x="37293" y="268382"/>
                  </a:lnTo>
                  <a:lnTo>
                    <a:pt x="57206" y="226455"/>
                  </a:lnTo>
                  <a:lnTo>
                    <a:pt x="80845" y="187195"/>
                  </a:lnTo>
                  <a:lnTo>
                    <a:pt x="107953" y="150884"/>
                  </a:lnTo>
                  <a:lnTo>
                    <a:pt x="138277" y="117800"/>
                  </a:lnTo>
                  <a:lnTo>
                    <a:pt x="171559" y="88221"/>
                  </a:lnTo>
                  <a:lnTo>
                    <a:pt x="207546" y="62427"/>
                  </a:lnTo>
                  <a:lnTo>
                    <a:pt x="245981" y="40697"/>
                  </a:lnTo>
                  <a:lnTo>
                    <a:pt x="286609" y="23311"/>
                  </a:lnTo>
                  <a:lnTo>
                    <a:pt x="329175" y="10546"/>
                  </a:lnTo>
                  <a:lnTo>
                    <a:pt x="373424" y="2683"/>
                  </a:lnTo>
                  <a:lnTo>
                    <a:pt x="419100" y="0"/>
                  </a:lnTo>
                  <a:lnTo>
                    <a:pt x="464775" y="2683"/>
                  </a:lnTo>
                  <a:lnTo>
                    <a:pt x="509024" y="10546"/>
                  </a:lnTo>
                  <a:lnTo>
                    <a:pt x="551590" y="23311"/>
                  </a:lnTo>
                  <a:lnTo>
                    <a:pt x="592218" y="40697"/>
                  </a:lnTo>
                  <a:lnTo>
                    <a:pt x="630653" y="62427"/>
                  </a:lnTo>
                  <a:lnTo>
                    <a:pt x="666640" y="88221"/>
                  </a:lnTo>
                  <a:lnTo>
                    <a:pt x="699922" y="117800"/>
                  </a:lnTo>
                  <a:lnTo>
                    <a:pt x="730246" y="150884"/>
                  </a:lnTo>
                  <a:lnTo>
                    <a:pt x="757354" y="187195"/>
                  </a:lnTo>
                  <a:lnTo>
                    <a:pt x="780993" y="226455"/>
                  </a:lnTo>
                  <a:lnTo>
                    <a:pt x="800906" y="268382"/>
                  </a:lnTo>
                  <a:lnTo>
                    <a:pt x="816839" y="312700"/>
                  </a:lnTo>
                  <a:lnTo>
                    <a:pt x="828536" y="359128"/>
                  </a:lnTo>
                  <a:lnTo>
                    <a:pt x="835741" y="407388"/>
                  </a:lnTo>
                  <a:lnTo>
                    <a:pt x="838200" y="457200"/>
                  </a:lnTo>
                  <a:lnTo>
                    <a:pt x="835741" y="507011"/>
                  </a:lnTo>
                  <a:lnTo>
                    <a:pt x="828536" y="555271"/>
                  </a:lnTo>
                  <a:lnTo>
                    <a:pt x="816839" y="601699"/>
                  </a:lnTo>
                  <a:lnTo>
                    <a:pt x="800906" y="646017"/>
                  </a:lnTo>
                  <a:lnTo>
                    <a:pt x="780993" y="687944"/>
                  </a:lnTo>
                  <a:lnTo>
                    <a:pt x="757354" y="727204"/>
                  </a:lnTo>
                  <a:lnTo>
                    <a:pt x="730246" y="763515"/>
                  </a:lnTo>
                  <a:lnTo>
                    <a:pt x="699922" y="796599"/>
                  </a:lnTo>
                  <a:lnTo>
                    <a:pt x="666640" y="826178"/>
                  </a:lnTo>
                  <a:lnTo>
                    <a:pt x="630653" y="851972"/>
                  </a:lnTo>
                  <a:lnTo>
                    <a:pt x="592218" y="873702"/>
                  </a:lnTo>
                  <a:lnTo>
                    <a:pt x="551590" y="891088"/>
                  </a:lnTo>
                  <a:lnTo>
                    <a:pt x="509024" y="903853"/>
                  </a:lnTo>
                  <a:lnTo>
                    <a:pt x="464775" y="911716"/>
                  </a:lnTo>
                  <a:lnTo>
                    <a:pt x="419100" y="914400"/>
                  </a:lnTo>
                  <a:lnTo>
                    <a:pt x="373424" y="911716"/>
                  </a:lnTo>
                  <a:lnTo>
                    <a:pt x="329175" y="903853"/>
                  </a:lnTo>
                  <a:lnTo>
                    <a:pt x="286609" y="891088"/>
                  </a:lnTo>
                  <a:lnTo>
                    <a:pt x="245981" y="873702"/>
                  </a:lnTo>
                  <a:lnTo>
                    <a:pt x="207546" y="851972"/>
                  </a:lnTo>
                  <a:lnTo>
                    <a:pt x="171559" y="826178"/>
                  </a:lnTo>
                  <a:lnTo>
                    <a:pt x="138277" y="796599"/>
                  </a:lnTo>
                  <a:lnTo>
                    <a:pt x="107953" y="763515"/>
                  </a:lnTo>
                  <a:lnTo>
                    <a:pt x="80845" y="727204"/>
                  </a:lnTo>
                  <a:lnTo>
                    <a:pt x="57206" y="687944"/>
                  </a:lnTo>
                  <a:lnTo>
                    <a:pt x="37293" y="646017"/>
                  </a:lnTo>
                  <a:lnTo>
                    <a:pt x="21360" y="601699"/>
                  </a:lnTo>
                  <a:lnTo>
                    <a:pt x="9663" y="555271"/>
                  </a:lnTo>
                  <a:lnTo>
                    <a:pt x="2458" y="507011"/>
                  </a:lnTo>
                  <a:lnTo>
                    <a:pt x="0" y="457200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239000" y="12954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266700"/>
                </a:moveTo>
                <a:lnTo>
                  <a:pt x="4296" y="218753"/>
                </a:lnTo>
                <a:lnTo>
                  <a:pt x="16682" y="173629"/>
                </a:lnTo>
                <a:lnTo>
                  <a:pt x="36406" y="132080"/>
                </a:lnTo>
                <a:lnTo>
                  <a:pt x="62716" y="94858"/>
                </a:lnTo>
                <a:lnTo>
                  <a:pt x="94858" y="62716"/>
                </a:lnTo>
                <a:lnTo>
                  <a:pt x="132079" y="36406"/>
                </a:lnTo>
                <a:lnTo>
                  <a:pt x="173629" y="16682"/>
                </a:lnTo>
                <a:lnTo>
                  <a:pt x="218753" y="4296"/>
                </a:lnTo>
                <a:lnTo>
                  <a:pt x="266700" y="0"/>
                </a:lnTo>
                <a:lnTo>
                  <a:pt x="314646" y="4296"/>
                </a:lnTo>
                <a:lnTo>
                  <a:pt x="359770" y="16682"/>
                </a:lnTo>
                <a:lnTo>
                  <a:pt x="401320" y="36406"/>
                </a:lnTo>
                <a:lnTo>
                  <a:pt x="438541" y="62716"/>
                </a:lnTo>
                <a:lnTo>
                  <a:pt x="470683" y="94858"/>
                </a:lnTo>
                <a:lnTo>
                  <a:pt x="496993" y="132079"/>
                </a:lnTo>
                <a:lnTo>
                  <a:pt x="516717" y="173629"/>
                </a:lnTo>
                <a:lnTo>
                  <a:pt x="529103" y="218753"/>
                </a:lnTo>
                <a:lnTo>
                  <a:pt x="533400" y="266700"/>
                </a:lnTo>
                <a:lnTo>
                  <a:pt x="529103" y="314646"/>
                </a:lnTo>
                <a:lnTo>
                  <a:pt x="516717" y="359770"/>
                </a:lnTo>
                <a:lnTo>
                  <a:pt x="496993" y="401319"/>
                </a:lnTo>
                <a:lnTo>
                  <a:pt x="470683" y="438541"/>
                </a:lnTo>
                <a:lnTo>
                  <a:pt x="438541" y="470683"/>
                </a:lnTo>
                <a:lnTo>
                  <a:pt x="401320" y="496993"/>
                </a:lnTo>
                <a:lnTo>
                  <a:pt x="359770" y="516717"/>
                </a:lnTo>
                <a:lnTo>
                  <a:pt x="314646" y="529103"/>
                </a:lnTo>
                <a:lnTo>
                  <a:pt x="266700" y="533400"/>
                </a:lnTo>
                <a:lnTo>
                  <a:pt x="218753" y="529103"/>
                </a:lnTo>
                <a:lnTo>
                  <a:pt x="173629" y="516717"/>
                </a:lnTo>
                <a:lnTo>
                  <a:pt x="132079" y="496993"/>
                </a:lnTo>
                <a:lnTo>
                  <a:pt x="94858" y="470683"/>
                </a:lnTo>
                <a:lnTo>
                  <a:pt x="62716" y="438541"/>
                </a:lnTo>
                <a:lnTo>
                  <a:pt x="36406" y="401320"/>
                </a:lnTo>
                <a:lnTo>
                  <a:pt x="16682" y="359770"/>
                </a:lnTo>
                <a:lnTo>
                  <a:pt x="4296" y="31464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40" y="243027"/>
            <a:ext cx="7795895" cy="14541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81000" marR="848994" indent="-342900">
              <a:lnSpc>
                <a:spcPts val="2690"/>
              </a:lnSpc>
              <a:spcBef>
                <a:spcPts val="745"/>
              </a:spcBef>
              <a:buChar char="•"/>
              <a:tabLst>
                <a:tab pos="380365" algn="l"/>
                <a:tab pos="381000" algn="l"/>
              </a:tabLst>
            </a:pPr>
            <a:r>
              <a:rPr sz="2800" spc="-5" dirty="0">
                <a:latin typeface="Arial MT"/>
                <a:cs typeface="Arial MT"/>
              </a:rPr>
              <a:t>Example: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Comparing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zero-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and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first-order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processes.</a:t>
            </a:r>
          </a:p>
          <a:p>
            <a:pPr marL="781685" marR="30480" indent="-287020">
              <a:lnSpc>
                <a:spcPts val="2300"/>
              </a:lnSpc>
              <a:spcBef>
                <a:spcPts val="600"/>
              </a:spcBef>
            </a:pPr>
            <a:r>
              <a:rPr sz="2400" spc="250" dirty="0" smtClean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Dose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=</a:t>
            </a:r>
            <a:r>
              <a:rPr sz="2400" spc="-5" dirty="0">
                <a:latin typeface="Arial MT"/>
                <a:cs typeface="Arial MT"/>
              </a:rPr>
              <a:t> 100</a:t>
            </a:r>
            <a:r>
              <a:rPr sz="2400" dirty="0">
                <a:latin typeface="Arial MT"/>
                <a:cs typeface="Arial MT"/>
              </a:rPr>
              <a:t> mg,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K</a:t>
            </a:r>
            <a:r>
              <a:rPr sz="2400" spc="-7" baseline="-20833" dirty="0">
                <a:latin typeface="Arial MT"/>
                <a:cs typeface="Arial MT"/>
              </a:rPr>
              <a:t>o</a:t>
            </a:r>
            <a:r>
              <a:rPr sz="2400" spc="-5" dirty="0">
                <a:latin typeface="Arial MT"/>
                <a:cs typeface="Arial MT"/>
              </a:rPr>
              <a:t>=10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mg hr</a:t>
            </a:r>
            <a:r>
              <a:rPr sz="2400" spc="-7" baseline="36458" dirty="0">
                <a:latin typeface="Arial MT"/>
                <a:cs typeface="Arial MT"/>
              </a:rPr>
              <a:t>-1</a:t>
            </a:r>
            <a:r>
              <a:rPr sz="2400" spc="-5" dirty="0">
                <a:latin typeface="Arial MT"/>
                <a:cs typeface="Arial MT"/>
              </a:rPr>
              <a:t>,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k=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0.1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hr (or 10% </a:t>
            </a:r>
            <a:r>
              <a:rPr sz="2400" dirty="0">
                <a:latin typeface="Arial MT"/>
                <a:cs typeface="Arial MT"/>
              </a:rPr>
              <a:t>of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5" dirty="0">
                <a:latin typeface="Arial MT"/>
                <a:cs typeface="Arial MT"/>
              </a:rPr>
              <a:t> remaining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dose)</a:t>
            </a:r>
            <a:endParaRPr sz="2400" dirty="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311" y="2133656"/>
            <a:ext cx="8693607" cy="45780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91058"/>
            <a:ext cx="8028940" cy="47218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155700" marR="712470" indent="-228600">
              <a:lnSpc>
                <a:spcPts val="3020"/>
              </a:lnSpc>
              <a:spcBef>
                <a:spcPts val="480"/>
              </a:spcBef>
              <a:buChar char="•"/>
              <a:tabLst>
                <a:tab pos="1156335" algn="l"/>
              </a:tabLst>
            </a:pPr>
            <a:r>
              <a:rPr sz="2400" spc="-5" dirty="0">
                <a:latin typeface="Arial MT"/>
                <a:cs typeface="Arial MT"/>
              </a:rPr>
              <a:t>Dosage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adjustment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 </a:t>
            </a:r>
            <a:r>
              <a:rPr sz="2400" spc="-5" dirty="0">
                <a:latin typeface="Arial MT"/>
                <a:cs typeface="Arial MT"/>
              </a:rPr>
              <a:t>drugs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disease </a:t>
            </a:r>
            <a:r>
              <a:rPr sz="2400" spc="-7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states,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if and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when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necessary</a:t>
            </a:r>
          </a:p>
          <a:p>
            <a:pPr marL="1155700" indent="-229235">
              <a:lnSpc>
                <a:spcPct val="100000"/>
              </a:lnSpc>
              <a:spcBef>
                <a:spcPts val="295"/>
              </a:spcBef>
              <a:buChar char="•"/>
              <a:tabLst>
                <a:tab pos="1156335" algn="l"/>
              </a:tabLst>
            </a:pPr>
            <a:r>
              <a:rPr sz="2400" spc="-5" dirty="0">
                <a:latin typeface="Arial MT"/>
                <a:cs typeface="Arial MT"/>
              </a:rPr>
              <a:t>Evaluation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drug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interactions.</a:t>
            </a:r>
          </a:p>
          <a:p>
            <a:pPr marL="1155700" marR="76835" indent="-228600">
              <a:lnSpc>
                <a:spcPts val="3020"/>
              </a:lnSpc>
              <a:spcBef>
                <a:spcPts val="725"/>
              </a:spcBef>
              <a:buChar char="•"/>
              <a:tabLst>
                <a:tab pos="1156335" algn="l"/>
              </a:tabLst>
            </a:pPr>
            <a:r>
              <a:rPr sz="2400" spc="-5" dirty="0">
                <a:latin typeface="Arial MT"/>
                <a:cs typeface="Arial MT"/>
              </a:rPr>
              <a:t>Clinical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prediction: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using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pharmacokinetic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parameters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to </a:t>
            </a:r>
            <a:r>
              <a:rPr sz="2400" dirty="0">
                <a:latin typeface="Arial MT"/>
                <a:cs typeface="Arial MT"/>
              </a:rPr>
              <a:t>individualize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drug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dosing </a:t>
            </a:r>
            <a:r>
              <a:rPr sz="2400" spc="-76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regimen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thus </a:t>
            </a:r>
            <a:r>
              <a:rPr sz="2400" spc="-5" dirty="0">
                <a:latin typeface="Arial MT"/>
                <a:cs typeface="Arial MT"/>
              </a:rPr>
              <a:t>provide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most </a:t>
            </a:r>
            <a:r>
              <a:rPr sz="2400" dirty="0">
                <a:latin typeface="Arial MT"/>
                <a:cs typeface="Arial MT"/>
              </a:rPr>
              <a:t> effective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drug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therapy.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00" dirty="0">
              <a:latin typeface="Arial MT"/>
              <a:cs typeface="Arial MT"/>
            </a:endParaRPr>
          </a:p>
          <a:p>
            <a:pPr marL="355600" marR="5080" indent="-343535">
              <a:lnSpc>
                <a:spcPct val="9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 MT"/>
                <a:cs typeface="Arial MT"/>
              </a:rPr>
              <a:t>It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important</a:t>
            </a:r>
            <a:r>
              <a:rPr sz="2400" dirty="0">
                <a:latin typeface="Arial MT"/>
                <a:cs typeface="Arial MT"/>
              </a:rPr>
              <a:t> to </a:t>
            </a:r>
            <a:r>
              <a:rPr sz="2400" spc="-5" dirty="0">
                <a:latin typeface="Arial MT"/>
                <a:cs typeface="Arial MT"/>
              </a:rPr>
              <a:t>know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that ~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40%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 </a:t>
            </a:r>
            <a:r>
              <a:rPr sz="2400" spc="-5" dirty="0">
                <a:latin typeface="Arial MT"/>
                <a:cs typeface="Arial MT"/>
              </a:rPr>
              <a:t>drugs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dirty="0">
                <a:latin typeface="Arial MT"/>
                <a:cs typeface="Arial MT"/>
              </a:rPr>
              <a:t> the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development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process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fail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translated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into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market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because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5" dirty="0" err="1">
                <a:latin typeface="Arial MT"/>
                <a:cs typeface="Arial MT"/>
              </a:rPr>
              <a:t>biopharmaceutics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pharmcokinetics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reasons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565" y="515238"/>
            <a:ext cx="7816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Rectilinear</a:t>
            </a:r>
            <a:r>
              <a:rPr spc="35" dirty="0"/>
              <a:t> </a:t>
            </a:r>
            <a:r>
              <a:rPr spc="-5" dirty="0"/>
              <a:t>versus</a:t>
            </a:r>
            <a:r>
              <a:rPr dirty="0"/>
              <a:t> </a:t>
            </a:r>
            <a:r>
              <a:rPr spc="-5" dirty="0">
                <a:solidFill>
                  <a:srgbClr val="0000CC"/>
                </a:solidFill>
              </a:rPr>
              <a:t>Semilogarithmic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208402"/>
            <a:ext cx="7785100" cy="314642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55600" marR="5080" indent="-343535">
              <a:lnSpc>
                <a:spcPts val="3829"/>
              </a:lnSpc>
              <a:spcBef>
                <a:spcPts val="24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Arial MT"/>
                <a:cs typeface="Arial MT"/>
              </a:rPr>
              <a:t>In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rectilinear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paper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Symbol"/>
                <a:cs typeface="Symbol"/>
              </a:rPr>
              <a:t></a:t>
            </a:r>
            <a:r>
              <a:rPr sz="3200" spc="9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 MT"/>
                <a:cs typeface="Arial MT"/>
              </a:rPr>
              <a:t>both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y-axis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and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x-axis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employ linear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coordinates.</a:t>
            </a:r>
            <a:endParaRPr sz="3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4550">
              <a:latin typeface="Arial MT"/>
              <a:cs typeface="Arial MT"/>
            </a:endParaRPr>
          </a:p>
          <a:p>
            <a:pPr marL="355600" marR="336550" indent="-343535">
              <a:lnSpc>
                <a:spcPct val="99900"/>
              </a:lnSpc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Arial MT"/>
                <a:cs typeface="Arial MT"/>
              </a:rPr>
              <a:t>In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semilogarithmic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paper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Symbol"/>
                <a:cs typeface="Symbol"/>
              </a:rPr>
              <a:t></a:t>
            </a:r>
            <a:r>
              <a:rPr sz="3200" spc="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y-axis 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employs logarithmic co-ordinates, </a:t>
            </a:r>
            <a:r>
              <a:rPr sz="3200" dirty="0">
                <a:latin typeface="Arial MT"/>
                <a:cs typeface="Arial MT"/>
              </a:rPr>
              <a:t>while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x-axis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employs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linear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coordinates.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0" y="1219200"/>
            <a:ext cx="3457955" cy="42672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0" y="1219200"/>
            <a:ext cx="3092196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377820"/>
            <a:ext cx="8604885" cy="5892638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0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 MT"/>
                <a:cs typeface="Arial MT"/>
              </a:rPr>
              <a:t>Biopharmaceutics:</a:t>
            </a:r>
            <a:endParaRPr sz="3200" dirty="0">
              <a:latin typeface="Arial MT"/>
              <a:cs typeface="Arial MT"/>
            </a:endParaRPr>
          </a:p>
          <a:p>
            <a:pPr marL="756285" marR="5080" lvl="1" indent="-287020">
              <a:lnSpc>
                <a:spcPct val="9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science</a:t>
            </a:r>
            <a:r>
              <a:rPr sz="2800" spc="-5" dirty="0">
                <a:latin typeface="Arial MT"/>
                <a:cs typeface="Arial MT"/>
              </a:rPr>
              <a:t> that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examines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 </a:t>
            </a:r>
            <a:r>
              <a:rPr sz="2800" dirty="0">
                <a:latin typeface="Arial MT"/>
                <a:cs typeface="Arial MT"/>
              </a:rPr>
              <a:t>interrelationship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 </a:t>
            </a:r>
            <a:r>
              <a:rPr sz="2800" dirty="0">
                <a:latin typeface="Arial MT"/>
                <a:cs typeface="Arial MT"/>
              </a:rPr>
              <a:t>physicochemical properties </a:t>
            </a:r>
            <a:r>
              <a:rPr sz="2800" spc="-5" dirty="0">
                <a:latin typeface="Arial MT"/>
                <a:cs typeface="Arial MT"/>
              </a:rPr>
              <a:t>of the </a:t>
            </a:r>
            <a:r>
              <a:rPr sz="2800" dirty="0">
                <a:latin typeface="Arial MT"/>
                <a:cs typeface="Arial MT"/>
              </a:rPr>
              <a:t>drug, the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dosage form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which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dirty="0">
                <a:latin typeface="Arial MT"/>
                <a:cs typeface="Arial MT"/>
              </a:rPr>
              <a:t> drug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is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given,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and the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route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administration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dirty="0">
                <a:latin typeface="Arial MT"/>
                <a:cs typeface="Arial MT"/>
              </a:rPr>
              <a:t> rate </a:t>
            </a:r>
            <a:r>
              <a:rPr sz="2800" spc="-5" dirty="0">
                <a:latin typeface="Arial MT"/>
                <a:cs typeface="Arial MT"/>
              </a:rPr>
              <a:t>and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extent </a:t>
            </a:r>
            <a:r>
              <a:rPr sz="2800" spc="-5" dirty="0">
                <a:latin typeface="Arial MT"/>
                <a:cs typeface="Arial MT"/>
              </a:rPr>
              <a:t>of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systemic drug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absorption</a:t>
            </a:r>
          </a:p>
          <a:p>
            <a:pPr marL="756285" marR="1033780" lvl="1" indent="-287020" algn="just">
              <a:lnSpc>
                <a:spcPts val="3030"/>
              </a:lnSpc>
              <a:spcBef>
                <a:spcPts val="71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 MT"/>
                <a:cs typeface="Arial MT"/>
              </a:rPr>
              <a:t>It is the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study</a:t>
            </a:r>
            <a:r>
              <a:rPr sz="2800" spc="-5" dirty="0">
                <a:latin typeface="Arial MT"/>
                <a:cs typeface="Arial MT"/>
              </a:rPr>
              <a:t> of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factors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influencing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 </a:t>
            </a:r>
            <a:r>
              <a:rPr sz="2800" dirty="0">
                <a:latin typeface="Arial MT"/>
                <a:cs typeface="Arial MT"/>
              </a:rPr>
              <a:t> bioavailability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drug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man</a:t>
            </a:r>
            <a:r>
              <a:rPr sz="2800" dirty="0">
                <a:latin typeface="Arial MT"/>
                <a:cs typeface="Arial MT"/>
              </a:rPr>
              <a:t> and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animals</a:t>
            </a:r>
            <a:endParaRPr sz="2800" dirty="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Arial MT"/>
              <a:buChar char="–"/>
            </a:pPr>
            <a:endParaRPr sz="3450" dirty="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</a:pPr>
            <a:r>
              <a:rPr sz="2800" spc="-5" dirty="0">
                <a:latin typeface="Arial MT"/>
                <a:cs typeface="Arial MT"/>
              </a:rPr>
              <a:t>Examples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 some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factors</a:t>
            </a:r>
            <a:r>
              <a:rPr sz="2800" spc="-5" dirty="0">
                <a:latin typeface="Arial MT"/>
                <a:cs typeface="Arial MT"/>
              </a:rPr>
              <a:t> include:</a:t>
            </a:r>
            <a:endParaRPr sz="2800" dirty="0">
              <a:latin typeface="Arial MT"/>
              <a:cs typeface="Arial MT"/>
            </a:endParaRPr>
          </a:p>
          <a:p>
            <a:pPr marL="1155700" lvl="2" indent="-229235">
              <a:lnSpc>
                <a:spcPct val="100000"/>
              </a:lnSpc>
              <a:spcBef>
                <a:spcPts val="305"/>
              </a:spcBef>
              <a:buChar char="•"/>
              <a:tabLst>
                <a:tab pos="1156335" algn="l"/>
              </a:tabLst>
            </a:pPr>
            <a:r>
              <a:rPr sz="2400" spc="-5" dirty="0">
                <a:latin typeface="Arial MT"/>
                <a:cs typeface="Arial MT"/>
              </a:rPr>
              <a:t>Chemical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nature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drug </a:t>
            </a:r>
            <a:r>
              <a:rPr sz="2400" spc="-5" dirty="0">
                <a:latin typeface="Arial MT"/>
                <a:cs typeface="Arial MT"/>
              </a:rPr>
              <a:t>(weak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acid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or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weak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base)</a:t>
            </a:r>
            <a:endParaRPr sz="2400" dirty="0">
              <a:latin typeface="Arial MT"/>
              <a:cs typeface="Arial MT"/>
            </a:endParaRPr>
          </a:p>
          <a:p>
            <a:pPr marL="1155700" marR="546100" lvl="2" indent="-228600">
              <a:lnSpc>
                <a:spcPts val="2590"/>
              </a:lnSpc>
              <a:spcBef>
                <a:spcPts val="615"/>
              </a:spcBef>
              <a:buChar char="•"/>
              <a:tabLst>
                <a:tab pos="1156335" algn="l"/>
              </a:tabLst>
            </a:pPr>
            <a:r>
              <a:rPr sz="2400" dirty="0">
                <a:latin typeface="Arial MT"/>
                <a:cs typeface="Arial MT"/>
              </a:rPr>
              <a:t>Inert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excipients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used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formulation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 dosage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form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(e.g.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diluents,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binding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agents,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disintegrating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agents,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coloring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agents,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etc.)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59053"/>
            <a:ext cx="8014334" cy="5440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5700" marR="508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1156335" algn="l"/>
              </a:tabLst>
            </a:pPr>
            <a:r>
              <a:rPr sz="2400" spc="-5" dirty="0">
                <a:latin typeface="Arial MT"/>
                <a:cs typeface="Arial MT"/>
              </a:rPr>
              <a:t>Method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manufacture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(dry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granulation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and/or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wet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granulation).</a:t>
            </a:r>
            <a:endParaRPr sz="2400">
              <a:latin typeface="Arial MT"/>
              <a:cs typeface="Arial MT"/>
            </a:endParaRPr>
          </a:p>
          <a:p>
            <a:pPr marL="1155700" marR="71755" indent="-228600">
              <a:lnSpc>
                <a:spcPct val="100000"/>
              </a:lnSpc>
              <a:spcBef>
                <a:spcPts val="575"/>
              </a:spcBef>
              <a:buChar char="•"/>
              <a:tabLst>
                <a:tab pos="1156335" algn="l"/>
              </a:tabLst>
            </a:pPr>
            <a:r>
              <a:rPr sz="2400" spc="-5" dirty="0">
                <a:latin typeface="Arial MT"/>
                <a:cs typeface="Arial MT"/>
              </a:rPr>
              <a:t>Physicochemical</a:t>
            </a:r>
            <a:r>
              <a:rPr sz="2400" spc="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properties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drugs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(pKa,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particle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size</a:t>
            </a:r>
            <a:r>
              <a:rPr sz="2400" dirty="0">
                <a:latin typeface="Arial MT"/>
                <a:cs typeface="Arial MT"/>
              </a:rPr>
              <a:t> and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size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distribution,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partition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coefficient,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polymorphism,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etc.).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Arial MT"/>
              <a:cs typeface="Arial MT"/>
            </a:endParaRPr>
          </a:p>
          <a:p>
            <a:pPr marL="355600" marR="495934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 MT"/>
                <a:cs typeface="Arial MT"/>
              </a:rPr>
              <a:t>Generally,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goal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biopharmaceutical</a:t>
            </a:r>
            <a:r>
              <a:rPr sz="2400" spc="6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studies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develop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 </a:t>
            </a:r>
            <a:r>
              <a:rPr sz="2400" spc="-5" dirty="0">
                <a:latin typeface="Arial MT"/>
                <a:cs typeface="Arial MT"/>
              </a:rPr>
              <a:t>dosage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form that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will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provide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consistent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bioavailability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at 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desirable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rate.</a:t>
            </a:r>
            <a:endParaRPr sz="2400">
              <a:latin typeface="Arial MT"/>
              <a:cs typeface="Arial MT"/>
            </a:endParaRPr>
          </a:p>
          <a:p>
            <a:pPr marL="756285" marR="180340" indent="-28702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Arial MT"/>
                <a:cs typeface="Arial MT"/>
              </a:rPr>
              <a:t>–</a:t>
            </a:r>
            <a:r>
              <a:rPr sz="2400" spc="2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importance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 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consistent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bioavailability</a:t>
            </a:r>
            <a:r>
              <a:rPr sz="2400" spc="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can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be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very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well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appreciated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if 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drug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has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narrow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therapeutic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range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(e.g.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digoxin)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where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small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variations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blood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concentrations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may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result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toxic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or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subtherapeutic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concentrations.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393" y="424941"/>
            <a:ext cx="828675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9520" marR="5080" indent="-1227455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Relationship between the administered dose </a:t>
            </a:r>
            <a:r>
              <a:rPr sz="3300" spc="-905" dirty="0"/>
              <a:t> </a:t>
            </a:r>
            <a:r>
              <a:rPr sz="3300" spc="-5" dirty="0"/>
              <a:t>and amount</a:t>
            </a:r>
            <a:r>
              <a:rPr sz="3300" dirty="0"/>
              <a:t> of </a:t>
            </a:r>
            <a:r>
              <a:rPr sz="3300" spc="-5" dirty="0"/>
              <a:t>drug</a:t>
            </a:r>
            <a:r>
              <a:rPr sz="3300" dirty="0"/>
              <a:t> </a:t>
            </a:r>
            <a:r>
              <a:rPr sz="3300" spc="-5" dirty="0"/>
              <a:t>in</a:t>
            </a:r>
            <a:r>
              <a:rPr sz="3300" dirty="0"/>
              <a:t> the </a:t>
            </a:r>
            <a:r>
              <a:rPr sz="3300" spc="-5" dirty="0"/>
              <a:t>body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523240" y="1931034"/>
            <a:ext cx="8053070" cy="3496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1778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68300" algn="l"/>
                <a:tab pos="368935" algn="l"/>
              </a:tabLst>
            </a:pPr>
            <a:r>
              <a:rPr sz="2400" dirty="0">
                <a:latin typeface="Arial MT"/>
                <a:cs typeface="Arial MT"/>
              </a:rPr>
              <a:t>Only</a:t>
            </a:r>
            <a:r>
              <a:rPr sz="2400" spc="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that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fraction</a:t>
            </a:r>
            <a:r>
              <a:rPr sz="2400" spc="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administered</a:t>
            </a:r>
            <a:r>
              <a:rPr sz="2400" spc="8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dose</a:t>
            </a:r>
            <a:r>
              <a:rPr sz="2400" spc="7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which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actually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reaches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systemic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circulation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will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available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5" dirty="0">
                <a:latin typeface="Arial MT"/>
                <a:cs typeface="Arial MT"/>
              </a:rPr>
              <a:t> elicit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pharmacological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effect.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3500">
              <a:latin typeface="Arial MT"/>
              <a:cs typeface="Arial MT"/>
            </a:endParaRPr>
          </a:p>
          <a:p>
            <a:pPr marL="368300" marR="600710" indent="-343535">
              <a:lnSpc>
                <a:spcPct val="100000"/>
              </a:lnSpc>
              <a:spcBef>
                <a:spcPts val="5"/>
              </a:spcBef>
              <a:buChar char="•"/>
              <a:tabLst>
                <a:tab pos="368300" algn="l"/>
                <a:tab pos="368935" algn="l"/>
              </a:tabLst>
            </a:pPr>
            <a:r>
              <a:rPr sz="2400" dirty="0">
                <a:latin typeface="Arial MT"/>
                <a:cs typeface="Arial MT"/>
              </a:rPr>
              <a:t>For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intravenous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solution,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amount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drug</a:t>
            </a:r>
            <a:r>
              <a:rPr sz="2400" dirty="0">
                <a:latin typeface="Arial MT"/>
                <a:cs typeface="Arial MT"/>
              </a:rPr>
              <a:t> that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reaches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general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circulation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=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-5" dirty="0">
                <a:latin typeface="Arial MT"/>
                <a:cs typeface="Arial MT"/>
              </a:rPr>
              <a:t>dose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administered.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00">
              <a:latin typeface="Arial MT"/>
              <a:cs typeface="Arial MT"/>
            </a:endParaRPr>
          </a:p>
          <a:p>
            <a:pPr marR="167640" algn="ctr">
              <a:lnSpc>
                <a:spcPts val="3070"/>
              </a:lnSpc>
              <a:tabLst>
                <a:tab pos="1917700" algn="l"/>
              </a:tabLst>
            </a:pPr>
            <a:r>
              <a:rPr sz="3300" i="1" spc="-35" dirty="0">
                <a:latin typeface="Times New Roman"/>
                <a:cs typeface="Times New Roman"/>
              </a:rPr>
              <a:t>D</a:t>
            </a:r>
            <a:r>
              <a:rPr sz="3300" i="1" spc="-5" dirty="0">
                <a:latin typeface="Times New Roman"/>
                <a:cs typeface="Times New Roman"/>
              </a:rPr>
              <a:t>o</a:t>
            </a:r>
            <a:r>
              <a:rPr sz="3300" i="1" spc="5" dirty="0">
                <a:latin typeface="Times New Roman"/>
                <a:cs typeface="Times New Roman"/>
              </a:rPr>
              <a:t>s</a:t>
            </a:r>
            <a:r>
              <a:rPr sz="3300" i="1" spc="20" dirty="0">
                <a:latin typeface="Times New Roman"/>
                <a:cs typeface="Times New Roman"/>
              </a:rPr>
              <a:t>e</a:t>
            </a:r>
            <a:r>
              <a:rPr sz="3300" i="1" spc="-25" dirty="0">
                <a:latin typeface="Times New Roman"/>
                <a:cs typeface="Times New Roman"/>
              </a:rPr>
              <a:t> </a:t>
            </a:r>
            <a:r>
              <a:rPr sz="3300" spc="25" dirty="0">
                <a:latin typeface="Symbol"/>
                <a:cs typeface="Symbol"/>
              </a:rPr>
              <a:t></a:t>
            </a:r>
            <a:r>
              <a:rPr sz="3300" spc="270" dirty="0">
                <a:latin typeface="Times New Roman"/>
                <a:cs typeface="Times New Roman"/>
              </a:rPr>
              <a:t> </a:t>
            </a:r>
            <a:r>
              <a:rPr sz="3300" i="1" spc="25" dirty="0">
                <a:latin typeface="Times New Roman"/>
                <a:cs typeface="Times New Roman"/>
              </a:rPr>
              <a:t>X</a:t>
            </a:r>
            <a:r>
              <a:rPr sz="3300" i="1" dirty="0">
                <a:latin typeface="Times New Roman"/>
                <a:cs typeface="Times New Roman"/>
              </a:rPr>
              <a:t>	</a:t>
            </a:r>
            <a:r>
              <a:rPr sz="3300" spc="25" dirty="0">
                <a:latin typeface="Symbol"/>
                <a:cs typeface="Symbol"/>
              </a:rPr>
              <a:t></a:t>
            </a:r>
            <a:r>
              <a:rPr sz="3300" spc="270" dirty="0">
                <a:latin typeface="Times New Roman"/>
                <a:cs typeface="Times New Roman"/>
              </a:rPr>
              <a:t> </a:t>
            </a:r>
            <a:r>
              <a:rPr sz="3300" i="1" spc="-25" dirty="0">
                <a:latin typeface="Times New Roman"/>
                <a:cs typeface="Times New Roman"/>
              </a:rPr>
              <a:t>A</a:t>
            </a:r>
            <a:r>
              <a:rPr sz="3300" i="1" spc="-35" dirty="0">
                <a:latin typeface="Times New Roman"/>
                <a:cs typeface="Times New Roman"/>
              </a:rPr>
              <a:t>U</a:t>
            </a:r>
            <a:r>
              <a:rPr sz="3300" i="1" spc="30" dirty="0">
                <a:latin typeface="Times New Roman"/>
                <a:cs typeface="Times New Roman"/>
              </a:rPr>
              <a:t>C</a:t>
            </a:r>
            <a:r>
              <a:rPr sz="3300" i="1" spc="-500" dirty="0">
                <a:latin typeface="Times New Roman"/>
                <a:cs typeface="Times New Roman"/>
              </a:rPr>
              <a:t> </a:t>
            </a:r>
            <a:r>
              <a:rPr sz="2925" baseline="42735" dirty="0">
                <a:latin typeface="Symbol"/>
                <a:cs typeface="Symbol"/>
              </a:rPr>
              <a:t></a:t>
            </a:r>
            <a:r>
              <a:rPr sz="2925" spc="-277" baseline="42735" dirty="0">
                <a:latin typeface="Times New Roman"/>
                <a:cs typeface="Times New Roman"/>
              </a:rPr>
              <a:t> </a:t>
            </a:r>
            <a:r>
              <a:rPr sz="3300" i="1" spc="-90" dirty="0">
                <a:latin typeface="Times New Roman"/>
                <a:cs typeface="Times New Roman"/>
              </a:rPr>
              <a:t>KV</a:t>
            </a:r>
            <a:endParaRPr sz="3300">
              <a:latin typeface="Times New Roman"/>
              <a:cs typeface="Times New Roman"/>
            </a:endParaRPr>
          </a:p>
          <a:p>
            <a:pPr marL="824865" algn="ctr">
              <a:lnSpc>
                <a:spcPts val="1450"/>
              </a:lnSpc>
              <a:tabLst>
                <a:tab pos="2313305" algn="l"/>
              </a:tabLst>
            </a:pPr>
            <a:r>
              <a:rPr sz="1950" dirty="0">
                <a:latin typeface="Times New Roman"/>
                <a:cs typeface="Times New Roman"/>
              </a:rPr>
              <a:t>0	0</a:t>
            </a:r>
            <a:endParaRPr sz="1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98678"/>
            <a:ext cx="733044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3535">
              <a:lnSpc>
                <a:spcPts val="2590"/>
              </a:lnSpc>
              <a:spcBef>
                <a:spcPts val="42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 MT"/>
                <a:cs typeface="Arial MT"/>
              </a:rPr>
              <a:t>For the </a:t>
            </a:r>
            <a:r>
              <a:rPr sz="2400" spc="-5" dirty="0">
                <a:latin typeface="Arial MT"/>
                <a:cs typeface="Arial MT"/>
              </a:rPr>
              <a:t>extravascular </a:t>
            </a:r>
            <a:r>
              <a:rPr sz="2400" dirty="0">
                <a:latin typeface="Arial MT"/>
                <a:cs typeface="Arial MT"/>
              </a:rPr>
              <a:t>route, the </a:t>
            </a:r>
            <a:r>
              <a:rPr sz="2400" spc="-5" dirty="0">
                <a:latin typeface="Arial MT"/>
                <a:cs typeface="Arial MT"/>
              </a:rPr>
              <a:t>amount </a:t>
            </a:r>
            <a:r>
              <a:rPr sz="2400" dirty="0">
                <a:latin typeface="Arial MT"/>
                <a:cs typeface="Arial MT"/>
              </a:rPr>
              <a:t>of </a:t>
            </a:r>
            <a:r>
              <a:rPr sz="2400" spc="-5" dirty="0">
                <a:latin typeface="Arial MT"/>
                <a:cs typeface="Arial MT"/>
              </a:rPr>
              <a:t>drug </a:t>
            </a:r>
            <a:r>
              <a:rPr sz="2400" dirty="0">
                <a:latin typeface="Arial MT"/>
                <a:cs typeface="Arial MT"/>
              </a:rPr>
              <a:t>that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reaches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general</a:t>
            </a:r>
            <a:r>
              <a:rPr sz="2400" spc="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circulation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is</a:t>
            </a:r>
            <a:r>
              <a:rPr sz="2400" dirty="0">
                <a:latin typeface="Arial MT"/>
                <a:cs typeface="Arial MT"/>
              </a:rPr>
              <a:t> the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product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bioavailable</a:t>
            </a:r>
            <a:r>
              <a:rPr sz="2400" spc="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fraction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(F)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-5" dirty="0">
                <a:latin typeface="Arial MT"/>
                <a:cs typeface="Arial MT"/>
              </a:rPr>
              <a:t>dose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administered: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3276600"/>
            <a:ext cx="7998460" cy="292451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68300" lvl="0" indent="-343535">
              <a:spcBef>
                <a:spcPts val="900"/>
              </a:spcBef>
              <a:buFontTx/>
              <a:buChar char="•"/>
              <a:tabLst>
                <a:tab pos="368300" algn="l"/>
                <a:tab pos="368935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Arial MT"/>
                <a:cs typeface="Arial MT"/>
              </a:rPr>
              <a:t>where</a:t>
            </a:r>
            <a:endParaRPr lang="en-US" sz="2400" dirty="0">
              <a:solidFill>
                <a:prstClr val="black"/>
              </a:solidFill>
              <a:latin typeface="Arial MT"/>
              <a:cs typeface="Arial MT"/>
            </a:endParaRPr>
          </a:p>
          <a:p>
            <a:pPr marL="768985" marR="17780" lvl="1" indent="-287020">
              <a:spcBef>
                <a:spcPts val="690"/>
              </a:spcBef>
              <a:buFontTx/>
              <a:buChar char="–"/>
              <a:tabLst>
                <a:tab pos="769620" algn="l"/>
              </a:tabLst>
            </a:pPr>
            <a:r>
              <a:rPr lang="en-US" sz="2400" spc="-5" dirty="0">
                <a:solidFill>
                  <a:prstClr val="black"/>
                </a:solidFill>
                <a:latin typeface="Arial MT"/>
                <a:cs typeface="Arial MT"/>
              </a:rPr>
              <a:t>AUC : is </a:t>
            </a:r>
            <a:r>
              <a:rPr lang="en-US" sz="2400" dirty="0">
                <a:solidFill>
                  <a:prstClr val="black"/>
                </a:solidFill>
                <a:latin typeface="Arial MT"/>
                <a:cs typeface="Arial MT"/>
              </a:rPr>
              <a:t>the </a:t>
            </a:r>
            <a:r>
              <a:rPr lang="en-US" sz="2400" spc="-5" dirty="0">
                <a:solidFill>
                  <a:prstClr val="black"/>
                </a:solidFill>
                <a:latin typeface="Arial MT"/>
                <a:cs typeface="Arial MT"/>
              </a:rPr>
              <a:t>area</a:t>
            </a:r>
            <a:r>
              <a:rPr lang="en-US" sz="2400" spc="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Arial MT"/>
                <a:cs typeface="Arial MT"/>
              </a:rPr>
              <a:t>under </a:t>
            </a:r>
            <a:r>
              <a:rPr lang="en-US" sz="2400" dirty="0">
                <a:solidFill>
                  <a:prstClr val="black"/>
                </a:solidFill>
                <a:latin typeface="Arial MT"/>
                <a:cs typeface="Arial MT"/>
              </a:rPr>
              <a:t>curve</a:t>
            </a:r>
            <a:r>
              <a:rPr lang="en-US" sz="2400" spc="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Arial MT"/>
                <a:cs typeface="Arial MT"/>
              </a:rPr>
              <a:t>of</a:t>
            </a:r>
            <a:r>
              <a:rPr lang="en-US" sz="24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Arial MT"/>
                <a:cs typeface="Arial MT"/>
              </a:rPr>
              <a:t>plasma</a:t>
            </a:r>
            <a:r>
              <a:rPr lang="en-US" sz="2400" spc="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Arial MT"/>
                <a:cs typeface="Arial MT"/>
              </a:rPr>
              <a:t>drug </a:t>
            </a:r>
            <a:r>
              <a:rPr lang="en-US" sz="2400" spc="-76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 MT"/>
                <a:cs typeface="Arial MT"/>
              </a:rPr>
              <a:t>concentration versus </a:t>
            </a:r>
            <a:r>
              <a:rPr lang="en-US" sz="2400" spc="-5" dirty="0">
                <a:solidFill>
                  <a:prstClr val="black"/>
                </a:solidFill>
                <a:latin typeface="Arial MT"/>
                <a:cs typeface="Arial MT"/>
              </a:rPr>
              <a:t>time </a:t>
            </a:r>
            <a:r>
              <a:rPr lang="en-US" sz="2400" dirty="0">
                <a:solidFill>
                  <a:prstClr val="black"/>
                </a:solidFill>
                <a:latin typeface="Arial MT"/>
                <a:cs typeface="Arial MT"/>
              </a:rPr>
              <a:t>from </a:t>
            </a:r>
            <a:r>
              <a:rPr lang="en-US" sz="2400" spc="-5" dirty="0">
                <a:solidFill>
                  <a:prstClr val="black"/>
                </a:solidFill>
                <a:latin typeface="Arial MT"/>
                <a:cs typeface="Arial MT"/>
              </a:rPr>
              <a:t>time zero to </a:t>
            </a:r>
            <a:r>
              <a:rPr lang="en-US" sz="24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Arial MT"/>
                <a:cs typeface="Arial MT"/>
              </a:rPr>
              <a:t>time </a:t>
            </a:r>
            <a:r>
              <a:rPr lang="en-US" sz="2400" dirty="0">
                <a:solidFill>
                  <a:prstClr val="black"/>
                </a:solidFill>
                <a:latin typeface="Arial MT"/>
                <a:cs typeface="Arial MT"/>
              </a:rPr>
              <a:t>infinity</a:t>
            </a:r>
          </a:p>
          <a:p>
            <a:pPr marL="768985" lvl="1" indent="-287020">
              <a:spcBef>
                <a:spcPts val="675"/>
              </a:spcBef>
              <a:buFontTx/>
              <a:buChar char="–"/>
              <a:tabLst>
                <a:tab pos="769620" algn="l"/>
              </a:tabLst>
            </a:pPr>
            <a:r>
              <a:rPr lang="en-US" sz="2400" spc="-5" dirty="0">
                <a:solidFill>
                  <a:prstClr val="black"/>
                </a:solidFill>
                <a:latin typeface="Arial MT"/>
                <a:cs typeface="Arial MT"/>
              </a:rPr>
              <a:t>K:</a:t>
            </a:r>
            <a:r>
              <a:rPr lang="en-US" sz="2400" spc="-2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Arial MT"/>
                <a:cs typeface="Arial MT"/>
              </a:rPr>
              <a:t>is</a:t>
            </a:r>
            <a:r>
              <a:rPr lang="en-US" sz="24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Arial MT"/>
                <a:cs typeface="Arial MT"/>
              </a:rPr>
              <a:t>the</a:t>
            </a:r>
            <a:r>
              <a:rPr lang="en-US" sz="2400" spc="-1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 MT"/>
                <a:cs typeface="Arial MT"/>
              </a:rPr>
              <a:t>first-order</a:t>
            </a:r>
            <a:r>
              <a:rPr lang="en-US" sz="2400" spc="-1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 MT"/>
                <a:cs typeface="Arial MT"/>
              </a:rPr>
              <a:t>elimination</a:t>
            </a:r>
            <a:r>
              <a:rPr lang="en-US" sz="2400" spc="1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Arial MT"/>
                <a:cs typeface="Arial MT"/>
              </a:rPr>
              <a:t>rate</a:t>
            </a:r>
            <a:r>
              <a:rPr lang="en-US" sz="2400" dirty="0">
                <a:solidFill>
                  <a:prstClr val="black"/>
                </a:solidFill>
                <a:latin typeface="Arial MT"/>
                <a:cs typeface="Arial MT"/>
              </a:rPr>
              <a:t> constant</a:t>
            </a:r>
          </a:p>
          <a:p>
            <a:pPr marL="768985" lvl="1" indent="-287020">
              <a:spcBef>
                <a:spcPts val="670"/>
              </a:spcBef>
              <a:buFontTx/>
              <a:buChar char="–"/>
              <a:tabLst>
                <a:tab pos="769620" algn="l"/>
              </a:tabLst>
            </a:pPr>
            <a:r>
              <a:rPr lang="en-US" sz="2400" spc="-5" dirty="0">
                <a:solidFill>
                  <a:prstClr val="black"/>
                </a:solidFill>
                <a:latin typeface="Arial MT"/>
                <a:cs typeface="Arial MT"/>
              </a:rPr>
              <a:t>V:</a:t>
            </a:r>
            <a:r>
              <a:rPr lang="en-US" sz="2400" spc="-2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Arial MT"/>
                <a:cs typeface="Arial MT"/>
              </a:rPr>
              <a:t>(or </a:t>
            </a:r>
            <a:r>
              <a:rPr lang="en-US" sz="2400" dirty="0" err="1">
                <a:solidFill>
                  <a:prstClr val="black"/>
                </a:solidFill>
                <a:latin typeface="Arial MT"/>
                <a:cs typeface="Arial MT"/>
              </a:rPr>
              <a:t>V</a:t>
            </a:r>
            <a:r>
              <a:rPr lang="en-US" sz="2400" baseline="-21021" dirty="0" err="1">
                <a:solidFill>
                  <a:prstClr val="black"/>
                </a:solidFill>
                <a:latin typeface="Arial MT"/>
                <a:cs typeface="Arial MT"/>
              </a:rPr>
              <a:t>d</a:t>
            </a:r>
            <a:r>
              <a:rPr lang="en-US" sz="2400" dirty="0">
                <a:solidFill>
                  <a:prstClr val="black"/>
                </a:solidFill>
                <a:latin typeface="Arial MT"/>
                <a:cs typeface="Arial MT"/>
              </a:rPr>
              <a:t>)</a:t>
            </a:r>
            <a:r>
              <a:rPr lang="en-US" sz="2400" spc="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Arial MT"/>
                <a:cs typeface="Arial MT"/>
              </a:rPr>
              <a:t>is the</a:t>
            </a:r>
            <a:r>
              <a:rPr lang="en-US" sz="2400" spc="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 MT"/>
                <a:cs typeface="Arial MT"/>
              </a:rPr>
              <a:t>drug’s</a:t>
            </a:r>
            <a:r>
              <a:rPr lang="en-US" sz="2400" spc="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Arial MT"/>
                <a:cs typeface="Arial MT"/>
              </a:rPr>
              <a:t>volume</a:t>
            </a:r>
            <a:r>
              <a:rPr lang="en-US" sz="2400" spc="1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Arial MT"/>
                <a:cs typeface="Arial MT"/>
              </a:rPr>
              <a:t>of </a:t>
            </a:r>
            <a:r>
              <a:rPr lang="en-US" sz="2400" dirty="0">
                <a:solidFill>
                  <a:prstClr val="black"/>
                </a:solidFill>
                <a:latin typeface="Arial MT"/>
                <a:cs typeface="Arial MT"/>
              </a:rPr>
              <a:t>distribution.</a:t>
            </a:r>
          </a:p>
          <a:p>
            <a:pPr marL="355600" marR="129539" indent="-343535">
              <a:lnSpc>
                <a:spcPts val="2590"/>
              </a:lnSpc>
              <a:spcBef>
                <a:spcPts val="425"/>
              </a:spcBef>
              <a:buChar char="•"/>
              <a:tabLst>
                <a:tab pos="355600" algn="l"/>
                <a:tab pos="356235" algn="l"/>
              </a:tabLst>
            </a:pPr>
            <a:endParaRPr sz="24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32694" y="2235177"/>
            <a:ext cx="5687306" cy="63094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800">
              <a:lnSpc>
                <a:spcPts val="3265"/>
              </a:lnSpc>
              <a:spcBef>
                <a:spcPts val="120"/>
              </a:spcBef>
              <a:tabLst>
                <a:tab pos="3045460" algn="l"/>
              </a:tabLst>
            </a:pPr>
            <a:r>
              <a:rPr sz="3500" i="1" spc="35" dirty="0">
                <a:latin typeface="Times New Roman"/>
                <a:cs typeface="Times New Roman"/>
              </a:rPr>
              <a:t>F</a:t>
            </a:r>
            <a:r>
              <a:rPr sz="3500" i="1" spc="280" dirty="0">
                <a:latin typeface="Times New Roman"/>
                <a:cs typeface="Times New Roman"/>
              </a:rPr>
              <a:t> </a:t>
            </a:r>
            <a:r>
              <a:rPr sz="3500" i="1" spc="25" dirty="0">
                <a:latin typeface="Times New Roman"/>
                <a:cs typeface="Times New Roman"/>
              </a:rPr>
              <a:t>x</a:t>
            </a:r>
            <a:r>
              <a:rPr sz="3500" i="1" spc="-35" dirty="0">
                <a:latin typeface="Times New Roman"/>
                <a:cs typeface="Times New Roman"/>
              </a:rPr>
              <a:t> </a:t>
            </a:r>
            <a:r>
              <a:rPr sz="3500" i="1" spc="-25" dirty="0">
                <a:latin typeface="Times New Roman"/>
                <a:cs typeface="Times New Roman"/>
              </a:rPr>
              <a:t>D</a:t>
            </a:r>
            <a:r>
              <a:rPr sz="3500" i="1" spc="5" dirty="0">
                <a:latin typeface="Times New Roman"/>
                <a:cs typeface="Times New Roman"/>
              </a:rPr>
              <a:t>os</a:t>
            </a:r>
            <a:r>
              <a:rPr sz="3500" i="1" spc="25" dirty="0">
                <a:latin typeface="Times New Roman"/>
                <a:cs typeface="Times New Roman"/>
              </a:rPr>
              <a:t>e</a:t>
            </a:r>
            <a:r>
              <a:rPr sz="3500" i="1" spc="-75" dirty="0">
                <a:latin typeface="Times New Roman"/>
                <a:cs typeface="Times New Roman"/>
              </a:rPr>
              <a:t> </a:t>
            </a:r>
            <a:r>
              <a:rPr sz="3500" spc="30" dirty="0">
                <a:latin typeface="Symbol"/>
                <a:cs typeface="Symbol"/>
              </a:rPr>
              <a:t></a:t>
            </a:r>
            <a:r>
              <a:rPr sz="3500" spc="50" dirty="0">
                <a:latin typeface="Times New Roman"/>
                <a:cs typeface="Times New Roman"/>
              </a:rPr>
              <a:t> </a:t>
            </a:r>
            <a:r>
              <a:rPr sz="3500" i="1" spc="-135" dirty="0">
                <a:latin typeface="Times New Roman"/>
                <a:cs typeface="Times New Roman"/>
              </a:rPr>
              <a:t>F</a:t>
            </a:r>
            <a:r>
              <a:rPr sz="3500" i="1" spc="35" dirty="0">
                <a:latin typeface="Times New Roman"/>
                <a:cs typeface="Times New Roman"/>
              </a:rPr>
              <a:t>X</a:t>
            </a:r>
            <a:r>
              <a:rPr sz="3500" i="1" dirty="0">
                <a:latin typeface="Times New Roman"/>
                <a:cs typeface="Times New Roman"/>
              </a:rPr>
              <a:t>	</a:t>
            </a:r>
            <a:r>
              <a:rPr sz="3500" spc="30" dirty="0">
                <a:latin typeface="Symbol"/>
                <a:cs typeface="Symbol"/>
              </a:rPr>
              <a:t></a:t>
            </a:r>
            <a:r>
              <a:rPr sz="3500" spc="229" dirty="0">
                <a:latin typeface="Times New Roman"/>
                <a:cs typeface="Times New Roman"/>
              </a:rPr>
              <a:t> </a:t>
            </a:r>
            <a:r>
              <a:rPr lang="en-US" sz="3500" i="1" spc="229" dirty="0" smtClean="0">
                <a:latin typeface="Times New Roman"/>
                <a:cs typeface="Times New Roman"/>
              </a:rPr>
              <a:t>F</a:t>
            </a:r>
            <a:r>
              <a:rPr sz="3500" i="1" spc="-20" dirty="0" smtClean="0">
                <a:latin typeface="Times New Roman"/>
                <a:cs typeface="Times New Roman"/>
              </a:rPr>
              <a:t>A</a:t>
            </a:r>
            <a:r>
              <a:rPr sz="3500" i="1" spc="-25" dirty="0" smtClean="0">
                <a:latin typeface="Times New Roman"/>
                <a:cs typeface="Times New Roman"/>
              </a:rPr>
              <a:t>U</a:t>
            </a:r>
            <a:r>
              <a:rPr sz="3500" i="1" spc="40" dirty="0" smtClean="0">
                <a:latin typeface="Times New Roman"/>
                <a:cs typeface="Times New Roman"/>
              </a:rPr>
              <a:t>C</a:t>
            </a:r>
            <a:r>
              <a:rPr sz="3500" i="1" spc="-550" dirty="0" smtClean="0">
                <a:latin typeface="Times New Roman"/>
                <a:cs typeface="Times New Roman"/>
              </a:rPr>
              <a:t> </a:t>
            </a:r>
            <a:r>
              <a:rPr sz="3075" spc="22" baseline="43360" dirty="0">
                <a:latin typeface="Symbol"/>
                <a:cs typeface="Symbol"/>
              </a:rPr>
              <a:t></a:t>
            </a:r>
            <a:r>
              <a:rPr sz="3075" spc="-337" baseline="43360" dirty="0">
                <a:latin typeface="Times New Roman"/>
                <a:cs typeface="Times New Roman"/>
              </a:rPr>
              <a:t> </a:t>
            </a:r>
            <a:r>
              <a:rPr sz="3500" i="1" spc="-95" dirty="0">
                <a:latin typeface="Times New Roman"/>
                <a:cs typeface="Times New Roman"/>
              </a:rPr>
              <a:t>KV</a:t>
            </a:r>
            <a:endParaRPr sz="3500" dirty="0">
              <a:latin typeface="Times New Roman"/>
              <a:cs typeface="Times New Roman"/>
            </a:endParaRPr>
          </a:p>
          <a:p>
            <a:pPr marL="2760980">
              <a:lnSpc>
                <a:spcPts val="1525"/>
              </a:lnSpc>
              <a:tabLst>
                <a:tab pos="4326255" algn="l"/>
              </a:tabLst>
            </a:pPr>
            <a:r>
              <a:rPr sz="2050" spc="10" dirty="0">
                <a:latin typeface="Times New Roman"/>
                <a:cs typeface="Times New Roman"/>
              </a:rPr>
              <a:t>0	0</a:t>
            </a:r>
            <a:endParaRPr sz="20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9195" y="472186"/>
            <a:ext cx="7415530" cy="113474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59690" marR="5080" indent="-47625">
              <a:lnSpc>
                <a:spcPct val="80000"/>
              </a:lnSpc>
              <a:spcBef>
                <a:spcPts val="765"/>
              </a:spcBef>
            </a:pPr>
            <a:r>
              <a:rPr sz="2800" spc="-5" dirty="0"/>
              <a:t>A </a:t>
            </a:r>
            <a:r>
              <a:rPr sz="2800" dirty="0"/>
              <a:t>typical </a:t>
            </a:r>
            <a:r>
              <a:rPr sz="2800" spc="-5" dirty="0"/>
              <a:t>plasma </a:t>
            </a:r>
            <a:r>
              <a:rPr sz="2800" dirty="0"/>
              <a:t>concentration versus </a:t>
            </a:r>
            <a:r>
              <a:rPr sz="2800" spc="-5" dirty="0"/>
              <a:t>time </a:t>
            </a:r>
            <a:r>
              <a:rPr sz="2800" dirty="0"/>
              <a:t> </a:t>
            </a:r>
            <a:r>
              <a:rPr sz="2800" spc="-5" dirty="0"/>
              <a:t>profile</a:t>
            </a:r>
            <a:r>
              <a:rPr sz="2800" spc="5" dirty="0"/>
              <a:t> </a:t>
            </a:r>
            <a:r>
              <a:rPr sz="2800" spc="-5" dirty="0"/>
              <a:t>following</a:t>
            </a:r>
            <a:r>
              <a:rPr sz="2800" spc="15" dirty="0"/>
              <a:t> </a:t>
            </a:r>
            <a:r>
              <a:rPr sz="2800" spc="-5" dirty="0"/>
              <a:t>the</a:t>
            </a:r>
            <a:r>
              <a:rPr sz="2800" spc="10" dirty="0"/>
              <a:t> </a:t>
            </a:r>
            <a:r>
              <a:rPr sz="2800" dirty="0"/>
              <a:t>administration</a:t>
            </a:r>
            <a:r>
              <a:rPr sz="2800" spc="15" dirty="0"/>
              <a:t> </a:t>
            </a:r>
            <a:r>
              <a:rPr sz="2800" spc="-5" dirty="0"/>
              <a:t>of a </a:t>
            </a:r>
            <a:r>
              <a:rPr sz="2800" dirty="0"/>
              <a:t>drug</a:t>
            </a:r>
            <a:r>
              <a:rPr sz="2800" spc="-5" dirty="0"/>
              <a:t> </a:t>
            </a:r>
            <a:r>
              <a:rPr sz="2800" dirty="0"/>
              <a:t>by </a:t>
            </a:r>
            <a:r>
              <a:rPr sz="2800" spc="-760" dirty="0"/>
              <a:t> </a:t>
            </a:r>
            <a:r>
              <a:rPr sz="2800" spc="-5" dirty="0"/>
              <a:t>an</a:t>
            </a:r>
            <a:r>
              <a:rPr sz="2800" dirty="0"/>
              <a:t> extravascular</a:t>
            </a:r>
            <a:r>
              <a:rPr sz="2800" spc="-5" dirty="0"/>
              <a:t> route</a:t>
            </a:r>
            <a:r>
              <a:rPr sz="2800" spc="10" dirty="0"/>
              <a:t> </a:t>
            </a:r>
            <a:r>
              <a:rPr sz="2800" spc="-5" dirty="0"/>
              <a:t>looks</a:t>
            </a:r>
            <a:r>
              <a:rPr sz="2800" spc="5" dirty="0"/>
              <a:t> </a:t>
            </a:r>
            <a:r>
              <a:rPr sz="2800" spc="-5" dirty="0"/>
              <a:t>like: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905066"/>
            <a:ext cx="7986750" cy="409949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56428" y="6047943"/>
            <a:ext cx="39941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MTC,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minimum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toxic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concentration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MEC, minimum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effective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concentration.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2340</Words>
  <Application>Microsoft Office PowerPoint</Application>
  <PresentationFormat>عرض على الشاشة (3:4)‏</PresentationFormat>
  <Paragraphs>214</Paragraphs>
  <Slides>41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41</vt:i4>
      </vt:variant>
    </vt:vector>
  </HeadingPairs>
  <TitlesOfParts>
    <vt:vector size="42" baseType="lpstr">
      <vt:lpstr>Office Theme</vt:lpstr>
      <vt:lpstr>    Introduction to Biopharmaceutics </vt:lpstr>
      <vt:lpstr>عرض تقديمي في PowerPoint</vt:lpstr>
      <vt:lpstr>Important definitions and  descriptions</vt:lpstr>
      <vt:lpstr>عرض تقديمي في PowerPoint</vt:lpstr>
      <vt:lpstr>عرض تقديمي في PowerPoint</vt:lpstr>
      <vt:lpstr>عرض تقديمي في PowerPoint</vt:lpstr>
      <vt:lpstr>Relationship between the administered dose  and amount of drug in the body</vt:lpstr>
      <vt:lpstr>F x Dose  FX  FAUC  KV 0 0</vt:lpstr>
      <vt:lpstr>A typical plasma concentration versus time  profile following the administration of a drug by  an extravascular route looks like:</vt:lpstr>
      <vt:lpstr>عرض تقديمي في PowerPoint</vt:lpstr>
      <vt:lpstr>A typical plot of plasma and/or serum concentration  against time, following the administration of the dose of a  drug by intravascular route</vt:lpstr>
      <vt:lpstr>عرض تقديمي في PowerPoint</vt:lpstr>
      <vt:lpstr>A typical plot of plasma concentration versus  time following the (oral) administration of an  identical dose of a drug via identical dosage  form but different formulations.</vt:lpstr>
      <vt:lpstr>Review of ADME processes</vt:lpstr>
      <vt:lpstr>عرض تقديمي في PowerPoint</vt:lpstr>
      <vt:lpstr>عرض تقديمي في PowerPoint</vt:lpstr>
      <vt:lpstr>Pharmacokinetics involve both</vt:lpstr>
      <vt:lpstr>عرض تقديمي في PowerPoint</vt:lpstr>
      <vt:lpstr>Pharmacokinetic Models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Ka FX o</vt:lpstr>
      <vt:lpstr>عرض تقديمي في PowerPoint</vt:lpstr>
      <vt:lpstr>عرض تقديمي في PowerPoint</vt:lpstr>
      <vt:lpstr>عرض تقديمي في PowerPoint</vt:lpstr>
      <vt:lpstr>Zero-order process</vt:lpstr>
      <vt:lpstr>عرض تقديمي في PowerPoint</vt:lpstr>
      <vt:lpstr>Applications of zero-order  processes</vt:lpstr>
      <vt:lpstr>First-order process</vt:lpstr>
      <vt:lpstr>عرض تقديمي في PowerPoint</vt:lpstr>
      <vt:lpstr>عرض تقديمي في PowerPoint</vt:lpstr>
      <vt:lpstr>عرض تقديمي في PowerPoint</vt:lpstr>
      <vt:lpstr>Rectilinear versus Semilogarithmic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</dc:creator>
  <cp:lastModifiedBy>Babil</cp:lastModifiedBy>
  <cp:revision>20</cp:revision>
  <dcterms:created xsi:type="dcterms:W3CDTF">2021-10-18T11:38:42Z</dcterms:created>
  <dcterms:modified xsi:type="dcterms:W3CDTF">2023-09-29T15:18:24Z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2020-10-18T00:00:00Z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2021-10-18T00:00:00Z</vt:filetime>
  </property>
</Properties>
</file>