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4" r:id="rId38"/>
    <p:sldId id="305" r:id="rId39"/>
    <p:sldId id="306" r:id="rId40"/>
    <p:sldId id="309" r:id="rId41"/>
    <p:sldId id="310" r:id="rId42"/>
    <p:sldId id="311" r:id="rId43"/>
    <p:sldId id="313" r:id="rId44"/>
    <p:sldId id="315" r:id="rId45"/>
    <p:sldId id="323" r:id="rId46"/>
    <p:sldId id="324" r:id="rId47"/>
    <p:sldId id="325" r:id="rId48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025" y="309879"/>
            <a:ext cx="82359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614" y="1464643"/>
            <a:ext cx="7862570" cy="407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9938" y="6419285"/>
            <a:ext cx="822959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033" y="115823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3400" cy="6857999"/>
            <a:chOff x="0" y="0"/>
            <a:chExt cx="81534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2946" y="638629"/>
            <a:ext cx="20935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latin typeface="Times New Roman"/>
                <a:cs typeface="Times New Roman"/>
              </a:rPr>
              <a:t>Chapter</a:t>
            </a:r>
            <a:r>
              <a:rPr b="1" i="1" spc="-9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" name="object 9"/>
          <p:cNvSpPr/>
          <p:nvPr/>
        </p:nvSpPr>
        <p:spPr>
          <a:xfrm>
            <a:off x="2057400" y="20574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7388" y="1618551"/>
            <a:ext cx="5077811" cy="5234253"/>
          </a:xfrm>
          <a:prstGeom prst="rect">
            <a:avLst/>
          </a:prstGeom>
        </p:spPr>
        <p:txBody>
          <a:bodyPr vert="horz" wrap="square" lIns="0" tIns="379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85"/>
              </a:spcBef>
            </a:pPr>
            <a:r>
              <a:rPr sz="4200" b="1" spc="-10" dirty="0">
                <a:latin typeface="Times New Roman"/>
                <a:cs typeface="Times New Roman"/>
              </a:rPr>
              <a:t>The</a:t>
            </a:r>
            <a:r>
              <a:rPr sz="4200" b="1" spc="-45" dirty="0">
                <a:latin typeface="Times New Roman"/>
                <a:cs typeface="Times New Roman"/>
              </a:rPr>
              <a:t> </a:t>
            </a:r>
            <a:r>
              <a:rPr sz="4200" b="1" spc="-5" dirty="0">
                <a:latin typeface="Times New Roman"/>
                <a:cs typeface="Times New Roman"/>
              </a:rPr>
              <a:t>Skeletal</a:t>
            </a:r>
            <a:r>
              <a:rPr sz="4200" b="1" spc="-35" dirty="0">
                <a:latin typeface="Times New Roman"/>
                <a:cs typeface="Times New Roman"/>
              </a:rPr>
              <a:t> </a:t>
            </a:r>
            <a:r>
              <a:rPr sz="4200" b="1" spc="-5" dirty="0" smtClean="0">
                <a:latin typeface="Times New Roman"/>
                <a:cs typeface="Times New Roman"/>
              </a:rPr>
              <a:t>System</a:t>
            </a:r>
            <a:endParaRPr lang="ar-IQ" sz="4200" b="1" spc="-5" dirty="0" smtClean="0">
              <a:latin typeface="Times New Roman"/>
              <a:cs typeface="Times New Roman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Raghda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Hameed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Jasim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M.B.Ch.B</a:t>
            </a: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   </a:t>
            </a:r>
            <a:r>
              <a:rPr lang="en-US" sz="2000" dirty="0" smtClean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F.I. B.M.S</a:t>
            </a: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.  Path.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800" b="1" i="0" u="none" strike="noStrike" kern="0" cap="none" spc="0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nd</a:t>
            </a:r>
            <a:r>
              <a:rPr kumimoji="0" lang="en-US" sz="2800" b="1" i="0" u="none" strike="noStrike" kern="0" cap="none" spc="284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Year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Medical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Laboratory  Techniques 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ar-IQ" sz="2800" b="1" i="0" u="none" strike="noStrike" kern="0" cap="none" spc="-40" normalizeH="0" baseline="0" noProof="0" dirty="0" smtClean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lang="en-US" sz="36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2</a:t>
            </a:r>
            <a:r>
              <a:rPr lang="en-US" sz="3600" spc="-190" baseline="30000" dirty="0" smtClean="0">
                <a:solidFill>
                  <a:srgbClr val="3300CC"/>
                </a:solidFill>
                <a:latin typeface="Trebuchet MS"/>
                <a:cs typeface="Trebuchet MS"/>
              </a:rPr>
              <a:t>nd </a:t>
            </a:r>
            <a:r>
              <a:rPr lang="en-US" sz="36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36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Semeste</a:t>
            </a:r>
            <a:r>
              <a:rPr lang="en-US" sz="3600" spc="-135" dirty="0" smtClean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lang="en-US" sz="3600" spc="-195" dirty="0" smtClean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3600" spc="-30" dirty="0" smtClean="0">
                <a:solidFill>
                  <a:srgbClr val="3300CC"/>
                </a:solidFill>
                <a:latin typeface="Trebuchet MS"/>
                <a:cs typeface="Trebuchet MS"/>
              </a:rPr>
              <a:t> 2023-2024</a:t>
            </a:r>
            <a:endParaRPr lang="en-US" sz="3600" dirty="0" smtClean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85"/>
              </a:spcBef>
            </a:pP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8030" y="5105019"/>
            <a:ext cx="3388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069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Gross</a:t>
            </a:r>
            <a:r>
              <a:rPr spc="-245" dirty="0"/>
              <a:t> </a:t>
            </a:r>
            <a:r>
              <a:rPr spc="-10" dirty="0"/>
              <a:t>Anatomy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Long</a:t>
            </a:r>
            <a:r>
              <a:rPr spc="-20" dirty="0"/>
              <a:t> </a:t>
            </a:r>
            <a:r>
              <a:rPr spc="-5" dirty="0"/>
              <a:t>Bone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9212" y="1295400"/>
              <a:ext cx="3405187" cy="5181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4" y="1296451"/>
            <a:ext cx="4079240" cy="2640466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Diaphysis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Shaft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 smtClean="0">
                <a:latin typeface="Arial MT"/>
                <a:cs typeface="Arial MT"/>
              </a:rPr>
              <a:t>Epiphysis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Ends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 smtClean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4557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65786" cy="461536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Articular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cartilage</a:t>
            </a:r>
          </a:p>
          <a:p>
            <a:pPr marL="594995" marR="5080" lvl="1" indent="-138430" algn="l" rtl="0">
              <a:lnSpc>
                <a:spcPct val="100299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Covers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external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epiphyses</a:t>
            </a:r>
            <a:endParaRPr sz="3000" dirty="0">
              <a:latin typeface="Arial MT"/>
              <a:cs typeface="Arial MT"/>
            </a:endParaRPr>
          </a:p>
          <a:p>
            <a:pPr marL="594995" marR="4489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Made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hyaline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  <a:p>
            <a:pPr marL="594995" marR="946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Decreases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friction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joint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42740" cy="5077031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Medullary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cavity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Cavity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</a:p>
          <a:p>
            <a:pPr marL="594995" marR="28257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 </a:t>
            </a:r>
            <a:r>
              <a:rPr sz="3000" dirty="0">
                <a:latin typeface="Arial MT"/>
                <a:cs typeface="Arial MT"/>
              </a:rPr>
              <a:t>yellow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(mostly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fat)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adults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(for </a:t>
            </a:r>
            <a:r>
              <a:rPr sz="3000" spc="-5" dirty="0">
                <a:latin typeface="Arial MT"/>
                <a:cs typeface="Arial MT"/>
              </a:rPr>
              <a:t>blood </a:t>
            </a:r>
            <a:r>
              <a:rPr sz="3000" dirty="0">
                <a:latin typeface="Arial MT"/>
                <a:cs typeface="Arial MT"/>
              </a:rPr>
              <a:t>cell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formation)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infants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706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Microscopic</a:t>
            </a:r>
            <a:r>
              <a:rPr spc="-250" dirty="0"/>
              <a:t> </a:t>
            </a:r>
            <a:r>
              <a:rPr spc="-10" dirty="0"/>
              <a:t>Anatomy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27775"/>
            <a:chOff x="-12700" y="0"/>
            <a:chExt cx="9080500" cy="63277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032" y="1296402"/>
              <a:ext cx="7489951" cy="50181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98965" y="58867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29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Changes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Human</a:t>
            </a:r>
            <a:r>
              <a:rPr spc="-2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2475" y="1380744"/>
            <a:ext cx="8144509" cy="47091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5080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In embryos,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skeleton </a:t>
            </a:r>
            <a:r>
              <a:rPr sz="3200" spc="-5" dirty="0">
                <a:latin typeface="Arial MT"/>
                <a:cs typeface="Arial MT"/>
              </a:rPr>
              <a:t>is primarily hyaline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cartilage</a:t>
            </a:r>
          </a:p>
          <a:p>
            <a:pPr marL="256540" marR="182880" indent="-244475" algn="l" rtl="0">
              <a:lnSpc>
                <a:spcPct val="100899"/>
              </a:lnSpc>
              <a:spcBef>
                <a:spcPts val="142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During development, much of </a:t>
            </a:r>
            <a:r>
              <a:rPr sz="3200" spc="-10" dirty="0">
                <a:latin typeface="Arial MT"/>
                <a:cs typeface="Arial MT"/>
              </a:rPr>
              <a:t>this </a:t>
            </a:r>
            <a:r>
              <a:rPr sz="3200" dirty="0">
                <a:latin typeface="Arial MT"/>
                <a:cs typeface="Arial MT"/>
              </a:rPr>
              <a:t>cartilage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replaced by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Cartilage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remains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isolated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areas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Bridge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nose</a:t>
            </a:r>
            <a:endParaRPr sz="28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39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Parts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ribs</a:t>
            </a:r>
          </a:p>
          <a:p>
            <a:pPr marL="601345" lvl="1" indent="-144780" algn="l" rtl="0">
              <a:lnSpc>
                <a:spcPct val="100000"/>
              </a:lnSpc>
              <a:spcBef>
                <a:spcPts val="1365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3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</a:t>
            </a:r>
            <a:r>
              <a:rPr spc="-10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5.13a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760728"/>
            <a:ext cx="7257415" cy="371383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Epiphyseal </a:t>
            </a:r>
            <a:r>
              <a:rPr sz="3400" spc="-5" dirty="0">
                <a:latin typeface="Arial MT"/>
                <a:cs typeface="Arial MT"/>
              </a:rPr>
              <a:t>plates allow </a:t>
            </a:r>
            <a:r>
              <a:rPr sz="3400" spc="-10" dirty="0">
                <a:latin typeface="Arial MT"/>
                <a:cs typeface="Arial MT"/>
              </a:rPr>
              <a:t>for </a:t>
            </a:r>
            <a:r>
              <a:rPr sz="3400" spc="-5" dirty="0">
                <a:latin typeface="Arial MT"/>
                <a:cs typeface="Arial MT"/>
              </a:rPr>
              <a:t>growth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during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childhood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New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continuously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Older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becomes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ossified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Cartilage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broken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down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replaces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66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Long</a:t>
            </a:r>
            <a:r>
              <a:rPr spc="-25" dirty="0"/>
              <a:t> </a:t>
            </a:r>
            <a:r>
              <a:rPr spc="-10" dirty="0"/>
              <a:t>Bone</a:t>
            </a:r>
            <a:r>
              <a:rPr spc="-30" dirty="0"/>
              <a:t> </a:t>
            </a:r>
            <a:r>
              <a:rPr spc="-10" dirty="0"/>
              <a:t>Formation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5.14a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242" y="1446477"/>
            <a:ext cx="7350380" cy="46733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17445" y="58406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5.4a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66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Long</a:t>
            </a:r>
            <a:r>
              <a:rPr spc="-25" dirty="0"/>
              <a:t> </a:t>
            </a:r>
            <a:r>
              <a:rPr spc="-10" dirty="0"/>
              <a:t>Bone</a:t>
            </a:r>
            <a:r>
              <a:rPr spc="-30" dirty="0"/>
              <a:t> </a:t>
            </a:r>
            <a:r>
              <a:rPr spc="-10" dirty="0"/>
              <a:t>Formation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5.14b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002655"/>
            <a:chOff x="-12700" y="0"/>
            <a:chExt cx="9080500" cy="600265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135" y="1320698"/>
              <a:ext cx="8408949" cy="46689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93645" y="59930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5.4b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37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Bone</a:t>
            </a:r>
            <a:r>
              <a:rPr spc="-45" dirty="0"/>
              <a:t> </a:t>
            </a:r>
            <a:r>
              <a:rPr spc="-5" dirty="0"/>
              <a:t>Cells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108905"/>
            <a:ext cx="8193405" cy="488315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Osteocytes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4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dirty="0">
                <a:latin typeface="Arial MT"/>
                <a:cs typeface="Arial MT"/>
              </a:rPr>
              <a:t>Mature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Osteoblasts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Bone-forming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Bone-destroying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607695" marR="5080" lvl="1" indent="-150495" algn="l" rtl="0">
              <a:lnSpc>
                <a:spcPts val="2530"/>
              </a:lnSpc>
              <a:spcBef>
                <a:spcPts val="123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Break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down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matrix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for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remodeling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and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release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calcium</a:t>
            </a:r>
          </a:p>
          <a:p>
            <a:pPr marL="262890" marR="1553845" indent="-250825" algn="l" rtl="0">
              <a:lnSpc>
                <a:spcPts val="2900"/>
              </a:lnSpc>
              <a:spcBef>
                <a:spcPts val="125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remodeling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osteoblasts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osteoclasts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90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</a:t>
            </a:r>
            <a:r>
              <a:rPr spc="-100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2475" y="1234096"/>
            <a:ext cx="7817484" cy="4918013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56540" indent="-244475" algn="l" rtl="0">
              <a:lnSpc>
                <a:spcPct val="100000"/>
              </a:lnSpc>
              <a:spcBef>
                <a:spcPts val="13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break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2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40" dirty="0">
                <a:latin typeface="Arial MT"/>
                <a:cs typeface="Arial MT"/>
              </a:rPr>
              <a:t>Types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fractures</a:t>
            </a:r>
            <a:endParaRPr sz="3200" dirty="0">
              <a:latin typeface="Arial MT"/>
              <a:cs typeface="Arial MT"/>
            </a:endParaRPr>
          </a:p>
          <a:p>
            <a:pPr marL="601345" marR="5080" lvl="1" indent="-144145" algn="l" rtl="0">
              <a:lnSpc>
                <a:spcPts val="3050"/>
              </a:lnSpc>
              <a:spcBef>
                <a:spcPts val="160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Closed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(simple)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break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601345" marR="674370" lvl="1" indent="-144145" algn="l" rtl="0">
              <a:lnSpc>
                <a:spcPts val="302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Open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(compound)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broken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256540" marR="407670" indent="-244475" algn="l" rtl="0">
              <a:lnSpc>
                <a:spcPts val="347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  <a:tab pos="5187950" algn="l"/>
              </a:tabLst>
            </a:pPr>
            <a:r>
              <a:rPr sz="3200" spc="-10" dirty="0">
                <a:latin typeface="Arial MT"/>
                <a:cs typeface="Arial MT"/>
              </a:rPr>
              <a:t>Bone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fractures</a:t>
            </a:r>
            <a:r>
              <a:rPr sz="3200" spc="-5" dirty="0">
                <a:latin typeface="Arial MT"/>
                <a:cs typeface="Arial MT"/>
              </a:rPr>
              <a:t> are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treated	</a:t>
            </a:r>
            <a:r>
              <a:rPr sz="3200" spc="-5" dirty="0">
                <a:latin typeface="Arial MT"/>
                <a:cs typeface="Arial MT"/>
              </a:rPr>
              <a:t>by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reduction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immobilization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Realignment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69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Skeletal</a:t>
            </a:r>
            <a:r>
              <a:rPr spc="-55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72020"/>
            <a:ext cx="6756586" cy="4910319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Parts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system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Bones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(skeleton)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Cartilages</a:t>
            </a:r>
            <a:endParaRPr sz="28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Ligaments</a:t>
            </a:r>
            <a:endParaRPr sz="28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divisions</a:t>
            </a:r>
            <a:endParaRPr sz="34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Axial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Appendicular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418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Common</a:t>
            </a:r>
            <a:r>
              <a:rPr spc="-110" dirty="0"/>
              <a:t> </a:t>
            </a:r>
            <a:r>
              <a:rPr spc="-4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25" y="1093787"/>
              <a:ext cx="7900522" cy="52308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90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Repair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Bone</a:t>
            </a:r>
            <a:r>
              <a:rPr spc="-40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79728"/>
            <a:ext cx="7235825" cy="4852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28321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Hematoma (blood-filled </a:t>
            </a:r>
            <a:r>
              <a:rPr sz="3400" dirty="0">
                <a:latin typeface="Arial MT"/>
                <a:cs typeface="Arial MT"/>
              </a:rPr>
              <a:t>swelling)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formed</a:t>
            </a:r>
            <a:endParaRPr sz="3400" dirty="0">
              <a:latin typeface="Arial MT"/>
              <a:cs typeface="Arial MT"/>
            </a:endParaRPr>
          </a:p>
          <a:p>
            <a:pPr marL="250825" marR="178435" indent="-238760" algn="l" rtl="0">
              <a:lnSpc>
                <a:spcPct val="100000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Break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dirty="0">
                <a:latin typeface="Arial MT"/>
                <a:cs typeface="Arial MT"/>
              </a:rPr>
              <a:t>splinted </a:t>
            </a:r>
            <a:r>
              <a:rPr sz="3400" spc="-5" dirty="0">
                <a:latin typeface="Arial MT"/>
                <a:cs typeface="Arial MT"/>
              </a:rPr>
              <a:t>by </a:t>
            </a:r>
            <a:r>
              <a:rPr sz="3400" spc="-10" dirty="0">
                <a:latin typeface="Arial MT"/>
                <a:cs typeface="Arial MT"/>
              </a:rPr>
              <a:t>fibrocartilage 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form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callus</a:t>
            </a:r>
          </a:p>
          <a:p>
            <a:pPr marL="250825" marR="5080" indent="-238760" algn="l" rtl="0">
              <a:lnSpc>
                <a:spcPct val="100000"/>
              </a:lnSpc>
              <a:spcBef>
                <a:spcPts val="16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Fibrocartilage </a:t>
            </a:r>
            <a:r>
              <a:rPr sz="3400" dirty="0">
                <a:latin typeface="Arial MT"/>
                <a:cs typeface="Arial MT"/>
              </a:rPr>
              <a:t>callus </a:t>
            </a:r>
            <a:r>
              <a:rPr sz="3400" spc="-5" dirty="0">
                <a:latin typeface="Arial MT"/>
                <a:cs typeface="Arial MT"/>
              </a:rPr>
              <a:t>is replaced by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callus</a:t>
            </a:r>
          </a:p>
          <a:p>
            <a:pPr marL="250825" marR="362585" indent="-238760" algn="l" rtl="0">
              <a:lnSpc>
                <a:spcPct val="100000"/>
              </a:lnSpc>
              <a:spcBef>
                <a:spcPts val="166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Bony </a:t>
            </a:r>
            <a:r>
              <a:rPr sz="3400" dirty="0">
                <a:latin typeface="Arial MT"/>
                <a:cs typeface="Arial MT"/>
              </a:rPr>
              <a:t>callus </a:t>
            </a:r>
            <a:r>
              <a:rPr sz="3400" spc="-5" dirty="0">
                <a:latin typeface="Arial MT"/>
                <a:cs typeface="Arial MT"/>
              </a:rPr>
              <a:t>is remodeled to </a:t>
            </a:r>
            <a:r>
              <a:rPr sz="3400" spc="-10" dirty="0">
                <a:latin typeface="Arial MT"/>
                <a:cs typeface="Arial MT"/>
              </a:rPr>
              <a:t>form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permanent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patch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Stages</a:t>
            </a:r>
            <a:r>
              <a:rPr spc="-3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10" dirty="0"/>
              <a:t>the</a:t>
            </a:r>
            <a:r>
              <a:rPr spc="-20" dirty="0"/>
              <a:t> </a:t>
            </a:r>
            <a:r>
              <a:rPr spc="-5" dirty="0"/>
              <a:t>Healing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Bone </a:t>
            </a:r>
            <a:r>
              <a:rPr spc="-1100" dirty="0"/>
              <a:t> </a:t>
            </a:r>
            <a:r>
              <a:rPr spc="-5" dirty="0"/>
              <a:t>Fracture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86" y="2362200"/>
            <a:ext cx="8458025" cy="33113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67661" y="5734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59610"/>
            <a:ext cx="7620000" cy="32258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longitudinal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Skull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25" dirty="0">
                <a:latin typeface="Arial MT"/>
                <a:cs typeface="Arial MT"/>
              </a:rPr>
              <a:t>Vertebral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column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Bony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thorax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35825" y="62216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441856"/>
            <a:ext cx="6880225" cy="406336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Cranium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Facial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sutures</a:t>
            </a:r>
          </a:p>
          <a:p>
            <a:pPr marL="250825" marR="5080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Only the </a:t>
            </a:r>
            <a:r>
              <a:rPr sz="3400" spc="-5" dirty="0">
                <a:latin typeface="Arial MT"/>
                <a:cs typeface="Arial MT"/>
              </a:rPr>
              <a:t>mandible is attached by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freely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movable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323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Superior</a:t>
            </a:r>
            <a:r>
              <a:rPr spc="-40" dirty="0"/>
              <a:t> </a:t>
            </a:r>
            <a:r>
              <a:rPr spc="-2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54750"/>
            <a:chOff x="-12700" y="0"/>
            <a:chExt cx="9080500" cy="62547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824" y="1219200"/>
              <a:ext cx="7465313" cy="50228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0025" y="59930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1451081"/>
            <a:ext cx="8056625" cy="47846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21625" y="6115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09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35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70015"/>
            <a:chOff x="-12700" y="0"/>
            <a:chExt cx="9080500" cy="64700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448" y="1076950"/>
              <a:ext cx="6265803" cy="53797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40525" y="6115304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5.11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86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Inferior</a:t>
            </a:r>
            <a:r>
              <a:rPr spc="-35" dirty="0"/>
              <a:t> </a:t>
            </a:r>
            <a:r>
              <a:rPr spc="-25" dirty="0"/>
              <a:t>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78575"/>
            <a:chOff x="-12700" y="0"/>
            <a:chExt cx="9080500" cy="63785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16" y="1221235"/>
              <a:ext cx="7489951" cy="51446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1062" y="60391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63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Functions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48638"/>
            <a:ext cx="8021431" cy="420052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Support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Protection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soft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Movement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attached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muscles</a:t>
            </a:r>
          </a:p>
          <a:p>
            <a:pPr marL="250825" indent="-238760" algn="l" rtl="0">
              <a:lnSpc>
                <a:spcPct val="100000"/>
              </a:lnSpc>
              <a:spcBef>
                <a:spcPts val="16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Storage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minerals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fats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formation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46528"/>
            <a:ext cx="3427729" cy="20866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fetal </a:t>
            </a:r>
            <a:r>
              <a:rPr sz="3400" dirty="0">
                <a:latin typeface="Arial MT"/>
                <a:cs typeface="Arial MT"/>
              </a:rPr>
              <a:t>skull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large </a:t>
            </a:r>
            <a:r>
              <a:rPr sz="3400" dirty="0">
                <a:latin typeface="Arial MT"/>
                <a:cs typeface="Arial MT"/>
              </a:rPr>
              <a:t>compared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infants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total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length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7945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761744"/>
            <a:ext cx="4009390" cy="48977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17208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355600" algn="l"/>
              </a:tabLst>
            </a:pPr>
            <a:r>
              <a:rPr sz="3200" spc="-10" dirty="0">
                <a:latin typeface="Arial MT"/>
                <a:cs typeface="Arial MT"/>
              </a:rPr>
              <a:t>Fontanelles </a:t>
            </a:r>
            <a:r>
              <a:rPr sz="3200" dirty="0">
                <a:latin typeface="Arial MT"/>
                <a:cs typeface="Arial MT"/>
              </a:rPr>
              <a:t>–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fibrous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membranes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connecting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cranial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bones</a:t>
            </a:r>
            <a:endParaRPr sz="3200" dirty="0">
              <a:latin typeface="Arial MT"/>
              <a:cs typeface="Arial MT"/>
            </a:endParaRPr>
          </a:p>
          <a:p>
            <a:pPr marL="699770" marR="891540" lvl="1" indent="-140970" algn="l" rtl="0">
              <a:lnSpc>
                <a:spcPct val="100600"/>
              </a:lnSpc>
              <a:spcBef>
                <a:spcPts val="143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10" dirty="0">
                <a:latin typeface="Arial MT"/>
                <a:cs typeface="Arial MT"/>
              </a:rPr>
              <a:t>Allow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brain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grow</a:t>
            </a:r>
            <a:endParaRPr sz="2900" dirty="0">
              <a:latin typeface="Arial MT"/>
              <a:cs typeface="Arial MT"/>
            </a:endParaRPr>
          </a:p>
          <a:p>
            <a:pPr marL="699770" marR="538480" lvl="1" indent="-140970" algn="l" rtl="0">
              <a:lnSpc>
                <a:spcPct val="99900"/>
              </a:lnSpc>
              <a:spcBef>
                <a:spcPts val="142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5" dirty="0">
                <a:latin typeface="Arial MT"/>
                <a:cs typeface="Arial MT"/>
              </a:rPr>
              <a:t>Convert to bone 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within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24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months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after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birth</a:t>
            </a:r>
            <a:endParaRPr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07945" y="6115304"/>
            <a:ext cx="9093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  <a:p>
            <a:pPr marL="29209">
              <a:lnSpc>
                <a:spcPct val="100000"/>
              </a:lnSpc>
              <a:spcBef>
                <a:spcPts val="96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5.27b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961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30" dirty="0"/>
              <a:t>Vertebral</a:t>
            </a:r>
            <a:r>
              <a:rPr spc="-40" dirty="0"/>
              <a:t> </a:t>
            </a:r>
            <a:r>
              <a:rPr spc="-5" dirty="0"/>
              <a:t>Column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633" y="1290108"/>
              <a:ext cx="3900080" cy="50344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380744"/>
            <a:ext cx="5224805" cy="49428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124015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25" dirty="0">
                <a:latin typeface="Arial MT"/>
                <a:cs typeface="Arial MT"/>
              </a:rPr>
              <a:t>Vertebrae 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separated </a:t>
            </a:r>
            <a:r>
              <a:rPr sz="3200" spc="-5" dirty="0">
                <a:latin typeface="Arial MT"/>
                <a:cs typeface="Arial MT"/>
              </a:rPr>
              <a:t>by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intervertebral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discs</a:t>
            </a:r>
            <a:endParaRPr sz="3200" dirty="0">
              <a:latin typeface="Arial MT"/>
              <a:cs typeface="Arial MT"/>
            </a:endParaRPr>
          </a:p>
          <a:p>
            <a:pPr marL="256540" marR="1600200" indent="-244475" algn="l" rtl="0">
              <a:lnSpc>
                <a:spcPct val="100899"/>
              </a:lnSpc>
              <a:spcBef>
                <a:spcPts val="141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spine </a:t>
            </a:r>
            <a:r>
              <a:rPr sz="3200" spc="-5" dirty="0">
                <a:latin typeface="Arial MT"/>
                <a:cs typeface="Arial MT"/>
              </a:rPr>
              <a:t>has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normal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curvature</a:t>
            </a:r>
          </a:p>
          <a:p>
            <a:pPr marL="256540" marR="1489710" indent="-244475" algn="l" rtl="0">
              <a:lnSpc>
                <a:spcPct val="100899"/>
              </a:lnSpc>
              <a:spcBef>
                <a:spcPts val="155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Each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vertebrae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given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name</a:t>
            </a:r>
            <a:endParaRPr sz="3200" dirty="0">
              <a:latin typeface="Arial MT"/>
              <a:cs typeface="Arial MT"/>
            </a:endParaRPr>
          </a:p>
          <a:p>
            <a:pPr marL="256540" marR="1918335" algn="l" rtl="0">
              <a:lnSpc>
                <a:spcPts val="3829"/>
              </a:lnSpc>
              <a:spcBef>
                <a:spcPts val="120"/>
              </a:spcBef>
            </a:pPr>
            <a:r>
              <a:rPr sz="3200" spc="-5" dirty="0">
                <a:latin typeface="Arial MT"/>
                <a:cs typeface="Arial MT"/>
              </a:rPr>
              <a:t>according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its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location</a:t>
            </a:r>
            <a:endParaRPr sz="3200" dirty="0">
              <a:latin typeface="Arial MT"/>
              <a:cs typeface="Arial MT"/>
            </a:endParaRPr>
          </a:p>
          <a:p>
            <a:pPr marR="5080" algn="l" rtl="0">
              <a:lnSpc>
                <a:spcPts val="850"/>
              </a:lnSpc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5.14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119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spc="-35" dirty="0"/>
              <a:t>Typical</a:t>
            </a:r>
            <a:r>
              <a:rPr spc="-20" dirty="0"/>
              <a:t> </a:t>
            </a:r>
            <a:r>
              <a:rPr spc="-30" dirty="0"/>
              <a:t>Vertebrae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1664108"/>
            <a:ext cx="6729983" cy="44922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5544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002" y="2819400"/>
            <a:ext cx="2974975" cy="16068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cage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5" dirty="0">
                <a:latin typeface="Arial MT"/>
                <a:cs typeface="Arial MT"/>
              </a:rPr>
              <a:t> protect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major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139" y="1425764"/>
            <a:ext cx="2447925" cy="352147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Made-up</a:t>
            </a:r>
            <a:r>
              <a:rPr sz="3400" spc="-9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Sternum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Ribs</a:t>
            </a:r>
            <a:endParaRPr sz="3000" dirty="0">
              <a:latin typeface="Arial MT"/>
              <a:cs typeface="Arial MT"/>
            </a:endParaRPr>
          </a:p>
          <a:p>
            <a:pPr marL="594995" marR="2343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Thoracic </a:t>
            </a:r>
            <a:r>
              <a:rPr sz="3000" dirty="0">
                <a:latin typeface="Arial MT"/>
                <a:cs typeface="Arial MT"/>
              </a:rPr>
              <a:t> vertebrae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078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Appendicular</a:t>
            </a:r>
            <a:r>
              <a:rPr spc="-5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5.32b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21395" y="6191504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184900"/>
            <a:chOff x="-12700" y="0"/>
            <a:chExt cx="9080500" cy="61849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3271" y="1104547"/>
              <a:ext cx="4103228" cy="50676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8" y="1989328"/>
            <a:ext cx="3038661" cy="227754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arm is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formed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single</a:t>
            </a:r>
            <a:r>
              <a:rPr sz="3400" spc="-7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6185" y="6267704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9424" y="1158683"/>
              <a:ext cx="2772806" cy="52421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295" y="2217928"/>
            <a:ext cx="3084830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0830" marR="5080" indent="-278765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The forearm </a:t>
            </a:r>
            <a:r>
              <a:rPr sz="3400" spc="-5" dirty="0">
                <a:latin typeface="Arial MT"/>
                <a:cs typeface="Arial MT"/>
              </a:rPr>
              <a:t> has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Ulna</a:t>
            </a:r>
            <a:endParaRPr sz="30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Radius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5185" y="6267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825" y="1670456"/>
            <a:ext cx="3443419" cy="369203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hand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Carpals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wrist</a:t>
            </a:r>
            <a:endParaRPr sz="3000" dirty="0">
              <a:latin typeface="Arial MT"/>
              <a:cs typeface="Arial MT"/>
            </a:endParaRPr>
          </a:p>
          <a:p>
            <a:pPr marL="594995" marR="129539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Metacarpals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palm</a:t>
            </a:r>
            <a:endParaRPr sz="3000" dirty="0">
              <a:latin typeface="Arial MT"/>
              <a:cs typeface="Arial MT"/>
            </a:endParaRPr>
          </a:p>
          <a:p>
            <a:pPr marL="594995" marR="4108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Phalanges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fingers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768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575" y="1143000"/>
            <a:ext cx="4568824" cy="48767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4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Human</a:t>
            </a:r>
            <a:r>
              <a:rPr spc="-20" dirty="0"/>
              <a:t> </a:t>
            </a:r>
            <a:r>
              <a:rPr spc="-5" dirty="0"/>
              <a:t>Body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1" y="1447800"/>
            <a:ext cx="7391399" cy="316432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skeleton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206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138430" marR="305498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138430" algn="l"/>
              </a:tabLst>
            </a:pPr>
            <a:r>
              <a:rPr lang="en-US" sz="3000" spc="-5" dirty="0" smtClean="0">
                <a:latin typeface="Arial MT"/>
                <a:cs typeface="Arial MT"/>
              </a:rPr>
              <a:t>1. </a:t>
            </a:r>
            <a:r>
              <a:rPr sz="3000" spc="-5" dirty="0" smtClean="0">
                <a:latin typeface="Arial MT"/>
                <a:cs typeface="Arial MT"/>
              </a:rPr>
              <a:t>Compact</a:t>
            </a:r>
            <a:r>
              <a:rPr sz="3000" spc="-100" dirty="0" smtClean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149225" marR="3041015" lvl="2" indent="-149225" algn="l" rtl="0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Font typeface="Lucida Sans Unicode"/>
              <a:buChar char="∙"/>
              <a:tabLst>
                <a:tab pos="149225" algn="l"/>
              </a:tabLst>
            </a:pPr>
            <a:endParaRPr sz="26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0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lang="en-US" sz="3000" spc="-10" dirty="0" smtClean="0">
                <a:latin typeface="Arial MT"/>
                <a:cs typeface="Arial MT"/>
              </a:rPr>
              <a:t>2.  </a:t>
            </a:r>
            <a:r>
              <a:rPr sz="3000" spc="-10" dirty="0" smtClean="0">
                <a:latin typeface="Arial MT"/>
                <a:cs typeface="Arial MT"/>
              </a:rPr>
              <a:t>Spongy</a:t>
            </a:r>
            <a:r>
              <a:rPr sz="3000" spc="-55" dirty="0" smtClean="0">
                <a:latin typeface="Arial MT"/>
                <a:cs typeface="Arial MT"/>
              </a:rPr>
              <a:t> </a:t>
            </a:r>
            <a:r>
              <a:rPr sz="3000" spc="-5" dirty="0" smtClean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1" y="2919464"/>
            <a:ext cx="4267199" cy="2689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59945" y="5505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391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028" y="1209800"/>
              <a:ext cx="5759527" cy="51147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54724" y="62216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10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Gender</a:t>
            </a:r>
            <a:r>
              <a:rPr spc="-30" dirty="0"/>
              <a:t> </a:t>
            </a:r>
            <a:r>
              <a:rPr spc="-15" dirty="0"/>
              <a:t>Differences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0971" y="1149141"/>
              <a:ext cx="4290193" cy="525165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31045" y="60391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0512" y="990600"/>
              <a:ext cx="4814887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279839"/>
            <a:ext cx="2952115" cy="21901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83185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thigh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699"/>
              </a:lnSpc>
              <a:spcBef>
                <a:spcPts val="153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Femur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thigh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047" y="6145465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800" y="990600"/>
              <a:ext cx="3606799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00489"/>
            <a:ext cx="2516505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leg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0" dirty="0">
                <a:latin typeface="Arial MT"/>
                <a:cs typeface="Arial MT"/>
              </a:rPr>
              <a:t>Tibia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Fibula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6545" y="6145465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352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Joints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5139" y="1167638"/>
            <a:ext cx="7382061" cy="2825132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Articulations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Hold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together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Allow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 smtClean="0">
                <a:latin typeface="Arial MT"/>
                <a:cs typeface="Arial MT"/>
              </a:rPr>
              <a:t>mobility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5.43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64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667" y="1232903"/>
              <a:ext cx="6323898" cy="50916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97625" y="60692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5.51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82359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5.52a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19" y="1763646"/>
            <a:ext cx="7975190" cy="44736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4850" y="6115304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5.29a–c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82359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5.52b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524000"/>
            <a:ext cx="8115299" cy="48767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5025" y="6115304"/>
            <a:ext cx="1006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5.29d–f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217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247900"/>
            <a:ext cx="28479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Long</a:t>
            </a:r>
            <a:r>
              <a:rPr sz="3400" b="1" spc="-6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1" y="2895600"/>
            <a:ext cx="5638800" cy="309379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20" dirty="0">
                <a:latin typeface="Arial MT"/>
                <a:cs typeface="Arial MT"/>
              </a:rPr>
              <a:t>Typically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longer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wide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Have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heads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ends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compact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7208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Char char="•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5" dirty="0">
                <a:latin typeface="Arial MT"/>
                <a:cs typeface="Arial MT"/>
              </a:rPr>
              <a:t> Femur,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878682"/>
            <a:ext cx="3422649" cy="27384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416366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2446338"/>
            <a:ext cx="30003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Short</a:t>
            </a:r>
            <a:r>
              <a:rPr sz="3400" b="1" spc="-8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739" y="3432629"/>
            <a:ext cx="5465128" cy="197810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Generally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cube-shape</a:t>
            </a: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Carpals,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tarsals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3962399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36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1866900"/>
            <a:ext cx="29241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Flat</a:t>
            </a:r>
            <a:r>
              <a:rPr sz="3400" b="1" spc="-65" dirty="0"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375535"/>
            <a:ext cx="7483475" cy="30797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flattened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Usually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curved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 layers of </a:t>
            </a:r>
            <a:r>
              <a:rPr sz="3000" dirty="0">
                <a:latin typeface="Arial MT"/>
                <a:cs typeface="Arial MT"/>
              </a:rPr>
              <a:t>compact </a:t>
            </a:r>
            <a:r>
              <a:rPr sz="3000" spc="-5" dirty="0">
                <a:latin typeface="Arial MT"/>
                <a:cs typeface="Arial MT"/>
              </a:rPr>
              <a:t>bone around </a:t>
            </a:r>
            <a:r>
              <a:rPr sz="3000" dirty="0">
                <a:latin typeface="Arial MT"/>
                <a:cs typeface="Arial MT"/>
              </a:rPr>
              <a:t>a </a:t>
            </a:r>
            <a:r>
              <a:rPr sz="3000" spc="-5" dirty="0">
                <a:latin typeface="Arial MT"/>
                <a:cs typeface="Arial MT"/>
              </a:rPr>
              <a:t>layer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5" dirty="0">
                <a:latin typeface="Arial MT"/>
                <a:cs typeface="Arial MT"/>
              </a:rPr>
              <a:t> 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Skull,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ribs,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sternum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0655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095500"/>
            <a:ext cx="38004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Irregular</a:t>
            </a:r>
            <a:r>
              <a:rPr sz="3400" b="1" spc="-9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604135"/>
            <a:ext cx="6595745" cy="24320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Irregular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shape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Do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classification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categories</a:t>
            </a: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Vertebrae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hip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of </a:t>
            </a:r>
            <a:r>
              <a:rPr spc="-10" dirty="0"/>
              <a:t>Bones </a:t>
            </a:r>
            <a:r>
              <a:rPr spc="-5" dirty="0"/>
              <a:t>on </a:t>
            </a:r>
            <a:r>
              <a:rPr spc="-10" dirty="0"/>
              <a:t>the Basis </a:t>
            </a:r>
            <a:r>
              <a:rPr spc="-110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Shape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7425" y="6420104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8" y="1676400"/>
            <a:ext cx="7745896" cy="4432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59302" y="59629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1426</Words>
  <Application>Microsoft Office PowerPoint</Application>
  <PresentationFormat>عرض على الشاشة (3:4)‏</PresentationFormat>
  <Paragraphs>296</Paragraphs>
  <Slides>47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Office Theme</vt:lpstr>
      <vt:lpstr>Chapter 4</vt:lpstr>
      <vt:lpstr>The Skeletal System</vt:lpstr>
      <vt:lpstr>Functions of Bones</vt:lpstr>
      <vt:lpstr>Bones of the Human Body</vt:lpstr>
      <vt:lpstr>Classification of Bones</vt:lpstr>
      <vt:lpstr>Classification of Bones</vt:lpstr>
      <vt:lpstr>Classification of Bones</vt:lpstr>
      <vt:lpstr>Classification of Bones</vt:lpstr>
      <vt:lpstr>Classification of Bones on the Basis  of Shape</vt:lpstr>
      <vt:lpstr>Gross Anatomy of a Long Bone</vt:lpstr>
      <vt:lpstr>Structures of a Long Bone</vt:lpstr>
      <vt:lpstr>Structures of a Long Bone</vt:lpstr>
      <vt:lpstr>Microscopic Anatomy of Bone</vt:lpstr>
      <vt:lpstr>Changes in the Human Skeleton</vt:lpstr>
      <vt:lpstr>Bone Growth</vt:lpstr>
      <vt:lpstr>Long Bone Formation and Growth</vt:lpstr>
      <vt:lpstr>Long Bone Formation and Growth</vt:lpstr>
      <vt:lpstr>Types of Bone Cells</vt:lpstr>
      <vt:lpstr>Bone Fractures</vt:lpstr>
      <vt:lpstr>Common Types of Fractures</vt:lpstr>
      <vt:lpstr>Repair of Bone Fractures</vt:lpstr>
      <vt:lpstr>Stages in the Healing of a Bone  Fracture</vt:lpstr>
      <vt:lpstr>The Axial Skeleton</vt:lpstr>
      <vt:lpstr>The Axial Skeleton</vt:lpstr>
      <vt:lpstr>The Skull</vt:lpstr>
      <vt:lpstr>Human Skull, Superior View</vt:lpstr>
      <vt:lpstr>The Skull</vt:lpstr>
      <vt:lpstr>Bones of the Skull</vt:lpstr>
      <vt:lpstr>Human Skull, Inferior View</vt:lpstr>
      <vt:lpstr>The Fetal Skull</vt:lpstr>
      <vt:lpstr>The Fetal Skull</vt:lpstr>
      <vt:lpstr>The Vertebral Column</vt:lpstr>
      <vt:lpstr>Structure of a Typical Vertebrae</vt:lpstr>
      <vt:lpstr>The Bony Thorax</vt:lpstr>
      <vt:lpstr>The Bony Thorax</vt:lpstr>
      <vt:lpstr>The Appendicular Skeleton</vt:lpstr>
      <vt:lpstr>Bones of the Upper Limb</vt:lpstr>
      <vt:lpstr>Bones of the Upper Limb</vt:lpstr>
      <vt:lpstr>Bones of the Upper Limb</vt:lpstr>
      <vt:lpstr>The Pelvis</vt:lpstr>
      <vt:lpstr>Gender Differences of the Pelvis</vt:lpstr>
      <vt:lpstr>Bones of the Lower Limbs</vt:lpstr>
      <vt:lpstr>Bones of the Lower Limbs</vt:lpstr>
      <vt:lpstr>Joints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ALMadar</dc:creator>
  <cp:lastModifiedBy>ALMadar</cp:lastModifiedBy>
  <cp:revision>8</cp:revision>
  <dcterms:created xsi:type="dcterms:W3CDTF">2023-10-18T05:44:27Z</dcterms:created>
  <dcterms:modified xsi:type="dcterms:W3CDTF">2024-05-15T17:49:26Z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