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1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2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5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60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68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290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673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22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33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2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03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28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85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6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0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D3E934-74D4-4189-83EC-5F75CD940B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A90D32-8A7E-4DFA-B3A6-DC17E86AE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3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572600"/>
            <a:ext cx="6815669" cy="1515533"/>
          </a:xfrm>
        </p:spPr>
        <p:txBody>
          <a:bodyPr>
            <a:normAutofit fontScale="90000"/>
          </a:bodyPr>
          <a:lstStyle/>
          <a:p>
            <a:pPr rtl="1"/>
            <a:r>
              <a:rPr lang="en-US" sz="1800" b="1" dirty="0" smtClean="0">
                <a:latin typeface="AcadEref" panose="02000500000000020003" pitchFamily="2" charset="0"/>
              </a:rPr>
              <a:t/>
            </a:r>
            <a:br>
              <a:rPr lang="en-US" sz="1800" b="1" dirty="0" smtClean="0">
                <a:latin typeface="AcadEref" panose="02000500000000020003" pitchFamily="2" charset="0"/>
              </a:rPr>
            </a:br>
            <a:r>
              <a:rPr lang="ar-IQ" sz="1800" b="1" dirty="0">
                <a:latin typeface="AcadEref" panose="02000500000000020003" pitchFamily="2" charset="0"/>
              </a:rPr>
              <a:t>اسم المادة </a:t>
            </a:r>
            <a:r>
              <a:rPr lang="ar-IQ" sz="1800" b="1" dirty="0" smtClean="0">
                <a:latin typeface="AcadEref" panose="02000500000000020003" pitchFamily="2" charset="0"/>
              </a:rPr>
              <a:t>:الدوائر الكهربائية </a:t>
            </a:r>
            <a:r>
              <a:rPr lang="en-US" sz="1800" b="1" dirty="0">
                <a:latin typeface="AcadEref" panose="02000500000000020003" pitchFamily="2" charset="0"/>
              </a:rPr>
              <a:t/>
            </a:r>
            <a:br>
              <a:rPr lang="en-US" sz="1800" b="1" dirty="0">
                <a:latin typeface="AcadEref" panose="02000500000000020003" pitchFamily="2" charset="0"/>
              </a:rPr>
            </a:br>
            <a:r>
              <a:rPr lang="ar-IQ" sz="1800" b="1" dirty="0">
                <a:latin typeface="AcadEref" panose="02000500000000020003" pitchFamily="2" charset="0"/>
              </a:rPr>
              <a:t>المرحلة </a:t>
            </a:r>
            <a:r>
              <a:rPr lang="ar-IQ" sz="1800" b="1" dirty="0" smtClean="0">
                <a:latin typeface="AcadEref" panose="02000500000000020003" pitchFamily="2" charset="0"/>
              </a:rPr>
              <a:t>:المرحلة الاولى </a:t>
            </a:r>
            <a:r>
              <a:rPr lang="en-US" sz="1800" b="1" dirty="0">
                <a:latin typeface="AcadEref" panose="02000500000000020003" pitchFamily="2" charset="0"/>
              </a:rPr>
              <a:t/>
            </a:r>
            <a:br>
              <a:rPr lang="en-US" sz="1800" b="1" dirty="0">
                <a:latin typeface="AcadEref" panose="02000500000000020003" pitchFamily="2" charset="0"/>
              </a:rPr>
            </a:br>
            <a:r>
              <a:rPr lang="ar-IQ" sz="1800" b="1" dirty="0">
                <a:latin typeface="AcadEref" panose="02000500000000020003" pitchFamily="2" charset="0"/>
              </a:rPr>
              <a:t>السنة الدراسية </a:t>
            </a:r>
            <a:r>
              <a:rPr lang="ar-IQ" sz="1800" b="1" dirty="0" smtClean="0">
                <a:latin typeface="AcadEref" panose="02000500000000020003" pitchFamily="2" charset="0"/>
              </a:rPr>
              <a:t>:2023-2024</a:t>
            </a:r>
            <a:r>
              <a:rPr lang="en-US" sz="1800" b="1" dirty="0" smtClean="0">
                <a:latin typeface="AcadEref" panose="02000500000000020003" pitchFamily="2" charset="0"/>
              </a:rPr>
              <a:t/>
            </a:r>
            <a:br>
              <a:rPr lang="en-US" sz="1800" b="1" dirty="0" smtClean="0">
                <a:latin typeface="AcadEref" panose="02000500000000020003" pitchFamily="2" charset="0"/>
              </a:rPr>
            </a:br>
            <a:r>
              <a:rPr lang="en-US" sz="1800" b="1" dirty="0">
                <a:latin typeface="AcadEref" panose="02000500000000020003" pitchFamily="2" charset="0"/>
              </a:rPr>
              <a:t> </a:t>
            </a:r>
            <a:r>
              <a:rPr lang="ar-IQ" sz="1800" b="1" dirty="0">
                <a:latin typeface="AcadEref" panose="02000500000000020003" pitchFamily="2" charset="0"/>
              </a:rPr>
              <a:t> عنوان المحاضرة: </a:t>
            </a:r>
            <a:r>
              <a:rPr lang="ar-IQ" sz="1800" b="1" dirty="0" smtClean="0">
                <a:latin typeface="AcadEref" panose="02000500000000020003" pitchFamily="2" charset="0"/>
              </a:rPr>
              <a:t>استخدام قانون اوم في دوائر التيار المتناوب </a:t>
            </a:r>
            <a:r>
              <a:rPr lang="en-US" dirty="0"/>
              <a:t/>
            </a:r>
            <a:br>
              <a:rPr lang="en-US" dirty="0"/>
            </a:br>
            <a:endParaRPr lang="en-US" sz="1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525078"/>
            <a:ext cx="6815669" cy="1762539"/>
          </a:xfrm>
        </p:spPr>
        <p:txBody>
          <a:bodyPr>
            <a:noAutofit/>
          </a:bodyPr>
          <a:lstStyle/>
          <a:p>
            <a:r>
              <a:rPr lang="ar-IQ" sz="4400" b="1" dirty="0">
                <a:latin typeface="Aldhabi" panose="01000000000000000000" pitchFamily="2" charset="-78"/>
                <a:cs typeface="Aldhabi" panose="01000000000000000000" pitchFamily="2" charset="-78"/>
              </a:rPr>
              <a:t>اسم التدريسي </a:t>
            </a:r>
            <a:r>
              <a:rPr lang="ar-IQ" sz="4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: م.م زهراء حازم عبيد  </a:t>
            </a:r>
          </a:p>
          <a:p>
            <a:r>
              <a:rPr lang="ar-IQ" sz="4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م. سيف علي عباس</a:t>
            </a:r>
            <a:endParaRPr lang="en-US" sz="44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31" y="1456471"/>
            <a:ext cx="1000125" cy="1100455"/>
          </a:xfrm>
          <a:prstGeom prst="rect">
            <a:avLst/>
          </a:prstGeom>
        </p:spPr>
      </p:pic>
      <p:pic>
        <p:nvPicPr>
          <p:cNvPr id="5" name="صورة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09" y="1572600"/>
            <a:ext cx="819150" cy="9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0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6349" y="1772236"/>
            <a:ext cx="6815669" cy="1320802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ar-IQ" dirty="0"/>
              <a:t>ما هي المقاومة الكهربائية؟</a:t>
            </a:r>
          </a:p>
          <a:p>
            <a:pPr algn="just" rtl="1"/>
            <a:r>
              <a:rPr lang="ar-IQ" dirty="0"/>
              <a:t> يتم تعريف مقاومة الدائرة الكهربائية على أنها مقياس المعارضة لتدفق التيار. وحدة المقاومة الكهربائية هي "أوم" ويرمز لها بالحرف اليوناني "أوميغا" (</a:t>
            </a:r>
            <a:r>
              <a:rPr lang="el-GR" dirty="0"/>
              <a:t>Ω).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04181" y="3822272"/>
            <a:ext cx="6096000" cy="12940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dirty="0"/>
              <a:t>ما </a:t>
            </a:r>
            <a:r>
              <a:rPr lang="en-US" dirty="0" err="1"/>
              <a:t>هو</a:t>
            </a:r>
            <a:r>
              <a:rPr lang="en-US" dirty="0"/>
              <a:t> </a:t>
            </a:r>
            <a:r>
              <a:rPr lang="en-US" dirty="0" err="1"/>
              <a:t>قانون</a:t>
            </a:r>
            <a:r>
              <a:rPr lang="en-US" dirty="0"/>
              <a:t> </a:t>
            </a:r>
            <a:r>
              <a:rPr lang="en-US" dirty="0" err="1"/>
              <a:t>أوم</a:t>
            </a:r>
            <a:r>
              <a:rPr lang="en-US" dirty="0" smtClean="0"/>
              <a:t>؟</a:t>
            </a:r>
          </a:p>
          <a:p>
            <a:pPr algn="just" rtl="1">
              <a:lnSpc>
                <a:spcPct val="150000"/>
              </a:lnSpc>
            </a:pPr>
            <a:r>
              <a:rPr lang="en-US" dirty="0" err="1" smtClean="0"/>
              <a:t>قانون</a:t>
            </a:r>
            <a:r>
              <a:rPr lang="en-US" dirty="0" smtClean="0"/>
              <a:t> </a:t>
            </a:r>
            <a:r>
              <a:rPr lang="en-US" dirty="0" err="1"/>
              <a:t>أوم</a:t>
            </a:r>
            <a:r>
              <a:rPr lang="en-US" dirty="0"/>
              <a:t> </a:t>
            </a:r>
            <a:r>
              <a:rPr lang="en-US" dirty="0" err="1"/>
              <a:t>هو</a:t>
            </a:r>
            <a:r>
              <a:rPr lang="en-US" dirty="0"/>
              <a:t> </a:t>
            </a:r>
            <a:r>
              <a:rPr lang="en-US" dirty="0" err="1"/>
              <a:t>معادلة</a:t>
            </a:r>
            <a:r>
              <a:rPr lang="en-US" dirty="0"/>
              <a:t> </a:t>
            </a:r>
            <a:r>
              <a:rPr lang="en-US" dirty="0" err="1"/>
              <a:t>أساسية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الإلكترونيات</a:t>
            </a:r>
            <a:r>
              <a:rPr lang="en-US" dirty="0"/>
              <a:t> </a:t>
            </a:r>
            <a:r>
              <a:rPr lang="en-US" dirty="0" err="1"/>
              <a:t>ويصف</a:t>
            </a:r>
            <a:r>
              <a:rPr lang="en-US" dirty="0"/>
              <a:t> </a:t>
            </a:r>
            <a:r>
              <a:rPr lang="en-US" dirty="0" err="1"/>
              <a:t>بشكل</a:t>
            </a:r>
            <a:r>
              <a:rPr lang="en-US" dirty="0"/>
              <a:t> </a:t>
            </a:r>
            <a:r>
              <a:rPr lang="en-US" dirty="0" err="1"/>
              <a:t>أساسي</a:t>
            </a:r>
            <a:r>
              <a:rPr lang="en-US" dirty="0"/>
              <a:t> </a:t>
            </a:r>
            <a:r>
              <a:rPr lang="en-US" dirty="0" err="1"/>
              <a:t>العلاقة</a:t>
            </a:r>
            <a:r>
              <a:rPr lang="en-US" dirty="0"/>
              <a:t> </a:t>
            </a:r>
            <a:r>
              <a:rPr lang="en-US" dirty="0" err="1"/>
              <a:t>الرياضية</a:t>
            </a:r>
            <a:r>
              <a:rPr lang="en-US" dirty="0"/>
              <a:t> </a:t>
            </a:r>
            <a:r>
              <a:rPr lang="en-US" dirty="0" err="1"/>
              <a:t>بين</a:t>
            </a:r>
            <a:r>
              <a:rPr lang="en-US" dirty="0"/>
              <a:t> </a:t>
            </a:r>
            <a:r>
              <a:rPr lang="en-US" dirty="0" err="1"/>
              <a:t>فرق</a:t>
            </a:r>
            <a:r>
              <a:rPr lang="en-US" dirty="0"/>
              <a:t> </a:t>
            </a:r>
            <a:r>
              <a:rPr lang="en-US" dirty="0" err="1"/>
              <a:t>الجهد</a:t>
            </a:r>
            <a:r>
              <a:rPr lang="en-US" dirty="0"/>
              <a:t> (</a:t>
            </a:r>
            <a:r>
              <a:rPr lang="en-US" dirty="0" err="1"/>
              <a:t>الجهد</a:t>
            </a:r>
            <a:r>
              <a:rPr lang="en-US" dirty="0"/>
              <a:t>)، </a:t>
            </a:r>
            <a:r>
              <a:rPr lang="en-US" dirty="0" err="1"/>
              <a:t>والتيار</a:t>
            </a:r>
            <a:r>
              <a:rPr lang="en-US" dirty="0"/>
              <a:t>، </a:t>
            </a:r>
            <a:r>
              <a:rPr lang="en-US" dirty="0" err="1"/>
              <a:t>ومقاومة</a:t>
            </a:r>
            <a:r>
              <a:rPr lang="en-US" dirty="0"/>
              <a:t> </a:t>
            </a:r>
            <a:r>
              <a:rPr lang="en-US" dirty="0" err="1"/>
              <a:t>الدائرة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53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0804" y="1949240"/>
            <a:ext cx="6096000" cy="8785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dirty="0" err="1"/>
              <a:t>ينص</a:t>
            </a:r>
            <a:r>
              <a:rPr lang="en-US" dirty="0"/>
              <a:t> </a:t>
            </a:r>
            <a:r>
              <a:rPr lang="en-US" dirty="0" err="1"/>
              <a:t>قانون</a:t>
            </a:r>
            <a:r>
              <a:rPr lang="en-US" dirty="0"/>
              <a:t> </a:t>
            </a:r>
            <a:r>
              <a:rPr lang="en-US" dirty="0" err="1"/>
              <a:t>أوم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أن</a:t>
            </a:r>
            <a:r>
              <a:rPr lang="en-US" dirty="0"/>
              <a:t> </a:t>
            </a:r>
            <a:r>
              <a:rPr lang="en-US" dirty="0" err="1"/>
              <a:t>فرق</a:t>
            </a:r>
            <a:r>
              <a:rPr lang="en-US" dirty="0"/>
              <a:t> </a:t>
            </a:r>
            <a:r>
              <a:rPr lang="en-US" dirty="0" err="1" smtClean="0"/>
              <a:t>الجهد</a:t>
            </a:r>
            <a:r>
              <a:rPr lang="en-US" dirty="0" smtClean="0"/>
              <a:t>) </a:t>
            </a:r>
            <a:r>
              <a:rPr lang="en-US" dirty="0" err="1"/>
              <a:t>عبر</a:t>
            </a:r>
            <a:r>
              <a:rPr lang="en-US" dirty="0"/>
              <a:t> </a:t>
            </a:r>
            <a:r>
              <a:rPr lang="en-US" dirty="0" err="1"/>
              <a:t>موصل</a:t>
            </a:r>
            <a:r>
              <a:rPr lang="en-US" dirty="0"/>
              <a:t> </a:t>
            </a:r>
            <a:r>
              <a:rPr lang="en-US" dirty="0" err="1"/>
              <a:t>بين</a:t>
            </a:r>
            <a:r>
              <a:rPr lang="en-US" dirty="0"/>
              <a:t> </a:t>
            </a:r>
            <a:r>
              <a:rPr lang="en-US" dirty="0" err="1"/>
              <a:t>نقطتين</a:t>
            </a:r>
            <a:r>
              <a:rPr lang="en-US" dirty="0"/>
              <a:t> </a:t>
            </a:r>
            <a:r>
              <a:rPr lang="en-US" dirty="0" err="1"/>
              <a:t>يتناسب</a:t>
            </a:r>
            <a:r>
              <a:rPr lang="en-US" dirty="0"/>
              <a:t> </a:t>
            </a:r>
            <a:r>
              <a:rPr lang="en-US" dirty="0" err="1"/>
              <a:t>طرديا</a:t>
            </a:r>
            <a:r>
              <a:rPr lang="en-US" dirty="0"/>
              <a:t> </a:t>
            </a:r>
            <a:r>
              <a:rPr lang="en-US" dirty="0" err="1"/>
              <a:t>مع</a:t>
            </a:r>
            <a:r>
              <a:rPr lang="en-US" dirty="0"/>
              <a:t> </a:t>
            </a:r>
            <a:r>
              <a:rPr lang="en-US" dirty="0" err="1"/>
              <a:t>التيار</a:t>
            </a:r>
            <a:r>
              <a:rPr lang="en-US" dirty="0"/>
              <a:t> </a:t>
            </a:r>
            <a:r>
              <a:rPr lang="en-US" dirty="0" err="1"/>
              <a:t>تحت</a:t>
            </a:r>
            <a:r>
              <a:rPr lang="en-US" dirty="0"/>
              <a:t> </a:t>
            </a:r>
            <a:r>
              <a:rPr lang="en-US" dirty="0" err="1"/>
              <a:t>مقاومة</a:t>
            </a:r>
            <a:r>
              <a:rPr lang="en-US" dirty="0"/>
              <a:t> </a:t>
            </a:r>
            <a:r>
              <a:rPr lang="en-US" dirty="0" err="1"/>
              <a:t>ثابتة</a:t>
            </a:r>
            <a:r>
              <a:rPr lang="en-US" dirty="0"/>
              <a:t> </a:t>
            </a:r>
            <a:r>
              <a:rPr lang="en-US" dirty="0" err="1"/>
              <a:t>عبر</a:t>
            </a:r>
            <a:r>
              <a:rPr lang="en-US" dirty="0"/>
              <a:t> </a:t>
            </a:r>
            <a:r>
              <a:rPr lang="en-US" dirty="0" err="1"/>
              <a:t>نفس</a:t>
            </a:r>
            <a:r>
              <a:rPr lang="en-US" dirty="0"/>
              <a:t> </a:t>
            </a:r>
            <a:r>
              <a:rPr lang="en-US" dirty="0" err="1"/>
              <a:t>النقطتين</a:t>
            </a:r>
            <a:r>
              <a:rPr lang="en-US" dirty="0"/>
              <a:t>. </a:t>
            </a:r>
            <a:r>
              <a:rPr lang="en-US" dirty="0" err="1"/>
              <a:t>رياضيا</a:t>
            </a:r>
            <a:r>
              <a:rPr lang="en-US" dirty="0"/>
              <a:t> </a:t>
            </a:r>
            <a:r>
              <a:rPr lang="en-US" dirty="0" err="1"/>
              <a:t>يمكن</a:t>
            </a:r>
            <a:r>
              <a:rPr lang="en-US" dirty="0"/>
              <a:t> </a:t>
            </a:r>
            <a:r>
              <a:rPr lang="en-US" dirty="0" err="1"/>
              <a:t>كتابة</a:t>
            </a:r>
            <a:r>
              <a:rPr lang="en-US" dirty="0"/>
              <a:t> </a:t>
            </a:r>
            <a:r>
              <a:rPr lang="en-US" dirty="0" err="1"/>
              <a:t>قانون</a:t>
            </a:r>
            <a:r>
              <a:rPr lang="en-US" dirty="0"/>
              <a:t> </a:t>
            </a:r>
            <a:r>
              <a:rPr lang="en-US" dirty="0" err="1"/>
              <a:t>أوم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النحو</a:t>
            </a:r>
            <a:r>
              <a:rPr lang="en-US" dirty="0"/>
              <a:t> </a:t>
            </a:r>
            <a:r>
              <a:rPr lang="en-US" dirty="0" err="1"/>
              <a:t>التالي</a:t>
            </a:r>
            <a:r>
              <a:rPr lang="en-US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8912" y="287398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V = I * 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3706387"/>
            <a:ext cx="696640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dirty="0" err="1"/>
              <a:t>حيث</a:t>
            </a:r>
            <a:r>
              <a:rPr lang="en-US" dirty="0"/>
              <a:t> V </a:t>
            </a:r>
            <a:r>
              <a:rPr lang="en-US" dirty="0" err="1"/>
              <a:t>هو</a:t>
            </a:r>
            <a:r>
              <a:rPr lang="en-US" dirty="0"/>
              <a:t> </a:t>
            </a:r>
            <a:r>
              <a:rPr lang="en-US" dirty="0" err="1"/>
              <a:t>فرق</a:t>
            </a:r>
            <a:r>
              <a:rPr lang="en-US" dirty="0"/>
              <a:t> </a:t>
            </a:r>
            <a:r>
              <a:rPr lang="en-US" dirty="0" err="1" smtClean="0"/>
              <a:t>الجهد</a:t>
            </a:r>
            <a:r>
              <a:rPr lang="en-US" dirty="0" smtClean="0"/>
              <a:t>) </a:t>
            </a:r>
            <a:r>
              <a:rPr lang="en-US" dirty="0" err="1"/>
              <a:t>المقاس</a:t>
            </a:r>
            <a:r>
              <a:rPr lang="en-US" dirty="0"/>
              <a:t> </a:t>
            </a:r>
            <a:r>
              <a:rPr lang="en-US" dirty="0" err="1"/>
              <a:t>بالفولت</a:t>
            </a:r>
            <a:r>
              <a:rPr lang="en-US" dirty="0"/>
              <a:t>، I </a:t>
            </a:r>
            <a:r>
              <a:rPr lang="ar-IQ" dirty="0" smtClean="0"/>
              <a:t> </a:t>
            </a:r>
            <a:r>
              <a:rPr lang="en-US" dirty="0" err="1" smtClean="0"/>
              <a:t>هو</a:t>
            </a:r>
            <a:r>
              <a:rPr lang="en-US" dirty="0" smtClean="0"/>
              <a:t> </a:t>
            </a:r>
            <a:r>
              <a:rPr lang="en-US" dirty="0" err="1"/>
              <a:t>التيار</a:t>
            </a:r>
            <a:r>
              <a:rPr lang="en-US" dirty="0"/>
              <a:t> </a:t>
            </a:r>
            <a:r>
              <a:rPr lang="en-US" dirty="0" err="1"/>
              <a:t>المتدفق</a:t>
            </a:r>
            <a:r>
              <a:rPr lang="en-US" dirty="0"/>
              <a:t> </a:t>
            </a:r>
            <a:r>
              <a:rPr lang="en-US" dirty="0" err="1"/>
              <a:t>عبر</a:t>
            </a:r>
            <a:r>
              <a:rPr lang="en-US" dirty="0"/>
              <a:t> </a:t>
            </a:r>
            <a:r>
              <a:rPr lang="en-US" dirty="0" err="1"/>
              <a:t>الموصل</a:t>
            </a:r>
            <a:r>
              <a:rPr lang="en-US" dirty="0"/>
              <a:t> </a:t>
            </a:r>
            <a:r>
              <a:rPr lang="en-US" dirty="0" err="1"/>
              <a:t>المقاس</a:t>
            </a:r>
            <a:r>
              <a:rPr lang="en-US" dirty="0"/>
              <a:t> </a:t>
            </a:r>
            <a:r>
              <a:rPr lang="en-US" dirty="0" err="1"/>
              <a:t>بالأمبير</a:t>
            </a:r>
            <a:r>
              <a:rPr lang="en-US" dirty="0"/>
              <a:t> (A)، </a:t>
            </a:r>
            <a:r>
              <a:rPr lang="en-US" dirty="0" err="1"/>
              <a:t>وR</a:t>
            </a:r>
            <a:r>
              <a:rPr lang="en-US" dirty="0"/>
              <a:t> </a:t>
            </a:r>
            <a:r>
              <a:rPr lang="en-US" dirty="0" err="1" smtClean="0"/>
              <a:t>هي</a:t>
            </a:r>
            <a:r>
              <a:rPr lang="en-US" dirty="0" smtClean="0"/>
              <a:t> </a:t>
            </a:r>
            <a:r>
              <a:rPr lang="en-US" dirty="0" err="1"/>
              <a:t>مقاومة</a:t>
            </a:r>
            <a:r>
              <a:rPr lang="en-US" dirty="0"/>
              <a:t> </a:t>
            </a:r>
            <a:r>
              <a:rPr lang="en-US" dirty="0" err="1"/>
              <a:t>الدائرة</a:t>
            </a:r>
            <a:r>
              <a:rPr lang="en-US" dirty="0"/>
              <a:t> </a:t>
            </a:r>
            <a:r>
              <a:rPr lang="en-US" dirty="0" err="1"/>
              <a:t>المقاسة</a:t>
            </a:r>
            <a:r>
              <a:rPr lang="en-US" dirty="0"/>
              <a:t> </a:t>
            </a:r>
            <a:r>
              <a:rPr lang="en-US" dirty="0" err="1" smtClean="0"/>
              <a:t>بالأوم</a:t>
            </a:r>
            <a:r>
              <a:rPr lang="en-US" dirty="0" smtClean="0"/>
              <a:t>(Ω). </a:t>
            </a:r>
            <a:r>
              <a:rPr lang="en-US" dirty="0" err="1"/>
              <a:t>يمكنك</a:t>
            </a:r>
            <a:r>
              <a:rPr lang="en-US" dirty="0"/>
              <a:t> </a:t>
            </a:r>
            <a:r>
              <a:rPr lang="en-US" dirty="0" err="1"/>
              <a:t>استخدام</a:t>
            </a:r>
            <a:r>
              <a:rPr lang="en-US" dirty="0"/>
              <a:t> </a:t>
            </a:r>
            <a:r>
              <a:rPr lang="en-US" dirty="0" err="1"/>
              <a:t>مقياس</a:t>
            </a:r>
            <a:r>
              <a:rPr lang="en-US" dirty="0"/>
              <a:t> </a:t>
            </a:r>
            <a:r>
              <a:rPr lang="en-US" dirty="0" err="1"/>
              <a:t>متعدد</a:t>
            </a:r>
            <a:r>
              <a:rPr lang="en-US" dirty="0"/>
              <a:t> </a:t>
            </a:r>
            <a:r>
              <a:rPr lang="en-US" dirty="0" err="1"/>
              <a:t>لقياس</a:t>
            </a:r>
            <a:r>
              <a:rPr lang="en-US" dirty="0"/>
              <a:t> </a:t>
            </a:r>
            <a:r>
              <a:rPr lang="en-US" dirty="0" err="1"/>
              <a:t>هذه</a:t>
            </a:r>
            <a:r>
              <a:rPr lang="en-US" dirty="0"/>
              <a:t> </a:t>
            </a:r>
            <a:r>
              <a:rPr lang="en-US" dirty="0" err="1"/>
              <a:t>الكميات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دائرة</a:t>
            </a:r>
            <a:r>
              <a:rPr lang="en-US" dirty="0"/>
              <a:t> </a:t>
            </a:r>
            <a:r>
              <a:rPr lang="en-US" dirty="0" err="1"/>
              <a:t>كهربائية</a:t>
            </a:r>
            <a:r>
              <a:rPr lang="en-US" dirty="0" smtClean="0"/>
              <a:t>.</a:t>
            </a:r>
            <a:r>
              <a:rPr lang="ar-IQ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1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404513" y="1098714"/>
            <a:ext cx="40944" cy="45485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1927" y="1098714"/>
            <a:ext cx="4336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b="1" dirty="0"/>
              <a:t>لحساب التيار في الدائرة، أعد ترتيب معادلة قانون أوم على النحو التالي: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643632" y="1098714"/>
            <a:ext cx="3828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dirty="0" err="1"/>
              <a:t>كيفية</a:t>
            </a:r>
            <a:r>
              <a:rPr lang="en-US" b="1" dirty="0"/>
              <a:t> </a:t>
            </a:r>
            <a:r>
              <a:rPr lang="en-US" b="1" dirty="0" err="1"/>
              <a:t>حساب</a:t>
            </a:r>
            <a:r>
              <a:rPr lang="en-US" b="1" dirty="0"/>
              <a:t> </a:t>
            </a:r>
            <a:r>
              <a:rPr lang="en-US" b="1" dirty="0" err="1"/>
              <a:t>معادلات</a:t>
            </a:r>
            <a:r>
              <a:rPr lang="en-US" b="1" dirty="0"/>
              <a:t> </a:t>
            </a:r>
            <a:r>
              <a:rPr lang="en-US" b="1" dirty="0" err="1"/>
              <a:t>المقاومة</a:t>
            </a:r>
            <a:r>
              <a:rPr lang="en-US" b="1" dirty="0"/>
              <a:t> </a:t>
            </a:r>
            <a:r>
              <a:rPr lang="en-US" b="1" dirty="0" err="1"/>
              <a:t>باستخدام</a:t>
            </a:r>
            <a:r>
              <a:rPr lang="en-US" b="1" dirty="0"/>
              <a:t> </a:t>
            </a:r>
            <a:r>
              <a:rPr lang="en-US" b="1" dirty="0" err="1"/>
              <a:t>قانون</a:t>
            </a:r>
            <a:r>
              <a:rPr lang="en-US" b="1" dirty="0"/>
              <a:t> </a:t>
            </a:r>
            <a:r>
              <a:rPr lang="en-US" b="1" dirty="0" err="1"/>
              <a:t>أوم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445457" y="1861497"/>
            <a:ext cx="6096000" cy="8785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dirty="0" err="1"/>
              <a:t>يمكننا</a:t>
            </a:r>
            <a:r>
              <a:rPr lang="en-US" dirty="0"/>
              <a:t> </a:t>
            </a:r>
            <a:r>
              <a:rPr lang="en-US" dirty="0" err="1"/>
              <a:t>استخدام</a:t>
            </a:r>
            <a:r>
              <a:rPr lang="en-US" dirty="0"/>
              <a:t> </a:t>
            </a:r>
            <a:r>
              <a:rPr lang="en-US" dirty="0" err="1"/>
              <a:t>معادلة</a:t>
            </a:r>
            <a:r>
              <a:rPr lang="en-US" dirty="0"/>
              <a:t> </a:t>
            </a:r>
            <a:r>
              <a:rPr lang="en-US" dirty="0" err="1"/>
              <a:t>قانون</a:t>
            </a:r>
            <a:r>
              <a:rPr lang="en-US" dirty="0"/>
              <a:t> </a:t>
            </a:r>
            <a:r>
              <a:rPr lang="en-US" dirty="0" err="1"/>
              <a:t>أوم</a:t>
            </a:r>
            <a:r>
              <a:rPr lang="en-US" dirty="0"/>
              <a:t> </a:t>
            </a:r>
            <a:r>
              <a:rPr lang="en-US" dirty="0" err="1"/>
              <a:t>لحساب</a:t>
            </a:r>
            <a:r>
              <a:rPr lang="en-US" dirty="0"/>
              <a:t> </a:t>
            </a:r>
            <a:r>
              <a:rPr lang="en-US" dirty="0" err="1"/>
              <a:t>التيار</a:t>
            </a:r>
            <a:r>
              <a:rPr lang="en-US" dirty="0"/>
              <a:t> </a:t>
            </a:r>
            <a:r>
              <a:rPr lang="en-US" dirty="0" err="1"/>
              <a:t>والجهد</a:t>
            </a:r>
            <a:r>
              <a:rPr lang="en-US" dirty="0"/>
              <a:t> </a:t>
            </a:r>
            <a:r>
              <a:rPr lang="en-US" dirty="0" err="1"/>
              <a:t>والمقاومة</a:t>
            </a:r>
            <a:r>
              <a:rPr lang="en-US" dirty="0"/>
              <a:t> </a:t>
            </a:r>
            <a:r>
              <a:rPr lang="en-US" dirty="0" err="1"/>
              <a:t>للدائرة</a:t>
            </a:r>
            <a:r>
              <a:rPr lang="en-US" dirty="0"/>
              <a:t>. </a:t>
            </a:r>
            <a:r>
              <a:rPr lang="en-US" dirty="0" err="1"/>
              <a:t>يمكنك</a:t>
            </a:r>
            <a:r>
              <a:rPr lang="en-US" dirty="0"/>
              <a:t> </a:t>
            </a:r>
            <a:r>
              <a:rPr lang="en-US" dirty="0" err="1"/>
              <a:t>استخدام</a:t>
            </a:r>
            <a:r>
              <a:rPr lang="en-US" dirty="0"/>
              <a:t> </a:t>
            </a:r>
            <a:r>
              <a:rPr lang="en-US" dirty="0" err="1"/>
              <a:t>مثلث</a:t>
            </a:r>
            <a:r>
              <a:rPr lang="en-US" dirty="0"/>
              <a:t> </a:t>
            </a:r>
            <a:r>
              <a:rPr lang="en-US" dirty="0" err="1"/>
              <a:t>الصيغة</a:t>
            </a:r>
            <a:r>
              <a:rPr lang="en-US" dirty="0"/>
              <a:t> </a:t>
            </a:r>
            <a:r>
              <a:rPr lang="en-US" dirty="0" err="1"/>
              <a:t>أدناه</a:t>
            </a:r>
            <a:r>
              <a:rPr lang="en-US" dirty="0"/>
              <a:t> </a:t>
            </a:r>
            <a:r>
              <a:rPr lang="en-US" dirty="0" err="1"/>
              <a:t>لحساب</a:t>
            </a:r>
            <a:r>
              <a:rPr lang="en-US" dirty="0"/>
              <a:t> </a:t>
            </a:r>
            <a:r>
              <a:rPr lang="en-US" dirty="0" err="1"/>
              <a:t>كمية</a:t>
            </a:r>
            <a:r>
              <a:rPr lang="en-US" dirty="0"/>
              <a:t> </a:t>
            </a:r>
            <a:r>
              <a:rPr lang="en-US" dirty="0" err="1"/>
              <a:t>محددة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الدائرة</a:t>
            </a:r>
            <a:r>
              <a:rPr lang="en-US" dirty="0"/>
              <a:t> </a:t>
            </a:r>
            <a:r>
              <a:rPr lang="en-US" dirty="0" err="1"/>
              <a:t>الكهربائية</a:t>
            </a:r>
            <a:r>
              <a:rPr lang="en-US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222" y="3102349"/>
            <a:ext cx="4407126" cy="21826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1244" y="1999995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</a:rPr>
              <a:t>I = V / 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4980" y="3102349"/>
            <a:ext cx="450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dirty="0" err="1"/>
              <a:t>وبالمثل</a:t>
            </a:r>
            <a:r>
              <a:rPr lang="en-US" b="1" dirty="0"/>
              <a:t>، </a:t>
            </a:r>
            <a:r>
              <a:rPr lang="en-US" b="1" dirty="0" err="1"/>
              <a:t>يمكنك</a:t>
            </a:r>
            <a:r>
              <a:rPr lang="en-US" b="1" dirty="0"/>
              <a:t> </a:t>
            </a:r>
            <a:r>
              <a:rPr lang="en-US" b="1" dirty="0" err="1"/>
              <a:t>حساب</a:t>
            </a:r>
            <a:r>
              <a:rPr lang="en-US" b="1" dirty="0"/>
              <a:t> </a:t>
            </a:r>
            <a:r>
              <a:rPr lang="en-US" b="1" dirty="0" err="1"/>
              <a:t>المقاومة</a:t>
            </a:r>
            <a:r>
              <a:rPr lang="en-US" b="1" dirty="0"/>
              <a:t> </a:t>
            </a:r>
            <a:r>
              <a:rPr lang="en-US" b="1" dirty="0" err="1"/>
              <a:t>الكهربائية</a:t>
            </a:r>
            <a:r>
              <a:rPr lang="en-US" b="1" dirty="0"/>
              <a:t> </a:t>
            </a:r>
            <a:r>
              <a:rPr lang="en-US" b="1" dirty="0" err="1"/>
              <a:t>للدائرة</a:t>
            </a:r>
            <a:r>
              <a:rPr lang="en-US" b="1" dirty="0"/>
              <a:t> </a:t>
            </a:r>
            <a:r>
              <a:rPr lang="en-US" b="1" dirty="0" err="1"/>
              <a:t>من</a:t>
            </a:r>
            <a:r>
              <a:rPr lang="en-US" b="1" dirty="0"/>
              <a:t> </a:t>
            </a:r>
            <a:r>
              <a:rPr lang="en-US" b="1" dirty="0" err="1"/>
              <a:t>خلال</a:t>
            </a:r>
            <a:r>
              <a:rPr lang="en-US" b="1" dirty="0"/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31763" y="3942074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</a:rPr>
              <a:t>R = V / 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6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63628" y="1208144"/>
            <a:ext cx="6641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b="1" dirty="0">
                <a:latin typeface="Roboto"/>
              </a:rPr>
              <a:t>مقارنة مابين </a:t>
            </a:r>
            <a:r>
              <a:rPr lang="ar-IQ" b="1" dirty="0" smtClean="0">
                <a:latin typeface="Roboto"/>
              </a:rPr>
              <a:t>التيار </a:t>
            </a:r>
            <a:r>
              <a:rPr lang="ar-IQ" b="1" dirty="0">
                <a:latin typeface="Roboto"/>
              </a:rPr>
              <a:t>المستمر والتيار المتناوب حسب قانون اوم </a:t>
            </a:r>
            <a:endParaRPr lang="en-US" b="1" dirty="0"/>
          </a:p>
        </p:txBody>
      </p:sp>
      <p:pic>
        <p:nvPicPr>
          <p:cNvPr id="1026" name="Picture 2" descr="C:\Users\pc\AppData\Local\Microsoft\Windows\Clipboard\HistoryData\{BC9E63B0-945C-4AD2-A5A2-181E466F9E3E}\{804F9415-BC5D-4079-84B9-7B55E8247297}\ResourceMap\{22DD7FF2-253C-4704-885A-39F3ED1CDDDE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69" y="1824250"/>
            <a:ext cx="1013381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2619" y="1221219"/>
            <a:ext cx="990757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dirty="0" err="1"/>
              <a:t>يوضح</a:t>
            </a:r>
            <a:r>
              <a:rPr lang="en-US" dirty="0"/>
              <a:t> </a:t>
            </a:r>
            <a:r>
              <a:rPr lang="en-US" dirty="0" err="1"/>
              <a:t>الشكل</a:t>
            </a:r>
            <a:r>
              <a:rPr lang="en-US" dirty="0"/>
              <a:t> </a:t>
            </a:r>
            <a:r>
              <a:rPr lang="en-US" dirty="0" err="1"/>
              <a:t>دائرتين</a:t>
            </a:r>
            <a:r>
              <a:rPr lang="en-US" dirty="0"/>
              <a:t>، </a:t>
            </a:r>
            <a:r>
              <a:rPr lang="en-US" dirty="0" err="1"/>
              <a:t>إحداهما</a:t>
            </a:r>
            <a:r>
              <a:rPr lang="en-US" dirty="0"/>
              <a:t> </a:t>
            </a:r>
            <a:r>
              <a:rPr lang="en-US" dirty="0" err="1"/>
              <a:t>بمصدر</a:t>
            </a:r>
            <a:r>
              <a:rPr lang="en-US" dirty="0"/>
              <a:t> </a:t>
            </a:r>
            <a:r>
              <a:rPr lang="en-US" dirty="0" err="1"/>
              <a:t>جهد</a:t>
            </a:r>
            <a:r>
              <a:rPr lang="en-US" dirty="0"/>
              <a:t> </a:t>
            </a:r>
            <a:r>
              <a:rPr lang="en-US" dirty="0" err="1"/>
              <a:t>مستمر</a:t>
            </a:r>
            <a:r>
              <a:rPr lang="en-US" dirty="0"/>
              <a:t> </a:t>
            </a:r>
            <a:r>
              <a:rPr lang="en-US" dirty="0" err="1"/>
              <a:t>والأخرى</a:t>
            </a:r>
            <a:r>
              <a:rPr lang="en-US" dirty="0"/>
              <a:t> </a:t>
            </a:r>
            <a:r>
              <a:rPr lang="en-US" dirty="0" err="1"/>
              <a:t>بمصدر</a:t>
            </a:r>
            <a:r>
              <a:rPr lang="en-US" dirty="0"/>
              <a:t> </a:t>
            </a:r>
            <a:r>
              <a:rPr lang="en-US" dirty="0" err="1"/>
              <a:t>جهد</a:t>
            </a:r>
            <a:r>
              <a:rPr lang="en-US" dirty="0"/>
              <a:t> </a:t>
            </a:r>
            <a:r>
              <a:rPr lang="en-US" dirty="0" err="1"/>
              <a:t>تيار</a:t>
            </a:r>
            <a:r>
              <a:rPr lang="en-US" dirty="0"/>
              <a:t> </a:t>
            </a:r>
            <a:r>
              <a:rPr lang="en-US" dirty="0" err="1"/>
              <a:t>متردد</a:t>
            </a:r>
            <a:r>
              <a:rPr lang="en-US" dirty="0"/>
              <a:t>. </a:t>
            </a:r>
            <a:r>
              <a:rPr lang="en-US" dirty="0" err="1"/>
              <a:t>تحتوي</a:t>
            </a:r>
            <a:r>
              <a:rPr lang="en-US" dirty="0"/>
              <a:t> </a:t>
            </a:r>
            <a:r>
              <a:rPr lang="en-US" dirty="0" err="1"/>
              <a:t>دائرة</a:t>
            </a:r>
            <a:r>
              <a:rPr lang="en-US" dirty="0"/>
              <a:t> </a:t>
            </a:r>
            <a:r>
              <a:rPr lang="en-US" dirty="0" err="1"/>
              <a:t>التيار</a:t>
            </a:r>
            <a:r>
              <a:rPr lang="en-US" dirty="0"/>
              <a:t> </a:t>
            </a:r>
            <a:r>
              <a:rPr lang="en-US" dirty="0" err="1"/>
              <a:t>المستمر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بطارية</a:t>
            </a:r>
            <a:r>
              <a:rPr lang="en-US" dirty="0"/>
              <a:t> 12 </a:t>
            </a:r>
            <a:r>
              <a:rPr lang="en-US" dirty="0" err="1"/>
              <a:t>فولت</a:t>
            </a:r>
            <a:r>
              <a:rPr lang="en-US" dirty="0"/>
              <a:t>، </a:t>
            </a:r>
            <a:r>
              <a:rPr lang="en-US" dirty="0" err="1"/>
              <a:t>ومقاومة</a:t>
            </a:r>
            <a:r>
              <a:rPr lang="en-US" dirty="0"/>
              <a:t> 4 </a:t>
            </a:r>
            <a:r>
              <a:rPr lang="en-US" dirty="0" err="1"/>
              <a:t>أوم</a:t>
            </a:r>
            <a:r>
              <a:rPr lang="en-US" dirty="0"/>
              <a:t>، </a:t>
            </a:r>
            <a:r>
              <a:rPr lang="en-US" dirty="0" err="1"/>
              <a:t>وتيار</a:t>
            </a:r>
            <a:r>
              <a:rPr lang="en-US" dirty="0"/>
              <a:t> 3 </a:t>
            </a:r>
            <a:r>
              <a:rPr lang="en-US" dirty="0" err="1"/>
              <a:t>أمبير</a:t>
            </a:r>
            <a:r>
              <a:rPr lang="en-US" dirty="0" smtClean="0"/>
              <a:t>.</a:t>
            </a:r>
          </a:p>
          <a:p>
            <a:pPr algn="just" rtl="1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err="1"/>
              <a:t>تحتوي</a:t>
            </a:r>
            <a:r>
              <a:rPr lang="en-US" dirty="0"/>
              <a:t> </a:t>
            </a:r>
            <a:r>
              <a:rPr lang="en-US" dirty="0" err="1"/>
              <a:t>دائرة</a:t>
            </a:r>
            <a:r>
              <a:rPr lang="en-US" dirty="0"/>
              <a:t> </a:t>
            </a:r>
            <a:r>
              <a:rPr lang="en-US" dirty="0" err="1"/>
              <a:t>التيار</a:t>
            </a:r>
            <a:r>
              <a:rPr lang="en-US" dirty="0"/>
              <a:t> </a:t>
            </a:r>
            <a:r>
              <a:rPr lang="en-US" dirty="0" err="1"/>
              <a:t>المتردد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مصدر</a:t>
            </a:r>
            <a:r>
              <a:rPr lang="en-US" dirty="0"/>
              <a:t> </a:t>
            </a:r>
            <a:r>
              <a:rPr lang="en-US" dirty="0" err="1"/>
              <a:t>جهد</a:t>
            </a:r>
            <a:r>
              <a:rPr lang="en-US" dirty="0"/>
              <a:t> 12 </a:t>
            </a:r>
            <a:r>
              <a:rPr lang="en-US" dirty="0" err="1"/>
              <a:t>فولت</a:t>
            </a:r>
            <a:r>
              <a:rPr lang="en-US" dirty="0"/>
              <a:t> (</a:t>
            </a:r>
            <a:r>
              <a:rPr lang="en-US" dirty="0" err="1"/>
              <a:t>جذر</a:t>
            </a:r>
            <a:r>
              <a:rPr lang="en-US" dirty="0"/>
              <a:t> </a:t>
            </a:r>
            <a:r>
              <a:rPr lang="en-US" dirty="0" err="1"/>
              <a:t>متوسط</a:t>
            </a:r>
            <a:r>
              <a:rPr lang="en-US" dirty="0"/>
              <a:t> ​​</a:t>
            </a:r>
            <a:r>
              <a:rPr lang="en-US" dirty="0" err="1"/>
              <a:t>التربيع</a:t>
            </a:r>
            <a:r>
              <a:rPr lang="en-US" dirty="0"/>
              <a:t>)، </a:t>
            </a:r>
            <a:r>
              <a:rPr lang="en-US" dirty="0" err="1"/>
              <a:t>وتردد</a:t>
            </a:r>
            <a:r>
              <a:rPr lang="en-US" dirty="0"/>
              <a:t> 50 </a:t>
            </a:r>
            <a:r>
              <a:rPr lang="en-US" dirty="0" err="1"/>
              <a:t>هرتز</a:t>
            </a:r>
            <a:r>
              <a:rPr lang="en-US" dirty="0"/>
              <a:t>، </a:t>
            </a:r>
            <a:r>
              <a:rPr lang="en-US" dirty="0" err="1"/>
              <a:t>وتيار</a:t>
            </a:r>
            <a:r>
              <a:rPr lang="en-US" dirty="0"/>
              <a:t> </a:t>
            </a:r>
            <a:r>
              <a:rPr lang="en-US" dirty="0" err="1"/>
              <a:t>قدره</a:t>
            </a:r>
            <a:r>
              <a:rPr lang="en-US" dirty="0"/>
              <a:t> 2.121 </a:t>
            </a:r>
            <a:r>
              <a:rPr lang="en-US" dirty="0" err="1"/>
              <a:t>أمبير</a:t>
            </a:r>
            <a:r>
              <a:rPr lang="en-US" dirty="0"/>
              <a:t> (</a:t>
            </a:r>
            <a:r>
              <a:rPr lang="en-US" dirty="0" err="1"/>
              <a:t>جذر</a:t>
            </a:r>
            <a:r>
              <a:rPr lang="en-US" dirty="0"/>
              <a:t> </a:t>
            </a:r>
            <a:r>
              <a:rPr lang="en-US" dirty="0" err="1"/>
              <a:t>متوسط</a:t>
            </a:r>
            <a:r>
              <a:rPr lang="en-US" dirty="0"/>
              <a:t> ​​</a:t>
            </a:r>
            <a:r>
              <a:rPr lang="en-US" dirty="0" err="1"/>
              <a:t>المربع</a:t>
            </a:r>
            <a:r>
              <a:rPr lang="en-US" dirty="0"/>
              <a:t>). </a:t>
            </a:r>
            <a:r>
              <a:rPr lang="en-US" dirty="0" err="1"/>
              <a:t>المقاومة</a:t>
            </a:r>
            <a:r>
              <a:rPr lang="en-US" dirty="0"/>
              <a:t> (R) </a:t>
            </a:r>
            <a:r>
              <a:rPr lang="en-US" dirty="0" err="1"/>
              <a:t>هي</a:t>
            </a:r>
            <a:r>
              <a:rPr lang="en-US" dirty="0"/>
              <a:t> </a:t>
            </a:r>
            <a:r>
              <a:rPr lang="en-US" dirty="0" err="1"/>
              <a:t>نفسها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كلا</a:t>
            </a:r>
            <a:r>
              <a:rPr lang="en-US" dirty="0"/>
              <a:t> </a:t>
            </a:r>
            <a:r>
              <a:rPr lang="en-US" dirty="0" err="1"/>
              <a:t>الدائرتين</a:t>
            </a:r>
            <a:r>
              <a:rPr lang="en-US" dirty="0"/>
              <a:t> (5 </a:t>
            </a:r>
            <a:r>
              <a:rPr lang="en-US" dirty="0" err="1"/>
              <a:t>أوم</a:t>
            </a:r>
            <a:r>
              <a:rPr lang="en-US" dirty="0"/>
              <a:t>)، </a:t>
            </a:r>
            <a:r>
              <a:rPr lang="en-US" dirty="0" err="1"/>
              <a:t>وتنطبق</a:t>
            </a:r>
            <a:r>
              <a:rPr lang="en-US" dirty="0"/>
              <a:t> </a:t>
            </a:r>
            <a:r>
              <a:rPr lang="en-US" dirty="0" err="1"/>
              <a:t>المعادلة</a:t>
            </a:r>
            <a:r>
              <a:rPr lang="en-US" dirty="0"/>
              <a:t> I=V/R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كلتا</a:t>
            </a:r>
            <a:r>
              <a:rPr lang="en-US" dirty="0"/>
              <a:t> </a:t>
            </a:r>
            <a:r>
              <a:rPr lang="en-US" dirty="0" err="1"/>
              <a:t>الحالتين</a:t>
            </a:r>
            <a:r>
              <a:rPr lang="en-US" dirty="0"/>
              <a:t>. </a:t>
            </a:r>
            <a:endParaRPr lang="en-US" dirty="0" smtClean="0"/>
          </a:p>
          <a:p>
            <a:pPr algn="just" rtl="1">
              <a:lnSpc>
                <a:spcPct val="150000"/>
              </a:lnSpc>
            </a:pPr>
            <a:r>
              <a:rPr lang="en-US" dirty="0" err="1" smtClean="0"/>
              <a:t>والفرق</a:t>
            </a:r>
            <a:r>
              <a:rPr lang="en-US" dirty="0" smtClean="0"/>
              <a:t> </a:t>
            </a:r>
            <a:r>
              <a:rPr lang="en-US" dirty="0" err="1"/>
              <a:t>الوحيد</a:t>
            </a:r>
            <a:r>
              <a:rPr lang="en-US" dirty="0"/>
              <a:t> </a:t>
            </a:r>
            <a:r>
              <a:rPr lang="en-US" dirty="0" err="1"/>
              <a:t>هو</a:t>
            </a:r>
            <a:r>
              <a:rPr lang="en-US" dirty="0"/>
              <a:t> </a:t>
            </a:r>
            <a:r>
              <a:rPr lang="en-US" dirty="0" err="1"/>
              <a:t>أن</a:t>
            </a:r>
            <a:r>
              <a:rPr lang="en-US" dirty="0"/>
              <a:t> </a:t>
            </a:r>
            <a:r>
              <a:rPr lang="en-US" dirty="0" err="1"/>
              <a:t>الجهد</a:t>
            </a:r>
            <a:r>
              <a:rPr lang="en-US" dirty="0"/>
              <a:t> </a:t>
            </a:r>
            <a:r>
              <a:rPr lang="en-US" dirty="0" err="1"/>
              <a:t>والتيار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دائرة</a:t>
            </a:r>
            <a:r>
              <a:rPr lang="en-US" dirty="0"/>
              <a:t> </a:t>
            </a:r>
            <a:r>
              <a:rPr lang="en-US" dirty="0" err="1"/>
              <a:t>التيار</a:t>
            </a:r>
            <a:r>
              <a:rPr lang="en-US" dirty="0"/>
              <a:t> </a:t>
            </a:r>
            <a:r>
              <a:rPr lang="en-US" dirty="0" err="1"/>
              <a:t>المتردد</a:t>
            </a:r>
            <a:r>
              <a:rPr lang="en-US" dirty="0"/>
              <a:t> </a:t>
            </a:r>
            <a:r>
              <a:rPr lang="en-US" dirty="0" err="1"/>
              <a:t>هي</a:t>
            </a:r>
            <a:r>
              <a:rPr lang="en-US" dirty="0"/>
              <a:t> </a:t>
            </a:r>
            <a:r>
              <a:rPr lang="en-US" dirty="0" err="1"/>
              <a:t>قيم</a:t>
            </a:r>
            <a:r>
              <a:rPr lang="en-US" dirty="0"/>
              <a:t> RMS، </a:t>
            </a:r>
            <a:r>
              <a:rPr lang="en-US" dirty="0" err="1"/>
              <a:t>مما</a:t>
            </a:r>
            <a:r>
              <a:rPr lang="en-US" dirty="0"/>
              <a:t> </a:t>
            </a:r>
            <a:r>
              <a:rPr lang="en-US" dirty="0" err="1"/>
              <a:t>يعني</a:t>
            </a:r>
            <a:r>
              <a:rPr lang="en-US" dirty="0"/>
              <a:t> </a:t>
            </a:r>
            <a:r>
              <a:rPr lang="en-US" dirty="0" err="1"/>
              <a:t>أنها</a:t>
            </a:r>
            <a:r>
              <a:rPr lang="en-US" dirty="0"/>
              <a:t> </a:t>
            </a:r>
            <a:r>
              <a:rPr lang="en-US" dirty="0" err="1"/>
              <a:t>تأخذ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الاعتبار</a:t>
            </a:r>
            <a:r>
              <a:rPr lang="en-US" dirty="0"/>
              <a:t> </a:t>
            </a:r>
            <a:r>
              <a:rPr lang="en-US" dirty="0" err="1"/>
              <a:t>حقيقة</a:t>
            </a:r>
            <a:r>
              <a:rPr lang="en-US" dirty="0"/>
              <a:t> </a:t>
            </a:r>
            <a:r>
              <a:rPr lang="en-US" dirty="0" err="1"/>
              <a:t>أن</a:t>
            </a:r>
            <a:r>
              <a:rPr lang="en-US" dirty="0"/>
              <a:t> </a:t>
            </a:r>
            <a:r>
              <a:rPr lang="en-US" dirty="0" err="1"/>
              <a:t>الجهد</a:t>
            </a:r>
            <a:r>
              <a:rPr lang="en-US" dirty="0"/>
              <a:t> </a:t>
            </a:r>
            <a:r>
              <a:rPr lang="en-US" dirty="0" err="1"/>
              <a:t>والتيار</a:t>
            </a:r>
            <a:r>
              <a:rPr lang="en-US" dirty="0"/>
              <a:t> </a:t>
            </a:r>
            <a:r>
              <a:rPr lang="en-US" dirty="0" err="1"/>
              <a:t>يتغيران</a:t>
            </a:r>
            <a:r>
              <a:rPr lang="en-US" dirty="0"/>
              <a:t> </a:t>
            </a:r>
            <a:r>
              <a:rPr lang="en-US" dirty="0" err="1"/>
              <a:t>باستمرار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دائرة</a:t>
            </a:r>
            <a:r>
              <a:rPr lang="en-US" dirty="0"/>
              <a:t> </a:t>
            </a:r>
            <a:r>
              <a:rPr lang="en-US" dirty="0" err="1"/>
              <a:t>التيار</a:t>
            </a:r>
            <a:r>
              <a:rPr lang="en-US" dirty="0"/>
              <a:t> </a:t>
            </a:r>
            <a:r>
              <a:rPr lang="en-US" dirty="0" err="1"/>
              <a:t>المتردد</a:t>
            </a:r>
            <a:r>
              <a:rPr lang="en-US" dirty="0" smtClean="0"/>
              <a:t>.</a:t>
            </a:r>
          </a:p>
          <a:p>
            <a:pPr algn="just" rtl="1">
              <a:lnSpc>
                <a:spcPct val="150000"/>
              </a:lnSpc>
            </a:pPr>
            <a:r>
              <a:rPr lang="en-US" dirty="0" err="1" smtClean="0"/>
              <a:t>فيما</a:t>
            </a:r>
            <a:r>
              <a:rPr lang="en-US" dirty="0" smtClean="0"/>
              <a:t> </a:t>
            </a:r>
            <a:r>
              <a:rPr lang="en-US" dirty="0" err="1"/>
              <a:t>يلي</a:t>
            </a:r>
            <a:r>
              <a:rPr lang="en-US" dirty="0"/>
              <a:t> </a:t>
            </a:r>
            <a:r>
              <a:rPr lang="en-US" dirty="0" err="1"/>
              <a:t>بعض</a:t>
            </a:r>
            <a:r>
              <a:rPr lang="en-US" dirty="0"/>
              <a:t> </a:t>
            </a:r>
            <a:r>
              <a:rPr lang="en-US" dirty="0" err="1"/>
              <a:t>التفاصيل</a:t>
            </a:r>
            <a:r>
              <a:rPr lang="en-US" dirty="0"/>
              <a:t> </a:t>
            </a:r>
            <a:r>
              <a:rPr lang="en-US" dirty="0" err="1"/>
              <a:t>الإضافية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الرسم</a:t>
            </a:r>
            <a:r>
              <a:rPr lang="en-US" dirty="0"/>
              <a:t> </a:t>
            </a:r>
            <a:r>
              <a:rPr lang="en-US" dirty="0" err="1"/>
              <a:t>البياني:يوضح</a:t>
            </a:r>
            <a:r>
              <a:rPr lang="en-US" dirty="0"/>
              <a:t> </a:t>
            </a:r>
            <a:r>
              <a:rPr lang="en-US" dirty="0" err="1"/>
              <a:t>النص</a:t>
            </a:r>
            <a:r>
              <a:rPr lang="en-US" dirty="0"/>
              <a:t> "</a:t>
            </a:r>
            <a:r>
              <a:rPr lang="en-US" dirty="0" err="1"/>
              <a:t>جهد</a:t>
            </a:r>
            <a:r>
              <a:rPr lang="en-US" dirty="0"/>
              <a:t> RMS = 0.707 × 12 </a:t>
            </a:r>
            <a:r>
              <a:rPr lang="en-US" dirty="0" err="1"/>
              <a:t>فولت</a:t>
            </a:r>
            <a:r>
              <a:rPr lang="en-US" dirty="0"/>
              <a:t>" </a:t>
            </a:r>
            <a:r>
              <a:rPr lang="en-US" dirty="0" err="1"/>
              <a:t>أن</a:t>
            </a:r>
            <a:r>
              <a:rPr lang="en-US" dirty="0"/>
              <a:t> </a:t>
            </a:r>
            <a:r>
              <a:rPr lang="en-US" dirty="0" err="1"/>
              <a:t>جهد</a:t>
            </a:r>
            <a:r>
              <a:rPr lang="en-US" dirty="0"/>
              <a:t> RMS </a:t>
            </a:r>
            <a:r>
              <a:rPr lang="en-US" dirty="0" err="1"/>
              <a:t>يساوي</a:t>
            </a:r>
            <a:r>
              <a:rPr lang="en-US" dirty="0"/>
              <a:t> </a:t>
            </a:r>
            <a:r>
              <a:rPr lang="en-US" dirty="0" err="1"/>
              <a:t>ذروة</a:t>
            </a:r>
            <a:r>
              <a:rPr lang="en-US" dirty="0"/>
              <a:t> </a:t>
            </a:r>
            <a:r>
              <a:rPr lang="en-US" dirty="0" err="1"/>
              <a:t>جهد</a:t>
            </a:r>
            <a:r>
              <a:rPr lang="en-US" dirty="0"/>
              <a:t> </a:t>
            </a:r>
            <a:r>
              <a:rPr lang="en-US" dirty="0" err="1"/>
              <a:t>الموجة</a:t>
            </a:r>
            <a:r>
              <a:rPr lang="en-US" dirty="0"/>
              <a:t> </a:t>
            </a:r>
            <a:r>
              <a:rPr lang="en-US" dirty="0" err="1"/>
              <a:t>الجيبية</a:t>
            </a:r>
            <a:r>
              <a:rPr lang="en-US" dirty="0"/>
              <a:t> </a:t>
            </a:r>
            <a:r>
              <a:rPr lang="en-US" dirty="0" err="1"/>
              <a:t>مضروبًا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0.707. </a:t>
            </a:r>
            <a:r>
              <a:rPr lang="en-US" dirty="0" err="1"/>
              <a:t>هذا</a:t>
            </a:r>
            <a:r>
              <a:rPr lang="en-US" dirty="0"/>
              <a:t> </a:t>
            </a:r>
            <a:r>
              <a:rPr lang="en-US" dirty="0" err="1"/>
              <a:t>هو</a:t>
            </a:r>
            <a:r>
              <a:rPr lang="en-US" dirty="0"/>
              <a:t> </a:t>
            </a:r>
            <a:r>
              <a:rPr lang="en-US" dirty="0" err="1"/>
              <a:t>عامل</a:t>
            </a:r>
            <a:r>
              <a:rPr lang="en-US" dirty="0"/>
              <a:t> </a:t>
            </a:r>
            <a:r>
              <a:rPr lang="en-US" dirty="0" err="1"/>
              <a:t>التحويل</a:t>
            </a:r>
            <a:r>
              <a:rPr lang="en-US" dirty="0"/>
              <a:t> </a:t>
            </a:r>
            <a:r>
              <a:rPr lang="en-US" dirty="0" err="1"/>
              <a:t>الذي</a:t>
            </a:r>
            <a:r>
              <a:rPr lang="en-US" dirty="0"/>
              <a:t> </a:t>
            </a:r>
            <a:r>
              <a:rPr lang="en-US" dirty="0" err="1"/>
              <a:t>يستخدم</a:t>
            </a:r>
            <a:r>
              <a:rPr lang="en-US" dirty="0"/>
              <a:t> </a:t>
            </a:r>
            <a:r>
              <a:rPr lang="en-US" dirty="0" err="1"/>
              <a:t>لحساب</a:t>
            </a:r>
            <a:r>
              <a:rPr lang="en-US" dirty="0"/>
              <a:t> </a:t>
            </a:r>
            <a:r>
              <a:rPr lang="en-US" dirty="0" err="1"/>
              <a:t>جهد</a:t>
            </a:r>
            <a:r>
              <a:rPr lang="en-US" dirty="0"/>
              <a:t> </a:t>
            </a:r>
            <a:r>
              <a:rPr lang="en-US" dirty="0" err="1"/>
              <a:t>التيار</a:t>
            </a:r>
            <a:r>
              <a:rPr lang="en-US" dirty="0"/>
              <a:t> </a:t>
            </a:r>
            <a:r>
              <a:rPr lang="en-US" dirty="0" err="1"/>
              <a:t>المستمر</a:t>
            </a:r>
            <a:r>
              <a:rPr lang="en-US" dirty="0"/>
              <a:t> </a:t>
            </a:r>
            <a:r>
              <a:rPr lang="en-US" dirty="0" err="1"/>
              <a:t>المكافئ</a:t>
            </a:r>
            <a:r>
              <a:rPr lang="en-US" dirty="0"/>
              <a:t> </a:t>
            </a:r>
            <a:r>
              <a:rPr lang="en-US" dirty="0" err="1"/>
              <a:t>لجهد</a:t>
            </a:r>
            <a:r>
              <a:rPr lang="en-US" dirty="0"/>
              <a:t> </a:t>
            </a:r>
            <a:r>
              <a:rPr lang="en-US" dirty="0" err="1"/>
              <a:t>التيار</a:t>
            </a:r>
            <a:r>
              <a:rPr lang="en-US" dirty="0"/>
              <a:t> </a:t>
            </a:r>
            <a:r>
              <a:rPr lang="en-US" dirty="0" err="1"/>
              <a:t>المتردد.يشير</a:t>
            </a:r>
            <a:r>
              <a:rPr lang="en-US" dirty="0"/>
              <a:t> </a:t>
            </a:r>
            <a:r>
              <a:rPr lang="en-US" dirty="0" err="1"/>
              <a:t>النص</a:t>
            </a:r>
            <a:r>
              <a:rPr lang="en-US" dirty="0"/>
              <a:t> "1=3A" و"1=2.12 </a:t>
            </a:r>
            <a:r>
              <a:rPr lang="en-US" dirty="0" err="1"/>
              <a:t>أمبير</a:t>
            </a:r>
            <a:r>
              <a:rPr lang="en-US" dirty="0"/>
              <a:t>" </a:t>
            </a:r>
            <a:r>
              <a:rPr lang="en-US" dirty="0" err="1"/>
              <a:t>إلى</a:t>
            </a:r>
            <a:r>
              <a:rPr lang="en-US" dirty="0"/>
              <a:t> </a:t>
            </a:r>
            <a:r>
              <a:rPr lang="en-US" dirty="0" err="1"/>
              <a:t>أن</a:t>
            </a:r>
            <a:r>
              <a:rPr lang="en-US" dirty="0"/>
              <a:t> </a:t>
            </a:r>
            <a:r>
              <a:rPr lang="en-US" dirty="0" err="1"/>
              <a:t>التيار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كل</a:t>
            </a:r>
            <a:r>
              <a:rPr lang="en-US" dirty="0"/>
              <a:t> </a:t>
            </a:r>
            <a:r>
              <a:rPr lang="en-US" dirty="0" err="1"/>
              <a:t>دائرة</a:t>
            </a:r>
            <a:r>
              <a:rPr lang="en-US" dirty="0"/>
              <a:t> </a:t>
            </a:r>
            <a:r>
              <a:rPr lang="en-US" dirty="0" err="1"/>
              <a:t>هو</a:t>
            </a:r>
            <a:r>
              <a:rPr lang="en-US" dirty="0"/>
              <a:t> </a:t>
            </a:r>
            <a:r>
              <a:rPr lang="en-US" dirty="0" err="1"/>
              <a:t>نفسه</a:t>
            </a:r>
            <a:r>
              <a:rPr lang="en-US" dirty="0"/>
              <a:t> (1 </a:t>
            </a:r>
            <a:r>
              <a:rPr lang="en-US" dirty="0" err="1"/>
              <a:t>أمبير</a:t>
            </a:r>
            <a:r>
              <a:rPr lang="en-US" dirty="0"/>
              <a:t>)، </a:t>
            </a:r>
            <a:r>
              <a:rPr lang="en-US" dirty="0" err="1"/>
              <a:t>بغض</a:t>
            </a:r>
            <a:r>
              <a:rPr lang="en-US" dirty="0"/>
              <a:t> </a:t>
            </a:r>
            <a:r>
              <a:rPr lang="en-US" dirty="0" err="1"/>
              <a:t>النظر</a:t>
            </a:r>
            <a:r>
              <a:rPr lang="en-US" dirty="0"/>
              <a:t> </a:t>
            </a:r>
            <a:r>
              <a:rPr lang="en-US" dirty="0" err="1"/>
              <a:t>عما</a:t>
            </a:r>
            <a:r>
              <a:rPr lang="en-US" dirty="0"/>
              <a:t> </a:t>
            </a:r>
            <a:r>
              <a:rPr lang="en-US" dirty="0" err="1"/>
              <a:t>إذا</a:t>
            </a:r>
            <a:r>
              <a:rPr lang="en-US" dirty="0"/>
              <a:t> </a:t>
            </a:r>
            <a:r>
              <a:rPr lang="en-US" dirty="0" err="1"/>
              <a:t>كان</a:t>
            </a:r>
            <a:r>
              <a:rPr lang="en-US" dirty="0"/>
              <a:t> DC </a:t>
            </a:r>
            <a:r>
              <a:rPr lang="en-US" dirty="0" err="1"/>
              <a:t>أو</a:t>
            </a:r>
            <a:r>
              <a:rPr lang="en-US" dirty="0"/>
              <a:t> AC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7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5927" y="2627887"/>
            <a:ext cx="40487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i="1" dirty="0">
                <a:latin typeface="Buxton Sketch" panose="03080500000500000004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72129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409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AcadEref</vt:lpstr>
      <vt:lpstr>Aldhabi</vt:lpstr>
      <vt:lpstr>Arial</vt:lpstr>
      <vt:lpstr>Buxton Sketch</vt:lpstr>
      <vt:lpstr>Corbel</vt:lpstr>
      <vt:lpstr>Courier New</vt:lpstr>
      <vt:lpstr>Roboto</vt:lpstr>
      <vt:lpstr>Tahoma</vt:lpstr>
      <vt:lpstr>Organic</vt:lpstr>
      <vt:lpstr> اسم المادة :الدوائر الكهربائية  المرحلة :المرحلة الاولى  السنة الدراسية :2023-2024   عنوان المحاضرة: استخدام قانون اوم في دوائر التيار المتناوب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اسم المادة : اسم التدريسي : المرحلة : السنة الدراسية : عنوان المحاضرة: راسم الاشارة (oscilloscope)</dc:title>
  <dc:creator>Saif Ali Abbas</dc:creator>
  <cp:lastModifiedBy>HP</cp:lastModifiedBy>
  <cp:revision>14</cp:revision>
  <dcterms:created xsi:type="dcterms:W3CDTF">2024-05-01T06:21:56Z</dcterms:created>
  <dcterms:modified xsi:type="dcterms:W3CDTF">2024-05-20T04:22:06Z</dcterms:modified>
</cp:coreProperties>
</file>