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6" r:id="rId4"/>
    <p:sldId id="267" r:id="rId5"/>
    <p:sldId id="261" r:id="rId6"/>
    <p:sldId id="265" r:id="rId7"/>
    <p:sldId id="264" r:id="rId8"/>
    <p:sldId id="262" r:id="rId9"/>
    <p:sldId id="268" r:id="rId10"/>
    <p:sldId id="272" r:id="rId11"/>
    <p:sldId id="271" r:id="rId12"/>
    <p:sldId id="270" r:id="rId13"/>
    <p:sldId id="269" r:id="rId14"/>
    <p:sldId id="276" r:id="rId15"/>
    <p:sldId id="263" r:id="rId16"/>
  </p:sldIdLst>
  <p:sldSz cx="12192000" cy="6858000"/>
  <p:notesSz cx="6858000" cy="9144000"/>
  <p:defaultTextStyle>
    <a:defPPr algn="r" rtl="1">
      <a:defRPr lang="ar-M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45" autoAdjust="0"/>
    <p:restoredTop sz="93184" autoAdjust="0"/>
  </p:normalViewPr>
  <p:slideViewPr>
    <p:cSldViewPr snapToGrid="0">
      <p:cViewPr varScale="1">
        <p:scale>
          <a:sx n="58" d="100"/>
          <a:sy n="58" d="100"/>
        </p:scale>
        <p:origin x="68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4392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8BC70C79-C5A9-41AD-BA16-AF54E990AF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0434B3A-C9C0-4BEC-94C9-909F400615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5EACFD35-20FA-4B53-8025-95552CE4791A}" type="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14/11/1445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195593A-4704-4980-961F-33BFA98F5B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63E5938-F0CC-4112-970C-618DB96A84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C7BF22F3-77E9-4F13-AB18-B955F329782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97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6CCF169-992D-4B2D-ABB8-84075E8573D2}" type="datetime1">
              <a:rPr lang="ar-SA" smtClean="0"/>
              <a:t>14/11/1445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C853816F-A1CF-4485-B308-1B9F14B36EAD}" type="slidenum">
              <a:rPr lang="ar-SA" smtClean="0"/>
              <a:pPr algn="l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C853816F-A1CF-4485-B308-1B9F14B36EAD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56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C853816F-A1CF-4485-B308-1B9F14B36EAD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10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64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C853816F-A1CF-4485-B308-1B9F14B36EAD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11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82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C853816F-A1CF-4485-B308-1B9F14B36EAD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12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258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C853816F-A1CF-4485-B308-1B9F14B36EAD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13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082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C853816F-A1CF-4485-B308-1B9F14B36EAD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14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155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C853816F-A1CF-4485-B308-1B9F14B36EAD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15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95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C853816F-A1CF-4485-B308-1B9F14B36EAD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27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C853816F-A1CF-4485-B308-1B9F14B36EAD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3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44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C853816F-A1CF-4485-B308-1B9F14B36EAD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4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78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C853816F-A1CF-4485-B308-1B9F14B36EAD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5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19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C853816F-A1CF-4485-B308-1B9F14B36EAD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6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80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C853816F-A1CF-4485-B308-1B9F14B36EAD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7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330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C853816F-A1CF-4485-B308-1B9F14B36EAD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8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61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C853816F-A1CF-4485-B308-1B9F14B36EAD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9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47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flipH="1">
            <a:off x="1524000" y="1122363"/>
            <a:ext cx="9144000" cy="2387600"/>
          </a:xfrm>
        </p:spPr>
        <p:txBody>
          <a:bodyPr rtlCol="1" anchor="b"/>
          <a:lstStyle>
            <a:lvl1pPr algn="ctr" rtl="1">
              <a:defRPr sz="6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flipH="1">
            <a:off x="1524000" y="3602038"/>
            <a:ext cx="9144000" cy="1655762"/>
          </a:xfrm>
        </p:spPr>
        <p:txBody>
          <a:bodyPr rtlCol="1"/>
          <a:lstStyle>
            <a:lvl1pPr marL="0" indent="0" algn="ctr" rtl="1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noProof="0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8610600" y="6356350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77C3649-B701-47F8-9F7E-CEFC26BFDCB2}" type="datetime1">
              <a:rPr lang="ar-SA" noProof="0" smtClean="0"/>
              <a:t>14/11/1445</a:t>
            </a:fld>
            <a:endParaRPr lang="ar-SA" noProof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038600" y="6356350"/>
            <a:ext cx="4114800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38200" y="6356350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ACEC5C30-0B3A-4B13-ADDD-7C63C8AA921B}" type="slidenum">
              <a:rPr lang="ar-SA" smtClean="0"/>
              <a:pPr algn="l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838200" y="365125"/>
            <a:ext cx="10515600" cy="1325563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 flipH="1">
            <a:off x="838200" y="1825625"/>
            <a:ext cx="10515600" cy="4351338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8610600" y="6356350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B2ED78-3577-4B6B-A502-65E1FE002341}" type="datetime1">
              <a:rPr lang="ar-SA" noProof="0" smtClean="0"/>
              <a:t>14/11/1445</a:t>
            </a:fld>
            <a:endParaRPr lang="ar-SA" noProof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038600" y="6356350"/>
            <a:ext cx="4114800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38200" y="6356350"/>
            <a:ext cx="2743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CEC5C30-0B3A-4B13-ADDD-7C63C8AA921B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844550" y="1709738"/>
            <a:ext cx="10515600" cy="2852737"/>
          </a:xfrm>
        </p:spPr>
        <p:txBody>
          <a:bodyPr rtlCol="1" anchor="b"/>
          <a:lstStyle>
            <a:lvl1pPr algn="r" rtl="1">
              <a:defRPr sz="6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 flipH="1">
            <a:off x="844550" y="4589463"/>
            <a:ext cx="10515600" cy="1500187"/>
          </a:xfrm>
        </p:spPr>
        <p:txBody>
          <a:bodyPr rtlCol="1"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8610600" y="6356350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3A41182-F689-4206-9CD3-CC6B8EB9DB23}" type="datetime1">
              <a:rPr lang="ar-SA" noProof="0" smtClean="0"/>
              <a:t>14/11/1445</a:t>
            </a:fld>
            <a:endParaRPr lang="ar-SA" noProof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038600" y="6356350"/>
            <a:ext cx="4114800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38200" y="6356350"/>
            <a:ext cx="2743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CEC5C30-0B3A-4B13-ADDD-7C63C8AA921B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838200" y="365125"/>
            <a:ext cx="10515600" cy="1325563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 flipH="1">
            <a:off x="6172200" y="1825625"/>
            <a:ext cx="5181600" cy="4351338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 flipH="1">
            <a:off x="838200" y="1825625"/>
            <a:ext cx="5181600" cy="4351338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8610600" y="6356350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2930E3D-2D65-402D-AE93-FFDF8199FEEA}" type="datetime1">
              <a:rPr lang="ar-SA" noProof="0" smtClean="0"/>
              <a:t>14/11/1445</a:t>
            </a:fld>
            <a:endParaRPr lang="ar-SA" noProof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038600" y="6356350"/>
            <a:ext cx="4114800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38200" y="6356350"/>
            <a:ext cx="2743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CEC5C30-0B3A-4B13-ADDD-7C63C8AA921B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836612" y="365125"/>
            <a:ext cx="10515600" cy="1325563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 flipH="1">
            <a:off x="6194425" y="1681163"/>
            <a:ext cx="5157787" cy="823912"/>
          </a:xfrm>
        </p:spPr>
        <p:txBody>
          <a:bodyPr rtlCol="1" anchor="b"/>
          <a:lstStyle>
            <a:lvl1pPr marL="0" indent="0" algn="r" rtl="1"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 flipH="1">
            <a:off x="6194425" y="2505075"/>
            <a:ext cx="5157787" cy="3684588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 flipH="1">
            <a:off x="836612" y="1681163"/>
            <a:ext cx="5183188" cy="823912"/>
          </a:xfrm>
        </p:spPr>
        <p:txBody>
          <a:bodyPr rtlCol="1" anchor="b"/>
          <a:lstStyle>
            <a:lvl1pPr marL="0" indent="0" algn="r" rtl="1"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 flipH="1">
            <a:off x="836612" y="2505075"/>
            <a:ext cx="5183188" cy="3684588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8610600" y="6356350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9436CAE-D0AE-466C-8DBC-7FFC2E866480}" type="datetime1">
              <a:rPr lang="ar-SA" noProof="0" smtClean="0"/>
              <a:t>14/11/1445</a:t>
            </a:fld>
            <a:endParaRPr lang="ar-SA" noProof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038600" y="6356350"/>
            <a:ext cx="4114800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38200" y="6356350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ACEC5C30-0B3A-4B13-ADDD-7C63C8AA921B}" type="slidenum">
              <a:rPr lang="ar-SA" smtClean="0"/>
              <a:pPr algn="l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838200" y="365125"/>
            <a:ext cx="10515600" cy="1325563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8610600" y="6356350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B70C647-287F-437C-B21D-226BC1F6E82D}" type="datetime1">
              <a:rPr lang="ar-SA" noProof="0" smtClean="0"/>
              <a:t>14/11/1445</a:t>
            </a:fld>
            <a:endParaRPr lang="ar-SA" noProof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038600" y="6356350"/>
            <a:ext cx="4114800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38200" y="6356350"/>
            <a:ext cx="2743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CEC5C30-0B3A-4B13-ADDD-7C63C8AA921B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8610600" y="6356350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11F56F8-4F19-4BD3-810A-78D23243809B}" type="datetime1">
              <a:rPr lang="ar-SA" noProof="0" smtClean="0"/>
              <a:t>14/11/1445</a:t>
            </a:fld>
            <a:endParaRPr lang="ar-SA" noProof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038600" y="6356350"/>
            <a:ext cx="4114800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38200" y="6356350"/>
            <a:ext cx="2743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CEC5C30-0B3A-4B13-ADDD-7C63C8AA921B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7419975" y="457200"/>
            <a:ext cx="3932237" cy="1600200"/>
          </a:xfrm>
        </p:spPr>
        <p:txBody>
          <a:bodyPr rtlCol="1" anchor="b"/>
          <a:lstStyle>
            <a:lvl1pPr algn="r" rtl="1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 flipH="1">
            <a:off x="836612" y="987425"/>
            <a:ext cx="6172200" cy="4873625"/>
          </a:xfrm>
        </p:spPr>
        <p:txBody>
          <a:bodyPr rtlCol="1"/>
          <a:lstStyle>
            <a:lvl1pPr algn="r" rtl="1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 flipH="1">
            <a:off x="7419975" y="2057400"/>
            <a:ext cx="3932237" cy="3811588"/>
          </a:xfrm>
        </p:spPr>
        <p:txBody>
          <a:bodyPr rtlCol="1"/>
          <a:lstStyle>
            <a:lvl1pPr marL="0" indent="0" algn="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8610600" y="6356350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FB0975B-918D-4592-A0B4-1511F63DFD1C}" type="datetime1">
              <a:rPr lang="ar-SA" noProof="0" smtClean="0"/>
              <a:t>14/11/1445</a:t>
            </a:fld>
            <a:endParaRPr lang="ar-SA" noProof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038600" y="6356350"/>
            <a:ext cx="4114800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38200" y="6356350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ACEC5C30-0B3A-4B13-ADDD-7C63C8AA921B}" type="slidenum">
              <a:rPr lang="ar-SA" smtClean="0"/>
              <a:pPr algn="l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7419975" y="457200"/>
            <a:ext cx="3932237" cy="1600200"/>
          </a:xfrm>
        </p:spPr>
        <p:txBody>
          <a:bodyPr rtlCol="1" anchor="b"/>
          <a:lstStyle>
            <a:lvl1pPr algn="r" rtl="1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flipH="1">
            <a:off x="836612" y="987425"/>
            <a:ext cx="6172200" cy="4873625"/>
          </a:xfrm>
        </p:spPr>
        <p:txBody>
          <a:bodyPr rtlCol="1"/>
          <a:lstStyle>
            <a:lvl1pPr marL="0" indent="0" algn="r" rtl="1"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/>
              <a:t>انقر فوق الأيقونة لإضافة صورة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 flipH="1">
            <a:off x="7419975" y="2057400"/>
            <a:ext cx="3932237" cy="3811588"/>
          </a:xfrm>
        </p:spPr>
        <p:txBody>
          <a:bodyPr rtlCol="1"/>
          <a:lstStyle>
            <a:lvl1pPr marL="0" indent="0" algn="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8610600" y="6356350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383B7D6-94EC-41DF-B438-BBC02306D821}" type="datetime1">
              <a:rPr lang="ar-SA" noProof="0" smtClean="0"/>
              <a:t>14/11/1445</a:t>
            </a:fld>
            <a:endParaRPr lang="ar-SA" noProof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038600" y="6356350"/>
            <a:ext cx="4114800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38200" y="6356350"/>
            <a:ext cx="2743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CEC5C30-0B3A-4B13-ADDD-7C63C8AA921B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1162619-FFA5-4F22-B1C8-DAAEDAD67BCF}" type="datetime1">
              <a:rPr lang="ar-SA" noProof="0" smtClean="0"/>
              <a:t>14/11/1445</a:t>
            </a:fld>
            <a:endParaRPr lang="ar-SA" noProof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CEC5C30-0B3A-4B13-ADDD-7C63C8AA921B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1629119" y="793472"/>
            <a:ext cx="9144000" cy="2387600"/>
          </a:xfrm>
        </p:spPr>
        <p:txBody>
          <a:bodyPr rtlCol="1">
            <a:normAutofit/>
          </a:bodyPr>
          <a:lstStyle/>
          <a:p>
            <a:pPr rtl="0"/>
            <a:r>
              <a:rPr lang="en-US" sz="8000" dirty="0">
                <a:solidFill>
                  <a:schemeClr val="bg1"/>
                </a:solidFill>
              </a:rPr>
              <a:t>Waste Management</a:t>
            </a:r>
            <a:br>
              <a:rPr lang="en-US" sz="8000" dirty="0">
                <a:solidFill>
                  <a:schemeClr val="bg1"/>
                </a:solidFill>
              </a:rPr>
            </a:br>
            <a:r>
              <a:rPr lang="en-US" sz="8000" dirty="0">
                <a:solidFill>
                  <a:schemeClr val="bg1"/>
                </a:solidFill>
              </a:rPr>
              <a:t>part 1 </a:t>
            </a:r>
            <a:endParaRPr lang="ar-SA" sz="8000" dirty="0">
              <a:solidFill>
                <a:schemeClr val="bg1"/>
              </a:solidFill>
            </a:endParaRP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554015" y="3278339"/>
            <a:ext cx="508397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524000" y="3331882"/>
            <a:ext cx="9144000" cy="1655762"/>
          </a:xfrm>
        </p:spPr>
        <p:txBody>
          <a:bodyPr rtlCol="1">
            <a:normAutofit fontScale="92500" lnSpcReduction="20000"/>
          </a:bodyPr>
          <a:lstStyle/>
          <a:p>
            <a:pPr rtl="1"/>
            <a:r>
              <a:rPr lang="en-US" sz="2800" dirty="0">
                <a:solidFill>
                  <a:schemeClr val="bg1"/>
                </a:solidFill>
              </a:rPr>
              <a:t>M.Sc. Amna Shaker</a:t>
            </a:r>
          </a:p>
          <a:p>
            <a:pPr rtl="1"/>
            <a:r>
              <a:rPr lang="en-US" sz="2800" dirty="0">
                <a:solidFill>
                  <a:schemeClr val="bg1"/>
                </a:solidFill>
              </a:rPr>
              <a:t>College of Science</a:t>
            </a:r>
          </a:p>
          <a:p>
            <a:pPr rtl="1"/>
            <a:r>
              <a:rPr lang="en-US" sz="2800" dirty="0">
                <a:solidFill>
                  <a:schemeClr val="bg1"/>
                </a:solidFill>
              </a:rPr>
              <a:t>Medical Biotechnology Department</a:t>
            </a:r>
          </a:p>
          <a:p>
            <a:pPr rtl="1"/>
            <a:r>
              <a:rPr lang="en-US" sz="2800" dirty="0">
                <a:solidFill>
                  <a:schemeClr val="bg1"/>
                </a:solidFill>
              </a:rPr>
              <a:t>Al-</a:t>
            </a:r>
            <a:r>
              <a:rPr lang="en-US" sz="2800" dirty="0" err="1">
                <a:solidFill>
                  <a:schemeClr val="bg1"/>
                </a:solidFill>
              </a:rPr>
              <a:t>Mustaqbal</a:t>
            </a:r>
            <a:r>
              <a:rPr lang="en-US" sz="2800" dirty="0">
                <a:solidFill>
                  <a:schemeClr val="bg1"/>
                </a:solidFill>
              </a:rPr>
              <a:t> University</a:t>
            </a:r>
          </a:p>
          <a:p>
            <a:pPr rtl="1"/>
            <a:endParaRPr lang="ar-SA" sz="2800" dirty="0">
              <a:solidFill>
                <a:schemeClr val="bg1"/>
              </a:solidFill>
            </a:endParaRPr>
          </a:p>
        </p:txBody>
      </p:sp>
      <p:pic>
        <p:nvPicPr>
          <p:cNvPr id="15" name="الرسم البياني 14">
            <a:extLst>
              <a:ext uri="{FF2B5EF4-FFF2-40B4-BE49-F238E27FC236}">
                <a16:creationId xmlns:a16="http://schemas.microsoft.com/office/drawing/2014/main" id="{2A123BD8-A09C-49C0-98E8-54B55610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968606" flipH="1">
            <a:off x="5207154" y="4482751"/>
            <a:ext cx="3194131" cy="3194131"/>
          </a:xfrm>
          <a:prstGeom prst="rect">
            <a:avLst/>
          </a:prstGeom>
        </p:spPr>
      </p:pic>
      <p:pic>
        <p:nvPicPr>
          <p:cNvPr id="11" name="الرسم البياني 10">
            <a:extLst>
              <a:ext uri="{FF2B5EF4-FFF2-40B4-BE49-F238E27FC236}">
                <a16:creationId xmlns:a16="http://schemas.microsoft.com/office/drawing/2014/main" id="{3CB00449-E308-4DF3-9CFD-9A7D30B67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261393">
            <a:off x="10094762" y="1663257"/>
            <a:ext cx="2684499" cy="2684499"/>
          </a:xfrm>
          <a:prstGeom prst="rect">
            <a:avLst/>
          </a:prstGeom>
        </p:spPr>
      </p:pic>
      <p:pic>
        <p:nvPicPr>
          <p:cNvPr id="13" name="الرسم البياني 12">
            <a:extLst>
              <a:ext uri="{FF2B5EF4-FFF2-40B4-BE49-F238E27FC236}">
                <a16:creationId xmlns:a16="http://schemas.microsoft.com/office/drawing/2014/main" id="{6A56DF0C-1331-406E-AEE6-06E0E59FB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21031" flipH="1">
            <a:off x="7818235" y="4797205"/>
            <a:ext cx="2453456" cy="2453456"/>
          </a:xfrm>
          <a:prstGeom prst="rect">
            <a:avLst/>
          </a:prstGeom>
        </p:spPr>
      </p:pic>
      <p:pic>
        <p:nvPicPr>
          <p:cNvPr id="7" name="الرسم البياني 6">
            <a:extLst>
              <a:ext uri="{FF2B5EF4-FFF2-40B4-BE49-F238E27FC236}">
                <a16:creationId xmlns:a16="http://schemas.microsoft.com/office/drawing/2014/main" id="{88D22565-F42F-439B-A6A4-CF161165E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386303" flipH="1">
            <a:off x="9438410" y="3688628"/>
            <a:ext cx="3245427" cy="3245427"/>
          </a:xfrm>
          <a:prstGeom prst="rect">
            <a:avLst/>
          </a:prstGeom>
        </p:spPr>
      </p:pic>
      <p:pic>
        <p:nvPicPr>
          <p:cNvPr id="9" name="الرسم البياني 8">
            <a:extLst>
              <a:ext uri="{FF2B5EF4-FFF2-40B4-BE49-F238E27FC236}">
                <a16:creationId xmlns:a16="http://schemas.microsoft.com/office/drawing/2014/main" id="{B46E3E84-D1E6-4422-AA93-3EE98A821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148875" flipH="1">
            <a:off x="812224" y="2025029"/>
            <a:ext cx="1989951" cy="1989951"/>
          </a:xfrm>
          <a:prstGeom prst="rect">
            <a:avLst/>
          </a:prstGeom>
        </p:spPr>
      </p:pic>
      <p:pic>
        <p:nvPicPr>
          <p:cNvPr id="19" name="الرسم البياني 18">
            <a:extLst>
              <a:ext uri="{FF2B5EF4-FFF2-40B4-BE49-F238E27FC236}">
                <a16:creationId xmlns:a16="http://schemas.microsoft.com/office/drawing/2014/main" id="{39130E3C-1E93-4315-AE76-13C55147D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710505" flipH="1">
            <a:off x="445879" y="145767"/>
            <a:ext cx="1574403" cy="1574403"/>
          </a:xfrm>
          <a:prstGeom prst="rect">
            <a:avLst/>
          </a:prstGeom>
        </p:spPr>
      </p:pic>
      <p:pic>
        <p:nvPicPr>
          <p:cNvPr id="21" name="الرسم البياني 20">
            <a:extLst>
              <a:ext uri="{FF2B5EF4-FFF2-40B4-BE49-F238E27FC236}">
                <a16:creationId xmlns:a16="http://schemas.microsoft.com/office/drawing/2014/main" id="{FFEC1660-205F-490E-800A-0D57D250B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79210" flipH="1">
            <a:off x="-214079" y="783939"/>
            <a:ext cx="1488402" cy="148840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D592B1C-2F2E-B375-6728-D42D9B80220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948" y="4626053"/>
            <a:ext cx="3986617" cy="208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292187" y="365125"/>
            <a:ext cx="8378529" cy="1027257"/>
          </a:xfrm>
        </p:spPr>
        <p:txBody>
          <a:bodyPr rtlCol="1">
            <a:normAutofit/>
          </a:bodyPr>
          <a:lstStyle/>
          <a:p>
            <a:pPr algn="l" rtl="0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Waste management (part 2)</a:t>
            </a:r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292187" y="1392382"/>
            <a:ext cx="8378529" cy="4351338"/>
          </a:xfrm>
        </p:spPr>
        <p:txBody>
          <a:bodyPr rtlCol="1">
            <a:normAutofit fontScale="92500" lnSpcReduction="10000"/>
          </a:bodyPr>
          <a:lstStyle/>
          <a:p>
            <a:pPr marL="0" indent="0" algn="l" rtl="0">
              <a:lnSpc>
                <a:spcPct val="200000"/>
              </a:lnSpc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First: on site</a:t>
            </a: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Second: off-site</a:t>
            </a: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*Proper packaging methods secure the safety of all laboratory staff: For example, sharps should be collected in puncture-proof and closed containers.</a:t>
            </a: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A first-aid kit is essential and must exist</a:t>
            </a:r>
          </a:p>
          <a:p>
            <a:pPr marL="0" indent="0" algn="l" rtl="0">
              <a:lnSpc>
                <a:spcPct val="200000"/>
              </a:lnSpc>
              <a:buNone/>
            </a:pPr>
            <a:endParaRPr lang="ar-SA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3" name="المجموعة 12">
            <a:extLst>
              <a:ext uri="{FF2B5EF4-FFF2-40B4-BE49-F238E27FC236}">
                <a16:creationId xmlns:a16="http://schemas.microsoft.com/office/drawing/2014/main" id="{9C15E21A-C111-4D39-BB47-E83988E5A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70036" y="0"/>
            <a:ext cx="3193475" cy="6954260"/>
            <a:chOff x="-57151" y="0"/>
            <a:chExt cx="3193475" cy="6954260"/>
          </a:xfrm>
        </p:grpSpPr>
        <p:grpSp>
          <p:nvGrpSpPr>
            <p:cNvPr id="10" name="المجموعة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0" y="0"/>
              <a:ext cx="3136324" cy="6858000"/>
              <a:chOff x="0" y="0"/>
              <a:chExt cx="3136324" cy="6858000"/>
            </a:xfrm>
          </p:grpSpPr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 flipH="1">
                <a:off x="0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 flipH="1">
                <a:off x="2970069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 flipH="1">
                <a:off x="2855767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 flipH="1">
                <a:off x="2705100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 flipH="1">
                <a:off x="2798617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2" name="الرسم البياني 11" descr="أنابيب الاختبار">
              <a:extLst>
                <a:ext uri="{FF2B5EF4-FFF2-40B4-BE49-F238E27FC236}">
                  <a16:creationId xmlns:a16="http://schemas.microsoft.com/office/drawing/2014/main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-57151" y="4155643"/>
              <a:ext cx="2798617" cy="27986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4208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292187" y="365125"/>
            <a:ext cx="8378529" cy="1027257"/>
          </a:xfrm>
        </p:spPr>
        <p:txBody>
          <a:bodyPr rtlCol="1">
            <a:normAutofit fontScale="90000"/>
          </a:bodyPr>
          <a:lstStyle/>
          <a:p>
            <a:pPr algn="l" rtl="0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Types of treated contaminated Waste </a:t>
            </a:r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292187" y="1392382"/>
            <a:ext cx="8378529" cy="4351338"/>
          </a:xfrm>
        </p:spPr>
        <p:txBody>
          <a:bodyPr rtlCol="1">
            <a:normAutofit fontScale="70000" lnSpcReduction="20000"/>
          </a:bodyPr>
          <a:lstStyle/>
          <a:p>
            <a:pPr marL="0" indent="0" algn="l" rtl="0">
              <a:lnSpc>
                <a:spcPct val="200000"/>
              </a:lnSpc>
              <a:buNone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First on site :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The following elements need to be considered for treated the contamination :  </a:t>
            </a: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1-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nature of the waste,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for example, liquids, solids</a:t>
            </a: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2-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volume of the waste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to process.</a:t>
            </a: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3-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place where waste decontamination takes place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(for example, in the laboratory itself, </a:t>
            </a: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4-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type of packaging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for storing the waste.</a:t>
            </a:r>
          </a:p>
          <a:p>
            <a:pPr marL="0" indent="0" algn="l" rtl="0">
              <a:lnSpc>
                <a:spcPct val="200000"/>
              </a:lnSpc>
              <a:buNone/>
            </a:pPr>
            <a:endParaRPr lang="ar-SA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3" name="المجموعة 12">
            <a:extLst>
              <a:ext uri="{FF2B5EF4-FFF2-40B4-BE49-F238E27FC236}">
                <a16:creationId xmlns:a16="http://schemas.microsoft.com/office/drawing/2014/main" id="{9C15E21A-C111-4D39-BB47-E83988E5A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70036" y="0"/>
            <a:ext cx="3193475" cy="6954260"/>
            <a:chOff x="-57151" y="0"/>
            <a:chExt cx="3193475" cy="6954260"/>
          </a:xfrm>
        </p:grpSpPr>
        <p:grpSp>
          <p:nvGrpSpPr>
            <p:cNvPr id="10" name="المجموعة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0" y="0"/>
              <a:ext cx="3136324" cy="6858000"/>
              <a:chOff x="0" y="0"/>
              <a:chExt cx="3136324" cy="6858000"/>
            </a:xfrm>
          </p:grpSpPr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 flipH="1">
                <a:off x="0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 flipH="1">
                <a:off x="2970069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 flipH="1">
                <a:off x="2855767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 flipH="1">
                <a:off x="2705100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 flipH="1">
                <a:off x="2798617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2" name="الرسم البياني 11" descr="أنابيب الاختبار">
              <a:extLst>
                <a:ext uri="{FF2B5EF4-FFF2-40B4-BE49-F238E27FC236}">
                  <a16:creationId xmlns:a16="http://schemas.microsoft.com/office/drawing/2014/main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-57151" y="4155643"/>
              <a:ext cx="2798617" cy="27986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318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292185" y="352539"/>
            <a:ext cx="8378529" cy="6312665"/>
          </a:xfrm>
        </p:spPr>
        <p:txBody>
          <a:bodyPr rtlCol="1">
            <a:normAutofit fontScale="25000" lnSpcReduction="20000"/>
          </a:bodyPr>
          <a:lstStyle/>
          <a:p>
            <a:pPr marL="0" indent="0" algn="l" rtl="0">
              <a:lnSpc>
                <a:spcPct val="170000"/>
              </a:lnSpc>
              <a:buNone/>
            </a:pP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</a:rPr>
              <a:t>Second: off-site: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</a:rPr>
              <a:t>The waste transported to an off-site for treatment and final disposal.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sz="8000" dirty="0">
                <a:solidFill>
                  <a:schemeClr val="accent5">
                    <a:lumMod val="50000"/>
                  </a:schemeClr>
                </a:solidFill>
              </a:rPr>
              <a:t>The following information must be available to those transporting contaminated waste: 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sz="8000" dirty="0">
                <a:solidFill>
                  <a:schemeClr val="accent5">
                    <a:lumMod val="50000"/>
                  </a:schemeClr>
                </a:solidFill>
              </a:rPr>
              <a:t>1-waste classes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sz="8000" dirty="0">
                <a:solidFill>
                  <a:schemeClr val="accent5">
                    <a:lumMod val="50000"/>
                  </a:schemeClr>
                </a:solidFill>
              </a:rPr>
              <a:t>2- waste type 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sz="8000" dirty="0">
                <a:solidFill>
                  <a:schemeClr val="accent5">
                    <a:lumMod val="50000"/>
                  </a:schemeClr>
                </a:solidFill>
              </a:rPr>
              <a:t>3-waste producer (for example :laboratory or  hospital )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sz="8000" dirty="0">
                <a:solidFill>
                  <a:schemeClr val="accent5">
                    <a:lumMod val="50000"/>
                  </a:schemeClr>
                </a:solidFill>
              </a:rPr>
              <a:t>4-The date 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sz="8000" dirty="0">
                <a:solidFill>
                  <a:schemeClr val="accent5">
                    <a:lumMod val="50000"/>
                  </a:schemeClr>
                </a:solidFill>
              </a:rPr>
              <a:t>5-number of containers and volume</a:t>
            </a:r>
          </a:p>
          <a:p>
            <a:pPr marL="0" indent="0" algn="l" rtl="0">
              <a:lnSpc>
                <a:spcPct val="200000"/>
              </a:lnSpc>
              <a:buNone/>
            </a:pPr>
            <a:endParaRPr lang="ar-SA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3" name="المجموعة 12">
            <a:extLst>
              <a:ext uri="{FF2B5EF4-FFF2-40B4-BE49-F238E27FC236}">
                <a16:creationId xmlns:a16="http://schemas.microsoft.com/office/drawing/2014/main" id="{9C15E21A-C111-4D39-BB47-E83988E5A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70036" y="0"/>
            <a:ext cx="3193475" cy="6954260"/>
            <a:chOff x="-57151" y="0"/>
            <a:chExt cx="3193475" cy="6954260"/>
          </a:xfrm>
        </p:grpSpPr>
        <p:grpSp>
          <p:nvGrpSpPr>
            <p:cNvPr id="10" name="المجموعة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0" y="0"/>
              <a:ext cx="3136324" cy="6858000"/>
              <a:chOff x="0" y="0"/>
              <a:chExt cx="3136324" cy="6858000"/>
            </a:xfrm>
          </p:grpSpPr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 flipH="1">
                <a:off x="0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 flipH="1">
                <a:off x="2970069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 flipH="1">
                <a:off x="2855767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 flipH="1">
                <a:off x="2705100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 flipH="1">
                <a:off x="2798617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2" name="الرسم البياني 11" descr="أنابيب الاختبار">
              <a:extLst>
                <a:ext uri="{FF2B5EF4-FFF2-40B4-BE49-F238E27FC236}">
                  <a16:creationId xmlns:a16="http://schemas.microsoft.com/office/drawing/2014/main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-57151" y="4155643"/>
              <a:ext cx="2798617" cy="27986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2473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292187" y="365125"/>
            <a:ext cx="8378529" cy="1027257"/>
          </a:xfrm>
        </p:spPr>
        <p:txBody>
          <a:bodyPr rtlCol="1"/>
          <a:lstStyle/>
          <a:p>
            <a:pPr algn="l" rtl="0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Decontamination waste</a:t>
            </a:r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292187" y="1392382"/>
            <a:ext cx="8378529" cy="4351338"/>
          </a:xfrm>
        </p:spPr>
        <p:txBody>
          <a:bodyPr rtlCol="1">
            <a:normAutofit/>
          </a:bodyPr>
          <a:lstStyle/>
          <a:p>
            <a:pPr marL="0" indent="0" algn="l" rtl="0">
              <a:lnSpc>
                <a:spcPct val="200000"/>
              </a:lnSpc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A : Decontamination of liquid waste:</a:t>
            </a: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1- Sewer system</a:t>
            </a: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2- Chemical disinfection</a:t>
            </a: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3- Autoclaving</a:t>
            </a:r>
          </a:p>
          <a:p>
            <a:pPr marL="0" indent="0" algn="l" rtl="0">
              <a:lnSpc>
                <a:spcPct val="200000"/>
              </a:lnSpc>
              <a:buNone/>
            </a:pPr>
            <a:endParaRPr lang="ar-SA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3" name="المجموعة 12">
            <a:extLst>
              <a:ext uri="{FF2B5EF4-FFF2-40B4-BE49-F238E27FC236}">
                <a16:creationId xmlns:a16="http://schemas.microsoft.com/office/drawing/2014/main" id="{9C15E21A-C111-4D39-BB47-E83988E5A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70036" y="0"/>
            <a:ext cx="3193475" cy="6954260"/>
            <a:chOff x="-57151" y="0"/>
            <a:chExt cx="3193475" cy="6954260"/>
          </a:xfrm>
        </p:grpSpPr>
        <p:grpSp>
          <p:nvGrpSpPr>
            <p:cNvPr id="10" name="المجموعة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0" y="0"/>
              <a:ext cx="3136324" cy="6858000"/>
              <a:chOff x="0" y="0"/>
              <a:chExt cx="3136324" cy="6858000"/>
            </a:xfrm>
          </p:grpSpPr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 flipH="1">
                <a:off x="0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 flipH="1">
                <a:off x="2970069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 flipH="1">
                <a:off x="2855767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 flipH="1">
                <a:off x="2705100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 flipH="1">
                <a:off x="2798617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2" name="الرسم البياني 11" descr="أنابيب الاختبار">
              <a:extLst>
                <a:ext uri="{FF2B5EF4-FFF2-40B4-BE49-F238E27FC236}">
                  <a16:creationId xmlns:a16="http://schemas.microsoft.com/office/drawing/2014/main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-57151" y="4155643"/>
              <a:ext cx="2798617" cy="27986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32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292187" y="1392382"/>
            <a:ext cx="8378529" cy="4351338"/>
          </a:xfrm>
        </p:spPr>
        <p:txBody>
          <a:bodyPr rtlCol="1">
            <a:normAutofit/>
          </a:bodyPr>
          <a:lstStyle/>
          <a:p>
            <a:pPr marL="0" indent="0" algn="l" rtl="0">
              <a:lnSpc>
                <a:spcPct val="200000"/>
              </a:lnSpc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B: Decontamination of solid waste</a:t>
            </a: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1-Autoclaving</a:t>
            </a: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2-Incineration</a:t>
            </a: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3-Alkaline digestion</a:t>
            </a:r>
          </a:p>
          <a:p>
            <a:pPr marL="0" indent="0" algn="l" rtl="0">
              <a:lnSpc>
                <a:spcPct val="200000"/>
              </a:lnSpc>
              <a:buNone/>
            </a:pPr>
            <a:endParaRPr lang="ar-SA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3" name="المجموعة 12">
            <a:extLst>
              <a:ext uri="{FF2B5EF4-FFF2-40B4-BE49-F238E27FC236}">
                <a16:creationId xmlns:a16="http://schemas.microsoft.com/office/drawing/2014/main" id="{9C15E21A-C111-4D39-BB47-E83988E5A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70036" y="0"/>
            <a:ext cx="3193475" cy="6954260"/>
            <a:chOff x="-57151" y="0"/>
            <a:chExt cx="3193475" cy="6954260"/>
          </a:xfrm>
        </p:grpSpPr>
        <p:grpSp>
          <p:nvGrpSpPr>
            <p:cNvPr id="10" name="المجموعة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0" y="0"/>
              <a:ext cx="3136324" cy="6858000"/>
              <a:chOff x="0" y="0"/>
              <a:chExt cx="3136324" cy="6858000"/>
            </a:xfrm>
          </p:grpSpPr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 flipH="1">
                <a:off x="0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 flipH="1">
                <a:off x="2970069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 flipH="1">
                <a:off x="2855767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 flipH="1">
                <a:off x="2705100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 flipH="1">
                <a:off x="2798617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2" name="الرسم البياني 11" descr="أنابيب الاختبار">
              <a:extLst>
                <a:ext uri="{FF2B5EF4-FFF2-40B4-BE49-F238E27FC236}">
                  <a16:creationId xmlns:a16="http://schemas.microsoft.com/office/drawing/2014/main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-57151" y="4155643"/>
              <a:ext cx="2798617" cy="27986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1523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1524000" y="852207"/>
            <a:ext cx="9144000" cy="2387600"/>
          </a:xfrm>
        </p:spPr>
        <p:txBody>
          <a:bodyPr rtlCol="1">
            <a:normAutofit/>
          </a:bodyPr>
          <a:lstStyle/>
          <a:p>
            <a:pPr rtl="1"/>
            <a:r>
              <a:rPr lang="ar-SA" sz="8000" dirty="0">
                <a:solidFill>
                  <a:schemeClr val="bg1"/>
                </a:solidFill>
              </a:rPr>
              <a:t>تذكر...</a:t>
            </a:r>
            <a:br>
              <a:rPr lang="ar-SA" sz="8000" dirty="0">
                <a:solidFill>
                  <a:schemeClr val="bg1"/>
                </a:solidFill>
              </a:rPr>
            </a:br>
            <a:r>
              <a:rPr lang="ar-SA" sz="8000" dirty="0">
                <a:solidFill>
                  <a:schemeClr val="bg1"/>
                </a:solidFill>
              </a:rPr>
              <a:t>السلامة أولاً!</a:t>
            </a: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423949" y="3278339"/>
            <a:ext cx="53441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الرسم البياني 14">
            <a:extLst>
              <a:ext uri="{FF2B5EF4-FFF2-40B4-BE49-F238E27FC236}">
                <a16:creationId xmlns:a16="http://schemas.microsoft.com/office/drawing/2014/main" id="{2A123BD8-A09C-49C0-98E8-54B55610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968606" flipH="1">
            <a:off x="5207154" y="4482751"/>
            <a:ext cx="3194131" cy="3194131"/>
          </a:xfrm>
          <a:prstGeom prst="rect">
            <a:avLst/>
          </a:prstGeom>
        </p:spPr>
      </p:pic>
      <p:pic>
        <p:nvPicPr>
          <p:cNvPr id="11" name="الرسم البياني 10">
            <a:extLst>
              <a:ext uri="{FF2B5EF4-FFF2-40B4-BE49-F238E27FC236}">
                <a16:creationId xmlns:a16="http://schemas.microsoft.com/office/drawing/2014/main" id="{3CB00449-E308-4DF3-9CFD-9A7D30B67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261393">
            <a:off x="10094762" y="1663257"/>
            <a:ext cx="2684499" cy="2684499"/>
          </a:xfrm>
          <a:prstGeom prst="rect">
            <a:avLst/>
          </a:prstGeom>
        </p:spPr>
      </p:pic>
      <p:pic>
        <p:nvPicPr>
          <p:cNvPr id="13" name="الرسم البياني 12">
            <a:extLst>
              <a:ext uri="{FF2B5EF4-FFF2-40B4-BE49-F238E27FC236}">
                <a16:creationId xmlns:a16="http://schemas.microsoft.com/office/drawing/2014/main" id="{6A56DF0C-1331-406E-AEE6-06E0E59FB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21031" flipH="1">
            <a:off x="7818235" y="4797205"/>
            <a:ext cx="2453456" cy="2453456"/>
          </a:xfrm>
          <a:prstGeom prst="rect">
            <a:avLst/>
          </a:prstGeom>
        </p:spPr>
      </p:pic>
      <p:pic>
        <p:nvPicPr>
          <p:cNvPr id="7" name="الرسم البياني 6">
            <a:extLst>
              <a:ext uri="{FF2B5EF4-FFF2-40B4-BE49-F238E27FC236}">
                <a16:creationId xmlns:a16="http://schemas.microsoft.com/office/drawing/2014/main" id="{88D22565-F42F-439B-A6A4-CF161165E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386303" flipH="1">
            <a:off x="9438410" y="3688628"/>
            <a:ext cx="3245427" cy="3245427"/>
          </a:xfrm>
          <a:prstGeom prst="rect">
            <a:avLst/>
          </a:prstGeom>
        </p:spPr>
      </p:pic>
      <p:pic>
        <p:nvPicPr>
          <p:cNvPr id="9" name="الرسم البياني 8">
            <a:extLst>
              <a:ext uri="{FF2B5EF4-FFF2-40B4-BE49-F238E27FC236}">
                <a16:creationId xmlns:a16="http://schemas.microsoft.com/office/drawing/2014/main" id="{B46E3E84-D1E6-4422-AA93-3EE98A821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148875" flipH="1">
            <a:off x="672477" y="-118161"/>
            <a:ext cx="3005286" cy="3005286"/>
          </a:xfrm>
          <a:prstGeom prst="rect">
            <a:avLst/>
          </a:prstGeom>
        </p:spPr>
      </p:pic>
      <p:pic>
        <p:nvPicPr>
          <p:cNvPr id="19" name="الرسم البياني 18">
            <a:extLst>
              <a:ext uri="{FF2B5EF4-FFF2-40B4-BE49-F238E27FC236}">
                <a16:creationId xmlns:a16="http://schemas.microsoft.com/office/drawing/2014/main" id="{39130E3C-1E93-4315-AE76-13C55147D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710505" flipH="1">
            <a:off x="445879" y="145767"/>
            <a:ext cx="1574403" cy="1574403"/>
          </a:xfrm>
          <a:prstGeom prst="rect">
            <a:avLst/>
          </a:prstGeom>
        </p:spPr>
      </p:pic>
      <p:pic>
        <p:nvPicPr>
          <p:cNvPr id="21" name="الرسم البياني 20">
            <a:extLst>
              <a:ext uri="{FF2B5EF4-FFF2-40B4-BE49-F238E27FC236}">
                <a16:creationId xmlns:a16="http://schemas.microsoft.com/office/drawing/2014/main" id="{FFEC1660-205F-490E-800A-0D57D250B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79210" flipH="1">
            <a:off x="-214079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292187" y="365125"/>
            <a:ext cx="8378529" cy="1325563"/>
          </a:xfrm>
        </p:spPr>
        <p:txBody>
          <a:bodyPr rtlCol="1"/>
          <a:lstStyle/>
          <a:p>
            <a:pPr algn="l" rtl="0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Waste Management </a:t>
            </a:r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292187" y="1825625"/>
            <a:ext cx="8378529" cy="4351338"/>
          </a:xfrm>
        </p:spPr>
        <p:txBody>
          <a:bodyPr vert="horz" lIns="91440" tIns="45720" rIns="91440" bIns="45720" rtlCol="1" anchor="t"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Waste control </a:t>
            </a:r>
            <a:r>
              <a:rPr lang="en-US" sz="2400" dirty="0">
                <a:solidFill>
                  <a:srgbClr val="7030A0"/>
                </a:solidFill>
              </a:rPr>
              <a:t>: is all the behaviors and acts necessary to handle the waste from its inception to its final disposal.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u="sng" dirty="0">
                <a:solidFill>
                  <a:schemeClr val="accent5">
                    <a:lumMod val="50000"/>
                  </a:schemeClr>
                </a:solidFill>
              </a:rPr>
              <a:t>Type of waste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1-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Solid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Wastes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2-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Liquid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Wastes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3-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Gaseous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Wastes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ar-SA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المجموعة 8">
            <a:extLst>
              <a:ext uri="{FF2B5EF4-FFF2-40B4-BE49-F238E27FC236}">
                <a16:creationId xmlns:a16="http://schemas.microsoft.com/office/drawing/2014/main" id="{798EA88B-C439-4F17-9585-820972CE0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91430" y="0"/>
            <a:ext cx="3668917" cy="6941127"/>
            <a:chOff x="-486103" y="0"/>
            <a:chExt cx="3668917" cy="6941127"/>
          </a:xfrm>
        </p:grpSpPr>
        <p:grpSp>
          <p:nvGrpSpPr>
            <p:cNvPr id="10" name="المجموعة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0" y="0"/>
              <a:ext cx="3136324" cy="6858000"/>
              <a:chOff x="0" y="0"/>
              <a:chExt cx="3136324" cy="6858000"/>
            </a:xfrm>
          </p:grpSpPr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 flipH="1">
                <a:off x="0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 flipH="1">
                <a:off x="2970069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 flipH="1">
                <a:off x="2855767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 flipH="1">
                <a:off x="2705100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 flipH="1">
                <a:off x="2798617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1" name="الرسم البياني 10" descr="الحافظة">
              <a:extLst>
                <a:ext uri="{FF2B5EF4-FFF2-40B4-BE49-F238E27FC236}">
                  <a16:creationId xmlns:a16="http://schemas.microsoft.com/office/drawing/2014/main" id="{4F58D0C9-D25F-4044-8F1B-4190E5A1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-486103" y="3272210"/>
              <a:ext cx="3668917" cy="3668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292187" y="365125"/>
            <a:ext cx="8378529" cy="1325563"/>
          </a:xfrm>
        </p:spPr>
        <p:txBody>
          <a:bodyPr rtlCol="1"/>
          <a:lstStyle/>
          <a:p>
            <a:pPr algn="l" rtl="0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Waste Management involves</a:t>
            </a:r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292187" y="1825625"/>
            <a:ext cx="8378529" cy="4351338"/>
          </a:xfrm>
        </p:spPr>
        <p:txBody>
          <a:bodyPr vert="horz" lIns="91440" tIns="45720" rIns="91440" bIns="45720" rtlCol="1" anchor="t">
            <a:normAutofit/>
          </a:bodyPr>
          <a:lstStyle/>
          <a:p>
            <a:pPr marL="0" indent="0" algn="l" rtl="0"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1-Storage the waste.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2-Transport 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3- get rid or recycling of waste. 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l" rtl="0"/>
            <a:endParaRPr lang="ar-SA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المجموعة 8">
            <a:extLst>
              <a:ext uri="{FF2B5EF4-FFF2-40B4-BE49-F238E27FC236}">
                <a16:creationId xmlns:a16="http://schemas.microsoft.com/office/drawing/2014/main" id="{798EA88B-C439-4F17-9585-820972CE0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91430" y="0"/>
            <a:ext cx="3668917" cy="6941127"/>
            <a:chOff x="-486103" y="0"/>
            <a:chExt cx="3668917" cy="6941127"/>
          </a:xfrm>
        </p:grpSpPr>
        <p:grpSp>
          <p:nvGrpSpPr>
            <p:cNvPr id="10" name="المجموعة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0" y="0"/>
              <a:ext cx="3136324" cy="6858000"/>
              <a:chOff x="0" y="0"/>
              <a:chExt cx="3136324" cy="6858000"/>
            </a:xfrm>
          </p:grpSpPr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 flipH="1">
                <a:off x="0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 flipH="1">
                <a:off x="2970069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 flipH="1">
                <a:off x="2855767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 flipH="1">
                <a:off x="2705100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 flipH="1">
                <a:off x="2798617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1" name="الرسم البياني 10" descr="الحافظة">
              <a:extLst>
                <a:ext uri="{FF2B5EF4-FFF2-40B4-BE49-F238E27FC236}">
                  <a16:creationId xmlns:a16="http://schemas.microsoft.com/office/drawing/2014/main" id="{4F58D0C9-D25F-4044-8F1B-4190E5A1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-486103" y="3272210"/>
              <a:ext cx="3668917" cy="3668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18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292187" y="365125"/>
            <a:ext cx="8378529" cy="1325563"/>
          </a:xfrm>
        </p:spPr>
        <p:txBody>
          <a:bodyPr rtlCol="1"/>
          <a:lstStyle/>
          <a:p>
            <a:pPr algn="l" rtl="0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Types of Waste Management</a:t>
            </a:r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292187" y="1825625"/>
            <a:ext cx="8378529" cy="4351338"/>
          </a:xfrm>
        </p:spPr>
        <p:txBody>
          <a:bodyPr vert="horz" lIns="91440" tIns="45720" rIns="91440" bIns="45720" rtlCol="1" anchor="t">
            <a:normAutofit/>
          </a:bodyPr>
          <a:lstStyle/>
          <a:p>
            <a:pPr marL="0" indent="0" algn="l" rtl="0"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1 –Recycling :</a:t>
            </a:r>
          </a:p>
          <a:p>
            <a:pPr marL="0" indent="0" algn="l" rtl="0">
              <a:buNone/>
            </a:pP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المجموعة 8">
            <a:extLst>
              <a:ext uri="{FF2B5EF4-FFF2-40B4-BE49-F238E27FC236}">
                <a16:creationId xmlns:a16="http://schemas.microsoft.com/office/drawing/2014/main" id="{798EA88B-C439-4F17-9585-820972CE0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91430" y="0"/>
            <a:ext cx="3668917" cy="6941127"/>
            <a:chOff x="-486103" y="0"/>
            <a:chExt cx="3668917" cy="6941127"/>
          </a:xfrm>
        </p:grpSpPr>
        <p:grpSp>
          <p:nvGrpSpPr>
            <p:cNvPr id="10" name="المجموعة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0" y="0"/>
              <a:ext cx="3136324" cy="6858000"/>
              <a:chOff x="0" y="0"/>
              <a:chExt cx="3136324" cy="6858000"/>
            </a:xfrm>
          </p:grpSpPr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 flipH="1">
                <a:off x="0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 flipH="1">
                <a:off x="2970069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 flipH="1">
                <a:off x="2855767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 flipH="1">
                <a:off x="2705100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 flipH="1">
                <a:off x="2798617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1" name="الرسم البياني 10" descr="الحافظة">
              <a:extLst>
                <a:ext uri="{FF2B5EF4-FFF2-40B4-BE49-F238E27FC236}">
                  <a16:creationId xmlns:a16="http://schemas.microsoft.com/office/drawing/2014/main" id="{4F58D0C9-D25F-4044-8F1B-4190E5A1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-486103" y="3272210"/>
              <a:ext cx="3668917" cy="3668917"/>
            </a:xfrm>
            <a:prstGeom prst="rect">
              <a:avLst/>
            </a:prstGeom>
          </p:spPr>
        </p:pic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288B2E39-F15D-13C9-BC5B-0C49D179A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837" y="2575485"/>
            <a:ext cx="5949108" cy="332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9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292187" y="365125"/>
            <a:ext cx="8378529" cy="1027257"/>
          </a:xfrm>
        </p:spPr>
        <p:txBody>
          <a:bodyPr rtlCol="1"/>
          <a:lstStyle/>
          <a:p>
            <a:pPr algn="l" rtl="0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Types of Waste Management</a:t>
            </a:r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292187" y="1392382"/>
            <a:ext cx="8378529" cy="4351338"/>
          </a:xfrm>
        </p:spPr>
        <p:txBody>
          <a:bodyPr rtlCol="1">
            <a:normAutofit/>
          </a:bodyPr>
          <a:lstStyle/>
          <a:p>
            <a:pPr marL="0" indent="0" algn="l" rtl="0">
              <a:lnSpc>
                <a:spcPct val="200000"/>
              </a:lnSpc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2- Incineration :</a:t>
            </a:r>
            <a:endParaRPr lang="ar-SA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3" name="المجموعة 12">
            <a:extLst>
              <a:ext uri="{FF2B5EF4-FFF2-40B4-BE49-F238E27FC236}">
                <a16:creationId xmlns:a16="http://schemas.microsoft.com/office/drawing/2014/main" id="{9C15E21A-C111-4D39-BB47-E83988E5A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70036" y="0"/>
            <a:ext cx="3193475" cy="6954260"/>
            <a:chOff x="-57151" y="0"/>
            <a:chExt cx="3193475" cy="6954260"/>
          </a:xfrm>
        </p:grpSpPr>
        <p:grpSp>
          <p:nvGrpSpPr>
            <p:cNvPr id="10" name="المجموعة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0" y="0"/>
              <a:ext cx="3136324" cy="6858000"/>
              <a:chOff x="0" y="0"/>
              <a:chExt cx="3136324" cy="6858000"/>
            </a:xfrm>
          </p:grpSpPr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 flipH="1">
                <a:off x="0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 flipH="1">
                <a:off x="2970069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 flipH="1">
                <a:off x="2855767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 flipH="1">
                <a:off x="2705100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 flipH="1">
                <a:off x="2798617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2" name="الرسم البياني 11" descr="أنابيب الاختبار">
              <a:extLst>
                <a:ext uri="{FF2B5EF4-FFF2-40B4-BE49-F238E27FC236}">
                  <a16:creationId xmlns:a16="http://schemas.microsoft.com/office/drawing/2014/main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-57151" y="4155643"/>
              <a:ext cx="2798617" cy="2798617"/>
            </a:xfrm>
            <a:prstGeom prst="rect">
              <a:avLst/>
            </a:prstGeom>
          </p:spPr>
        </p:pic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674D837F-840F-5683-AA8E-5DD5F71E5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2343" y="2353665"/>
            <a:ext cx="6103344" cy="339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0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292187" y="365125"/>
            <a:ext cx="8378529" cy="1027257"/>
          </a:xfrm>
        </p:spPr>
        <p:txBody>
          <a:bodyPr rtlCol="1"/>
          <a:lstStyle/>
          <a:p>
            <a:pPr algn="l" rtl="0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Types of Waste Management</a:t>
            </a:r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292187" y="1392382"/>
            <a:ext cx="8378529" cy="4351338"/>
          </a:xfrm>
        </p:spPr>
        <p:txBody>
          <a:bodyPr rtlCol="1">
            <a:normAutofit/>
          </a:bodyPr>
          <a:lstStyle/>
          <a:p>
            <a:pPr marL="0" indent="0" algn="l" rtl="0">
              <a:lnSpc>
                <a:spcPct val="200000"/>
              </a:lnSpc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3-  Landfill  :</a:t>
            </a:r>
            <a:endParaRPr lang="ar-SA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3" name="المجموعة 12">
            <a:extLst>
              <a:ext uri="{FF2B5EF4-FFF2-40B4-BE49-F238E27FC236}">
                <a16:creationId xmlns:a16="http://schemas.microsoft.com/office/drawing/2014/main" id="{9C15E21A-C111-4D39-BB47-E83988E5A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70036" y="0"/>
            <a:ext cx="3193475" cy="6954260"/>
            <a:chOff x="-57151" y="0"/>
            <a:chExt cx="3193475" cy="6954260"/>
          </a:xfrm>
        </p:grpSpPr>
        <p:grpSp>
          <p:nvGrpSpPr>
            <p:cNvPr id="10" name="المجموعة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0" y="0"/>
              <a:ext cx="3136324" cy="6858000"/>
              <a:chOff x="0" y="0"/>
              <a:chExt cx="3136324" cy="6858000"/>
            </a:xfrm>
          </p:grpSpPr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 flipH="1">
                <a:off x="0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 flipH="1">
                <a:off x="2970069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 flipH="1">
                <a:off x="2855767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 flipH="1">
                <a:off x="2705100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 flipH="1">
                <a:off x="2798617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2" name="الرسم البياني 11" descr="أنابيب الاختبار">
              <a:extLst>
                <a:ext uri="{FF2B5EF4-FFF2-40B4-BE49-F238E27FC236}">
                  <a16:creationId xmlns:a16="http://schemas.microsoft.com/office/drawing/2014/main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-57151" y="4155643"/>
              <a:ext cx="2798617" cy="2798617"/>
            </a:xfrm>
            <a:prstGeom prst="rect">
              <a:avLst/>
            </a:prstGeom>
          </p:spPr>
        </p:pic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A1E24D55-04DE-8F72-385F-2D9150DC9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612" y="2701416"/>
            <a:ext cx="4916204" cy="290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3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292187" y="365125"/>
            <a:ext cx="8378529" cy="1027257"/>
          </a:xfrm>
        </p:spPr>
        <p:txBody>
          <a:bodyPr rtlCol="1"/>
          <a:lstStyle/>
          <a:p>
            <a:pPr algn="l" rtl="0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Types of Waste Management</a:t>
            </a:r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292187" y="1392382"/>
            <a:ext cx="8378529" cy="4351338"/>
          </a:xfrm>
        </p:spPr>
        <p:txBody>
          <a:bodyPr rtlCol="1">
            <a:normAutofit/>
          </a:bodyPr>
          <a:lstStyle/>
          <a:p>
            <a:pPr marL="0" indent="0" algn="l" rtl="0">
              <a:lnSpc>
                <a:spcPct val="200000"/>
              </a:lnSpc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4- Biological Reprocessing :</a:t>
            </a:r>
            <a:endParaRPr lang="ar-SA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3" name="المجموعة 12">
            <a:extLst>
              <a:ext uri="{FF2B5EF4-FFF2-40B4-BE49-F238E27FC236}">
                <a16:creationId xmlns:a16="http://schemas.microsoft.com/office/drawing/2014/main" id="{9C15E21A-C111-4D39-BB47-E83988E5A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70036" y="0"/>
            <a:ext cx="3193475" cy="6954260"/>
            <a:chOff x="-57151" y="0"/>
            <a:chExt cx="3193475" cy="6954260"/>
          </a:xfrm>
        </p:grpSpPr>
        <p:grpSp>
          <p:nvGrpSpPr>
            <p:cNvPr id="10" name="المجموعة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0" y="0"/>
              <a:ext cx="3136324" cy="6858000"/>
              <a:chOff x="0" y="0"/>
              <a:chExt cx="3136324" cy="6858000"/>
            </a:xfrm>
          </p:grpSpPr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 flipH="1">
                <a:off x="0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 flipH="1">
                <a:off x="2970069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 flipH="1">
                <a:off x="2855767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 flipH="1">
                <a:off x="2705100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 flipH="1">
                <a:off x="2798617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2" name="الرسم البياني 11" descr="أنابيب الاختبار">
              <a:extLst>
                <a:ext uri="{FF2B5EF4-FFF2-40B4-BE49-F238E27FC236}">
                  <a16:creationId xmlns:a16="http://schemas.microsoft.com/office/drawing/2014/main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-57151" y="4155643"/>
              <a:ext cx="2798617" cy="2798617"/>
            </a:xfrm>
            <a:prstGeom prst="rect">
              <a:avLst/>
            </a:prstGeom>
          </p:spPr>
        </p:pic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8BF4C78E-099F-209D-4C50-8B520FF8C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700" y="2732183"/>
            <a:ext cx="5801299" cy="297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74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عنوان 11">
            <a:extLst>
              <a:ext uri="{FF2B5EF4-FFF2-40B4-BE49-F238E27FC236}">
                <a16:creationId xmlns:a16="http://schemas.microsoft.com/office/drawing/2014/main" id="{051AC2EE-5F1A-1929-B22C-C7A9EB0F5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315312" y="365125"/>
            <a:ext cx="8038487" cy="1325563"/>
          </a:xfrm>
        </p:spPr>
        <p:txBody>
          <a:bodyPr/>
          <a:lstStyle/>
          <a:p>
            <a:pPr algn="l" rtl="0"/>
            <a:r>
              <a:rPr lang="en-US" dirty="0"/>
              <a:t>Laboratory waste :</a:t>
            </a:r>
            <a:endParaRPr lang="ar-EG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346482" y="1825625"/>
            <a:ext cx="8007317" cy="4351338"/>
          </a:xfrm>
        </p:spPr>
        <p:txBody>
          <a:bodyPr rtlCol="1">
            <a:normAutofit fontScale="92500"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During laboratory activities, different contaminated materials and liquids will be generated Some of the materials such as </a:t>
            </a:r>
            <a:r>
              <a:rPr lang="en-US" dirty="0">
                <a:solidFill>
                  <a:srgbClr val="7030A0"/>
                </a:solidFill>
              </a:rPr>
              <a:t>glassware, equipment, devices or laboratory clothing.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Examples of waste generated in laboratories are shows in table:</a:t>
            </a:r>
          </a:p>
          <a:p>
            <a:pPr algn="l" rtl="0"/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المجموعة 8">
            <a:extLst>
              <a:ext uri="{FF2B5EF4-FFF2-40B4-BE49-F238E27FC236}">
                <a16:creationId xmlns:a16="http://schemas.microsoft.com/office/drawing/2014/main" id="{5EB226A9-D9EE-4576-B6BE-BA2E94C16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37587" y="0"/>
            <a:ext cx="3890553" cy="6904758"/>
            <a:chOff x="-634734" y="0"/>
            <a:chExt cx="3890553" cy="6904758"/>
          </a:xfrm>
        </p:grpSpPr>
        <p:grpSp>
          <p:nvGrpSpPr>
            <p:cNvPr id="10" name="المجموعة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0" y="0"/>
              <a:ext cx="3136324" cy="6858000"/>
              <a:chOff x="0" y="0"/>
              <a:chExt cx="3136324" cy="6858000"/>
            </a:xfrm>
          </p:grpSpPr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 flipH="1">
                <a:off x="0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 flipH="1">
                <a:off x="2970069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 flipH="1">
                <a:off x="2855767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 flipH="1">
                <a:off x="2705100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 flipH="1">
                <a:off x="2798617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1" name="الرسم البياني 10" descr="ميكروسكوب">
              <a:extLst>
                <a:ext uri="{FF2B5EF4-FFF2-40B4-BE49-F238E27FC236}">
                  <a16:creationId xmlns:a16="http://schemas.microsoft.com/office/drawing/2014/main" id="{A9B090FE-5998-4BAC-AB8D-6F40D44C8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634734" y="3014205"/>
              <a:ext cx="3890553" cy="3890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7033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1">
            <a:extLst>
              <a:ext uri="{FF2B5EF4-FFF2-40B4-BE49-F238E27FC236}">
                <a16:creationId xmlns:a16="http://schemas.microsoft.com/office/drawing/2014/main" id="{723E2937-F3FA-A717-9C1B-375454221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52966" y="209320"/>
            <a:ext cx="8546099" cy="6433851"/>
          </a:xfrm>
          <a:prstGeom prst="rect">
            <a:avLst/>
          </a:prstGeom>
        </p:spPr>
      </p:pic>
      <p:grpSp>
        <p:nvGrpSpPr>
          <p:cNvPr id="9" name="المجموعة 8">
            <a:extLst>
              <a:ext uri="{FF2B5EF4-FFF2-40B4-BE49-F238E27FC236}">
                <a16:creationId xmlns:a16="http://schemas.microsoft.com/office/drawing/2014/main" id="{5EB226A9-D9EE-4576-B6BE-BA2E94C16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37587" y="0"/>
            <a:ext cx="3890553" cy="6904758"/>
            <a:chOff x="-634734" y="0"/>
            <a:chExt cx="3890553" cy="6904758"/>
          </a:xfrm>
        </p:grpSpPr>
        <p:grpSp>
          <p:nvGrpSpPr>
            <p:cNvPr id="10" name="المجموعة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0" y="0"/>
              <a:ext cx="3136324" cy="6858000"/>
              <a:chOff x="0" y="0"/>
              <a:chExt cx="3136324" cy="6858000"/>
            </a:xfrm>
          </p:grpSpPr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 flipH="1">
                <a:off x="0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 flipH="1">
                <a:off x="2970069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 flipH="1">
                <a:off x="2855767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 flipH="1">
                <a:off x="2705100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 flipH="1">
                <a:off x="2798617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1" name="الرسم البياني 10" descr="ميكروسكوب">
              <a:extLst>
                <a:ext uri="{FF2B5EF4-FFF2-40B4-BE49-F238E27FC236}">
                  <a16:creationId xmlns:a16="http://schemas.microsoft.com/office/drawing/2014/main" id="{A9B090FE-5998-4BAC-AB8D-6F40D44C8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634734" y="3014205"/>
              <a:ext cx="3890553" cy="3890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309834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win32_fixed" id="{7502DCE6-89B5-4904-A83B-96FC5837C5C4}" vid="{D604A719-80E9-431E-B3F9-5A4F65972DD8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355</Words>
  <Application>Microsoft Office PowerPoint</Application>
  <PresentationFormat>شاشة عريضة</PresentationFormat>
  <Paragraphs>71</Paragraphs>
  <Slides>15</Slides>
  <Notes>15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8" baseType="lpstr">
      <vt:lpstr>Arial</vt:lpstr>
      <vt:lpstr>Tahoma</vt:lpstr>
      <vt:lpstr>نسق Office</vt:lpstr>
      <vt:lpstr>Waste Management part 1 </vt:lpstr>
      <vt:lpstr>Waste Management </vt:lpstr>
      <vt:lpstr>Waste Management involves</vt:lpstr>
      <vt:lpstr>Types of Waste Management</vt:lpstr>
      <vt:lpstr>Types of Waste Management</vt:lpstr>
      <vt:lpstr>Types of Waste Management</vt:lpstr>
      <vt:lpstr>Types of Waste Management</vt:lpstr>
      <vt:lpstr>Laboratory waste :</vt:lpstr>
      <vt:lpstr>عرض تقديمي في PowerPoint</vt:lpstr>
      <vt:lpstr>Waste management (part 2)</vt:lpstr>
      <vt:lpstr>Types of treated contaminated Waste </vt:lpstr>
      <vt:lpstr>عرض تقديمي في PowerPoint</vt:lpstr>
      <vt:lpstr>Decontamination waste</vt:lpstr>
      <vt:lpstr>عرض تقديمي في PowerPoint</vt:lpstr>
      <vt:lpstr>تذكر... السلامة أولاً!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2021-11-12T00:22:59Z</dcterms:created>
  <dcterms:modified xsi:type="dcterms:W3CDTF">2024-05-21T10:52:14Z</dcterms:modified>
</cp:coreProperties>
</file>