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D45CE-2AF3-44A5-A5C5-72D98E9315AD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14781-2E83-4364-981A-0BCF6F5E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0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67A15-9FA3-4BDC-9A31-B6E1305FB6EA}" type="datetime1">
              <a:rPr lang="en-US" smtClean="0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F85EC-0EFA-489C-BA77-B0B784DD46E8}" type="datetime1">
              <a:rPr lang="en-US" smtClean="0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097F3-4B0A-41C6-9737-0A10545DA121}" type="datetime1">
              <a:rPr lang="en-US" smtClean="0"/>
              <a:t>5/22/2024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6A7A-DFD9-40FB-B090-E78EA3B93091}" type="datetime1">
              <a:rPr lang="en-US" smtClean="0"/>
              <a:t>5/22/2024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69714-35A3-44A5-943A-EECDAAC4FBD9}" type="datetime1">
              <a:rPr lang="en-US" smtClean="0"/>
              <a:t>5/22/2024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5825" y="251840"/>
            <a:ext cx="5832348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09013" y="2110867"/>
            <a:ext cx="5123815" cy="1427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35273" y="6373774"/>
            <a:ext cx="2475229" cy="360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21021-79A6-4A4B-A69B-2E8E91F91512}" type="datetime1">
              <a:rPr lang="en-US" smtClean="0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914842" y="2096390"/>
            <a:ext cx="5123815" cy="14274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9120" marR="5080" indent="-183705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Cost-Benefit</a:t>
            </a:r>
            <a:r>
              <a:rPr spc="-70" dirty="0"/>
              <a:t> </a:t>
            </a:r>
            <a:r>
              <a:rPr spc="-10" dirty="0"/>
              <a:t>Analysis </a:t>
            </a:r>
            <a:r>
              <a:rPr spc="-1025" dirty="0"/>
              <a:t> </a:t>
            </a:r>
            <a:r>
              <a:rPr spc="-25" dirty="0"/>
              <a:t>Part</a:t>
            </a:r>
            <a:r>
              <a:rPr spc="-20" dirty="0"/>
              <a:t> </a:t>
            </a:r>
            <a:r>
              <a:rPr spc="-5" dirty="0"/>
              <a:t>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45440" y="1314847"/>
            <a:ext cx="8453120" cy="4908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051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30" dirty="0">
                <a:latin typeface="Calibri"/>
                <a:cs typeface="Calibri"/>
              </a:rPr>
              <a:t>To </a:t>
            </a:r>
            <a:r>
              <a:rPr sz="2800" spc="-20" dirty="0">
                <a:latin typeface="Calibri"/>
                <a:cs typeface="Calibri"/>
              </a:rPr>
              <a:t>illustrate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advantage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CBA </a:t>
            </a:r>
            <a:r>
              <a:rPr sz="2800" spc="-15" dirty="0">
                <a:latin typeface="Calibri"/>
                <a:cs typeface="Calibri"/>
              </a:rPr>
              <a:t>compared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0" dirty="0">
                <a:latin typeface="Calibri"/>
                <a:cs typeface="Calibri"/>
              </a:rPr>
              <a:t>cost-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effectiveness</a:t>
            </a:r>
            <a:r>
              <a:rPr sz="2800" spc="-10" dirty="0">
                <a:latin typeface="Calibri"/>
                <a:cs typeface="Calibri"/>
              </a:rPr>
              <a:t> analysis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(CEA).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05000"/>
              </a:lnSpc>
              <a:buFont typeface="Arial MT"/>
              <a:buChar char="•"/>
              <a:tabLst>
                <a:tab pos="355600" algn="l"/>
              </a:tabLst>
            </a:pPr>
            <a:r>
              <a:rPr sz="2800" spc="-45" dirty="0">
                <a:latin typeface="Calibri"/>
                <a:cs typeface="Calibri"/>
              </a:rPr>
              <a:t>Table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7.1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shows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examples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various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programs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interventions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their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corresponding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ost-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effectiveness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ratio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benefit-cost</a:t>
            </a:r>
            <a:r>
              <a:rPr sz="2800" spc="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ratio</a:t>
            </a:r>
            <a:r>
              <a:rPr sz="2800" spc="-2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5100"/>
              </a:lnSpc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benefit-to-cost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ratios,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higher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 the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006FC0"/>
                </a:solidFill>
                <a:latin typeface="Calibri"/>
                <a:cs typeface="Calibri"/>
              </a:rPr>
              <a:t>number,</a:t>
            </a:r>
            <a:r>
              <a:rPr sz="28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the 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more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cost-beneficial</a:t>
            </a:r>
            <a:r>
              <a:rPr sz="2800" spc="5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alternative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is.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6714" y="306069"/>
            <a:ext cx="23666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CBA</a:t>
            </a:r>
            <a:r>
              <a:rPr sz="4000" spc="-55" dirty="0"/>
              <a:t> </a:t>
            </a:r>
            <a:r>
              <a:rPr sz="4000" spc="-5" dirty="0"/>
              <a:t>vs</a:t>
            </a:r>
            <a:r>
              <a:rPr sz="4000" spc="-45" dirty="0"/>
              <a:t> </a:t>
            </a:r>
            <a:r>
              <a:rPr sz="4000" spc="-30" dirty="0"/>
              <a:t>CEA</a:t>
            </a:r>
            <a:endParaRPr sz="4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04800"/>
            <a:ext cx="9143999" cy="51816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54939" y="1353292"/>
            <a:ext cx="8376284" cy="2692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151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Assume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you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are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decision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60" dirty="0">
                <a:latin typeface="Calibri"/>
                <a:cs typeface="Calibri"/>
              </a:rPr>
              <a:t>maker,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you</a:t>
            </a:r>
            <a:r>
              <a:rPr sz="2800" spc="6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must </a:t>
            </a:r>
            <a:r>
              <a:rPr sz="2800" spc="-5" dirty="0">
                <a:latin typeface="Calibri"/>
                <a:cs typeface="Calibri"/>
              </a:rPr>
              <a:t> choose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program.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6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would</a:t>
            </a:r>
            <a:r>
              <a:rPr sz="2800" spc="-5" dirty="0">
                <a:latin typeface="Calibri"/>
                <a:cs typeface="Calibri"/>
              </a:rPr>
              <a:t> be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difficult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compare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programs</a:t>
            </a:r>
            <a:r>
              <a:rPr sz="2800" spc="5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using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only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cost-effectiveness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ratios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because</a:t>
            </a:r>
            <a:r>
              <a:rPr sz="2800" spc="-5" dirty="0">
                <a:latin typeface="Calibri"/>
                <a:cs typeface="Calibri"/>
              </a:rPr>
              <a:t> 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varying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outcomes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(e.g.,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case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prevented,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life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years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saved).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8918" y="159207"/>
            <a:ext cx="69754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Limitations</a:t>
            </a:r>
            <a:r>
              <a:rPr spc="-2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spc="-10" dirty="0"/>
              <a:t>Cost-effectiveness</a:t>
            </a:r>
            <a:r>
              <a:rPr spc="-5" dirty="0"/>
              <a:t> Analysis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353292"/>
            <a:ext cx="8455025" cy="486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indent="-342900" algn="just">
              <a:lnSpc>
                <a:spcPct val="1151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Placing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monetary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value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outcome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CBA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presents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challenge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this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method.</a:t>
            </a:r>
            <a:endParaRPr sz="28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14999"/>
              </a:lnSpc>
              <a:spcBef>
                <a:spcPts val="16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For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example,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when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comparing</a:t>
            </a:r>
            <a:r>
              <a:rPr sz="2800" spc="-5" dirty="0">
                <a:latin typeface="Calibri"/>
                <a:cs typeface="Calibri"/>
              </a:rPr>
              <a:t> 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cost-effectiveness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ratios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dirty="0">
                <a:latin typeface="Calibri"/>
                <a:cs typeface="Calibri"/>
              </a:rPr>
              <a:t>AIDS </a:t>
            </a:r>
            <a:r>
              <a:rPr sz="2800" spc="-15" dirty="0">
                <a:latin typeface="Calibri"/>
                <a:cs typeface="Calibri"/>
              </a:rPr>
              <a:t>prevention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awareness </a:t>
            </a:r>
            <a:r>
              <a:rPr sz="2800" spc="-20" dirty="0">
                <a:latin typeface="Calibri"/>
                <a:cs typeface="Calibri"/>
              </a:rPr>
              <a:t>program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vaccination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program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for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children,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would </a:t>
            </a:r>
            <a:r>
              <a:rPr sz="2800" spc="-5" dirty="0">
                <a:latin typeface="Calibri"/>
                <a:cs typeface="Calibri"/>
              </a:rPr>
              <a:t> appear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vaccination 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program </a:t>
            </a:r>
            <a:r>
              <a:rPr sz="2800" spc="-10" dirty="0">
                <a:latin typeface="Calibri"/>
                <a:cs typeface="Calibri"/>
              </a:rPr>
              <a:t>would </a:t>
            </a:r>
            <a:r>
              <a:rPr sz="2800" spc="-5" dirty="0">
                <a:latin typeface="Calibri"/>
                <a:cs typeface="Calibri"/>
              </a:rPr>
              <a:t>be the </a:t>
            </a:r>
            <a:r>
              <a:rPr sz="2800" spc="-10" dirty="0">
                <a:latin typeface="Calibri"/>
                <a:cs typeface="Calibri"/>
              </a:rPr>
              <a:t>most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cost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effective.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6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But,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when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examining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benefit-to-cost</a:t>
            </a:r>
            <a:r>
              <a:rPr sz="2800" u="heavy" spc="6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ratios</a:t>
            </a:r>
            <a:r>
              <a:rPr sz="2800" spc="-15" dirty="0">
                <a:latin typeface="Calibri"/>
                <a:cs typeface="Calibri"/>
              </a:rPr>
              <a:t>,</a:t>
            </a:r>
            <a:r>
              <a:rPr sz="2800" spc="6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 AIDS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program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more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cost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beneficial.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8562" y="309117"/>
            <a:ext cx="66459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Challenges</a:t>
            </a:r>
            <a:r>
              <a:rPr sz="3600" spc="-20" dirty="0"/>
              <a:t> </a:t>
            </a:r>
            <a:r>
              <a:rPr sz="3600" dirty="0"/>
              <a:t>of</a:t>
            </a:r>
            <a:r>
              <a:rPr sz="3600" spc="-15" dirty="0"/>
              <a:t> </a:t>
            </a:r>
            <a:r>
              <a:rPr sz="3600" spc="-5" dirty="0"/>
              <a:t>Cost-benefit</a:t>
            </a:r>
            <a:r>
              <a:rPr sz="3600" spc="-20" dirty="0"/>
              <a:t> </a:t>
            </a:r>
            <a:r>
              <a:rPr sz="3600" spc="-5" dirty="0"/>
              <a:t>Analysis</a:t>
            </a:r>
            <a:endParaRPr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21640" y="6031331"/>
            <a:ext cx="1857375" cy="356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75"/>
              </a:lnSpc>
            </a:pPr>
            <a:r>
              <a:rPr sz="2600" spc="-5" dirty="0">
                <a:latin typeface="Calibri"/>
                <a:cs typeface="Calibri"/>
              </a:rPr>
              <a:t>asthma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clinic.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6102" y="52527"/>
            <a:ext cx="37211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4F81BC"/>
                </a:solidFill>
              </a:rPr>
              <a:t>Conducting</a:t>
            </a:r>
            <a:r>
              <a:rPr sz="4400" spc="-105" dirty="0">
                <a:solidFill>
                  <a:srgbClr val="4F81BC"/>
                </a:solidFill>
              </a:rPr>
              <a:t> </a:t>
            </a:r>
            <a:r>
              <a:rPr sz="4400" spc="-20" dirty="0">
                <a:solidFill>
                  <a:srgbClr val="4F81BC"/>
                </a:solidFill>
              </a:rPr>
              <a:t>CBA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8739" y="963882"/>
            <a:ext cx="8303259" cy="4951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890" indent="-342900" algn="just">
              <a:lnSpc>
                <a:spcPct val="114999"/>
              </a:lnSpc>
              <a:spcBef>
                <a:spcPts val="95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25" dirty="0">
                <a:latin typeface="Calibri"/>
                <a:cs typeface="Calibri"/>
              </a:rPr>
              <a:t>controversy </a:t>
            </a:r>
            <a:r>
              <a:rPr sz="2600" spc="-5" dirty="0">
                <a:latin typeface="Calibri"/>
                <a:cs typeface="Calibri"/>
              </a:rPr>
              <a:t>arises </a:t>
            </a:r>
            <a:r>
              <a:rPr sz="2600" spc="-15" dirty="0">
                <a:latin typeface="Calibri"/>
                <a:cs typeface="Calibri"/>
              </a:rPr>
              <a:t>regarding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methodology used </a:t>
            </a:r>
            <a:r>
              <a:rPr sz="2600" spc="-20" dirty="0">
                <a:latin typeface="Calibri"/>
                <a:cs typeface="Calibri"/>
              </a:rPr>
              <a:t>to 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place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-5" dirty="0">
                <a:latin typeface="Calibri"/>
                <a:cs typeface="Calibri"/>
              </a:rPr>
              <a:t>dollar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value</a:t>
            </a:r>
            <a:r>
              <a:rPr sz="2600" spc="-5" dirty="0">
                <a:latin typeface="Calibri"/>
                <a:cs typeface="Calibri"/>
              </a:rPr>
              <a:t> on</a:t>
            </a:r>
            <a:r>
              <a:rPr sz="2600" dirty="0">
                <a:latin typeface="Calibri"/>
                <a:cs typeface="Calibri"/>
              </a:rPr>
              <a:t> a </a:t>
            </a:r>
            <a:r>
              <a:rPr sz="2600" spc="-5" dirty="0">
                <a:latin typeface="Calibri"/>
                <a:cs typeface="Calibri"/>
              </a:rPr>
              <a:t>case</a:t>
            </a:r>
            <a:r>
              <a:rPr sz="2600" spc="-15" dirty="0">
                <a:latin typeface="Calibri"/>
                <a:cs typeface="Calibri"/>
              </a:rPr>
              <a:t> prevented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human</a:t>
            </a:r>
            <a:r>
              <a:rPr sz="2600" spc="-15" dirty="0">
                <a:latin typeface="Calibri"/>
                <a:cs typeface="Calibri"/>
              </a:rPr>
              <a:t> life.</a:t>
            </a:r>
            <a:endParaRPr sz="26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625"/>
              </a:spcBef>
              <a:buFont typeface="Wingdings"/>
              <a:buChar char=""/>
              <a:tabLst>
                <a:tab pos="430530" algn="l"/>
              </a:tabLst>
            </a:pPr>
            <a:r>
              <a:rPr dirty="0"/>
              <a:t>	</a:t>
            </a:r>
            <a:r>
              <a:rPr sz="2600" spc="-5" dirty="0">
                <a:latin typeface="Calibri"/>
                <a:cs typeface="Calibri"/>
              </a:rPr>
              <a:t>Thus,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the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advantage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of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placing</a:t>
            </a:r>
            <a:r>
              <a:rPr sz="2600" dirty="0">
                <a:latin typeface="Calibri"/>
                <a:cs typeface="Calibri"/>
              </a:rPr>
              <a:t> 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dollar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value</a:t>
            </a:r>
            <a:r>
              <a:rPr sz="2600" spc="-5" dirty="0">
                <a:latin typeface="Calibri"/>
                <a:cs typeface="Calibri"/>
              </a:rPr>
              <a:t> on</a:t>
            </a:r>
            <a:r>
              <a:rPr sz="2600" spc="5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benefit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or</a:t>
            </a:r>
            <a:r>
              <a:rPr sz="2600" spc="2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outcome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also 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disadvantage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of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method.</a:t>
            </a:r>
            <a:endParaRPr sz="26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2090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In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many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cases,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alternative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to</a:t>
            </a:r>
            <a:r>
              <a:rPr sz="2600" dirty="0">
                <a:latin typeface="Calibri"/>
                <a:cs typeface="Calibri"/>
              </a:rPr>
              <a:t> "do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nothing.“</a:t>
            </a:r>
            <a:endParaRPr sz="2600">
              <a:latin typeface="Calibri"/>
              <a:cs typeface="Calibri"/>
            </a:endParaRPr>
          </a:p>
          <a:p>
            <a:pPr marL="355600" marR="6985" indent="-342900" algn="just">
              <a:lnSpc>
                <a:spcPct val="114999"/>
              </a:lnSpc>
              <a:spcBef>
                <a:spcPts val="1630"/>
              </a:spcBef>
              <a:buFont typeface="Wingdings"/>
              <a:buChar char=""/>
              <a:tabLst>
                <a:tab pos="430530" algn="l"/>
              </a:tabLst>
            </a:pPr>
            <a:r>
              <a:rPr dirty="0"/>
              <a:t>	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5" dirty="0">
                <a:latin typeface="Calibri"/>
                <a:cs typeface="Calibri"/>
              </a:rPr>
              <a:t>other </a:t>
            </a:r>
            <a:r>
              <a:rPr sz="2600" spc="-10" dirty="0">
                <a:latin typeface="Calibri"/>
                <a:cs typeface="Calibri"/>
              </a:rPr>
              <a:t>cases,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alternative could </a:t>
            </a:r>
            <a:r>
              <a:rPr sz="2600" spc="-5" dirty="0">
                <a:latin typeface="Calibri"/>
                <a:cs typeface="Calibri"/>
              </a:rPr>
              <a:t>be </a:t>
            </a:r>
            <a:r>
              <a:rPr sz="2600" spc="-15" dirty="0">
                <a:latin typeface="Calibri"/>
                <a:cs typeface="Calibri"/>
              </a:rPr>
              <a:t>to </a:t>
            </a:r>
            <a:r>
              <a:rPr sz="2600" spc="-5" dirty="0">
                <a:latin typeface="Calibri"/>
                <a:cs typeface="Calibri"/>
              </a:rPr>
              <a:t>implement </a:t>
            </a:r>
            <a:r>
              <a:rPr sz="2600" dirty="0">
                <a:latin typeface="Calibri"/>
                <a:cs typeface="Calibri"/>
              </a:rPr>
              <a:t>a 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similar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program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that</a:t>
            </a:r>
            <a:r>
              <a:rPr sz="2600" dirty="0">
                <a:latin typeface="Calibri"/>
                <a:cs typeface="Calibri"/>
              </a:rPr>
              <a:t> is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smaller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or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larger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scale</a:t>
            </a:r>
            <a:r>
              <a:rPr sz="2600" spc="-5" dirty="0">
                <a:latin typeface="Calibri"/>
                <a:cs typeface="Calibri"/>
              </a:rPr>
              <a:t> or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to 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implement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different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program.</a:t>
            </a:r>
            <a:endParaRPr sz="2600">
              <a:latin typeface="Calibri"/>
              <a:cs typeface="Calibri"/>
            </a:endParaRPr>
          </a:p>
          <a:p>
            <a:pPr marL="429895" indent="-417830" algn="just">
              <a:lnSpc>
                <a:spcPct val="100000"/>
              </a:lnSpc>
              <a:spcBef>
                <a:spcPts val="2085"/>
              </a:spcBef>
              <a:buFont typeface="Wingdings"/>
              <a:buChar char=""/>
              <a:tabLst>
                <a:tab pos="430530" algn="l"/>
              </a:tabLst>
            </a:pPr>
            <a:r>
              <a:rPr sz="2600" spc="-15" dirty="0">
                <a:latin typeface="Calibri"/>
                <a:cs typeface="Calibri"/>
              </a:rPr>
              <a:t>For</a:t>
            </a:r>
            <a:r>
              <a:rPr sz="2600" spc="4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example,</a:t>
            </a:r>
            <a:r>
              <a:rPr sz="2600" spc="4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4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clinical</a:t>
            </a:r>
            <a:r>
              <a:rPr sz="2600" spc="40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pharmacist</a:t>
            </a:r>
            <a:r>
              <a:rPr sz="2600" spc="4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would</a:t>
            </a:r>
            <a:r>
              <a:rPr sz="2600" spc="40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like</a:t>
            </a:r>
            <a:r>
              <a:rPr sz="2600" spc="39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to</a:t>
            </a:r>
            <a:r>
              <a:rPr sz="2600" spc="38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start</a:t>
            </a:r>
            <a:r>
              <a:rPr sz="2600" spc="4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8427211" y="6465214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1686509"/>
            <a:ext cx="8837295" cy="4638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indent="-515620" algn="just">
              <a:lnSpc>
                <a:spcPct val="100000"/>
              </a:lnSpc>
              <a:spcBef>
                <a:spcPts val="95"/>
              </a:spcBef>
              <a:buFont typeface="Calibri"/>
              <a:buAutoNum type="arabicPeriod"/>
              <a:tabLst>
                <a:tab pos="52832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alternative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could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15" dirty="0">
                <a:latin typeface="Calibri"/>
                <a:cs typeface="Calibri"/>
              </a:rPr>
              <a:t> compare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costs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benefits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having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10" dirty="0">
                <a:latin typeface="Calibri"/>
                <a:cs typeface="Calibri"/>
              </a:rPr>
              <a:t>asthma clinic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not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having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asthma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clinic.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libri"/>
              <a:buAutoNum type="arabicPeriod"/>
            </a:pPr>
            <a:endParaRPr sz="3850">
              <a:latin typeface="Calibri"/>
              <a:cs typeface="Calibri"/>
            </a:endParaRPr>
          </a:p>
          <a:p>
            <a:pPr marL="527685" marR="6985" indent="-515620" algn="just">
              <a:lnSpc>
                <a:spcPct val="100000"/>
              </a:lnSpc>
              <a:buAutoNum type="arabicPeriod"/>
              <a:tabLst>
                <a:tab pos="52832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Another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alternative </a:t>
            </a:r>
            <a:r>
              <a:rPr sz="2800" spc="-10" dirty="0">
                <a:latin typeface="Calibri"/>
                <a:cs typeface="Calibri"/>
              </a:rPr>
              <a:t>could</a:t>
            </a:r>
            <a:r>
              <a:rPr sz="2800" spc="-5" dirty="0">
                <a:latin typeface="Calibri"/>
                <a:cs typeface="Calibri"/>
              </a:rPr>
              <a:t> be </a:t>
            </a:r>
            <a:r>
              <a:rPr sz="2800" spc="-10" dirty="0">
                <a:latin typeface="Calibri"/>
                <a:cs typeface="Calibri"/>
              </a:rPr>
              <a:t>to </a:t>
            </a:r>
            <a:r>
              <a:rPr sz="2800" spc="-15" dirty="0">
                <a:latin typeface="Calibri"/>
                <a:cs typeface="Calibri"/>
              </a:rPr>
              <a:t>compare</a:t>
            </a:r>
            <a:r>
              <a:rPr sz="2800" spc="6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implementing </a:t>
            </a:r>
            <a:r>
              <a:rPr sz="2800" spc="-5" dirty="0">
                <a:latin typeface="Calibri"/>
                <a:cs typeface="Calibri"/>
              </a:rPr>
              <a:t> an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asthma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clinic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for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persons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who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had</a:t>
            </a:r>
            <a:r>
              <a:rPr sz="2800" spc="-5" dirty="0">
                <a:latin typeface="Calibri"/>
                <a:cs typeface="Calibri"/>
              </a:rPr>
              <a:t> an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asthma-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related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emergency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department</a:t>
            </a:r>
            <a:r>
              <a:rPr sz="2800" u="heavy" spc="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visit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only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part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them.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Calibri"/>
              <a:buAutoNum type="arabicPeriod"/>
            </a:pPr>
            <a:endParaRPr sz="3800">
              <a:latin typeface="Calibri"/>
              <a:cs typeface="Calibri"/>
            </a:endParaRPr>
          </a:p>
          <a:p>
            <a:pPr marL="527685" marR="7620" indent="-515620" algn="just">
              <a:lnSpc>
                <a:spcPct val="100699"/>
              </a:lnSpc>
              <a:buAutoNum type="arabicPeriod"/>
              <a:tabLst>
                <a:tab pos="528320" algn="l"/>
              </a:tabLst>
            </a:pP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third alternative </a:t>
            </a:r>
            <a:r>
              <a:rPr sz="2800" spc="-10" dirty="0">
                <a:latin typeface="Calibri"/>
                <a:cs typeface="Calibri"/>
              </a:rPr>
              <a:t>could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5" dirty="0">
                <a:latin typeface="Calibri"/>
                <a:cs typeface="Calibri"/>
              </a:rPr>
              <a:t>to compare </a:t>
            </a:r>
            <a:r>
              <a:rPr sz="2800" spc="-5" dirty="0">
                <a:latin typeface="Calibri"/>
                <a:cs typeface="Calibri"/>
              </a:rPr>
              <a:t>implementing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an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asthma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clinic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implementing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diabetes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clinic</a:t>
            </a:r>
            <a:r>
              <a:rPr sz="2800" spc="-5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330" y="156159"/>
            <a:ext cx="75342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F81BC"/>
                </a:solidFill>
              </a:rPr>
              <a:t>Conducting</a:t>
            </a:r>
            <a:r>
              <a:rPr sz="3600" spc="10" dirty="0">
                <a:solidFill>
                  <a:srgbClr val="4F81BC"/>
                </a:solidFill>
              </a:rPr>
              <a:t> </a:t>
            </a:r>
            <a:r>
              <a:rPr sz="3600" spc="-20" dirty="0">
                <a:solidFill>
                  <a:srgbClr val="4F81BC"/>
                </a:solidFill>
              </a:rPr>
              <a:t>CBA</a:t>
            </a:r>
            <a:r>
              <a:rPr sz="3600" dirty="0">
                <a:solidFill>
                  <a:srgbClr val="4F81BC"/>
                </a:solidFill>
              </a:rPr>
              <a:t> </a:t>
            </a:r>
            <a:r>
              <a:rPr sz="3600" spc="-20" dirty="0">
                <a:solidFill>
                  <a:srgbClr val="4F81BC"/>
                </a:solidFill>
              </a:rPr>
              <a:t>(Different</a:t>
            </a:r>
            <a:r>
              <a:rPr sz="3600" dirty="0">
                <a:solidFill>
                  <a:srgbClr val="4F81BC"/>
                </a:solidFill>
              </a:rPr>
              <a:t> </a:t>
            </a:r>
            <a:r>
              <a:rPr sz="3600" spc="-15" dirty="0">
                <a:solidFill>
                  <a:srgbClr val="4F81BC"/>
                </a:solidFill>
              </a:rPr>
              <a:t>Alternatives)</a:t>
            </a:r>
            <a:endParaRPr sz="360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581892"/>
            <a:ext cx="8530590" cy="4590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15100"/>
              </a:lnSpc>
              <a:spcBef>
                <a:spcPts val="100"/>
              </a:spcBef>
              <a:buClr>
                <a:srgbClr val="006FC0"/>
              </a:buClr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The clinic will focus on people with 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asthma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who have 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had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an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asthma-related 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ED</a:t>
            </a:r>
            <a:r>
              <a:rPr sz="2800" spc="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visit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15100"/>
              </a:lnSpc>
              <a:spcBef>
                <a:spcPts val="1664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These </a:t>
            </a:r>
            <a:r>
              <a:rPr sz="2800" dirty="0">
                <a:latin typeface="Times New Roman"/>
                <a:cs typeface="Times New Roman"/>
              </a:rPr>
              <a:t>people </a:t>
            </a:r>
            <a:r>
              <a:rPr sz="2800" spc="-5" dirty="0">
                <a:latin typeface="Times New Roman"/>
                <a:cs typeface="Times New Roman"/>
              </a:rPr>
              <a:t>would be </a:t>
            </a:r>
            <a:r>
              <a:rPr sz="2800" dirty="0">
                <a:latin typeface="Times New Roman"/>
                <a:cs typeface="Times New Roman"/>
              </a:rPr>
              <a:t>referred </a:t>
            </a:r>
            <a:r>
              <a:rPr sz="2800" spc="-5" dirty="0">
                <a:latin typeface="Times New Roman"/>
                <a:cs typeface="Times New Roman"/>
              </a:rPr>
              <a:t>to a clinical pharmacist,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who</a:t>
            </a:r>
            <a:r>
              <a:rPr sz="2800" dirty="0">
                <a:latin typeface="Times New Roman"/>
                <a:cs typeface="Times New Roman"/>
              </a:rPr>
              <a:t> provide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education</a:t>
            </a:r>
            <a:r>
              <a:rPr sz="2800" dirty="0">
                <a:latin typeface="Times New Roman"/>
                <a:cs typeface="Times New Roman"/>
              </a:rPr>
              <a:t> 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managing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asthma.</a:t>
            </a:r>
            <a:endParaRPr sz="2800">
              <a:latin typeface="Times New Roman"/>
              <a:cs typeface="Times New Roman"/>
            </a:endParaRPr>
          </a:p>
          <a:p>
            <a:pPr marL="443865" indent="-431800" algn="just">
              <a:lnSpc>
                <a:spcPct val="100000"/>
              </a:lnSpc>
              <a:spcBef>
                <a:spcPts val="2175"/>
              </a:spcBef>
              <a:buFont typeface="Arial MT"/>
              <a:buChar char="•"/>
              <a:tabLst>
                <a:tab pos="444500" algn="l"/>
              </a:tabLst>
            </a:pP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this example,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alternative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will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no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 asthma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clinic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68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After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program </a:t>
            </a:r>
            <a:r>
              <a:rPr sz="2800" spc="5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intervention and alternatives are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identified,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next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step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identify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costs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 benefits.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0130" y="309117"/>
            <a:ext cx="75342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00"/>
                </a:solidFill>
              </a:rPr>
              <a:t>Conducting</a:t>
            </a:r>
            <a:r>
              <a:rPr sz="3600" spc="5" dirty="0">
                <a:solidFill>
                  <a:srgbClr val="000000"/>
                </a:solidFill>
              </a:rPr>
              <a:t> </a:t>
            </a:r>
            <a:r>
              <a:rPr sz="3600" spc="-15" dirty="0">
                <a:solidFill>
                  <a:srgbClr val="000000"/>
                </a:solidFill>
              </a:rPr>
              <a:t>CBA</a:t>
            </a:r>
            <a:r>
              <a:rPr sz="3600" spc="-5" dirty="0">
                <a:solidFill>
                  <a:srgbClr val="000000"/>
                </a:solidFill>
              </a:rPr>
              <a:t> </a:t>
            </a:r>
            <a:r>
              <a:rPr sz="3600" spc="-20" dirty="0">
                <a:solidFill>
                  <a:srgbClr val="000000"/>
                </a:solidFill>
              </a:rPr>
              <a:t>(Different</a:t>
            </a:r>
            <a:r>
              <a:rPr sz="3600" spc="-5" dirty="0">
                <a:solidFill>
                  <a:srgbClr val="000000"/>
                </a:solidFill>
              </a:rPr>
              <a:t> </a:t>
            </a:r>
            <a:r>
              <a:rPr sz="3600" spc="-15" dirty="0">
                <a:solidFill>
                  <a:srgbClr val="000000"/>
                </a:solidFill>
              </a:rPr>
              <a:t>Alternatives)</a:t>
            </a:r>
            <a:endParaRPr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1447800"/>
            <a:ext cx="8382000" cy="508406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2833" y="394461"/>
            <a:ext cx="8250555" cy="814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865"/>
              </a:lnSpc>
              <a:spcBef>
                <a:spcPts val="100"/>
              </a:spcBef>
            </a:pPr>
            <a:r>
              <a:rPr sz="2400" spc="-5" dirty="0">
                <a:solidFill>
                  <a:srgbClr val="1F487C"/>
                </a:solidFill>
              </a:rPr>
              <a:t>Figure</a:t>
            </a:r>
            <a:r>
              <a:rPr sz="2400" spc="-10" dirty="0">
                <a:solidFill>
                  <a:srgbClr val="1F487C"/>
                </a:solidFill>
              </a:rPr>
              <a:t> </a:t>
            </a:r>
            <a:r>
              <a:rPr sz="2400" spc="-5" dirty="0">
                <a:solidFill>
                  <a:srgbClr val="1F487C"/>
                </a:solidFill>
              </a:rPr>
              <a:t>7.1:</a:t>
            </a:r>
            <a:r>
              <a:rPr sz="2400" spc="5" dirty="0">
                <a:solidFill>
                  <a:srgbClr val="1F487C"/>
                </a:solidFill>
              </a:rPr>
              <a:t> </a:t>
            </a:r>
            <a:r>
              <a:rPr sz="2400" spc="-10" dirty="0">
                <a:solidFill>
                  <a:srgbClr val="1F487C"/>
                </a:solidFill>
              </a:rPr>
              <a:t>Direct </a:t>
            </a:r>
            <a:r>
              <a:rPr sz="2400" dirty="0">
                <a:solidFill>
                  <a:srgbClr val="1F487C"/>
                </a:solidFill>
              </a:rPr>
              <a:t>&amp;</a:t>
            </a:r>
            <a:r>
              <a:rPr sz="2400" spc="-10" dirty="0">
                <a:solidFill>
                  <a:srgbClr val="1F487C"/>
                </a:solidFill>
              </a:rPr>
              <a:t> Indirect</a:t>
            </a:r>
            <a:r>
              <a:rPr sz="2400" spc="5" dirty="0">
                <a:solidFill>
                  <a:srgbClr val="1F487C"/>
                </a:solidFill>
              </a:rPr>
              <a:t> </a:t>
            </a:r>
            <a:r>
              <a:rPr sz="2400" spc="-5" dirty="0">
                <a:solidFill>
                  <a:srgbClr val="1F487C"/>
                </a:solidFill>
              </a:rPr>
              <a:t>Costs</a:t>
            </a:r>
            <a:r>
              <a:rPr sz="2400" dirty="0">
                <a:solidFill>
                  <a:srgbClr val="1F487C"/>
                </a:solidFill>
              </a:rPr>
              <a:t> </a:t>
            </a:r>
            <a:r>
              <a:rPr sz="2400" spc="-35" dirty="0">
                <a:solidFill>
                  <a:srgbClr val="FF0000"/>
                </a:solidFill>
              </a:rPr>
              <a:t>Vs</a:t>
            </a:r>
            <a:r>
              <a:rPr sz="2400" spc="-35" dirty="0">
                <a:solidFill>
                  <a:srgbClr val="1F487C"/>
                </a:solidFill>
              </a:rPr>
              <a:t>.</a:t>
            </a:r>
            <a:r>
              <a:rPr sz="2400" dirty="0">
                <a:solidFill>
                  <a:srgbClr val="1F487C"/>
                </a:solidFill>
              </a:rPr>
              <a:t> </a:t>
            </a:r>
            <a:r>
              <a:rPr sz="2400" spc="-10" dirty="0">
                <a:solidFill>
                  <a:srgbClr val="1F487C"/>
                </a:solidFill>
              </a:rPr>
              <a:t>Direct,</a:t>
            </a:r>
            <a:r>
              <a:rPr sz="2400" dirty="0">
                <a:solidFill>
                  <a:srgbClr val="1F487C"/>
                </a:solidFill>
              </a:rPr>
              <a:t> </a:t>
            </a:r>
            <a:r>
              <a:rPr sz="2400" spc="-10" dirty="0">
                <a:solidFill>
                  <a:srgbClr val="1F487C"/>
                </a:solidFill>
              </a:rPr>
              <a:t>Indirect</a:t>
            </a:r>
            <a:r>
              <a:rPr sz="2400" spc="-5" dirty="0">
                <a:solidFill>
                  <a:srgbClr val="1F487C"/>
                </a:solidFill>
              </a:rPr>
              <a:t> </a:t>
            </a:r>
            <a:r>
              <a:rPr sz="2400" dirty="0">
                <a:solidFill>
                  <a:srgbClr val="1F487C"/>
                </a:solidFill>
              </a:rPr>
              <a:t>&amp;</a:t>
            </a:r>
            <a:r>
              <a:rPr sz="2400" spc="5" dirty="0">
                <a:solidFill>
                  <a:srgbClr val="1F487C"/>
                </a:solidFill>
              </a:rPr>
              <a:t> </a:t>
            </a:r>
            <a:r>
              <a:rPr sz="2400" spc="-10" dirty="0">
                <a:solidFill>
                  <a:srgbClr val="1F487C"/>
                </a:solidFill>
              </a:rPr>
              <a:t>Intangible</a:t>
            </a:r>
            <a:endParaRPr sz="2400"/>
          </a:p>
          <a:p>
            <a:pPr marL="1270" algn="ctr">
              <a:lnSpc>
                <a:spcPts val="3345"/>
              </a:lnSpc>
            </a:pPr>
            <a:r>
              <a:rPr sz="2800" spc="-10" dirty="0">
                <a:solidFill>
                  <a:srgbClr val="1F487C"/>
                </a:solidFill>
              </a:rPr>
              <a:t>benefits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91236" y="1598828"/>
            <a:ext cx="8593455" cy="3884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14999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As shown, </a:t>
            </a: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5" dirty="0">
                <a:latin typeface="Calibri"/>
                <a:cs typeface="Calibri"/>
              </a:rPr>
              <a:t>2 </a:t>
            </a:r>
            <a:r>
              <a:rPr sz="2800" spc="-15" dirty="0">
                <a:latin typeface="Calibri"/>
                <a:cs typeface="Calibri"/>
              </a:rPr>
              <a:t>categories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costs, </a:t>
            </a:r>
            <a:r>
              <a:rPr sz="2800" spc="-15" dirty="0">
                <a:latin typeface="Calibri"/>
                <a:cs typeface="Calibri"/>
              </a:rPr>
              <a:t>direct </a:t>
            </a:r>
            <a:r>
              <a:rPr sz="2800" spc="-10" dirty="0">
                <a:latin typeface="Calibri"/>
                <a:cs typeface="Calibri"/>
              </a:rPr>
              <a:t>medical </a:t>
            </a:r>
            <a:r>
              <a:rPr sz="2800" spc="-5" dirty="0">
                <a:latin typeface="Calibri"/>
                <a:cs typeface="Calibri"/>
              </a:rPr>
              <a:t> and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direct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nonmedical,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endParaRPr sz="28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14999"/>
              </a:lnSpc>
              <a:spcBef>
                <a:spcPts val="1664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3</a:t>
            </a:r>
            <a:r>
              <a:rPr sz="2800" u="heavy" spc="5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categories</a:t>
            </a:r>
            <a:r>
              <a:rPr sz="2800" u="heavy" spc="5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800" u="heavy" spc="5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benefits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585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487C"/>
                </a:solidFill>
                <a:latin typeface="Calibri"/>
                <a:cs typeface="Calibri"/>
              </a:rPr>
              <a:t>direct</a:t>
            </a:r>
            <a:r>
              <a:rPr sz="2800" spc="595" dirty="0"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benefits</a:t>
            </a:r>
            <a:r>
              <a:rPr sz="2800" spc="59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(both</a:t>
            </a:r>
            <a:r>
              <a:rPr sz="2800" spc="59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medical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nonmedical),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487C"/>
                </a:solidFill>
                <a:latin typeface="Calibri"/>
                <a:cs typeface="Calibri"/>
              </a:rPr>
              <a:t>indirect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benefits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(productivity),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487C"/>
                </a:solidFill>
                <a:latin typeface="Calibri"/>
                <a:cs typeface="Calibri"/>
              </a:rPr>
              <a:t>intangible</a:t>
            </a:r>
            <a:r>
              <a:rPr sz="2800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benefits.</a:t>
            </a:r>
            <a:endParaRPr sz="2800">
              <a:latin typeface="Calibri"/>
              <a:cs typeface="Calibri"/>
            </a:endParaRPr>
          </a:p>
          <a:p>
            <a:pPr marL="355600" marR="6985" indent="-342900" algn="just">
              <a:lnSpc>
                <a:spcPct val="114999"/>
              </a:lnSpc>
              <a:spcBef>
                <a:spcPts val="16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CBA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20" dirty="0">
                <a:latin typeface="Calibri"/>
                <a:cs typeface="Calibri"/>
              </a:rPr>
              <a:t>incorporate </a:t>
            </a:r>
            <a:r>
              <a:rPr sz="2800" spc="-5" dirty="0">
                <a:latin typeface="Calibri"/>
                <a:cs typeface="Calibri"/>
              </a:rPr>
              <a:t>as </a:t>
            </a:r>
            <a:r>
              <a:rPr sz="2800" spc="-35" dirty="0">
                <a:latin typeface="Calibri"/>
                <a:cs typeface="Calibri"/>
              </a:rPr>
              <a:t>few</a:t>
            </a:r>
            <a:r>
              <a:rPr sz="2800" spc="56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 one </a:t>
            </a:r>
            <a:r>
              <a:rPr sz="2800" spc="-15" dirty="0">
                <a:latin typeface="Calibri"/>
                <a:cs typeface="Calibri"/>
              </a:rPr>
              <a:t>category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benefits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many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all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three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benefit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categories.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3521" y="235407"/>
            <a:ext cx="78403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1F487C"/>
                </a:solidFill>
              </a:rPr>
              <a:t>Figure</a:t>
            </a:r>
            <a:r>
              <a:rPr spc="-35" dirty="0">
                <a:solidFill>
                  <a:srgbClr val="1F487C"/>
                </a:solidFill>
              </a:rPr>
              <a:t> </a:t>
            </a:r>
            <a:r>
              <a:rPr spc="-5" dirty="0">
                <a:solidFill>
                  <a:srgbClr val="1F487C"/>
                </a:solidFill>
              </a:rPr>
              <a:t>7.1</a:t>
            </a:r>
            <a:r>
              <a:rPr dirty="0">
                <a:solidFill>
                  <a:srgbClr val="1F487C"/>
                </a:solidFill>
              </a:rPr>
              <a:t> </a:t>
            </a:r>
            <a:r>
              <a:rPr spc="-5" dirty="0">
                <a:solidFill>
                  <a:srgbClr val="1F487C"/>
                </a:solidFill>
              </a:rPr>
              <a:t>shows </a:t>
            </a:r>
            <a:r>
              <a:rPr dirty="0">
                <a:solidFill>
                  <a:srgbClr val="1F487C"/>
                </a:solidFill>
              </a:rPr>
              <a:t>the basic</a:t>
            </a:r>
            <a:r>
              <a:rPr spc="-30" dirty="0">
                <a:solidFill>
                  <a:srgbClr val="1F487C"/>
                </a:solidFill>
              </a:rPr>
              <a:t> </a:t>
            </a:r>
            <a:r>
              <a:rPr spc="-5" dirty="0">
                <a:solidFill>
                  <a:srgbClr val="1F487C"/>
                </a:solidFill>
              </a:rPr>
              <a:t>components</a:t>
            </a:r>
            <a:r>
              <a:rPr dirty="0">
                <a:solidFill>
                  <a:srgbClr val="1F487C"/>
                </a:solidFill>
              </a:rPr>
              <a:t> of</a:t>
            </a:r>
            <a:r>
              <a:rPr spc="-30" dirty="0">
                <a:solidFill>
                  <a:srgbClr val="1F487C"/>
                </a:solidFill>
              </a:rPr>
              <a:t> </a:t>
            </a:r>
            <a:r>
              <a:rPr spc="-15" dirty="0">
                <a:solidFill>
                  <a:srgbClr val="1F487C"/>
                </a:solidFill>
              </a:rPr>
              <a:t>CBA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5908" y="49479"/>
            <a:ext cx="7350125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spc="-15" dirty="0">
                <a:solidFill>
                  <a:srgbClr val="000000"/>
                </a:solidFill>
              </a:rPr>
              <a:t>Difference</a:t>
            </a:r>
            <a:r>
              <a:rPr sz="3800" spc="-20" dirty="0">
                <a:solidFill>
                  <a:srgbClr val="000000"/>
                </a:solidFill>
              </a:rPr>
              <a:t> </a:t>
            </a:r>
            <a:r>
              <a:rPr sz="3800" spc="-10" dirty="0">
                <a:solidFill>
                  <a:srgbClr val="000000"/>
                </a:solidFill>
              </a:rPr>
              <a:t>between</a:t>
            </a:r>
            <a:r>
              <a:rPr sz="3800" spc="-45" dirty="0">
                <a:solidFill>
                  <a:srgbClr val="000000"/>
                </a:solidFill>
              </a:rPr>
              <a:t> </a:t>
            </a:r>
            <a:r>
              <a:rPr sz="3800" spc="-15" dirty="0">
                <a:solidFill>
                  <a:srgbClr val="000000"/>
                </a:solidFill>
              </a:rPr>
              <a:t>Costs</a:t>
            </a:r>
            <a:r>
              <a:rPr sz="3800" dirty="0">
                <a:solidFill>
                  <a:srgbClr val="000000"/>
                </a:solidFill>
              </a:rPr>
              <a:t> &amp;</a:t>
            </a:r>
            <a:r>
              <a:rPr sz="3800" spc="-15" dirty="0">
                <a:solidFill>
                  <a:srgbClr val="000000"/>
                </a:solidFill>
              </a:rPr>
              <a:t> </a:t>
            </a:r>
            <a:r>
              <a:rPr sz="3800" spc="-5" dirty="0">
                <a:solidFill>
                  <a:srgbClr val="000000"/>
                </a:solidFill>
              </a:rPr>
              <a:t>Benefits</a:t>
            </a:r>
            <a:endParaRPr sz="3800"/>
          </a:p>
        </p:txBody>
      </p:sp>
      <p:sp>
        <p:nvSpPr>
          <p:cNvPr id="3" name="object 3"/>
          <p:cNvSpPr/>
          <p:nvPr/>
        </p:nvSpPr>
        <p:spPr>
          <a:xfrm>
            <a:off x="1525524" y="5614415"/>
            <a:ext cx="4636135" cy="17145"/>
          </a:xfrm>
          <a:custGeom>
            <a:avLst/>
            <a:gdLst/>
            <a:ahLst/>
            <a:cxnLst/>
            <a:rect l="l" t="t" r="r" b="b"/>
            <a:pathLst>
              <a:path w="4636135" h="17145">
                <a:moveTo>
                  <a:pt x="4636008" y="0"/>
                </a:moveTo>
                <a:lnTo>
                  <a:pt x="0" y="0"/>
                </a:lnTo>
                <a:lnTo>
                  <a:pt x="0" y="16764"/>
                </a:lnTo>
                <a:lnTo>
                  <a:pt x="4636008" y="16764"/>
                </a:lnTo>
                <a:lnTo>
                  <a:pt x="46360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562080"/>
            <a:ext cx="8987790" cy="4653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151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solidFill>
                  <a:srgbClr val="00AFEF"/>
                </a:solidFill>
                <a:latin typeface="Calibri"/>
                <a:cs typeface="Calibri"/>
              </a:rPr>
              <a:t>In</a:t>
            </a:r>
            <a:r>
              <a:rPr sz="28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AFEF"/>
                </a:solidFill>
                <a:latin typeface="Calibri"/>
                <a:cs typeface="Calibri"/>
              </a:rPr>
              <a:t>CBA,</a:t>
            </a:r>
            <a:r>
              <a:rPr sz="28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AFEF"/>
                </a:solidFill>
                <a:latin typeface="Calibri"/>
                <a:cs typeface="Calibri"/>
              </a:rPr>
              <a:t>both</a:t>
            </a:r>
            <a:r>
              <a:rPr sz="28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EF"/>
                </a:solidFill>
                <a:latin typeface="Calibri"/>
                <a:cs typeface="Calibri"/>
              </a:rPr>
              <a:t>costs</a:t>
            </a:r>
            <a:r>
              <a:rPr sz="2800" spc="-5" dirty="0">
                <a:solidFill>
                  <a:srgbClr val="00AFEF"/>
                </a:solidFill>
                <a:latin typeface="Calibri"/>
                <a:cs typeface="Calibri"/>
              </a:rPr>
              <a:t> and</a:t>
            </a:r>
            <a:r>
              <a:rPr sz="28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EF"/>
                </a:solidFill>
                <a:latin typeface="Calibri"/>
                <a:cs typeface="Calibri"/>
              </a:rPr>
              <a:t>benefits</a:t>
            </a:r>
            <a:r>
              <a:rPr sz="28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AFEF"/>
                </a:solidFill>
                <a:latin typeface="Calibri"/>
                <a:cs typeface="Calibri"/>
              </a:rPr>
              <a:t>are</a:t>
            </a:r>
            <a:r>
              <a:rPr sz="2800" spc="-10" dirty="0">
                <a:solidFill>
                  <a:srgbClr val="00AFEF"/>
                </a:solidFill>
                <a:latin typeface="Calibri"/>
                <a:cs typeface="Calibri"/>
              </a:rPr>
              <a:t> measured</a:t>
            </a:r>
            <a:r>
              <a:rPr sz="2800" spc="-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EF"/>
                </a:solidFill>
                <a:latin typeface="Calibri"/>
                <a:cs typeface="Calibri"/>
              </a:rPr>
              <a:t>in</a:t>
            </a:r>
            <a:r>
              <a:rPr sz="2800" spc="-5" dirty="0">
                <a:solidFill>
                  <a:srgbClr val="00AFEF"/>
                </a:solidFill>
                <a:latin typeface="Calibri"/>
                <a:cs typeface="Calibri"/>
              </a:rPr>
              <a:t> dollar </a:t>
            </a:r>
            <a:r>
              <a:rPr sz="280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EF"/>
                </a:solidFill>
                <a:latin typeface="Calibri"/>
                <a:cs typeface="Calibri"/>
              </a:rPr>
              <a:t>values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55600" marR="6350" indent="-342900" algn="just">
              <a:lnSpc>
                <a:spcPct val="115100"/>
              </a:lnSpc>
              <a:spcBef>
                <a:spcPts val="168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0" dirty="0">
                <a:latin typeface="Calibri"/>
                <a:cs typeface="Calibri"/>
              </a:rPr>
              <a:t>asthma </a:t>
            </a:r>
            <a:r>
              <a:rPr sz="2800" spc="-15" dirty="0">
                <a:latin typeface="Calibri"/>
                <a:cs typeface="Calibri"/>
              </a:rPr>
              <a:t>program,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0" dirty="0">
                <a:latin typeface="Calibri"/>
                <a:cs typeface="Calibri"/>
              </a:rPr>
              <a:t>cost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program </a:t>
            </a:r>
            <a:r>
              <a:rPr sz="2800" spc="-10" dirty="0">
                <a:latin typeface="Calibri"/>
                <a:cs typeface="Calibri"/>
              </a:rPr>
              <a:t>could </a:t>
            </a:r>
            <a:r>
              <a:rPr sz="2800" spc="-5" dirty="0">
                <a:latin typeface="Calibri"/>
                <a:cs typeface="Calibri"/>
              </a:rPr>
              <a:t>be an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increase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medical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costs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related</a:t>
            </a:r>
            <a:r>
              <a:rPr sz="2800" spc="-15" dirty="0">
                <a:latin typeface="Calibri"/>
                <a:cs typeface="Calibri"/>
              </a:rPr>
              <a:t> to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visits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pharmacy.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har char=""/>
            </a:pP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"/>
            </a:pPr>
            <a:endParaRPr sz="305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153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"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cost saving"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or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benefit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as a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result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of the </a:t>
            </a:r>
            <a:r>
              <a:rPr sz="2800" spc="-25" dirty="0">
                <a:solidFill>
                  <a:srgbClr val="006FC0"/>
                </a:solidFill>
                <a:latin typeface="Calibri"/>
                <a:cs typeface="Calibri"/>
              </a:rPr>
              <a:t>program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could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 be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reduction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medical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costs</a:t>
            </a:r>
            <a:r>
              <a:rPr sz="2800" spc="605" dirty="0"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for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 asthma-related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 emergency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department</a:t>
            </a:r>
            <a:r>
              <a:rPr sz="2800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visits</a:t>
            </a:r>
            <a:r>
              <a:rPr sz="3200" b="1" spc="-10" dirty="0">
                <a:solidFill>
                  <a:srgbClr val="006FC0"/>
                </a:solidFill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2894" y="461899"/>
            <a:ext cx="24587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4F81BC"/>
                </a:solidFill>
              </a:rPr>
              <a:t>Obje</a:t>
            </a:r>
            <a:r>
              <a:rPr sz="4400" spc="5" dirty="0">
                <a:solidFill>
                  <a:srgbClr val="4F81BC"/>
                </a:solidFill>
              </a:rPr>
              <a:t>c</a:t>
            </a:r>
            <a:r>
              <a:rPr sz="4400" dirty="0">
                <a:solidFill>
                  <a:srgbClr val="4F81BC"/>
                </a:solidFill>
              </a:rPr>
              <a:t>ti</a:t>
            </a:r>
            <a:r>
              <a:rPr sz="4400" spc="-40" dirty="0">
                <a:solidFill>
                  <a:srgbClr val="4F81BC"/>
                </a:solidFill>
              </a:rPr>
              <a:t>v</a:t>
            </a:r>
            <a:r>
              <a:rPr sz="4400" spc="-5" dirty="0">
                <a:solidFill>
                  <a:srgbClr val="4F81BC"/>
                </a:solidFill>
              </a:rPr>
              <a:t>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26489"/>
            <a:ext cx="8024495" cy="4142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6235" algn="l"/>
              </a:tabLst>
            </a:pPr>
            <a:r>
              <a:rPr sz="3000" spc="-15" dirty="0">
                <a:latin typeface="Calibri"/>
                <a:cs typeface="Calibri"/>
              </a:rPr>
              <a:t>Understand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Cost-Benefit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Analysis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method.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"/>
            </a:pPr>
            <a:endParaRPr sz="3500">
              <a:latin typeface="Calibri"/>
              <a:cs typeface="Calibri"/>
            </a:endParaRPr>
          </a:p>
          <a:p>
            <a:pPr marL="355600" marR="116839" indent="-343535">
              <a:lnSpc>
                <a:spcPct val="80000"/>
              </a:lnSpc>
              <a:buFont typeface="Wingdings"/>
              <a:buChar char=""/>
              <a:tabLst>
                <a:tab pos="356235" algn="l"/>
              </a:tabLst>
            </a:pPr>
            <a:r>
              <a:rPr sz="3000" spc="-10" dirty="0">
                <a:latin typeface="Calibri"/>
                <a:cs typeface="Calibri"/>
              </a:rPr>
              <a:t>Knowing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how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to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calculate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0" dirty="0">
                <a:latin typeface="Calibri"/>
                <a:cs typeface="Calibri"/>
              </a:rPr>
              <a:t> indirect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cost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 the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disease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indirect </a:t>
            </a:r>
            <a:r>
              <a:rPr sz="3000" spc="-15" dirty="0">
                <a:latin typeface="Calibri"/>
                <a:cs typeface="Calibri"/>
              </a:rPr>
              <a:t>benefit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intervention/program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using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Human </a:t>
            </a:r>
            <a:r>
              <a:rPr sz="3000" spc="-10" dirty="0">
                <a:latin typeface="Calibri"/>
                <a:cs typeface="Calibri"/>
              </a:rPr>
              <a:t>Capital </a:t>
            </a:r>
            <a:r>
              <a:rPr sz="3000" spc="-5" dirty="0">
                <a:latin typeface="Calibri"/>
                <a:cs typeface="Calibri"/>
              </a:rPr>
              <a:t> Method (HCM).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"/>
            </a:pPr>
            <a:endParaRPr sz="3500">
              <a:latin typeface="Calibri"/>
              <a:cs typeface="Calibri"/>
            </a:endParaRPr>
          </a:p>
          <a:p>
            <a:pPr marL="355600" marR="5080" indent="-343535">
              <a:lnSpc>
                <a:spcPct val="80000"/>
              </a:lnSpc>
              <a:buFont typeface="Wingdings"/>
              <a:buChar char=""/>
              <a:tabLst>
                <a:tab pos="356235" algn="l"/>
              </a:tabLst>
            </a:pPr>
            <a:r>
              <a:rPr sz="3000" spc="-5" dirty="0">
                <a:latin typeface="Calibri"/>
                <a:cs typeface="Calibri"/>
              </a:rPr>
              <a:t>Using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HCM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to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calculate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Daily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wage </a:t>
            </a:r>
            <a:r>
              <a:rPr sz="3000" spc="-35" dirty="0">
                <a:latin typeface="Calibri"/>
                <a:cs typeface="Calibri"/>
              </a:rPr>
              <a:t>rate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Missed </a:t>
            </a:r>
            <a:r>
              <a:rPr sz="3000" spc="-25" dirty="0">
                <a:latin typeface="Calibri"/>
                <a:cs typeface="Calibri"/>
              </a:rPr>
              <a:t>days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5" dirty="0">
                <a:latin typeface="Calibri"/>
                <a:cs typeface="Calibri"/>
              </a:rPr>
              <a:t>find out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indirect benefit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intervention/management.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277391"/>
            <a:ext cx="8758555" cy="3394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151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25" dirty="0">
                <a:latin typeface="Calibri"/>
                <a:cs typeface="Calibri"/>
              </a:rPr>
              <a:t>Various</a:t>
            </a:r>
            <a:r>
              <a:rPr sz="2800" spc="58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methods</a:t>
            </a:r>
            <a:r>
              <a:rPr sz="2800" spc="5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have</a:t>
            </a:r>
            <a:r>
              <a:rPr sz="2800" spc="5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been</a:t>
            </a:r>
            <a:r>
              <a:rPr sz="2800" spc="5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developed</a:t>
            </a:r>
            <a:r>
              <a:rPr sz="2800" spc="5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5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estimate</a:t>
            </a:r>
            <a:r>
              <a:rPr sz="2800" spc="5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monetary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value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health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benefits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3100">
              <a:latin typeface="Calibri"/>
              <a:cs typeface="Calibri"/>
            </a:endParaRPr>
          </a:p>
          <a:p>
            <a:pPr marL="355600" marR="5715" indent="-342900" algn="just">
              <a:lnSpc>
                <a:spcPct val="114999"/>
              </a:lnSpc>
              <a:buFont typeface="Arial MT"/>
              <a:buChar char="•"/>
              <a:tabLst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The two most </a:t>
            </a:r>
            <a:r>
              <a:rPr sz="2800" spc="-5" dirty="0">
                <a:latin typeface="Calibri"/>
                <a:cs typeface="Calibri"/>
              </a:rPr>
              <a:t>common methods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the </a:t>
            </a:r>
            <a:r>
              <a:rPr sz="2800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human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capital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(HC)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487C"/>
                </a:solidFill>
                <a:latin typeface="Calibri"/>
                <a:cs typeface="Calibri"/>
              </a:rPr>
              <a:t>approach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willingness-to-pay</a:t>
            </a:r>
            <a:r>
              <a:rPr sz="2800" u="heavy" spc="6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(WTP) 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approach</a:t>
            </a:r>
            <a:r>
              <a:rPr sz="2800" spc="-10" dirty="0">
                <a:solidFill>
                  <a:srgbClr val="1F487C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6518" y="275589"/>
            <a:ext cx="71970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1F487C"/>
                </a:solidFill>
              </a:rPr>
              <a:t>Measuring</a:t>
            </a:r>
            <a:r>
              <a:rPr spc="-20" dirty="0">
                <a:solidFill>
                  <a:srgbClr val="1F487C"/>
                </a:solidFill>
              </a:rPr>
              <a:t> </a:t>
            </a:r>
            <a:r>
              <a:rPr spc="-10" dirty="0">
                <a:solidFill>
                  <a:srgbClr val="1F487C"/>
                </a:solidFill>
              </a:rPr>
              <a:t>Indirect</a:t>
            </a:r>
            <a:r>
              <a:rPr spc="-15" dirty="0">
                <a:solidFill>
                  <a:srgbClr val="1F487C"/>
                </a:solidFill>
              </a:rPr>
              <a:t> </a:t>
            </a:r>
            <a:r>
              <a:rPr dirty="0">
                <a:solidFill>
                  <a:srgbClr val="1F487C"/>
                </a:solidFill>
              </a:rPr>
              <a:t>and</a:t>
            </a:r>
            <a:r>
              <a:rPr spc="-5" dirty="0">
                <a:solidFill>
                  <a:srgbClr val="1F487C"/>
                </a:solidFill>
              </a:rPr>
              <a:t> </a:t>
            </a:r>
            <a:r>
              <a:rPr spc="-10" dirty="0">
                <a:solidFill>
                  <a:srgbClr val="1F487C"/>
                </a:solidFill>
              </a:rPr>
              <a:t>Intangible</a:t>
            </a:r>
            <a:r>
              <a:rPr spc="-30" dirty="0">
                <a:solidFill>
                  <a:srgbClr val="1F487C"/>
                </a:solidFill>
              </a:rPr>
              <a:t> </a:t>
            </a:r>
            <a:r>
              <a:rPr spc="-10" dirty="0">
                <a:solidFill>
                  <a:srgbClr val="1F487C"/>
                </a:solidFill>
              </a:rPr>
              <a:t>Benefits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83540" y="1136363"/>
            <a:ext cx="8378825" cy="5144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715" indent="-342900" algn="just">
              <a:lnSpc>
                <a:spcPct val="105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As</a:t>
            </a:r>
            <a:r>
              <a:rPr sz="2800" spc="3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indicated</a:t>
            </a:r>
            <a:r>
              <a:rPr sz="2800" spc="3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previously,</a:t>
            </a:r>
            <a:r>
              <a:rPr sz="2800" spc="3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indirect</a:t>
            </a:r>
            <a:r>
              <a:rPr sz="2800" u="heavy" spc="3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benefits</a:t>
            </a:r>
            <a:r>
              <a:rPr sz="2800" u="heavy" spc="3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are</a:t>
            </a:r>
            <a:r>
              <a:rPr sz="2800" spc="35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increases </a:t>
            </a:r>
            <a:r>
              <a:rPr sz="2800" spc="-6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in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productivity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or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earnings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Times New Roman"/>
                <a:cs typeface="Times New Roman"/>
              </a:rPr>
              <a:t>because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 program</a:t>
            </a:r>
            <a:r>
              <a:rPr sz="2800" spc="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or </a:t>
            </a:r>
            <a:r>
              <a:rPr sz="2800" spc="-68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6FC0"/>
                </a:solidFill>
                <a:latin typeface="Times New Roman"/>
                <a:cs typeface="Times New Roman"/>
              </a:rPr>
              <a:t>intervention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5000"/>
              </a:lnSpc>
              <a:spcBef>
                <a:spcPts val="16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HC</a:t>
            </a:r>
            <a:r>
              <a:rPr sz="2800" spc="-5" dirty="0">
                <a:latin typeface="Times New Roman"/>
                <a:cs typeface="Times New Roman"/>
              </a:rPr>
              <a:t> approach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dirty="0">
                <a:latin typeface="Times New Roman"/>
                <a:cs typeface="Times New Roman"/>
              </a:rPr>
              <a:t> one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way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measure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indirect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 benefits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5600" marR="7620" indent="-342900" algn="just">
              <a:lnSpc>
                <a:spcPct val="105000"/>
              </a:lnSpc>
              <a:spcBef>
                <a:spcPts val="1670"/>
              </a:spcBef>
              <a:buFont typeface="Arial MT"/>
              <a:buChar char="•"/>
              <a:tabLst>
                <a:tab pos="444500" algn="l"/>
              </a:tabLst>
            </a:pPr>
            <a:r>
              <a:rPr dirty="0"/>
              <a:t>	</a:t>
            </a:r>
            <a:r>
              <a:rPr sz="2800" spc="-10" dirty="0">
                <a:latin typeface="Times New Roman"/>
                <a:cs typeface="Times New Roman"/>
              </a:rPr>
              <a:t>HC </a:t>
            </a:r>
            <a:r>
              <a:rPr sz="2800" spc="-5" dirty="0">
                <a:latin typeface="Times New Roman"/>
                <a:cs typeface="Times New Roman"/>
              </a:rPr>
              <a:t>estimates wage and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productivity losses </a:t>
            </a:r>
            <a:r>
              <a:rPr sz="2800" spc="-5" dirty="0">
                <a:latin typeface="Times New Roman"/>
                <a:cs typeface="Times New Roman"/>
              </a:rPr>
              <a:t>because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illness,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disability,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death.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5000"/>
              </a:lnSpc>
              <a:spcBef>
                <a:spcPts val="168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HC</a:t>
            </a:r>
            <a:r>
              <a:rPr sz="2800" spc="-5" dirty="0">
                <a:latin typeface="Times New Roman"/>
                <a:cs typeface="Times New Roman"/>
              </a:rPr>
              <a:t> approach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assumes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value</a:t>
            </a:r>
            <a:r>
              <a:rPr sz="2800" dirty="0">
                <a:latin typeface="Times New Roman"/>
                <a:cs typeface="Times New Roman"/>
              </a:rPr>
              <a:t> of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health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benefits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equals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economic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productivity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</a:t>
            </a:r>
            <a:r>
              <a:rPr sz="2800" dirty="0">
                <a:latin typeface="Times New Roman"/>
                <a:cs typeface="Times New Roman"/>
              </a:rPr>
              <a:t> they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permit..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08073" y="235965"/>
            <a:ext cx="5083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imes New Roman"/>
                <a:cs typeface="Times New Roman"/>
              </a:rPr>
              <a:t>1-Human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Capital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Method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07340" y="1182700"/>
            <a:ext cx="8388350" cy="4465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10" dirty="0">
                <a:latin typeface="Calibri"/>
                <a:cs typeface="Calibri"/>
              </a:rPr>
              <a:t>There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are</a:t>
            </a:r>
            <a:r>
              <a:rPr sz="26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two basic</a:t>
            </a:r>
            <a:r>
              <a:rPr sz="26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components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calculating</a:t>
            </a: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HC:</a:t>
            </a:r>
            <a:endParaRPr sz="26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6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solidFill>
                  <a:srgbClr val="1F487C"/>
                </a:solidFill>
                <a:latin typeface="Calibri"/>
                <a:cs typeface="Calibri"/>
              </a:rPr>
              <a:t>(1) </a:t>
            </a:r>
            <a:r>
              <a:rPr sz="2600" spc="-15" dirty="0">
                <a:solidFill>
                  <a:srgbClr val="1F487C"/>
                </a:solidFill>
                <a:latin typeface="Calibri"/>
                <a:cs typeface="Calibri"/>
              </a:rPr>
              <a:t>wage </a:t>
            </a:r>
            <a:r>
              <a:rPr sz="2600" spc="-25" dirty="0">
                <a:solidFill>
                  <a:srgbClr val="1F487C"/>
                </a:solidFill>
                <a:latin typeface="Calibri"/>
                <a:cs typeface="Calibri"/>
              </a:rPr>
              <a:t>rate </a:t>
            </a:r>
            <a:r>
              <a:rPr sz="2600" dirty="0">
                <a:solidFill>
                  <a:srgbClr val="1F487C"/>
                </a:solidFill>
                <a:latin typeface="Calibri"/>
                <a:cs typeface="Calibri"/>
              </a:rPr>
              <a:t>and (2) missed time </a:t>
            </a:r>
            <a:r>
              <a:rPr sz="2600" spc="-20" dirty="0">
                <a:solidFill>
                  <a:srgbClr val="1F487C"/>
                </a:solidFill>
                <a:latin typeface="Calibri"/>
                <a:cs typeface="Calibri"/>
              </a:rPr>
              <a:t>(days </a:t>
            </a:r>
            <a:r>
              <a:rPr sz="2600" spc="-5" dirty="0">
                <a:solidFill>
                  <a:srgbClr val="1F487C"/>
                </a:solidFill>
                <a:latin typeface="Calibri"/>
                <a:cs typeface="Calibri"/>
              </a:rPr>
              <a:t>or </a:t>
            </a:r>
            <a:r>
              <a:rPr sz="2600" spc="-15" dirty="0">
                <a:solidFill>
                  <a:srgbClr val="1F487C"/>
                </a:solidFill>
                <a:latin typeface="Calibri"/>
                <a:cs typeface="Calibri"/>
              </a:rPr>
              <a:t>years) </a:t>
            </a:r>
            <a:r>
              <a:rPr sz="2600" spc="-5" dirty="0">
                <a:solidFill>
                  <a:srgbClr val="1F487C"/>
                </a:solidFill>
                <a:latin typeface="Calibri"/>
                <a:cs typeface="Calibri"/>
              </a:rPr>
              <a:t>because of </a:t>
            </a:r>
            <a:r>
              <a:rPr sz="2600" spc="-57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1F487C"/>
                </a:solidFill>
                <a:latin typeface="Calibri"/>
                <a:cs typeface="Calibri"/>
              </a:rPr>
              <a:t>illness.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5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Calibri"/>
                <a:cs typeface="Calibri"/>
              </a:rPr>
              <a:t>In</a:t>
            </a:r>
            <a:r>
              <a:rPr sz="2600" spc="-5" dirty="0">
                <a:latin typeface="Calibri"/>
                <a:cs typeface="Calibri"/>
              </a:rPr>
              <a:t> HC</a:t>
            </a:r>
            <a:r>
              <a:rPr sz="2600" dirty="0">
                <a:latin typeface="Calibri"/>
                <a:cs typeface="Calibri"/>
              </a:rPr>
              <a:t> it is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necessary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to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have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estimate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0000"/>
                </a:solidFill>
                <a:latin typeface="Calibri"/>
                <a:cs typeface="Calibri"/>
              </a:rPr>
              <a:t>income</a:t>
            </a:r>
            <a:r>
              <a:rPr sz="2600" spc="-5" dirty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3050">
              <a:latin typeface="Calibri"/>
              <a:cs typeface="Calibri"/>
            </a:endParaRPr>
          </a:p>
          <a:p>
            <a:pPr marL="355600" marR="140970" indent="-342900">
              <a:lnSpc>
                <a:spcPct val="8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Income </a:t>
            </a: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estimates</a:t>
            </a:r>
            <a:r>
              <a:rPr sz="2600" spc="-10" dirty="0">
                <a:latin typeface="Calibri"/>
                <a:cs typeface="Calibri"/>
              </a:rPr>
              <a:t> can </a:t>
            </a:r>
            <a:r>
              <a:rPr sz="2600" spc="-5" dirty="0">
                <a:latin typeface="Calibri"/>
                <a:cs typeface="Calibri"/>
              </a:rPr>
              <a:t>be </a:t>
            </a:r>
            <a:r>
              <a:rPr sz="2600" spc="-10" dirty="0">
                <a:latin typeface="Calibri"/>
                <a:cs typeface="Calibri"/>
              </a:rPr>
              <a:t>obtained from </a:t>
            </a:r>
            <a:r>
              <a:rPr sz="2600" spc="-15" dirty="0">
                <a:latin typeface="Calibri"/>
                <a:cs typeface="Calibri"/>
              </a:rPr>
              <a:t>several </a:t>
            </a:r>
            <a:r>
              <a:rPr sz="2600" spc="-10" dirty="0">
                <a:latin typeface="Calibri"/>
                <a:cs typeface="Calibri"/>
              </a:rPr>
              <a:t>sources </a:t>
            </a:r>
            <a:r>
              <a:rPr sz="2600" spc="-5" dirty="0">
                <a:latin typeface="Calibri"/>
                <a:cs typeface="Calibri"/>
              </a:rPr>
              <a:t> (self-report; </a:t>
            </a:r>
            <a:r>
              <a:rPr sz="2600" dirty="0">
                <a:latin typeface="Calibri"/>
                <a:cs typeface="Calibri"/>
              </a:rPr>
              <a:t>or </a:t>
            </a:r>
            <a:r>
              <a:rPr sz="2600" spc="-15" dirty="0">
                <a:latin typeface="Calibri"/>
                <a:cs typeface="Calibri"/>
              </a:rPr>
              <a:t>any </a:t>
            </a:r>
            <a:r>
              <a:rPr sz="2600" spc="-5" dirty="0">
                <a:latin typeface="Calibri"/>
                <a:cs typeface="Calibri"/>
              </a:rPr>
              <a:t>other </a:t>
            </a:r>
            <a:r>
              <a:rPr sz="2600" spc="-15" dirty="0">
                <a:latin typeface="Calibri"/>
                <a:cs typeface="Calibri"/>
              </a:rPr>
              <a:t>data </a:t>
            </a:r>
            <a:r>
              <a:rPr sz="2600" spc="-10" dirty="0">
                <a:latin typeface="Calibri"/>
                <a:cs typeface="Calibri"/>
              </a:rPr>
              <a:t>source </a:t>
            </a:r>
            <a:r>
              <a:rPr sz="2600" spc="-5" dirty="0">
                <a:latin typeface="Calibri"/>
                <a:cs typeface="Calibri"/>
              </a:rPr>
              <a:t>that provides income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estimates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based).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3050">
              <a:latin typeface="Calibri"/>
              <a:cs typeface="Calibri"/>
            </a:endParaRPr>
          </a:p>
          <a:p>
            <a:pPr marL="355600" marR="986155" indent="-342900">
              <a:lnSpc>
                <a:spcPct val="8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u="heavy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Missed time</a:t>
            </a:r>
            <a:r>
              <a:rPr sz="26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1F487C"/>
                </a:solidFill>
                <a:latin typeface="Calibri"/>
                <a:cs typeface="Calibri"/>
              </a:rPr>
              <a:t>(days </a:t>
            </a:r>
            <a:r>
              <a:rPr sz="2600" spc="-5" dirty="0">
                <a:solidFill>
                  <a:srgbClr val="1F487C"/>
                </a:solidFill>
                <a:latin typeface="Calibri"/>
                <a:cs typeface="Calibri"/>
              </a:rPr>
              <a:t>or </a:t>
            </a:r>
            <a:r>
              <a:rPr sz="2600" spc="-15" dirty="0">
                <a:solidFill>
                  <a:srgbClr val="1F487C"/>
                </a:solidFill>
                <a:latin typeface="Calibri"/>
                <a:cs typeface="Calibri"/>
              </a:rPr>
              <a:t>years) </a:t>
            </a:r>
            <a:r>
              <a:rPr sz="2600" spc="-5" dirty="0">
                <a:solidFill>
                  <a:srgbClr val="1F487C"/>
                </a:solidFill>
                <a:latin typeface="Calibri"/>
                <a:cs typeface="Calibri"/>
              </a:rPr>
              <a:t>because of </a:t>
            </a:r>
            <a:r>
              <a:rPr sz="2600" dirty="0">
                <a:solidFill>
                  <a:srgbClr val="1F487C"/>
                </a:solidFill>
                <a:latin typeface="Calibri"/>
                <a:cs typeface="Calibri"/>
              </a:rPr>
              <a:t>illness </a:t>
            </a:r>
            <a:r>
              <a:rPr sz="2600" spc="-10" dirty="0">
                <a:solidFill>
                  <a:srgbClr val="1F487C"/>
                </a:solidFill>
                <a:latin typeface="Calibri"/>
                <a:cs typeface="Calibri"/>
              </a:rPr>
              <a:t>can </a:t>
            </a:r>
            <a:r>
              <a:rPr sz="2600" spc="-5" dirty="0">
                <a:solidFill>
                  <a:srgbClr val="1F487C"/>
                </a:solidFill>
                <a:latin typeface="Calibri"/>
                <a:cs typeface="Calibri"/>
              </a:rPr>
              <a:t>be </a:t>
            </a:r>
            <a:r>
              <a:rPr sz="2600" spc="-57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1F487C"/>
                </a:solidFill>
                <a:latin typeface="Calibri"/>
                <a:cs typeface="Calibri"/>
              </a:rPr>
              <a:t>obtained</a:t>
            </a:r>
            <a:r>
              <a:rPr sz="26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1F487C"/>
                </a:solidFill>
                <a:latin typeface="Calibri"/>
                <a:cs typeface="Calibri"/>
              </a:rPr>
              <a:t>by</a:t>
            </a:r>
            <a:r>
              <a:rPr sz="2600" spc="-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1F487C"/>
                </a:solidFill>
                <a:latin typeface="Calibri"/>
                <a:cs typeface="Calibri"/>
              </a:rPr>
              <a:t>self-report.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6438" y="389889"/>
            <a:ext cx="59194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/>
                <a:cs typeface="Times New Roman"/>
              </a:rPr>
              <a:t>Human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Capital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Method-Continue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734313"/>
            <a:ext cx="8225790" cy="5354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72440" algn="ctr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006FC0"/>
                </a:solidFill>
                <a:latin typeface="Calibri"/>
                <a:cs typeface="Calibri"/>
              </a:rPr>
              <a:t>I-</a:t>
            </a:r>
            <a:r>
              <a:rPr sz="32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30" dirty="0">
                <a:solidFill>
                  <a:srgbClr val="006FC0"/>
                </a:solidFill>
                <a:latin typeface="Calibri"/>
                <a:cs typeface="Calibri"/>
              </a:rPr>
              <a:t>Wage</a:t>
            </a:r>
            <a:r>
              <a:rPr sz="3200" spc="-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06FC0"/>
                </a:solidFill>
                <a:latin typeface="Calibri"/>
                <a:cs typeface="Calibri"/>
              </a:rPr>
              <a:t>Rate</a:t>
            </a:r>
            <a:r>
              <a:rPr sz="3200" spc="-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libri"/>
                <a:cs typeface="Calibri"/>
              </a:rPr>
              <a:t>Calculations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15100"/>
              </a:lnSpc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Depending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type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study,</a:t>
            </a:r>
            <a:r>
              <a:rPr sz="2800" spc="1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1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yearly</a:t>
            </a:r>
            <a:r>
              <a:rPr sz="2800" u="heavy" spc="114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2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wage</a:t>
            </a:r>
            <a:r>
              <a:rPr sz="2800" u="heavy" spc="114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rate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daily</a:t>
            </a:r>
            <a:r>
              <a:rPr sz="2800" u="heavy" spc="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2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wage</a:t>
            </a:r>
            <a:r>
              <a:rPr sz="2800" spc="-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rate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calculated.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6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yearly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wage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rate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(income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year)</a:t>
            </a:r>
            <a:r>
              <a:rPr sz="2800" spc="-10" dirty="0">
                <a:latin typeface="Calibri"/>
                <a:cs typeface="Calibri"/>
              </a:rPr>
              <a:t> would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calculated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20" dirty="0">
                <a:latin typeface="Calibri"/>
                <a:cs typeface="Calibri"/>
              </a:rPr>
              <a:t>program </a:t>
            </a:r>
            <a:r>
              <a:rPr sz="2800" spc="-10" dirty="0">
                <a:latin typeface="Calibri"/>
                <a:cs typeface="Calibri"/>
              </a:rPr>
              <a:t>that </a:t>
            </a:r>
            <a:r>
              <a:rPr sz="2800" spc="-5" dirty="0">
                <a:latin typeface="Calibri"/>
                <a:cs typeface="Calibri"/>
              </a:rPr>
              <a:t>would </a:t>
            </a:r>
            <a:r>
              <a:rPr sz="2800" spc="-10" dirty="0">
                <a:latin typeface="Calibri"/>
                <a:cs typeface="Calibri"/>
              </a:rPr>
              <a:t>reduce</a:t>
            </a:r>
            <a:r>
              <a:rPr sz="2800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long-term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disability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death</a:t>
            </a:r>
            <a:r>
              <a:rPr sz="2800" u="heavy" spc="-10" dirty="0"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55600" marR="6985" indent="-342900" algn="just">
              <a:lnSpc>
                <a:spcPct val="115100"/>
              </a:lnSpc>
              <a:spcBef>
                <a:spcPts val="1675"/>
              </a:spcBef>
              <a:buFont typeface="Arial MT"/>
              <a:buChar char="•"/>
              <a:tabLst>
                <a:tab pos="436880" algn="l"/>
              </a:tabLst>
            </a:pPr>
            <a:r>
              <a:rPr dirty="0"/>
              <a:t>	</a:t>
            </a:r>
            <a:r>
              <a:rPr sz="2800" spc="-20" dirty="0">
                <a:latin typeface="Calibri"/>
                <a:cs typeface="Calibri"/>
              </a:rPr>
              <a:t>For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example,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pneumococcal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vaccination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program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might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result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preventing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premature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death.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39617" y="46431"/>
            <a:ext cx="26873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Calibri"/>
                <a:cs typeface="Calibri"/>
              </a:rPr>
              <a:t>Indirect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Benefit: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21640" y="6183503"/>
            <a:ext cx="160401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25"/>
              </a:lnSpc>
            </a:pPr>
            <a:r>
              <a:rPr sz="2800" spc="-2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alcul</a:t>
            </a:r>
            <a:r>
              <a:rPr sz="2800" spc="-3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ed</a:t>
            </a:r>
            <a:r>
              <a:rPr sz="3400" b="1" spc="-5" dirty="0">
                <a:latin typeface="Calibri"/>
                <a:cs typeface="Calibri"/>
              </a:rPr>
              <a:t>.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385061"/>
            <a:ext cx="8887460" cy="471678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55600" marR="53340" indent="-342900">
              <a:lnSpc>
                <a:spcPts val="3340"/>
              </a:lnSpc>
              <a:spcBef>
                <a:spcPts val="220"/>
              </a:spcBef>
              <a:buClr>
                <a:srgbClr val="006FC0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8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daily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wage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006FC0"/>
                </a:solidFill>
                <a:latin typeface="Calibri"/>
                <a:cs typeface="Calibri"/>
              </a:rPr>
              <a:t>rate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(DWR)</a:t>
            </a:r>
            <a:r>
              <a:rPr sz="2800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=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income</a:t>
            </a:r>
            <a:r>
              <a:rPr sz="28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per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year</a:t>
            </a:r>
            <a:r>
              <a:rPr sz="2800" spc="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÷</a:t>
            </a:r>
            <a:r>
              <a:rPr sz="2800" spc="-5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by</a:t>
            </a:r>
            <a:r>
              <a:rPr sz="28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number</a:t>
            </a:r>
            <a:r>
              <a:rPr sz="2800" spc="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of </a:t>
            </a:r>
            <a:r>
              <a:rPr sz="2800" spc="-6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working </a:t>
            </a:r>
            <a:r>
              <a:rPr sz="2800" spc="-25" dirty="0">
                <a:solidFill>
                  <a:srgbClr val="006FC0"/>
                </a:solidFill>
                <a:latin typeface="Calibri"/>
                <a:cs typeface="Calibri"/>
              </a:rPr>
              <a:t>days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per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year</a:t>
            </a:r>
            <a:endParaRPr sz="2800">
              <a:latin typeface="Calibri"/>
              <a:cs typeface="Calibri"/>
            </a:endParaRPr>
          </a:p>
          <a:p>
            <a:pPr marL="355600" marR="264795" indent="-342900">
              <a:lnSpc>
                <a:spcPct val="100000"/>
              </a:lnSpc>
              <a:spcBef>
                <a:spcPts val="565"/>
              </a:spcBef>
              <a:buFont typeface="Arial MT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DWR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 </a:t>
            </a:r>
            <a:r>
              <a:rPr sz="2800" spc="-10" dirty="0">
                <a:latin typeface="Calibri"/>
                <a:cs typeface="Calibri"/>
              </a:rPr>
              <a:t>calculated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program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targeted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acute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illness</a:t>
            </a:r>
            <a:r>
              <a:rPr sz="28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chronic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illness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short-term</a:t>
            </a:r>
            <a:r>
              <a:rPr sz="28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disability.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Arial MT"/>
                <a:cs typeface="Arial MT"/>
              </a:rPr>
              <a:t>•</a:t>
            </a:r>
            <a:endParaRPr sz="2800">
              <a:latin typeface="Arial MT"/>
              <a:cs typeface="Arial MT"/>
            </a:endParaRPr>
          </a:p>
          <a:p>
            <a:pPr marL="355600" marR="400050" indent="-3429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person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not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adversely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affected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disease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state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continual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basis,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but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0" dirty="0">
                <a:latin typeface="Calibri"/>
                <a:cs typeface="Calibri"/>
              </a:rPr>
              <a:t>she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have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short-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term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periodic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disability.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example,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asthma,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include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episodic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asthma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attacks.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this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type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disease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state,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daily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wage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rate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would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67562" y="464565"/>
            <a:ext cx="75615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Indirect</a:t>
            </a:r>
            <a:r>
              <a:rPr spc="-15" dirty="0"/>
              <a:t> </a:t>
            </a:r>
            <a:r>
              <a:rPr spc="-5" dirty="0"/>
              <a:t>Benefit:</a:t>
            </a:r>
            <a:r>
              <a:rPr spc="10" dirty="0"/>
              <a:t> </a:t>
            </a:r>
            <a:r>
              <a:rPr spc="-5" dirty="0">
                <a:solidFill>
                  <a:srgbClr val="1F487C"/>
                </a:solidFill>
              </a:rPr>
              <a:t>Daily</a:t>
            </a:r>
            <a:r>
              <a:rPr spc="-10" dirty="0">
                <a:solidFill>
                  <a:srgbClr val="1F487C"/>
                </a:solidFill>
              </a:rPr>
              <a:t> </a:t>
            </a:r>
            <a:r>
              <a:rPr spc="-40" dirty="0">
                <a:solidFill>
                  <a:srgbClr val="1F487C"/>
                </a:solidFill>
              </a:rPr>
              <a:t>Wage</a:t>
            </a:r>
            <a:r>
              <a:rPr spc="-25" dirty="0">
                <a:solidFill>
                  <a:srgbClr val="1F487C"/>
                </a:solidFill>
              </a:rPr>
              <a:t> </a:t>
            </a:r>
            <a:r>
              <a:rPr spc="-15" dirty="0">
                <a:solidFill>
                  <a:srgbClr val="1F487C"/>
                </a:solidFill>
              </a:rPr>
              <a:t>Rate</a:t>
            </a:r>
            <a:r>
              <a:rPr spc="-25" dirty="0">
                <a:solidFill>
                  <a:srgbClr val="1F487C"/>
                </a:solidFill>
              </a:rPr>
              <a:t> </a:t>
            </a:r>
            <a:r>
              <a:rPr spc="-5" dirty="0">
                <a:solidFill>
                  <a:srgbClr val="1F487C"/>
                </a:solidFill>
              </a:rPr>
              <a:t>Calculation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496009"/>
            <a:ext cx="8378190" cy="3183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60" dirty="0">
                <a:latin typeface="Calibri"/>
                <a:cs typeface="Calibri"/>
              </a:rPr>
              <a:t>We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assume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that the </a:t>
            </a:r>
            <a:r>
              <a:rPr sz="2800" spc="-25" dirty="0">
                <a:latin typeface="Calibri"/>
                <a:cs typeface="Calibri"/>
              </a:rPr>
              <a:t>average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person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works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240 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days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year </a:t>
            </a:r>
            <a:r>
              <a:rPr sz="2800" spc="-5" dirty="0">
                <a:latin typeface="Calibri"/>
                <a:cs typeface="Calibri"/>
              </a:rPr>
              <a:t>when </a:t>
            </a:r>
            <a:r>
              <a:rPr sz="2800" spc="-10" dirty="0">
                <a:latin typeface="Calibri"/>
                <a:cs typeface="Calibri"/>
              </a:rPr>
              <a:t>accounting </a:t>
            </a:r>
            <a:r>
              <a:rPr sz="2800" spc="-25" dirty="0">
                <a:latin typeface="Calibri"/>
                <a:cs typeface="Calibri"/>
              </a:rPr>
              <a:t>for </a:t>
            </a:r>
            <a:r>
              <a:rPr sz="2800" spc="-20" dirty="0">
                <a:solidFill>
                  <a:srgbClr val="00AFEF"/>
                </a:solidFill>
                <a:latin typeface="Calibri"/>
                <a:cs typeface="Calibri"/>
              </a:rPr>
              <a:t>weekends</a:t>
            </a:r>
            <a:r>
              <a:rPr sz="2800" spc="-20" dirty="0">
                <a:latin typeface="Calibri"/>
                <a:cs typeface="Calibri"/>
              </a:rPr>
              <a:t>, </a:t>
            </a:r>
            <a:r>
              <a:rPr sz="2800" spc="-10" dirty="0">
                <a:solidFill>
                  <a:srgbClr val="00AFEF"/>
                </a:solidFill>
                <a:latin typeface="Calibri"/>
                <a:cs typeface="Calibri"/>
              </a:rPr>
              <a:t>vacations</a:t>
            </a:r>
            <a:r>
              <a:rPr sz="2800" spc="-10" dirty="0">
                <a:latin typeface="Calibri"/>
                <a:cs typeface="Calibri"/>
              </a:rPr>
              <a:t>, </a:t>
            </a:r>
            <a:r>
              <a:rPr sz="2800" spc="-5" dirty="0">
                <a:latin typeface="Calibri"/>
                <a:cs typeface="Calibri"/>
              </a:rPr>
              <a:t> and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EF"/>
                </a:solidFill>
                <a:latin typeface="Calibri"/>
                <a:cs typeface="Calibri"/>
              </a:rPr>
              <a:t>sick</a:t>
            </a:r>
            <a:r>
              <a:rPr sz="2800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AFEF"/>
                </a:solidFill>
                <a:latin typeface="Calibri"/>
                <a:cs typeface="Calibri"/>
              </a:rPr>
              <a:t>leaves</a:t>
            </a:r>
            <a:r>
              <a:rPr sz="2800" spc="-15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Number</a:t>
            </a:r>
            <a:r>
              <a:rPr sz="2800" u="heavy" spc="2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of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working</a:t>
            </a:r>
            <a:r>
              <a:rPr sz="2800" u="heavy" spc="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2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days</a:t>
            </a:r>
            <a:r>
              <a:rPr sz="2800" u="heavy" spc="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per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year</a:t>
            </a:r>
            <a:r>
              <a:rPr sz="2800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=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Number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year </a:t>
            </a:r>
            <a:r>
              <a:rPr sz="2800" spc="-5" dirty="0">
                <a:latin typeface="Calibri"/>
                <a:cs typeface="Calibri"/>
              </a:rPr>
              <a:t>(365) — {Number of </a:t>
            </a:r>
            <a:r>
              <a:rPr sz="2800" spc="-20" dirty="0">
                <a:latin typeface="Calibri"/>
                <a:cs typeface="Calibri"/>
              </a:rPr>
              <a:t>weekend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dirty="0">
                <a:latin typeface="Calibri"/>
                <a:cs typeface="Calibri"/>
              </a:rPr>
              <a:t>(104) </a:t>
            </a:r>
            <a:r>
              <a:rPr sz="2800" spc="-5" dirty="0">
                <a:latin typeface="Calibri"/>
                <a:cs typeface="Calibri"/>
              </a:rPr>
              <a:t>+ Number of </a:t>
            </a:r>
            <a:r>
              <a:rPr sz="2800" spc="-20" dirty="0">
                <a:latin typeface="Calibri"/>
                <a:cs typeface="Calibri"/>
              </a:rPr>
              <a:t>vacation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dirty="0">
                <a:latin typeface="Calibri"/>
                <a:cs typeface="Calibri"/>
              </a:rPr>
              <a:t>(14) </a:t>
            </a:r>
            <a:r>
              <a:rPr sz="2800" spc="-5" dirty="0">
                <a:latin typeface="Calibri"/>
                <a:cs typeface="Calibri"/>
              </a:rPr>
              <a:t>+ Number of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sick-leave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days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(7)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}=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240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years.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8646" y="235407"/>
            <a:ext cx="690499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96390" marR="5080" indent="-158432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Indirect</a:t>
            </a:r>
            <a:r>
              <a:rPr spc="-30" dirty="0"/>
              <a:t> </a:t>
            </a:r>
            <a:r>
              <a:rPr spc="-5" dirty="0"/>
              <a:t>Benefit:</a:t>
            </a:r>
            <a:r>
              <a:rPr dirty="0"/>
              <a:t> </a:t>
            </a:r>
            <a:r>
              <a:rPr spc="-5" dirty="0">
                <a:solidFill>
                  <a:srgbClr val="1F487C"/>
                </a:solidFill>
              </a:rPr>
              <a:t>Calculate</a:t>
            </a:r>
            <a:r>
              <a:rPr spc="-45" dirty="0">
                <a:solidFill>
                  <a:srgbClr val="1F487C"/>
                </a:solidFill>
              </a:rPr>
              <a:t> </a:t>
            </a:r>
            <a:r>
              <a:rPr dirty="0">
                <a:solidFill>
                  <a:srgbClr val="1F487C"/>
                </a:solidFill>
              </a:rPr>
              <a:t>the</a:t>
            </a:r>
            <a:r>
              <a:rPr spc="-25" dirty="0">
                <a:solidFill>
                  <a:srgbClr val="1F487C"/>
                </a:solidFill>
              </a:rPr>
              <a:t> </a:t>
            </a:r>
            <a:r>
              <a:rPr spc="-5" dirty="0">
                <a:solidFill>
                  <a:srgbClr val="1F487C"/>
                </a:solidFill>
              </a:rPr>
              <a:t>number</a:t>
            </a:r>
            <a:r>
              <a:rPr spc="-30" dirty="0">
                <a:solidFill>
                  <a:srgbClr val="1F487C"/>
                </a:solidFill>
              </a:rPr>
              <a:t> </a:t>
            </a:r>
            <a:r>
              <a:rPr dirty="0">
                <a:solidFill>
                  <a:srgbClr val="1F487C"/>
                </a:solidFill>
              </a:rPr>
              <a:t>of </a:t>
            </a:r>
            <a:r>
              <a:rPr spc="-710" dirty="0">
                <a:solidFill>
                  <a:srgbClr val="1F487C"/>
                </a:solidFill>
              </a:rPr>
              <a:t> </a:t>
            </a:r>
            <a:r>
              <a:rPr spc="-5" dirty="0">
                <a:solidFill>
                  <a:srgbClr val="1F487C"/>
                </a:solidFill>
              </a:rPr>
              <a:t>working</a:t>
            </a:r>
            <a:r>
              <a:rPr spc="-25" dirty="0">
                <a:solidFill>
                  <a:srgbClr val="1F487C"/>
                </a:solidFill>
              </a:rPr>
              <a:t> days</a:t>
            </a:r>
            <a:r>
              <a:rPr spc="-15" dirty="0">
                <a:solidFill>
                  <a:srgbClr val="1F487C"/>
                </a:solidFill>
              </a:rPr>
              <a:t> </a:t>
            </a:r>
            <a:r>
              <a:rPr dirty="0">
                <a:solidFill>
                  <a:srgbClr val="1F487C"/>
                </a:solidFill>
              </a:rPr>
              <a:t>per </a:t>
            </a:r>
            <a:r>
              <a:rPr spc="-15" dirty="0">
                <a:solidFill>
                  <a:srgbClr val="1F487C"/>
                </a:solidFill>
              </a:rPr>
              <a:t>year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431" y="0"/>
            <a:ext cx="7981315" cy="128841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50"/>
              </a:spcBef>
            </a:pPr>
            <a:r>
              <a:rPr sz="3600" spc="-5" dirty="0">
                <a:solidFill>
                  <a:srgbClr val="1F487C"/>
                </a:solidFill>
              </a:rPr>
              <a:t>II-</a:t>
            </a:r>
            <a:r>
              <a:rPr sz="3600" dirty="0">
                <a:solidFill>
                  <a:srgbClr val="1F487C"/>
                </a:solidFill>
              </a:rPr>
              <a:t> </a:t>
            </a:r>
            <a:r>
              <a:rPr sz="3600" spc="-5" dirty="0">
                <a:solidFill>
                  <a:srgbClr val="1F487C"/>
                </a:solidFill>
              </a:rPr>
              <a:t>Missed </a:t>
            </a:r>
            <a:r>
              <a:rPr sz="3600" dirty="0">
                <a:solidFill>
                  <a:srgbClr val="1F487C"/>
                </a:solidFill>
              </a:rPr>
              <a:t>Time</a:t>
            </a:r>
            <a:r>
              <a:rPr sz="3600" spc="5" dirty="0">
                <a:solidFill>
                  <a:srgbClr val="1F487C"/>
                </a:solidFill>
              </a:rPr>
              <a:t> </a:t>
            </a:r>
            <a:r>
              <a:rPr sz="3600" spc="-20" dirty="0">
                <a:solidFill>
                  <a:srgbClr val="1F487C"/>
                </a:solidFill>
              </a:rPr>
              <a:t>(Days</a:t>
            </a:r>
            <a:r>
              <a:rPr sz="3600" spc="15" dirty="0">
                <a:solidFill>
                  <a:srgbClr val="1F487C"/>
                </a:solidFill>
              </a:rPr>
              <a:t> </a:t>
            </a:r>
            <a:r>
              <a:rPr sz="3600" dirty="0">
                <a:solidFill>
                  <a:srgbClr val="1F487C"/>
                </a:solidFill>
              </a:rPr>
              <a:t>or</a:t>
            </a:r>
            <a:r>
              <a:rPr sz="3600" spc="5" dirty="0">
                <a:solidFill>
                  <a:srgbClr val="1F487C"/>
                </a:solidFill>
              </a:rPr>
              <a:t> </a:t>
            </a:r>
            <a:r>
              <a:rPr sz="3600" spc="-60" dirty="0">
                <a:solidFill>
                  <a:srgbClr val="1F487C"/>
                </a:solidFill>
              </a:rPr>
              <a:t>Years)</a:t>
            </a:r>
            <a:r>
              <a:rPr sz="3600" dirty="0">
                <a:solidFill>
                  <a:srgbClr val="1F487C"/>
                </a:solidFill>
              </a:rPr>
              <a:t> </a:t>
            </a:r>
            <a:r>
              <a:rPr sz="3600" spc="-5" dirty="0">
                <a:solidFill>
                  <a:srgbClr val="1F487C"/>
                </a:solidFill>
              </a:rPr>
              <a:t>Because</a:t>
            </a:r>
            <a:r>
              <a:rPr sz="3600" dirty="0">
                <a:solidFill>
                  <a:srgbClr val="1F487C"/>
                </a:solidFill>
              </a:rPr>
              <a:t> of</a:t>
            </a:r>
            <a:endParaRPr sz="3600"/>
          </a:p>
          <a:p>
            <a:pPr marL="332105" algn="ctr">
              <a:lnSpc>
                <a:spcPct val="100000"/>
              </a:lnSpc>
              <a:spcBef>
                <a:spcPts val="650"/>
              </a:spcBef>
            </a:pPr>
            <a:r>
              <a:rPr sz="3600" dirty="0">
                <a:solidFill>
                  <a:srgbClr val="1F487C"/>
                </a:solidFill>
              </a:rPr>
              <a:t>Illness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8739" y="1455400"/>
            <a:ext cx="8376920" cy="3674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14999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If a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daily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wage </a:t>
            </a:r>
            <a:r>
              <a:rPr sz="2800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rate </a:t>
            </a:r>
            <a:r>
              <a:rPr sz="2800" spc="-10" dirty="0">
                <a:latin typeface="Calibri"/>
                <a:cs typeface="Calibri"/>
              </a:rPr>
              <a:t>is calculated, </a:t>
            </a:r>
            <a:r>
              <a:rPr sz="2800" spc="-5" dirty="0">
                <a:latin typeface="Calibri"/>
                <a:cs typeface="Calibri"/>
              </a:rPr>
              <a:t>an assessment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number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missed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days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because</a:t>
            </a:r>
            <a:r>
              <a:rPr sz="2800" spc="-5" dirty="0">
                <a:latin typeface="Calibri"/>
                <a:cs typeface="Calibri"/>
              </a:rPr>
              <a:t> 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illness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must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calculated.</a:t>
            </a:r>
            <a:endParaRPr sz="2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14999"/>
              </a:lnSpc>
              <a:spcBef>
                <a:spcPts val="1670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Because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many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pharmaceutical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interventions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involve </a:t>
            </a:r>
            <a:r>
              <a:rPr sz="2800" spc="-15" dirty="0">
                <a:latin typeface="Calibri"/>
                <a:cs typeface="Calibri"/>
              </a:rPr>
              <a:t> chronic </a:t>
            </a:r>
            <a:r>
              <a:rPr sz="2800" spc="-10" dirty="0">
                <a:latin typeface="Calibri"/>
                <a:cs typeface="Calibri"/>
              </a:rPr>
              <a:t>disease </a:t>
            </a:r>
            <a:r>
              <a:rPr sz="2800" spc="-25" dirty="0">
                <a:latin typeface="Calibri"/>
                <a:cs typeface="Calibri"/>
              </a:rPr>
              <a:t>states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intermittent </a:t>
            </a:r>
            <a:r>
              <a:rPr sz="2800" spc="-5" dirty="0">
                <a:latin typeface="Calibri"/>
                <a:cs typeface="Calibri"/>
              </a:rPr>
              <a:t>episodes, </a:t>
            </a:r>
            <a:r>
              <a:rPr sz="2800" spc="-25" dirty="0">
                <a:latin typeface="Calibri"/>
                <a:cs typeface="Calibri"/>
              </a:rPr>
              <a:t>we 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will </a:t>
            </a:r>
            <a:r>
              <a:rPr sz="2800" spc="-10" dirty="0">
                <a:latin typeface="Calibri"/>
                <a:cs typeface="Calibri"/>
              </a:rPr>
              <a:t>use </a:t>
            </a:r>
            <a:r>
              <a:rPr sz="2800" spc="-5" dirty="0">
                <a:latin typeface="Calibri"/>
                <a:cs typeface="Calibri"/>
              </a:rPr>
              <a:t>an </a:t>
            </a:r>
            <a:r>
              <a:rPr sz="2800" spc="-20" dirty="0">
                <a:latin typeface="Calibri"/>
                <a:cs typeface="Calibri"/>
              </a:rPr>
              <a:t>example </a:t>
            </a:r>
            <a:r>
              <a:rPr sz="2800" spc="-10" dirty="0">
                <a:latin typeface="Calibri"/>
                <a:cs typeface="Calibri"/>
              </a:rPr>
              <a:t>calculating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daily </a:t>
            </a:r>
            <a:r>
              <a:rPr sz="2800" spc="-20" dirty="0">
                <a:latin typeface="Calibri"/>
                <a:cs typeface="Calibri"/>
              </a:rPr>
              <a:t>wage </a:t>
            </a:r>
            <a:r>
              <a:rPr sz="2800" spc="-35" dirty="0">
                <a:latin typeface="Calibri"/>
                <a:cs typeface="Calibri"/>
              </a:rPr>
              <a:t>rate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number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missed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days.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6300" y="1143000"/>
            <a:ext cx="7391400" cy="3810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5078" y="351790"/>
            <a:ext cx="82194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1F487C"/>
                </a:solidFill>
              </a:rPr>
              <a:t>Missed</a:t>
            </a:r>
            <a:r>
              <a:rPr sz="2800" spc="5" dirty="0">
                <a:solidFill>
                  <a:srgbClr val="1F487C"/>
                </a:solidFill>
              </a:rPr>
              <a:t> </a:t>
            </a:r>
            <a:r>
              <a:rPr sz="2800" spc="-20" dirty="0">
                <a:solidFill>
                  <a:srgbClr val="1F487C"/>
                </a:solidFill>
              </a:rPr>
              <a:t>days</a:t>
            </a:r>
            <a:r>
              <a:rPr sz="2800" spc="-5" dirty="0">
                <a:solidFill>
                  <a:srgbClr val="1F487C"/>
                </a:solidFill>
              </a:rPr>
              <a:t> because</a:t>
            </a:r>
            <a:r>
              <a:rPr sz="2800" spc="5" dirty="0">
                <a:solidFill>
                  <a:srgbClr val="1F487C"/>
                </a:solidFill>
              </a:rPr>
              <a:t> </a:t>
            </a:r>
            <a:r>
              <a:rPr sz="2800" spc="-5" dirty="0">
                <a:solidFill>
                  <a:srgbClr val="1F487C"/>
                </a:solidFill>
              </a:rPr>
              <a:t>of</a:t>
            </a:r>
            <a:r>
              <a:rPr sz="2800" spc="5" dirty="0">
                <a:solidFill>
                  <a:srgbClr val="1F487C"/>
                </a:solidFill>
              </a:rPr>
              <a:t> </a:t>
            </a:r>
            <a:r>
              <a:rPr sz="2800" spc="-5" dirty="0">
                <a:solidFill>
                  <a:srgbClr val="1F487C"/>
                </a:solidFill>
              </a:rPr>
              <a:t>illness</a:t>
            </a:r>
            <a:r>
              <a:rPr sz="2800" spc="15" dirty="0">
                <a:solidFill>
                  <a:srgbClr val="1F487C"/>
                </a:solidFill>
              </a:rPr>
              <a:t> </a:t>
            </a:r>
            <a:r>
              <a:rPr sz="2800" spc="-10" dirty="0">
                <a:solidFill>
                  <a:srgbClr val="1F487C"/>
                </a:solidFill>
              </a:rPr>
              <a:t>can</a:t>
            </a:r>
            <a:r>
              <a:rPr sz="2800" spc="-5" dirty="0">
                <a:solidFill>
                  <a:srgbClr val="1F487C"/>
                </a:solidFill>
              </a:rPr>
              <a:t> </a:t>
            </a:r>
            <a:r>
              <a:rPr sz="2800" spc="-15" dirty="0">
                <a:solidFill>
                  <a:srgbClr val="1F487C"/>
                </a:solidFill>
              </a:rPr>
              <a:t>fall</a:t>
            </a:r>
            <a:r>
              <a:rPr sz="2800" spc="5" dirty="0">
                <a:solidFill>
                  <a:srgbClr val="1F487C"/>
                </a:solidFill>
              </a:rPr>
              <a:t> </a:t>
            </a:r>
            <a:r>
              <a:rPr sz="2800" spc="-20" dirty="0">
                <a:solidFill>
                  <a:srgbClr val="1F487C"/>
                </a:solidFill>
              </a:rPr>
              <a:t>into</a:t>
            </a:r>
            <a:r>
              <a:rPr sz="2800" spc="10" dirty="0">
                <a:solidFill>
                  <a:srgbClr val="1F487C"/>
                </a:solidFill>
              </a:rPr>
              <a:t> </a:t>
            </a:r>
            <a:r>
              <a:rPr sz="2800" spc="-15" dirty="0">
                <a:solidFill>
                  <a:srgbClr val="1F487C"/>
                </a:solidFill>
              </a:rPr>
              <a:t>four</a:t>
            </a:r>
            <a:r>
              <a:rPr sz="2800" dirty="0">
                <a:solidFill>
                  <a:srgbClr val="1F487C"/>
                </a:solidFill>
              </a:rPr>
              <a:t> </a:t>
            </a:r>
            <a:r>
              <a:rPr sz="2800" spc="-15" dirty="0">
                <a:solidFill>
                  <a:srgbClr val="1F487C"/>
                </a:solidFill>
              </a:rPr>
              <a:t>groups</a:t>
            </a:r>
            <a:r>
              <a:rPr sz="2800" spc="35" dirty="0">
                <a:solidFill>
                  <a:srgbClr val="1F487C"/>
                </a:solidFill>
              </a:rPr>
              <a:t> </a:t>
            </a:r>
            <a:r>
              <a:rPr sz="2000" b="0" dirty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5200650"/>
            <a:ext cx="7750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Note: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housekeeping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child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care,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estimates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productivity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loss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estimated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(imputed)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even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though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no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payments are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directly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associated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with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activities.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07340" y="238455"/>
            <a:ext cx="8443595" cy="5201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49295" marR="363220" indent="-24130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1F487C"/>
                </a:solidFill>
                <a:latin typeface="Calibri"/>
                <a:cs typeface="Calibri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about</a:t>
            </a:r>
            <a:r>
              <a:rPr sz="2800" b="1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2800" b="1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487C"/>
                </a:solidFill>
                <a:latin typeface="Calibri"/>
                <a:cs typeface="Calibri"/>
              </a:rPr>
              <a:t>Calculating</a:t>
            </a:r>
            <a:r>
              <a:rPr sz="2800" b="1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of</a:t>
            </a:r>
            <a:r>
              <a:rPr sz="2800" b="1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487C"/>
                </a:solidFill>
                <a:latin typeface="Calibri"/>
                <a:cs typeface="Calibri"/>
              </a:rPr>
              <a:t>Indirect</a:t>
            </a:r>
            <a:r>
              <a:rPr sz="2800" b="1" spc="4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487C"/>
                </a:solidFill>
                <a:latin typeface="Calibri"/>
                <a:cs typeface="Calibri"/>
              </a:rPr>
              <a:t>Benefit </a:t>
            </a:r>
            <a:r>
              <a:rPr sz="2800" b="1" spc="-6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(Human </a:t>
            </a:r>
            <a:r>
              <a:rPr sz="2800" b="1" spc="-10" dirty="0">
                <a:solidFill>
                  <a:srgbClr val="1F487C"/>
                </a:solidFill>
                <a:latin typeface="Calibri"/>
                <a:cs typeface="Calibri"/>
              </a:rPr>
              <a:t>Capitol)</a:t>
            </a:r>
            <a:endParaRPr sz="2800">
              <a:latin typeface="Calibri"/>
              <a:cs typeface="Calibri"/>
            </a:endParaRPr>
          </a:p>
          <a:p>
            <a:pPr marL="355600" marR="481965" indent="-342900">
              <a:lnSpc>
                <a:spcPct val="100000"/>
              </a:lnSpc>
              <a:spcBef>
                <a:spcPts val="10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Using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asthma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clinic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example,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will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calculate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indirect</a:t>
            </a:r>
            <a:r>
              <a:rPr sz="2800" u="heavy" spc="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benefit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385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Assume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population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served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clinic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made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up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70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adults</a:t>
            </a:r>
            <a:r>
              <a:rPr sz="2800" spc="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average</a:t>
            </a:r>
            <a:r>
              <a:rPr sz="2800" u="heavy" spc="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income</a:t>
            </a:r>
            <a:r>
              <a:rPr sz="2800" u="heavy" spc="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sz="2800" u="heavy" spc="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$40,000</a:t>
            </a:r>
            <a:r>
              <a:rPr sz="2800" u="heavy" spc="114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240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days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worked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per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year.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</a:pPr>
            <a:endParaRPr sz="3800">
              <a:latin typeface="Calibri"/>
              <a:cs typeface="Calibri"/>
            </a:endParaRPr>
          </a:p>
          <a:p>
            <a:pPr marL="355600" marR="441959" indent="-342900">
              <a:lnSpc>
                <a:spcPct val="1008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daily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wage 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rate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(average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income/number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worked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year)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would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$40,000/240</a:t>
            </a:r>
            <a:r>
              <a:rPr sz="2800" spc="7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=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1F487C"/>
                </a:solidFill>
                <a:latin typeface="Calibri"/>
                <a:cs typeface="Calibri"/>
              </a:rPr>
              <a:t>$167/day</a:t>
            </a:r>
            <a:r>
              <a:rPr sz="2800" spc="-35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457909"/>
            <a:ext cx="8974455" cy="48056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5080" indent="-342900">
              <a:lnSpc>
                <a:spcPct val="100800"/>
              </a:lnSpc>
              <a:spcBef>
                <a:spcPts val="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average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20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days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year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were</a:t>
            </a:r>
            <a:r>
              <a:rPr sz="2800" spc="-10" dirty="0">
                <a:latin typeface="Calibri"/>
                <a:cs typeface="Calibri"/>
              </a:rPr>
              <a:t> missed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work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before </a:t>
            </a:r>
            <a:r>
              <a:rPr sz="2800" spc="-6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participating</a:t>
            </a:r>
            <a:r>
              <a:rPr sz="2800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asthma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clinic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indirect</a:t>
            </a:r>
            <a:r>
              <a:rPr sz="2800" spc="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cost</a:t>
            </a:r>
            <a:r>
              <a:rPr sz="2800" spc="-15" dirty="0">
                <a:latin typeface="Calibri"/>
                <a:cs typeface="Calibri"/>
              </a:rPr>
              <a:t>)</a:t>
            </a:r>
            <a:r>
              <a:rPr sz="2800" spc="-15" dirty="0">
                <a:latin typeface="Arial MT"/>
                <a:cs typeface="Arial MT"/>
              </a:rPr>
              <a:t>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•"/>
            </a:pPr>
            <a:endParaRPr sz="4050">
              <a:latin typeface="Arial MT"/>
              <a:cs typeface="Arial MT"/>
            </a:endParaRPr>
          </a:p>
          <a:p>
            <a:pPr marL="355600" marR="62357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average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7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days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year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were</a:t>
            </a:r>
            <a:r>
              <a:rPr sz="2800" spc="-10" dirty="0">
                <a:latin typeface="Calibri"/>
                <a:cs typeface="Calibri"/>
              </a:rPr>
              <a:t> missed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work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after participating</a:t>
            </a:r>
            <a:r>
              <a:rPr sz="28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asthma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clinic.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3850">
              <a:latin typeface="Calibri"/>
              <a:cs typeface="Calibri"/>
            </a:endParaRPr>
          </a:p>
          <a:p>
            <a:pPr marL="355600" marR="790575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value</a:t>
            </a:r>
            <a:r>
              <a:rPr sz="28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of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lost</a:t>
            </a:r>
            <a:r>
              <a:rPr sz="2800" spc="1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productivity</a:t>
            </a:r>
            <a:r>
              <a:rPr sz="2800" spc="5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(indirect</a:t>
            </a:r>
            <a:r>
              <a:rPr sz="2800" spc="3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cost)</a:t>
            </a:r>
            <a:r>
              <a:rPr sz="2800" spc="-10" dirty="0">
                <a:latin typeface="Calibri"/>
                <a:cs typeface="Calibri"/>
              </a:rPr>
              <a:t>=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daily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wage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rate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*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number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missed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days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due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disease</a:t>
            </a:r>
            <a:endParaRPr sz="2800">
              <a:latin typeface="Calibri"/>
              <a:cs typeface="Calibri"/>
            </a:endParaRPr>
          </a:p>
          <a:p>
            <a:pPr marL="335280" marR="1367155" indent="-323215">
              <a:lnSpc>
                <a:spcPct val="12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The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value</a:t>
            </a:r>
            <a:r>
              <a:rPr sz="28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AF50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lost</a:t>
            </a:r>
            <a:r>
              <a:rPr sz="2800" spc="1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AF50"/>
                </a:solidFill>
                <a:latin typeface="Calibri"/>
                <a:cs typeface="Calibri"/>
              </a:rPr>
              <a:t>productivity</a:t>
            </a:r>
            <a:r>
              <a:rPr sz="2800" spc="5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00AF50"/>
                </a:solidFill>
                <a:latin typeface="Calibri"/>
                <a:cs typeface="Calibri"/>
              </a:rPr>
              <a:t>before</a:t>
            </a:r>
            <a:r>
              <a:rPr sz="2800" spc="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Calibri"/>
                <a:cs typeface="Calibri"/>
              </a:rPr>
              <a:t>intervention</a:t>
            </a:r>
            <a:r>
              <a:rPr sz="2800" spc="-10" dirty="0">
                <a:latin typeface="Calibri"/>
                <a:cs typeface="Calibri"/>
              </a:rPr>
              <a:t>=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($167)*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(20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days)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=$3340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7102" y="388365"/>
            <a:ext cx="745426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0970" marR="5080" indent="-2668905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1F487C"/>
                </a:solidFill>
              </a:rPr>
              <a:t>Indirect Cost </a:t>
            </a:r>
            <a:r>
              <a:rPr dirty="0">
                <a:solidFill>
                  <a:srgbClr val="1F487C"/>
                </a:solidFill>
              </a:rPr>
              <a:t>of disease &amp; </a:t>
            </a:r>
            <a:r>
              <a:rPr spc="-10" dirty="0">
                <a:solidFill>
                  <a:srgbClr val="1F487C"/>
                </a:solidFill>
              </a:rPr>
              <a:t>Indirect </a:t>
            </a:r>
            <a:r>
              <a:rPr spc="-5" dirty="0">
                <a:solidFill>
                  <a:srgbClr val="1F487C"/>
                </a:solidFill>
              </a:rPr>
              <a:t>Benefit </a:t>
            </a:r>
            <a:r>
              <a:rPr dirty="0">
                <a:solidFill>
                  <a:srgbClr val="1F487C"/>
                </a:solidFill>
              </a:rPr>
              <a:t>of </a:t>
            </a:r>
            <a:r>
              <a:rPr spc="-710" dirty="0">
                <a:solidFill>
                  <a:srgbClr val="1F487C"/>
                </a:solidFill>
              </a:rPr>
              <a:t> </a:t>
            </a:r>
            <a:r>
              <a:rPr spc="-10" dirty="0">
                <a:solidFill>
                  <a:srgbClr val="1F487C"/>
                </a:solidFill>
              </a:rPr>
              <a:t>intervention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0986" y="496950"/>
            <a:ext cx="74841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4F81BC"/>
                </a:solidFill>
              </a:rPr>
              <a:t>Pharmacoeconomic </a:t>
            </a:r>
            <a:r>
              <a:rPr sz="4000" spc="-5" dirty="0">
                <a:solidFill>
                  <a:srgbClr val="4F81BC"/>
                </a:solidFill>
              </a:rPr>
              <a:t>Methodologies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826" y="1830323"/>
            <a:ext cx="8095872" cy="406603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391413"/>
            <a:ext cx="8984615" cy="5221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33800" marR="1077595" indent="-234315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1F487C"/>
                </a:solidFill>
                <a:latin typeface="Calibri"/>
                <a:cs typeface="Calibri"/>
              </a:rPr>
              <a:t>Indirect</a:t>
            </a:r>
            <a:r>
              <a:rPr sz="2800" b="1" spc="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1F487C"/>
                </a:solidFill>
                <a:latin typeface="Calibri"/>
                <a:cs typeface="Calibri"/>
              </a:rPr>
              <a:t>Cost</a:t>
            </a:r>
            <a:r>
              <a:rPr sz="2800" b="1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of</a:t>
            </a:r>
            <a:r>
              <a:rPr sz="2800" b="1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disease</a:t>
            </a:r>
            <a:r>
              <a:rPr sz="2800" b="1" spc="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&amp;</a:t>
            </a:r>
            <a:r>
              <a:rPr sz="2800" b="1" spc="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487C"/>
                </a:solidFill>
                <a:latin typeface="Calibri"/>
                <a:cs typeface="Calibri"/>
              </a:rPr>
              <a:t>Indirect</a:t>
            </a:r>
            <a:r>
              <a:rPr sz="2800" b="1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487C"/>
                </a:solidFill>
                <a:latin typeface="Calibri"/>
                <a:cs typeface="Calibri"/>
              </a:rPr>
              <a:t>Benefit</a:t>
            </a:r>
            <a:r>
              <a:rPr sz="2800" b="1" spc="3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Calibri"/>
                <a:cs typeface="Calibri"/>
              </a:rPr>
              <a:t>of </a:t>
            </a:r>
            <a:r>
              <a:rPr sz="2800" b="1" spc="-6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1F487C"/>
                </a:solidFill>
                <a:latin typeface="Calibri"/>
                <a:cs typeface="Calibri"/>
              </a:rPr>
              <a:t>intervention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other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words,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value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20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days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lost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work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endParaRPr sz="28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170"/>
              </a:spcBef>
            </a:pPr>
            <a:r>
              <a:rPr sz="2800" spc="-10" dirty="0">
                <a:latin typeface="Calibri"/>
                <a:cs typeface="Calibri"/>
              </a:rPr>
              <a:t>$3340,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value</a:t>
            </a:r>
            <a:r>
              <a:rPr sz="2800" spc="-5" dirty="0">
                <a:latin typeface="Calibri"/>
                <a:cs typeface="Calibri"/>
              </a:rPr>
              <a:t> of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7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days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lost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work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$1169.</a:t>
            </a:r>
            <a:endParaRPr sz="2800">
              <a:latin typeface="Calibri"/>
              <a:cs typeface="Calibri"/>
            </a:endParaRPr>
          </a:p>
          <a:p>
            <a:pPr marL="355600" marR="242570" indent="-342900">
              <a:lnSpc>
                <a:spcPct val="105000"/>
              </a:lnSpc>
              <a:spcBef>
                <a:spcPts val="1670"/>
              </a:spcBef>
              <a:buFont typeface="Arial MT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Indirect</a:t>
            </a:r>
            <a:r>
              <a:rPr sz="2800" u="heavy" spc="2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benefit</a:t>
            </a:r>
            <a:r>
              <a:rPr sz="2800" u="heavy" spc="3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intervention=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Difference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indirect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cost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before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after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program.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5000"/>
              </a:lnSpc>
              <a:spcBef>
                <a:spcPts val="1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difference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indirect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cost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between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before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after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program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($3340-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$1169)=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$2171,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which</a:t>
            </a:r>
            <a:r>
              <a:rPr sz="28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is:</a:t>
            </a:r>
            <a:endParaRPr sz="2800">
              <a:latin typeface="Calibri"/>
              <a:cs typeface="Calibri"/>
            </a:endParaRPr>
          </a:p>
          <a:p>
            <a:pPr marL="355600" marR="454659" indent="-342900">
              <a:lnSpc>
                <a:spcPct val="105000"/>
              </a:lnSpc>
              <a:spcBef>
                <a:spcPts val="16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2800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2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cost</a:t>
            </a:r>
            <a:r>
              <a:rPr sz="2800" u="heavy" spc="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savings</a:t>
            </a:r>
            <a:r>
              <a:rPr sz="2800" u="heavy" spc="3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or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2800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indirect</a:t>
            </a:r>
            <a:r>
              <a:rPr sz="2800" u="heavy" spc="3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benefit</a:t>
            </a:r>
            <a:r>
              <a:rPr sz="2800" u="heavy" spc="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487C"/>
                </a:solidFill>
                <a:latin typeface="Calibri"/>
                <a:cs typeface="Calibri"/>
              </a:rPr>
              <a:t>the</a:t>
            </a:r>
            <a:r>
              <a:rPr sz="2800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1F487C"/>
                </a:solidFill>
                <a:latin typeface="Calibri"/>
                <a:cs typeface="Calibri"/>
              </a:rPr>
              <a:t>program</a:t>
            </a:r>
            <a:r>
              <a:rPr sz="2800" spc="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487C"/>
                </a:solidFill>
                <a:latin typeface="Calibri"/>
                <a:cs typeface="Calibri"/>
              </a:rPr>
              <a:t>or </a:t>
            </a:r>
            <a:r>
              <a:rPr sz="2800" spc="-62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487C"/>
                </a:solidFill>
                <a:latin typeface="Calibri"/>
                <a:cs typeface="Calibri"/>
              </a:rPr>
              <a:t>intervention</a:t>
            </a:r>
            <a:r>
              <a:rPr sz="2800" spc="1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800" u="heavy" spc="-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(increased</a:t>
            </a:r>
            <a:r>
              <a:rPr sz="2800" u="heavy" spc="10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latin typeface="Calibri"/>
                <a:cs typeface="Calibri"/>
              </a:rPr>
              <a:t>productivity).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8686800" cy="63246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331" y="49479"/>
            <a:ext cx="8427085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spc="-20" dirty="0">
                <a:solidFill>
                  <a:srgbClr val="4F81BC"/>
                </a:solidFill>
              </a:rPr>
              <a:t>Advantages</a:t>
            </a:r>
            <a:r>
              <a:rPr sz="3800" spc="-35" dirty="0">
                <a:solidFill>
                  <a:srgbClr val="4F81BC"/>
                </a:solidFill>
              </a:rPr>
              <a:t> </a:t>
            </a:r>
            <a:r>
              <a:rPr sz="3800" dirty="0">
                <a:solidFill>
                  <a:srgbClr val="4F81BC"/>
                </a:solidFill>
              </a:rPr>
              <a:t>of</a:t>
            </a:r>
            <a:r>
              <a:rPr sz="3800" spc="-10" dirty="0">
                <a:solidFill>
                  <a:srgbClr val="4F81BC"/>
                </a:solidFill>
              </a:rPr>
              <a:t> </a:t>
            </a:r>
            <a:r>
              <a:rPr sz="3800" spc="-5" dirty="0">
                <a:solidFill>
                  <a:srgbClr val="4F81BC"/>
                </a:solidFill>
              </a:rPr>
              <a:t>the</a:t>
            </a:r>
            <a:r>
              <a:rPr sz="3800" spc="-30" dirty="0">
                <a:solidFill>
                  <a:srgbClr val="4F81BC"/>
                </a:solidFill>
              </a:rPr>
              <a:t> </a:t>
            </a:r>
            <a:r>
              <a:rPr sz="3800" dirty="0">
                <a:solidFill>
                  <a:srgbClr val="4F81BC"/>
                </a:solidFill>
              </a:rPr>
              <a:t>Human</a:t>
            </a:r>
            <a:r>
              <a:rPr sz="3800" spc="-20" dirty="0">
                <a:solidFill>
                  <a:srgbClr val="4F81BC"/>
                </a:solidFill>
              </a:rPr>
              <a:t> </a:t>
            </a:r>
            <a:r>
              <a:rPr sz="3800" spc="-10" dirty="0">
                <a:solidFill>
                  <a:srgbClr val="4F81BC"/>
                </a:solidFill>
              </a:rPr>
              <a:t>Capital </a:t>
            </a:r>
            <a:r>
              <a:rPr sz="3800" spc="-5" dirty="0">
                <a:solidFill>
                  <a:srgbClr val="4F81BC"/>
                </a:solidFill>
              </a:rPr>
              <a:t>Method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78739" y="1562080"/>
            <a:ext cx="8757920" cy="3887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151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Measuring </a:t>
            </a:r>
            <a:r>
              <a:rPr sz="2800" spc="-10" dirty="0">
                <a:latin typeface="Calibri"/>
                <a:cs typeface="Calibri"/>
              </a:rPr>
              <a:t>indirect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benefits</a:t>
            </a:r>
            <a:r>
              <a:rPr sz="2800" spc="-5" dirty="0">
                <a:latin typeface="Calibri"/>
                <a:cs typeface="Calibri"/>
              </a:rPr>
              <a:t> using the HC </a:t>
            </a:r>
            <a:r>
              <a:rPr sz="2800" spc="-10" dirty="0">
                <a:latin typeface="Calibri"/>
                <a:cs typeface="Calibri"/>
              </a:rPr>
              <a:t>approach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several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advantages:</a:t>
            </a:r>
            <a:endParaRPr sz="2800">
              <a:latin typeface="Calibri"/>
              <a:cs typeface="Calibri"/>
            </a:endParaRPr>
          </a:p>
          <a:p>
            <a:pPr marL="527685" indent="-515620" algn="just">
              <a:lnSpc>
                <a:spcPct val="100000"/>
              </a:lnSpc>
              <a:spcBef>
                <a:spcPts val="2185"/>
              </a:spcBef>
              <a:buAutoNum type="arabicPeriod"/>
              <a:tabLst>
                <a:tab pos="528320" algn="l"/>
              </a:tabLst>
            </a:pP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spc="-10" dirty="0">
                <a:latin typeface="Calibri"/>
                <a:cs typeface="Calibri"/>
              </a:rPr>
              <a:t> is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fairly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straightforward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easy 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measure.</a:t>
            </a:r>
            <a:endParaRPr sz="2800">
              <a:latin typeface="Calibri"/>
              <a:cs typeface="Calibri"/>
            </a:endParaRPr>
          </a:p>
          <a:p>
            <a:pPr marL="527685" marR="5080" indent="-515620" algn="just">
              <a:lnSpc>
                <a:spcPct val="114999"/>
              </a:lnSpc>
              <a:spcBef>
                <a:spcPts val="1670"/>
              </a:spcBef>
              <a:buFont typeface="Calibri"/>
              <a:buAutoNum type="arabicPeriod"/>
              <a:tabLst>
                <a:tab pos="608965" algn="l"/>
              </a:tabLst>
            </a:pPr>
            <a:r>
              <a:rPr dirty="0"/>
              <a:t>	</a:t>
            </a:r>
            <a:r>
              <a:rPr sz="2800" spc="-10" dirty="0">
                <a:latin typeface="Calibri"/>
                <a:cs typeface="Calibri"/>
              </a:rPr>
              <a:t>Income </a:t>
            </a:r>
            <a:r>
              <a:rPr sz="2800" spc="-15" dirty="0">
                <a:latin typeface="Calibri"/>
                <a:cs typeface="Calibri"/>
              </a:rPr>
              <a:t>estimates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can be </a:t>
            </a:r>
            <a:r>
              <a:rPr sz="2800" spc="-10" dirty="0">
                <a:latin typeface="Calibri"/>
                <a:cs typeface="Calibri"/>
              </a:rPr>
              <a:t>obtained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estimated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publicly </a:t>
            </a:r>
            <a:r>
              <a:rPr sz="2800" spc="-15" dirty="0">
                <a:latin typeface="Calibri"/>
                <a:cs typeface="Calibri"/>
              </a:rPr>
              <a:t>available </a:t>
            </a:r>
            <a:r>
              <a:rPr sz="2800" spc="-10" dirty="0">
                <a:latin typeface="Calibri"/>
                <a:cs typeface="Calibri"/>
              </a:rPr>
              <a:t>sources,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25" dirty="0">
                <a:latin typeface="Calibri"/>
                <a:cs typeface="Calibri"/>
              </a:rPr>
              <a:t>days </a:t>
            </a:r>
            <a:r>
              <a:rPr sz="2800" spc="-10" dirty="0">
                <a:latin typeface="Calibri"/>
                <a:cs typeface="Calibri"/>
              </a:rPr>
              <a:t>lost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5" dirty="0">
                <a:latin typeface="Calibri"/>
                <a:cs typeface="Calibri"/>
              </a:rPr>
              <a:t>illness </a:t>
            </a:r>
            <a:r>
              <a:rPr sz="2800" spc="-10" dirty="0">
                <a:latin typeface="Calibri"/>
                <a:cs typeface="Calibri"/>
              </a:rPr>
              <a:t>can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readily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obtained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from</a:t>
            </a:r>
            <a:r>
              <a:rPr sz="2800" spc="60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patient</a:t>
            </a:r>
            <a:r>
              <a:rPr sz="2800" spc="-5" dirty="0">
                <a:latin typeface="Calibri"/>
                <a:cs typeface="Calibri"/>
              </a:rPr>
              <a:t> or</a:t>
            </a:r>
            <a:r>
              <a:rPr sz="2800" dirty="0">
                <a:latin typeface="Calibri"/>
                <a:cs typeface="Calibri"/>
              </a:rPr>
              <a:t> another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secondary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source</a:t>
            </a:r>
            <a:r>
              <a:rPr sz="2800" b="1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9361" y="140284"/>
            <a:ext cx="614489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spc="-5" dirty="0"/>
              <a:t>The</a:t>
            </a:r>
            <a:r>
              <a:rPr sz="3500" spc="-15" dirty="0"/>
              <a:t> Disadvantages</a:t>
            </a:r>
            <a:r>
              <a:rPr sz="3500" spc="-35" dirty="0"/>
              <a:t> </a:t>
            </a:r>
            <a:r>
              <a:rPr sz="3500" dirty="0"/>
              <a:t>of</a:t>
            </a:r>
            <a:r>
              <a:rPr sz="3500" spc="-10" dirty="0"/>
              <a:t> </a:t>
            </a:r>
            <a:r>
              <a:rPr sz="3500" spc="-5" dirty="0"/>
              <a:t>HC</a:t>
            </a:r>
            <a:r>
              <a:rPr sz="3500" spc="-20" dirty="0"/>
              <a:t> </a:t>
            </a:r>
            <a:r>
              <a:rPr sz="3500" spc="-5" dirty="0"/>
              <a:t>Method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383540" y="1405890"/>
            <a:ext cx="8372475" cy="4208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5910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1-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primary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concern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using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HC </a:t>
            </a:r>
            <a:r>
              <a:rPr sz="2800" spc="-10" dirty="0">
                <a:latin typeface="Calibri"/>
                <a:cs typeface="Calibri"/>
              </a:rPr>
              <a:t>approach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biased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against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specific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groups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-10" dirty="0">
                <a:latin typeface="Calibri"/>
                <a:cs typeface="Calibri"/>
              </a:rPr>
              <a:t> people,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namely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unemployed</a:t>
            </a:r>
            <a:r>
              <a:rPr sz="2800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individuals.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85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assumes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if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person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working,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she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has </a:t>
            </a:r>
            <a:r>
              <a:rPr sz="2800" spc="-6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little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or no</a:t>
            </a:r>
            <a:r>
              <a:rPr sz="2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economic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benefit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3850">
              <a:latin typeface="Calibri"/>
              <a:cs typeface="Calibri"/>
            </a:endParaRPr>
          </a:p>
          <a:p>
            <a:pPr marL="355600" marR="410209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Children</a:t>
            </a:r>
            <a:r>
              <a:rPr sz="28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2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unemployed</a:t>
            </a:r>
            <a:r>
              <a:rPr sz="2800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elderly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individuals</a:t>
            </a:r>
            <a:r>
              <a:rPr sz="2800" spc="6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are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two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groups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whom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bias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occur.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277391"/>
            <a:ext cx="8738235" cy="437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4999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2-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HC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assumption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value</a:t>
            </a:r>
            <a:r>
              <a:rPr sz="2800" spc="-5" dirty="0">
                <a:latin typeface="Calibri"/>
                <a:cs typeface="Calibri"/>
              </a:rPr>
              <a:t> of health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benefits </a:t>
            </a:r>
            <a:r>
              <a:rPr sz="2800" spc="-5" dirty="0">
                <a:latin typeface="Calibri"/>
                <a:cs typeface="Calibri"/>
              </a:rPr>
              <a:t> equals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economic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productivity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they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permit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also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biased</a:t>
            </a:r>
            <a:r>
              <a:rPr sz="2800" spc="-5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55600" marR="835025" indent="-342900">
              <a:lnSpc>
                <a:spcPct val="115100"/>
              </a:lnSpc>
              <a:spcBef>
                <a:spcPts val="1664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earnings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some </a:t>
            </a:r>
            <a:r>
              <a:rPr sz="2800" spc="-10" dirty="0">
                <a:latin typeface="Calibri"/>
                <a:cs typeface="Calibri"/>
              </a:rPr>
              <a:t>individuals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not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equal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value </a:t>
            </a:r>
            <a:r>
              <a:rPr sz="2800" spc="-5" dirty="0">
                <a:latin typeface="Calibri"/>
                <a:cs typeface="Calibri"/>
              </a:rPr>
              <a:t>of their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output.</a:t>
            </a:r>
            <a:endParaRPr sz="2800">
              <a:latin typeface="Calibri"/>
              <a:cs typeface="Calibri"/>
            </a:endParaRPr>
          </a:p>
          <a:p>
            <a:pPr marL="355600" marR="21590" indent="-342900" algn="just">
              <a:lnSpc>
                <a:spcPct val="114999"/>
              </a:lnSpc>
              <a:spcBef>
                <a:spcPts val="1670"/>
              </a:spcBef>
              <a:buFont typeface="Arial MT"/>
              <a:buChar char="•"/>
              <a:tabLst>
                <a:tab pos="436880" algn="l"/>
              </a:tabLst>
            </a:pPr>
            <a:r>
              <a:rPr dirty="0"/>
              <a:t>	</a:t>
            </a:r>
            <a:r>
              <a:rPr sz="2800" spc="-20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example, there </a:t>
            </a:r>
            <a:r>
              <a:rPr sz="2800" spc="-5" dirty="0">
                <a:latin typeface="Calibri"/>
                <a:cs typeface="Calibri"/>
              </a:rPr>
              <a:t>is a </a:t>
            </a:r>
            <a:r>
              <a:rPr sz="2800" spc="-15" dirty="0">
                <a:latin typeface="Calibri"/>
                <a:cs typeface="Calibri"/>
              </a:rPr>
              <a:t>large </a:t>
            </a:r>
            <a:r>
              <a:rPr sz="2800" spc="-20" dirty="0">
                <a:latin typeface="Calibri"/>
                <a:cs typeface="Calibri"/>
              </a:rPr>
              <a:t>difference </a:t>
            </a:r>
            <a:r>
              <a:rPr sz="2800" spc="-10" dirty="0">
                <a:latin typeface="Calibri"/>
                <a:cs typeface="Calibri"/>
              </a:rPr>
              <a:t>between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daily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wage </a:t>
            </a:r>
            <a:r>
              <a:rPr sz="2800" spc="-35" dirty="0">
                <a:latin typeface="Calibri"/>
                <a:cs typeface="Calibri"/>
              </a:rPr>
              <a:t>rate </a:t>
            </a:r>
            <a:r>
              <a:rPr sz="2800" spc="-5" dirty="0">
                <a:latin typeface="Calibri"/>
                <a:cs typeface="Calibri"/>
              </a:rPr>
              <a:t>of a </a:t>
            </a:r>
            <a:r>
              <a:rPr sz="2800" spc="-20" dirty="0">
                <a:latin typeface="Calibri"/>
                <a:cs typeface="Calibri"/>
              </a:rPr>
              <a:t>professional </a:t>
            </a:r>
            <a:r>
              <a:rPr sz="2800" spc="-15" dirty="0">
                <a:latin typeface="Calibri"/>
                <a:cs typeface="Calibri"/>
              </a:rPr>
              <a:t>football </a:t>
            </a:r>
            <a:r>
              <a:rPr sz="2800" spc="-20" dirty="0">
                <a:latin typeface="Calibri"/>
                <a:cs typeface="Calibri"/>
              </a:rPr>
              <a:t>player </a:t>
            </a:r>
            <a:r>
              <a:rPr sz="2800" spc="-15" dirty="0">
                <a:latin typeface="Calibri"/>
                <a:cs typeface="Calibri"/>
              </a:rPr>
              <a:t>compared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an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elementary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school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teacher.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</a:t>
            </a:r>
            <a:r>
              <a:rPr spc="-25" dirty="0"/>
              <a:t> </a:t>
            </a:r>
            <a:r>
              <a:rPr spc="-15" dirty="0"/>
              <a:t>Disadvantages</a:t>
            </a:r>
            <a:r>
              <a:rPr spc="-4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5" dirty="0"/>
              <a:t>HC Method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382013"/>
            <a:ext cx="8705850" cy="3183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70815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libri"/>
                <a:cs typeface="Calibri"/>
              </a:rPr>
              <a:t>Some </a:t>
            </a:r>
            <a:r>
              <a:rPr sz="2800" spc="-15" dirty="0">
                <a:latin typeface="Calibri"/>
                <a:cs typeface="Calibri"/>
              </a:rPr>
              <a:t>contend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because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underlying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goal</a:t>
            </a:r>
            <a:r>
              <a:rPr sz="2800" spc="-5" dirty="0">
                <a:latin typeface="Calibri"/>
                <a:cs typeface="Calibri"/>
              </a:rPr>
              <a:t> of </a:t>
            </a:r>
            <a:r>
              <a:rPr sz="2800" spc="-10" dirty="0">
                <a:latin typeface="Calibri"/>
                <a:cs typeface="Calibri"/>
              </a:rPr>
              <a:t>using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CBA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measure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effect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an </a:t>
            </a:r>
            <a:r>
              <a:rPr sz="2800" spc="-15" dirty="0">
                <a:latin typeface="Calibri"/>
                <a:cs typeface="Calibri"/>
              </a:rPr>
              <a:t>intervention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society,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HC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approach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meant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10" dirty="0">
                <a:latin typeface="Calibri"/>
                <a:cs typeface="Calibri"/>
              </a:rPr>
              <a:t> measure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of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productivity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society.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385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Thus,</a:t>
            </a:r>
            <a:r>
              <a:rPr sz="2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wage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rates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should</a:t>
            </a:r>
            <a:r>
              <a:rPr sz="280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be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based</a:t>
            </a:r>
            <a:r>
              <a:rPr sz="2800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28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those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of the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average </a:t>
            </a:r>
            <a:r>
              <a:rPr sz="2800" spc="-6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population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not</a:t>
            </a:r>
            <a:r>
              <a:rPr sz="28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specific</a:t>
            </a:r>
            <a:r>
              <a:rPr sz="2800" spc="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patients</a:t>
            </a:r>
            <a:r>
              <a:rPr sz="28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included</a:t>
            </a:r>
            <a:r>
              <a:rPr sz="2800" spc="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006FC0"/>
                </a:solidFill>
                <a:latin typeface="Calibri"/>
                <a:cs typeface="Calibri"/>
              </a:rPr>
              <a:t>study.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</a:t>
            </a:r>
            <a:r>
              <a:rPr spc="-25" dirty="0"/>
              <a:t> </a:t>
            </a:r>
            <a:r>
              <a:rPr spc="-15" dirty="0"/>
              <a:t>Disadvantages</a:t>
            </a:r>
            <a:r>
              <a:rPr spc="-4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5" dirty="0"/>
              <a:t>HC Method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074165"/>
            <a:ext cx="8967470" cy="4531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19430" indent="-342900">
              <a:lnSpc>
                <a:spcPct val="100299"/>
              </a:lnSpc>
              <a:spcBef>
                <a:spcPts val="9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libri"/>
                <a:cs typeface="Calibri"/>
              </a:rPr>
              <a:t>3-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The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HC </a:t>
            </a:r>
            <a:r>
              <a:rPr sz="2800" b="1" spc="-10" dirty="0">
                <a:latin typeface="Calibri"/>
                <a:cs typeface="Calibri"/>
              </a:rPr>
              <a:t>method</a:t>
            </a:r>
            <a:r>
              <a:rPr sz="2800" b="1" spc="3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also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does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not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incorporate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values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for </a:t>
            </a:r>
            <a:r>
              <a:rPr sz="2800" b="1" spc="-61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pain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and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suffering</a:t>
            </a:r>
            <a:r>
              <a:rPr sz="2800" b="1" spc="-5" dirty="0">
                <a:latin typeface="Calibri"/>
                <a:cs typeface="Calibri"/>
              </a:rPr>
              <a:t> if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these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values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do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libri"/>
                <a:cs typeface="Calibri"/>
              </a:rPr>
              <a:t>impact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Calibri"/>
                <a:cs typeface="Calibri"/>
              </a:rPr>
              <a:t>productivity</a:t>
            </a:r>
            <a:r>
              <a:rPr sz="2800" b="1" spc="-2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355600" marR="3683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There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certain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disease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states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conditions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(e.g.,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menopause,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hair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loss)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that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may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not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impact</a:t>
            </a:r>
            <a:r>
              <a:rPr sz="2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productivity</a:t>
            </a:r>
            <a:r>
              <a:rPr sz="2800" u="heavy" spc="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but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do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have</a:t>
            </a:r>
            <a:r>
              <a:rPr sz="2800" dirty="0">
                <a:latin typeface="Calibri"/>
                <a:cs typeface="Calibri"/>
              </a:rPr>
              <a:t> an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impact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person's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health-related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quality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life.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0400"/>
              </a:lnSpc>
              <a:spcBef>
                <a:spcPts val="66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libri"/>
                <a:cs typeface="Calibri"/>
              </a:rPr>
              <a:t>For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example,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many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women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experience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problems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with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menopause,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including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moodiness,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hot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flashes,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irregular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cycles.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</a:t>
            </a:r>
            <a:r>
              <a:rPr spc="-25" dirty="0"/>
              <a:t> </a:t>
            </a:r>
            <a:r>
              <a:rPr spc="-15" dirty="0"/>
              <a:t>Disadvantages</a:t>
            </a:r>
            <a:r>
              <a:rPr spc="-4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spc="-5" dirty="0"/>
              <a:t>HC Method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07340" y="1229613"/>
            <a:ext cx="8529955" cy="4832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Although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this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condition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have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significant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impact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quality</a:t>
            </a:r>
            <a:r>
              <a:rPr sz="2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life</a:t>
            </a:r>
            <a:r>
              <a:rPr sz="2800" spc="-2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most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women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sz="2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miss</a:t>
            </a:r>
            <a:r>
              <a:rPr sz="28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many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days</a:t>
            </a:r>
            <a:r>
              <a:rPr sz="28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of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work because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complications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from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menopause.</a:t>
            </a:r>
            <a:endParaRPr sz="2800">
              <a:latin typeface="Calibri"/>
              <a:cs typeface="Calibri"/>
            </a:endParaRPr>
          </a:p>
          <a:p>
            <a:pPr marL="355600" marR="220345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Thus,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HC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method</a:t>
            </a:r>
            <a:r>
              <a:rPr sz="28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would</a:t>
            </a:r>
            <a:r>
              <a:rPr sz="28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not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be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 sensitive</a:t>
            </a:r>
            <a:r>
              <a:rPr sz="2800" spc="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enough</a:t>
            </a:r>
            <a:r>
              <a:rPr sz="28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6FC0"/>
                </a:solidFill>
                <a:latin typeface="Calibri"/>
                <a:cs typeface="Calibri"/>
              </a:rPr>
              <a:t>to </a:t>
            </a:r>
            <a:r>
              <a:rPr sz="2800" spc="-6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6FC0"/>
                </a:solidFill>
                <a:latin typeface="Calibri"/>
                <a:cs typeface="Calibri"/>
              </a:rPr>
              <a:t>capture</a:t>
            </a:r>
            <a:r>
              <a:rPr sz="28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8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6FC0"/>
                </a:solidFill>
                <a:latin typeface="Calibri"/>
                <a:cs typeface="Calibri"/>
              </a:rPr>
              <a:t>benefits</a:t>
            </a:r>
            <a:r>
              <a:rPr sz="28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of a</a:t>
            </a:r>
            <a:r>
              <a:rPr sz="28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pharmacist-provided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 menopause</a:t>
            </a:r>
            <a:r>
              <a:rPr sz="280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clinic</a:t>
            </a:r>
            <a:r>
              <a:rPr sz="2800" spc="-5" dirty="0">
                <a:solidFill>
                  <a:srgbClr val="006FC0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3900">
              <a:latin typeface="Calibri"/>
              <a:cs typeface="Calibri"/>
            </a:endParaRPr>
          </a:p>
          <a:p>
            <a:pPr marL="355600" marR="351155" indent="-342900">
              <a:lnSpc>
                <a:spcPct val="999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Although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biases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exist</a:t>
            </a:r>
            <a:r>
              <a:rPr sz="3200" dirty="0">
                <a:latin typeface="Calibri"/>
                <a:cs typeface="Calibri"/>
              </a:rPr>
              <a:t> with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this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method, it is the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most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 commonly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used</a:t>
            </a:r>
            <a:r>
              <a:rPr sz="3200" dirty="0">
                <a:latin typeface="Calibri"/>
                <a:cs typeface="Calibri"/>
              </a:rPr>
              <a:t> method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to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measure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indirect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benefits</a:t>
            </a:r>
            <a:r>
              <a:rPr sz="3800" b="1" spc="-10" dirty="0">
                <a:latin typeface="Calibri"/>
                <a:cs typeface="Calibri"/>
              </a:rPr>
              <a:t>.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30807" y="235407"/>
            <a:ext cx="561848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The</a:t>
            </a:r>
            <a:r>
              <a:rPr spc="-30" dirty="0"/>
              <a:t> </a:t>
            </a:r>
            <a:r>
              <a:rPr spc="-15" dirty="0"/>
              <a:t>Disadvantages</a:t>
            </a:r>
            <a:r>
              <a:rPr spc="-4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5" dirty="0"/>
              <a:t>HC</a:t>
            </a:r>
            <a:r>
              <a:rPr dirty="0"/>
              <a:t> </a:t>
            </a:r>
            <a:r>
              <a:rPr spc="-5" dirty="0"/>
              <a:t>Method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7590" y="283210"/>
            <a:ext cx="19875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solidFill>
                  <a:srgbClr val="4F81BC"/>
                </a:solidFill>
                <a:latin typeface="Calibri"/>
                <a:cs typeface="Calibri"/>
              </a:rPr>
              <a:t>Summa</a:t>
            </a:r>
            <a:r>
              <a:rPr sz="4000" b="0" spc="15" dirty="0">
                <a:solidFill>
                  <a:srgbClr val="4F81BC"/>
                </a:solidFill>
                <a:latin typeface="Calibri"/>
                <a:cs typeface="Calibri"/>
              </a:rPr>
              <a:t>r</a:t>
            </a:r>
            <a:r>
              <a:rPr sz="4000" b="0" spc="-5" dirty="0">
                <a:solidFill>
                  <a:srgbClr val="4F81BC"/>
                </a:solidFill>
                <a:latin typeface="Calibri"/>
                <a:cs typeface="Calibri"/>
              </a:rPr>
              <a:t>y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19885"/>
            <a:ext cx="8063230" cy="47085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353060" indent="-343535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Placing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monetary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value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outcome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CBA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presents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challenge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this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method.</a:t>
            </a:r>
            <a:endParaRPr sz="2400">
              <a:latin typeface="Calibri"/>
              <a:cs typeface="Calibri"/>
            </a:endParaRPr>
          </a:p>
          <a:p>
            <a:pPr marL="355600" marR="612775" indent="-343535">
              <a:lnSpc>
                <a:spcPts val="2590"/>
              </a:lnSpc>
              <a:spcBef>
                <a:spcPts val="585"/>
              </a:spcBef>
              <a:buFont typeface="Arial MT"/>
              <a:buChar char="•"/>
              <a:tabLst>
                <a:tab pos="355600" algn="l"/>
                <a:tab pos="356235" algn="l"/>
                <a:tab pos="1439545" algn="l"/>
              </a:tabLst>
            </a:pP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10" dirty="0">
                <a:latin typeface="Calibri"/>
                <a:cs typeface="Calibri"/>
              </a:rPr>
              <a:t>two </a:t>
            </a:r>
            <a:r>
              <a:rPr sz="2400" spc="-5" dirty="0">
                <a:latin typeface="Calibri"/>
                <a:cs typeface="Calibri"/>
              </a:rPr>
              <a:t>basic </a:t>
            </a:r>
            <a:r>
              <a:rPr sz="2400" spc="-10" dirty="0">
                <a:latin typeface="Calibri"/>
                <a:cs typeface="Calibri"/>
              </a:rPr>
              <a:t>components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calculating Human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Capitol:	</a:t>
            </a:r>
            <a:r>
              <a:rPr sz="2400" dirty="0">
                <a:latin typeface="Calibri"/>
                <a:cs typeface="Calibri"/>
              </a:rPr>
              <a:t>(1) </a:t>
            </a:r>
            <a:r>
              <a:rPr sz="2400" spc="-15" dirty="0">
                <a:latin typeface="Calibri"/>
                <a:cs typeface="Calibri"/>
              </a:rPr>
              <a:t>wage </a:t>
            </a:r>
            <a:r>
              <a:rPr sz="2400" spc="-25" dirty="0">
                <a:latin typeface="Calibri"/>
                <a:cs typeface="Calibri"/>
              </a:rPr>
              <a:t>rate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(2) </a:t>
            </a:r>
            <a:r>
              <a:rPr sz="2400" dirty="0">
                <a:latin typeface="Calibri"/>
                <a:cs typeface="Calibri"/>
              </a:rPr>
              <a:t>missed time </a:t>
            </a:r>
            <a:r>
              <a:rPr sz="2400" spc="-15" dirty="0">
                <a:latin typeface="Calibri"/>
                <a:cs typeface="Calibri"/>
              </a:rPr>
              <a:t>(days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0" dirty="0">
                <a:latin typeface="Calibri"/>
                <a:cs typeface="Calibri"/>
              </a:rPr>
              <a:t>years)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because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illness.</a:t>
            </a:r>
            <a:endParaRPr sz="2400">
              <a:latin typeface="Calibri"/>
              <a:cs typeface="Calibri"/>
            </a:endParaRPr>
          </a:p>
          <a:p>
            <a:pPr marL="355600" marR="30480" indent="-343535">
              <a:lnSpc>
                <a:spcPts val="259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Missed time </a:t>
            </a:r>
            <a:r>
              <a:rPr sz="2400" spc="-15" dirty="0">
                <a:latin typeface="Calibri"/>
                <a:cs typeface="Calibri"/>
              </a:rPr>
              <a:t>(days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0" dirty="0">
                <a:latin typeface="Calibri"/>
                <a:cs typeface="Calibri"/>
              </a:rPr>
              <a:t>years) </a:t>
            </a:r>
            <a:r>
              <a:rPr sz="2400" spc="-5" dirty="0">
                <a:latin typeface="Calibri"/>
                <a:cs typeface="Calibri"/>
              </a:rPr>
              <a:t>because of </a:t>
            </a:r>
            <a:r>
              <a:rPr sz="2400" dirty="0">
                <a:latin typeface="Calibri"/>
                <a:cs typeface="Calibri"/>
              </a:rPr>
              <a:t>illness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obtained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by</a:t>
            </a:r>
            <a:r>
              <a:rPr sz="2400" spc="-5" dirty="0">
                <a:latin typeface="Calibri"/>
                <a:cs typeface="Calibri"/>
              </a:rPr>
              <a:t> self-report.</a:t>
            </a:r>
            <a:endParaRPr sz="2400">
              <a:latin typeface="Calibri"/>
              <a:cs typeface="Calibri"/>
            </a:endParaRPr>
          </a:p>
          <a:p>
            <a:pPr marL="355600" marR="457834" indent="-343535">
              <a:lnSpc>
                <a:spcPts val="2590"/>
              </a:lnSpc>
              <a:spcBef>
                <a:spcPts val="58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daily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wage 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rate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(DWR</a:t>
            </a:r>
            <a:r>
              <a:rPr sz="2400" spc="-5" dirty="0">
                <a:latin typeface="Calibri"/>
                <a:cs typeface="Calibri"/>
              </a:rPr>
              <a:t>) </a:t>
            </a:r>
            <a:r>
              <a:rPr sz="2400" dirty="0">
                <a:latin typeface="Calibri"/>
                <a:cs typeface="Calibri"/>
              </a:rPr>
              <a:t>= </a:t>
            </a:r>
            <a:r>
              <a:rPr sz="2400" spc="-5" dirty="0">
                <a:latin typeface="Calibri"/>
                <a:cs typeface="Calibri"/>
              </a:rPr>
              <a:t>income per year </a:t>
            </a:r>
            <a:r>
              <a:rPr sz="2400" dirty="0">
                <a:latin typeface="Calibri"/>
                <a:cs typeface="Calibri"/>
              </a:rPr>
              <a:t>÷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spc="-5" dirty="0">
                <a:latin typeface="Calibri"/>
                <a:cs typeface="Calibri"/>
              </a:rPr>
              <a:t>number of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working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days</a:t>
            </a:r>
            <a:r>
              <a:rPr sz="2400" spc="-5" dirty="0">
                <a:latin typeface="Calibri"/>
                <a:cs typeface="Calibri"/>
              </a:rPr>
              <a:t> per </a:t>
            </a:r>
            <a:r>
              <a:rPr sz="2400" spc="-55" dirty="0">
                <a:latin typeface="Calibri"/>
                <a:cs typeface="Calibri"/>
              </a:rPr>
              <a:t>year.</a:t>
            </a:r>
            <a:endParaRPr sz="2400">
              <a:latin typeface="Calibri"/>
              <a:cs typeface="Calibri"/>
            </a:endParaRPr>
          </a:p>
          <a:p>
            <a:pPr marL="355600" marR="285115" indent="-343535">
              <a:lnSpc>
                <a:spcPts val="259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value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lost productivity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(indirect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cost)=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daily</a:t>
            </a:r>
            <a:r>
              <a:rPr sz="2400" spc="-15" dirty="0">
                <a:latin typeface="Calibri"/>
                <a:cs typeface="Calibri"/>
              </a:rPr>
              <a:t> wage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rate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*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number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missed </a:t>
            </a:r>
            <a:r>
              <a:rPr sz="2400" spc="-20" dirty="0">
                <a:latin typeface="Calibri"/>
                <a:cs typeface="Calibri"/>
              </a:rPr>
              <a:t>days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disease.</a:t>
            </a:r>
            <a:endParaRPr sz="2400">
              <a:latin typeface="Calibri"/>
              <a:cs typeface="Calibri"/>
            </a:endParaRPr>
          </a:p>
          <a:p>
            <a:pPr marL="355600" marR="5080" indent="-343535">
              <a:lnSpc>
                <a:spcPts val="2590"/>
              </a:lnSpc>
              <a:spcBef>
                <a:spcPts val="5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Indirect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benefit</a:t>
            </a:r>
            <a:r>
              <a:rPr sz="2400" u="heavy" spc="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intervention=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Difference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 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indirect</a:t>
            </a:r>
            <a:r>
              <a:rPr sz="2400" spc="-15" dirty="0">
                <a:latin typeface="Calibri"/>
                <a:cs typeface="Calibri"/>
              </a:rPr>
              <a:t> cost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before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after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program.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3853" y="192150"/>
            <a:ext cx="23336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0" dirty="0">
                <a:solidFill>
                  <a:srgbClr val="4F81BC"/>
                </a:solidFill>
              </a:rPr>
              <a:t>References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87970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72235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libri"/>
                <a:cs typeface="Calibri"/>
              </a:rPr>
              <a:t>1-Karen L.Rrascati. </a:t>
            </a:r>
            <a:r>
              <a:rPr sz="3200" b="1" spc="-10" dirty="0">
                <a:latin typeface="Calibri"/>
                <a:cs typeface="Calibri"/>
              </a:rPr>
              <a:t>Eessentials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Pharmacoeconomics</a:t>
            </a:r>
            <a:r>
              <a:rPr sz="3200" spc="-5" dirty="0">
                <a:latin typeface="Calibri"/>
                <a:cs typeface="Calibri"/>
              </a:rPr>
              <a:t>. </a:t>
            </a:r>
            <a:r>
              <a:rPr sz="3200" spc="-10" dirty="0">
                <a:latin typeface="Calibri"/>
                <a:cs typeface="Calibri"/>
              </a:rPr>
              <a:t>copyright </a:t>
            </a:r>
            <a:r>
              <a:rPr sz="3200" spc="-5" dirty="0">
                <a:latin typeface="Calibri"/>
                <a:cs typeface="Calibri"/>
              </a:rPr>
              <a:t>2009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Lippincott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Williams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Wilkins.</a:t>
            </a:r>
            <a:endParaRPr sz="32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libri"/>
                <a:cs typeface="Calibri"/>
              </a:rPr>
              <a:t>2-Rachel</a:t>
            </a:r>
            <a:r>
              <a:rPr sz="3200" spc="-5" dirty="0">
                <a:latin typeface="Calibri"/>
                <a:cs typeface="Calibri"/>
              </a:rPr>
              <a:t> Elliot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Katherine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Payne</a:t>
            </a:r>
            <a:r>
              <a:rPr sz="3200" spc="-5" dirty="0">
                <a:latin typeface="Calibri"/>
                <a:cs typeface="Calibri"/>
              </a:rPr>
              <a:t> .</a:t>
            </a:r>
            <a:r>
              <a:rPr sz="3200" b="1" spc="-5" dirty="0">
                <a:latin typeface="Calibri"/>
                <a:cs typeface="Calibri"/>
              </a:rPr>
              <a:t>Essential </a:t>
            </a:r>
            <a:r>
              <a:rPr sz="3200" b="1" spc="-70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5" dirty="0">
                <a:latin typeface="Calibri"/>
                <a:cs typeface="Calibri"/>
              </a:rPr>
              <a:t>economic </a:t>
            </a:r>
            <a:r>
              <a:rPr sz="3200" b="1" spc="-10" dirty="0">
                <a:latin typeface="Calibri"/>
                <a:cs typeface="Calibri"/>
              </a:rPr>
              <a:t>evaluation </a:t>
            </a:r>
            <a:r>
              <a:rPr sz="3200" b="1" dirty="0">
                <a:latin typeface="Calibri"/>
                <a:cs typeface="Calibri"/>
              </a:rPr>
              <a:t>in </a:t>
            </a:r>
            <a:r>
              <a:rPr sz="3200" b="1" spc="-5" dirty="0">
                <a:latin typeface="Calibri"/>
                <a:cs typeface="Calibri"/>
              </a:rPr>
              <a:t>healthcare</a:t>
            </a:r>
            <a:r>
              <a:rPr sz="3200" spc="-5" dirty="0">
                <a:latin typeface="Calibri"/>
                <a:cs typeface="Calibri"/>
              </a:rPr>
              <a:t>. 2005 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pharmaceutical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press.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1245" y="625805"/>
            <a:ext cx="44596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1F487C"/>
                </a:solidFill>
              </a:rPr>
              <a:t>Cost-Benefit</a:t>
            </a:r>
            <a:r>
              <a:rPr sz="4000" spc="-50" dirty="0">
                <a:solidFill>
                  <a:srgbClr val="1F487C"/>
                </a:solidFill>
              </a:rPr>
              <a:t> </a:t>
            </a:r>
            <a:r>
              <a:rPr sz="4000" spc="-10" dirty="0">
                <a:solidFill>
                  <a:srgbClr val="1F487C"/>
                </a:solidFill>
              </a:rPr>
              <a:t>Analysis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7980680" cy="3670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3975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</a:t>
            </a:r>
            <a:r>
              <a:rPr sz="2800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cost-benefit</a:t>
            </a:r>
            <a:r>
              <a:rPr sz="2800" b="1" spc="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analysis</a:t>
            </a:r>
            <a:r>
              <a:rPr sz="2800" b="1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(CBA)</a:t>
            </a:r>
            <a:r>
              <a:rPr sz="2800" b="1" spc="4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is</a:t>
            </a:r>
            <a:r>
              <a:rPr sz="28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structured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 approach</a:t>
            </a:r>
            <a:r>
              <a:rPr sz="2800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used</a:t>
            </a:r>
            <a:r>
              <a:rPr sz="2800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1F1F1F"/>
                </a:solidFill>
                <a:latin typeface="Calibri"/>
                <a:cs typeface="Calibri"/>
              </a:rPr>
              <a:t>to</a:t>
            </a:r>
            <a:r>
              <a:rPr sz="28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assess</a:t>
            </a:r>
            <a:r>
              <a:rPr sz="2800" spc="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800" spc="3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feasibility</a:t>
            </a:r>
            <a:r>
              <a:rPr sz="2800" b="1" spc="5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of</a:t>
            </a:r>
            <a:r>
              <a:rPr sz="28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</a:t>
            </a:r>
            <a:r>
              <a:rPr sz="2800" spc="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decision, </a:t>
            </a:r>
            <a:r>
              <a:rPr sz="2800" spc="-6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project,</a:t>
            </a:r>
            <a:r>
              <a:rPr sz="2800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or </a:t>
            </a:r>
            <a:r>
              <a:rPr sz="2800" spc="-20" dirty="0">
                <a:solidFill>
                  <a:srgbClr val="1F1F1F"/>
                </a:solidFill>
                <a:latin typeface="Calibri"/>
                <a:cs typeface="Calibri"/>
              </a:rPr>
              <a:t>investment</a:t>
            </a:r>
            <a:r>
              <a:rPr sz="2800" spc="3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by</a:t>
            </a:r>
            <a:r>
              <a:rPr sz="2800" spc="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weighing</a:t>
            </a:r>
            <a:r>
              <a:rPr sz="2800" b="1" spc="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800" b="1" spc="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potential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costs</a:t>
            </a:r>
            <a:r>
              <a:rPr sz="2800" b="1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1F1F1F"/>
                </a:solidFill>
                <a:latin typeface="Calibri"/>
                <a:cs typeface="Calibri"/>
              </a:rPr>
              <a:t>against</a:t>
            </a:r>
            <a:r>
              <a:rPr sz="2800" b="1" spc="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800" b="1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20" dirty="0">
                <a:solidFill>
                  <a:srgbClr val="1F1F1F"/>
                </a:solidFill>
                <a:latin typeface="Calibri"/>
                <a:cs typeface="Calibri"/>
              </a:rPr>
              <a:t>expected</a:t>
            </a:r>
            <a:r>
              <a:rPr sz="2800" b="1" spc="3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benefits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F1F1F"/>
              </a:buClr>
              <a:buFont typeface="Arial MT"/>
              <a:buChar char="•"/>
            </a:pPr>
            <a:endParaRPr sz="3850">
              <a:latin typeface="Calibri"/>
              <a:cs typeface="Calibri"/>
            </a:endParaRPr>
          </a:p>
          <a:p>
            <a:pPr marL="355600" marR="5080" indent="-343535">
              <a:lnSpc>
                <a:spcPct val="998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It</a:t>
            </a:r>
            <a:r>
              <a:rPr sz="28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helps</a:t>
            </a:r>
            <a:r>
              <a:rPr sz="2800" spc="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individuals</a:t>
            </a:r>
            <a:r>
              <a:rPr sz="2800" spc="5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and</a:t>
            </a:r>
            <a:r>
              <a:rPr sz="2800" spc="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1F1F1F"/>
                </a:solidFill>
                <a:latin typeface="Calibri"/>
                <a:cs typeface="Calibri"/>
              </a:rPr>
              <a:t>organizations</a:t>
            </a:r>
            <a:r>
              <a:rPr sz="28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1F1F1F"/>
                </a:solidFill>
                <a:latin typeface="Calibri"/>
                <a:cs typeface="Calibri"/>
              </a:rPr>
              <a:t>make</a:t>
            </a:r>
            <a:r>
              <a:rPr sz="2800" spc="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informed </a:t>
            </a:r>
            <a:r>
              <a:rPr sz="2800" b="1" spc="-6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choices</a:t>
            </a:r>
            <a:r>
              <a:rPr sz="2800" b="1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by</a:t>
            </a:r>
            <a:r>
              <a:rPr sz="2800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providing</a:t>
            </a:r>
            <a:r>
              <a:rPr sz="2800" spc="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</a:t>
            </a:r>
            <a:r>
              <a:rPr sz="2800" spc="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quantitative</a:t>
            </a:r>
            <a:r>
              <a:rPr sz="2800" b="1" spc="4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and</a:t>
            </a:r>
            <a:r>
              <a:rPr sz="2800" b="1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objective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comparison</a:t>
            </a:r>
            <a:r>
              <a:rPr sz="2800" spc="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various</a:t>
            </a:r>
            <a:r>
              <a:rPr sz="28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options</a:t>
            </a:r>
            <a:r>
              <a:rPr sz="3200" spc="-5" dirty="0">
                <a:solidFill>
                  <a:srgbClr val="1F1F1F"/>
                </a:solidFill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9798" y="229870"/>
            <a:ext cx="64262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4F81BC"/>
                </a:solidFill>
              </a:rPr>
              <a:t>Cost-benefit</a:t>
            </a:r>
            <a:r>
              <a:rPr sz="4400" spc="-50" dirty="0">
                <a:solidFill>
                  <a:srgbClr val="4F81BC"/>
                </a:solidFill>
              </a:rPr>
              <a:t> </a:t>
            </a:r>
            <a:r>
              <a:rPr sz="4400" spc="-5" dirty="0">
                <a:solidFill>
                  <a:srgbClr val="4F81BC"/>
                </a:solidFill>
              </a:rPr>
              <a:t>analysis</a:t>
            </a:r>
            <a:r>
              <a:rPr sz="4400" spc="195" dirty="0">
                <a:solidFill>
                  <a:srgbClr val="4F81BC"/>
                </a:solidFill>
              </a:rPr>
              <a:t> </a:t>
            </a:r>
            <a:r>
              <a:rPr sz="4400" spc="-15" dirty="0">
                <a:solidFill>
                  <a:srgbClr val="4F81BC"/>
                </a:solidFill>
              </a:rPr>
              <a:t>(CBA</a:t>
            </a:r>
            <a:r>
              <a:rPr sz="4400" spc="200" dirty="0">
                <a:solidFill>
                  <a:srgbClr val="4F81BC"/>
                </a:solidFill>
              </a:rPr>
              <a:t> </a:t>
            </a:r>
            <a:r>
              <a:rPr sz="4400" dirty="0">
                <a:solidFill>
                  <a:srgbClr val="4F81BC"/>
                </a:solidFill>
              </a:rPr>
              <a:t>)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83540" y="1818259"/>
            <a:ext cx="8378190" cy="4055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Calibri"/>
                <a:cs typeface="Calibri"/>
              </a:rPr>
              <a:t>Introduction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In a </a:t>
            </a:r>
            <a:r>
              <a:rPr sz="2800" spc="-15" dirty="0">
                <a:latin typeface="Calibri"/>
                <a:cs typeface="Calibri"/>
              </a:rPr>
              <a:t>cost-benefit</a:t>
            </a:r>
            <a:r>
              <a:rPr sz="2800" spc="-10" dirty="0">
                <a:latin typeface="Calibri"/>
                <a:cs typeface="Calibri"/>
              </a:rPr>
              <a:t> analysis</a:t>
            </a:r>
            <a:r>
              <a:rPr sz="2800" spc="-5" dirty="0">
                <a:latin typeface="Calibri"/>
                <a:cs typeface="Calibri"/>
              </a:rPr>
              <a:t> (CBA) the </a:t>
            </a:r>
            <a:r>
              <a:rPr sz="2800" spc="-10" dirty="0">
                <a:latin typeface="Calibri"/>
                <a:cs typeface="Calibri"/>
              </a:rPr>
              <a:t>outcomes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two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alternatives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spc="-10" dirty="0">
                <a:latin typeface="Calibri"/>
                <a:cs typeface="Calibri"/>
              </a:rPr>
              <a:t> measured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using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monetary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values.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85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value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attached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by</a:t>
            </a:r>
            <a:r>
              <a:rPr sz="2800" spc="-10" dirty="0">
                <a:latin typeface="Calibri"/>
                <a:cs typeface="Calibri"/>
              </a:rPr>
              <a:t> patients,</a:t>
            </a:r>
            <a:r>
              <a:rPr sz="2800" spc="-5" dirty="0">
                <a:latin typeface="Calibri"/>
                <a:cs typeface="Calibri"/>
              </a:rPr>
              <a:t> health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care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professionals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by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general </a:t>
            </a:r>
            <a:r>
              <a:rPr sz="2800" spc="-10" dirty="0">
                <a:latin typeface="Calibri"/>
                <a:cs typeface="Calibri"/>
              </a:rPr>
              <a:t>population, but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last </a:t>
            </a:r>
            <a:r>
              <a:rPr sz="2800" spc="-10" dirty="0">
                <a:latin typeface="Calibri"/>
                <a:cs typeface="Calibri"/>
              </a:rPr>
              <a:t> is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preferred.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7790" y="324053"/>
            <a:ext cx="68084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>
                <a:solidFill>
                  <a:srgbClr val="1F487C"/>
                </a:solidFill>
              </a:rPr>
              <a:t>Steps</a:t>
            </a:r>
            <a:r>
              <a:rPr sz="4400" spc="-35" dirty="0">
                <a:solidFill>
                  <a:srgbClr val="1F487C"/>
                </a:solidFill>
              </a:rPr>
              <a:t> </a:t>
            </a:r>
            <a:r>
              <a:rPr sz="4400" dirty="0">
                <a:solidFill>
                  <a:srgbClr val="1F487C"/>
                </a:solidFill>
              </a:rPr>
              <a:t>of</a:t>
            </a:r>
            <a:r>
              <a:rPr sz="4400" spc="-15" dirty="0">
                <a:solidFill>
                  <a:srgbClr val="1F487C"/>
                </a:solidFill>
              </a:rPr>
              <a:t> </a:t>
            </a:r>
            <a:r>
              <a:rPr sz="4400" spc="-10" dirty="0">
                <a:solidFill>
                  <a:srgbClr val="1F487C"/>
                </a:solidFill>
              </a:rPr>
              <a:t>Cost-benefit</a:t>
            </a:r>
            <a:r>
              <a:rPr sz="4400" spc="-55" dirty="0">
                <a:solidFill>
                  <a:srgbClr val="1F487C"/>
                </a:solidFill>
              </a:rPr>
              <a:t> </a:t>
            </a:r>
            <a:r>
              <a:rPr sz="4400" spc="-5" dirty="0">
                <a:solidFill>
                  <a:srgbClr val="1F487C"/>
                </a:solidFill>
              </a:rPr>
              <a:t>analysis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82013"/>
            <a:ext cx="7894320" cy="459994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marR="448309" indent="-343535" algn="just">
              <a:lnSpc>
                <a:spcPts val="2690"/>
              </a:lnSpc>
              <a:spcBef>
                <a:spcPts val="740"/>
              </a:spcBef>
              <a:buAutoNum type="arabicPeriod"/>
              <a:tabLst>
                <a:tab pos="356235" algn="l"/>
              </a:tabLst>
            </a:pP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Identify the options: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Define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the </a:t>
            </a:r>
            <a:r>
              <a:rPr sz="2800" spc="-25" dirty="0">
                <a:solidFill>
                  <a:srgbClr val="1F1F1F"/>
                </a:solidFill>
                <a:latin typeface="Calibri"/>
                <a:cs typeface="Calibri"/>
              </a:rPr>
              <a:t>different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choices </a:t>
            </a:r>
            <a:r>
              <a:rPr sz="2800" spc="-6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1F1F1F"/>
                </a:solidFill>
                <a:latin typeface="Calibri"/>
                <a:cs typeface="Calibri"/>
              </a:rPr>
              <a:t>you're</a:t>
            </a:r>
            <a:r>
              <a:rPr sz="2800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considering.</a:t>
            </a:r>
            <a:endParaRPr sz="2800">
              <a:latin typeface="Calibri"/>
              <a:cs typeface="Calibri"/>
            </a:endParaRPr>
          </a:p>
          <a:p>
            <a:pPr marL="355600" marR="5080" indent="-343535" algn="just">
              <a:lnSpc>
                <a:spcPct val="80000"/>
              </a:lnSpc>
              <a:spcBef>
                <a:spcPts val="700"/>
              </a:spcBef>
              <a:buAutoNum type="arabicPeriod"/>
              <a:tabLst>
                <a:tab pos="356235" algn="l"/>
              </a:tabLst>
            </a:pP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List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the </a:t>
            </a: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costs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and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benefits: </a:t>
            </a:r>
            <a:r>
              <a:rPr sz="2800" spc="-20" dirty="0">
                <a:solidFill>
                  <a:srgbClr val="1F1F1F"/>
                </a:solidFill>
                <a:latin typeface="Calibri"/>
                <a:cs typeface="Calibri"/>
              </a:rPr>
              <a:t>For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each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option, identify </a:t>
            </a:r>
            <a:r>
              <a:rPr sz="2800" spc="-6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all the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tangible </a:t>
            </a: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and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intangible </a:t>
            </a: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costs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associated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with </a:t>
            </a:r>
            <a:r>
              <a:rPr sz="2800" spc="-6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it,</a:t>
            </a:r>
            <a:r>
              <a:rPr sz="2800" spc="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as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well</a:t>
            </a:r>
            <a:r>
              <a:rPr sz="28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as the</a:t>
            </a:r>
            <a:r>
              <a:rPr sz="2800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1F1F1F"/>
                </a:solidFill>
                <a:latin typeface="Calibri"/>
                <a:cs typeface="Calibri"/>
              </a:rPr>
              <a:t>anticipated</a:t>
            </a:r>
            <a:r>
              <a:rPr sz="2800" b="1" spc="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1F1F1F"/>
                </a:solidFill>
                <a:latin typeface="Calibri"/>
                <a:cs typeface="Calibri"/>
              </a:rPr>
              <a:t>benefits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F1F1F"/>
              </a:buClr>
              <a:buFont typeface="Calibri"/>
              <a:buAutoNum type="arabicPeriod"/>
            </a:pPr>
            <a:endParaRPr sz="3200">
              <a:latin typeface="Calibri"/>
              <a:cs typeface="Calibri"/>
            </a:endParaRPr>
          </a:p>
          <a:p>
            <a:pPr marL="756285" marR="131445" lvl="1" indent="-287020">
              <a:lnSpc>
                <a:spcPts val="2300"/>
              </a:lnSpc>
              <a:buAutoNum type="arabicPeriod"/>
              <a:tabLst>
                <a:tab pos="756920" algn="l"/>
              </a:tabLst>
            </a:pPr>
            <a:r>
              <a:rPr sz="2400" b="1" spc="-5" dirty="0">
                <a:solidFill>
                  <a:srgbClr val="1F1F1F"/>
                </a:solidFill>
                <a:latin typeface="Calibri"/>
                <a:cs typeface="Calibri"/>
              </a:rPr>
              <a:t>Costs: 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This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can 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include 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financial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expenses, 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time </a:t>
            </a:r>
            <a:r>
              <a:rPr sz="2400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investments, resource 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allocation,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potential 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risks, 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and </a:t>
            </a:r>
            <a:r>
              <a:rPr sz="2400" spc="-20" dirty="0">
                <a:solidFill>
                  <a:srgbClr val="1F1F1F"/>
                </a:solidFill>
                <a:latin typeface="Calibri"/>
                <a:cs typeface="Calibri"/>
              </a:rPr>
              <a:t>any </a:t>
            </a:r>
            <a:r>
              <a:rPr sz="2400" spc="-5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1F1F1F"/>
                </a:solidFill>
                <a:latin typeface="Calibri"/>
                <a:cs typeface="Calibri"/>
              </a:rPr>
              <a:t>negative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 consequences.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1F1F1F"/>
              </a:buClr>
              <a:buFont typeface="Calibri"/>
              <a:buAutoNum type="arabicPeriod"/>
            </a:pPr>
            <a:endParaRPr sz="2850">
              <a:latin typeface="Calibri"/>
              <a:cs typeface="Calibri"/>
            </a:endParaRPr>
          </a:p>
          <a:p>
            <a:pPr marL="756285" marR="100330" lvl="1" indent="-287020">
              <a:lnSpc>
                <a:spcPct val="80000"/>
              </a:lnSpc>
              <a:buAutoNum type="arabicPeriod"/>
              <a:tabLst>
                <a:tab pos="756920" algn="l"/>
              </a:tabLst>
            </a:pPr>
            <a:r>
              <a:rPr sz="2400" b="1" spc="-5" dirty="0">
                <a:solidFill>
                  <a:srgbClr val="1F1F1F"/>
                </a:solidFill>
                <a:latin typeface="Calibri"/>
                <a:cs typeface="Calibri"/>
              </a:rPr>
              <a:t>Benefits: 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This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can 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encompass financial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gains, 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increased 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1F1F1F"/>
                </a:solidFill>
                <a:latin typeface="Calibri"/>
                <a:cs typeface="Calibri"/>
              </a:rPr>
              <a:t>efficiency,</a:t>
            </a:r>
            <a:r>
              <a:rPr sz="2400" spc="-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improved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1F1F1F"/>
                </a:solidFill>
                <a:latin typeface="Calibri"/>
                <a:cs typeface="Calibri"/>
              </a:rPr>
              <a:t>quality,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 positive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societal</a:t>
            </a:r>
            <a:r>
              <a:rPr sz="24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impact,</a:t>
            </a:r>
            <a:r>
              <a:rPr sz="2400" spc="-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and </a:t>
            </a:r>
            <a:r>
              <a:rPr sz="2400" spc="-5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F1F1F"/>
                </a:solidFill>
                <a:latin typeface="Calibri"/>
                <a:cs typeface="Calibri"/>
              </a:rPr>
              <a:t>any</a:t>
            </a:r>
            <a:r>
              <a:rPr sz="2400" spc="-5" dirty="0">
                <a:solidFill>
                  <a:srgbClr val="1F1F1F"/>
                </a:solidFill>
                <a:latin typeface="Calibri"/>
                <a:cs typeface="Calibri"/>
              </a:rPr>
              <a:t> other</a:t>
            </a:r>
            <a:r>
              <a:rPr sz="2400" spc="-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desirable</a:t>
            </a:r>
            <a:r>
              <a:rPr sz="24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F1F1F"/>
                </a:solidFill>
                <a:latin typeface="Calibri"/>
                <a:cs typeface="Calibri"/>
              </a:rPr>
              <a:t>outcomes.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7790" y="362153"/>
            <a:ext cx="68084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>
                <a:solidFill>
                  <a:srgbClr val="1F487C"/>
                </a:solidFill>
              </a:rPr>
              <a:t>Steps</a:t>
            </a:r>
            <a:r>
              <a:rPr sz="4400" spc="-35" dirty="0">
                <a:solidFill>
                  <a:srgbClr val="1F487C"/>
                </a:solidFill>
              </a:rPr>
              <a:t> </a:t>
            </a:r>
            <a:r>
              <a:rPr sz="4400" dirty="0">
                <a:solidFill>
                  <a:srgbClr val="1F487C"/>
                </a:solidFill>
              </a:rPr>
              <a:t>of</a:t>
            </a:r>
            <a:r>
              <a:rPr sz="4400" spc="-15" dirty="0">
                <a:solidFill>
                  <a:srgbClr val="1F487C"/>
                </a:solidFill>
              </a:rPr>
              <a:t> </a:t>
            </a:r>
            <a:r>
              <a:rPr sz="4400" spc="-10" dirty="0">
                <a:solidFill>
                  <a:srgbClr val="1F487C"/>
                </a:solidFill>
              </a:rPr>
              <a:t>Cost-benefit</a:t>
            </a:r>
            <a:r>
              <a:rPr sz="4400" spc="-55" dirty="0">
                <a:solidFill>
                  <a:srgbClr val="1F487C"/>
                </a:solidFill>
              </a:rPr>
              <a:t> </a:t>
            </a:r>
            <a:r>
              <a:rPr sz="4400" spc="-5" dirty="0">
                <a:solidFill>
                  <a:srgbClr val="1F487C"/>
                </a:solidFill>
              </a:rPr>
              <a:t>analysis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37157"/>
            <a:ext cx="8014334" cy="438848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marR="185420">
              <a:lnSpc>
                <a:spcPct val="80000"/>
              </a:lnSpc>
              <a:spcBef>
                <a:spcPts val="750"/>
              </a:spcBef>
              <a:buAutoNum type="arabicPeriod" startAt="3"/>
              <a:tabLst>
                <a:tab pos="355600" algn="l"/>
              </a:tabLst>
            </a:pPr>
            <a:r>
              <a:rPr sz="2700" b="1" spc="-5" dirty="0">
                <a:solidFill>
                  <a:srgbClr val="1F1F1F"/>
                </a:solidFill>
                <a:latin typeface="Calibri"/>
                <a:cs typeface="Calibri"/>
              </a:rPr>
              <a:t>Quantify where </a:t>
            </a:r>
            <a:r>
              <a:rPr sz="2700" b="1" dirty="0">
                <a:solidFill>
                  <a:srgbClr val="1F1F1F"/>
                </a:solidFill>
                <a:latin typeface="Calibri"/>
                <a:cs typeface="Calibri"/>
              </a:rPr>
              <a:t>possible: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Assign </a:t>
            </a:r>
            <a:r>
              <a:rPr sz="2700" b="1" spc="-10" dirty="0">
                <a:solidFill>
                  <a:srgbClr val="1F1F1F"/>
                </a:solidFill>
                <a:latin typeface="Calibri"/>
                <a:cs typeface="Calibri"/>
              </a:rPr>
              <a:t>monetary values 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to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700" spc="-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costs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and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benefits</a:t>
            </a:r>
            <a:r>
              <a:rPr sz="2700" spc="-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whenever</a:t>
            </a:r>
            <a:r>
              <a:rPr sz="2700" spc="-4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feasible.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This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allows</a:t>
            </a:r>
            <a:r>
              <a:rPr sz="2700" spc="-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25" dirty="0">
                <a:solidFill>
                  <a:srgbClr val="1F1F1F"/>
                </a:solidFill>
                <a:latin typeface="Calibri"/>
                <a:cs typeface="Calibri"/>
              </a:rPr>
              <a:t>for </a:t>
            </a:r>
            <a:r>
              <a:rPr sz="2700" spc="-59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a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more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direct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comparison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between</a:t>
            </a:r>
            <a:r>
              <a:rPr sz="2700" spc="-4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options.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1F1F1F"/>
              </a:buClr>
              <a:buFont typeface="Calibri"/>
              <a:buAutoNum type="arabicPeriod" startAt="3"/>
            </a:pPr>
            <a:endParaRPr sz="3150">
              <a:latin typeface="Calibri"/>
              <a:cs typeface="Calibri"/>
            </a:endParaRPr>
          </a:p>
          <a:p>
            <a:pPr marL="12700" marR="215265">
              <a:lnSpc>
                <a:spcPts val="2590"/>
              </a:lnSpc>
              <a:buAutoNum type="arabicPeriod" startAt="3"/>
              <a:tabLst>
                <a:tab pos="355600" algn="l"/>
              </a:tabLst>
            </a:pPr>
            <a:r>
              <a:rPr sz="2700" b="1" spc="-10" dirty="0">
                <a:solidFill>
                  <a:srgbClr val="1F1F1F"/>
                </a:solidFill>
                <a:latin typeface="Calibri"/>
                <a:cs typeface="Calibri"/>
              </a:rPr>
              <a:t>Compare</a:t>
            </a:r>
            <a:r>
              <a:rPr sz="2700" b="1" dirty="0">
                <a:solidFill>
                  <a:srgbClr val="1F1F1F"/>
                </a:solidFill>
                <a:latin typeface="Calibri"/>
                <a:cs typeface="Calibri"/>
              </a:rPr>
              <a:t> and</a:t>
            </a:r>
            <a:r>
              <a:rPr sz="2700" b="1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1F1F1F"/>
                </a:solidFill>
                <a:latin typeface="Calibri"/>
                <a:cs typeface="Calibri"/>
              </a:rPr>
              <a:t>analyze:</a:t>
            </a:r>
            <a:r>
              <a:rPr sz="2700" b="1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Evaluate</a:t>
            </a:r>
            <a:r>
              <a:rPr sz="2700" spc="-5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1F1F1F"/>
                </a:solidFill>
                <a:latin typeface="Calibri"/>
                <a:cs typeface="Calibri"/>
              </a:rPr>
              <a:t>balance</a:t>
            </a:r>
            <a:r>
              <a:rPr sz="2700" b="1" spc="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between </a:t>
            </a:r>
            <a:r>
              <a:rPr sz="2700" spc="-59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costs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and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benefits</a:t>
            </a:r>
            <a:r>
              <a:rPr sz="2700" spc="-25" dirty="0">
                <a:solidFill>
                  <a:srgbClr val="1F1F1F"/>
                </a:solidFill>
                <a:latin typeface="Calibri"/>
                <a:cs typeface="Calibri"/>
              </a:rPr>
              <a:t> for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each</a:t>
            </a:r>
            <a:r>
              <a:rPr sz="2700" spc="-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option.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Consider</a:t>
            </a:r>
            <a:r>
              <a:rPr sz="2700" spc="-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both</a:t>
            </a:r>
            <a:endParaRPr sz="2700">
              <a:latin typeface="Calibri"/>
              <a:cs typeface="Calibri"/>
            </a:endParaRPr>
          </a:p>
          <a:p>
            <a:pPr marL="12700" marR="5080">
              <a:lnSpc>
                <a:spcPct val="80000"/>
              </a:lnSpc>
              <a:spcBef>
                <a:spcPts val="30"/>
              </a:spcBef>
            </a:pP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1F1F1F"/>
                </a:solidFill>
                <a:latin typeface="Calibri"/>
                <a:cs typeface="Calibri"/>
              </a:rPr>
              <a:t>quantitative</a:t>
            </a:r>
            <a:r>
              <a:rPr sz="2700" b="1" spc="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15" dirty="0">
                <a:solidFill>
                  <a:srgbClr val="1F1F1F"/>
                </a:solidFill>
                <a:latin typeface="Calibri"/>
                <a:cs typeface="Calibri"/>
              </a:rPr>
              <a:t>data</a:t>
            </a:r>
            <a:r>
              <a:rPr sz="2700" b="1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and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any </a:t>
            </a:r>
            <a:r>
              <a:rPr sz="2700" b="1" spc="-10" dirty="0">
                <a:solidFill>
                  <a:srgbClr val="1F1F1F"/>
                </a:solidFill>
                <a:latin typeface="Calibri"/>
                <a:cs typeface="Calibri"/>
              </a:rPr>
              <a:t>qualitative</a:t>
            </a:r>
            <a:r>
              <a:rPr sz="2700" b="1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20" dirty="0">
                <a:solidFill>
                  <a:srgbClr val="1F1F1F"/>
                </a:solidFill>
                <a:latin typeface="Calibri"/>
                <a:cs typeface="Calibri"/>
              </a:rPr>
              <a:t>factors</a:t>
            </a:r>
            <a:r>
              <a:rPr sz="2700" b="1" spc="-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that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 are </a:t>
            </a:r>
            <a:r>
              <a:rPr sz="2700" spc="-59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difficult 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to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25" dirty="0">
                <a:solidFill>
                  <a:srgbClr val="1F1F1F"/>
                </a:solidFill>
                <a:latin typeface="Calibri"/>
                <a:cs typeface="Calibri"/>
              </a:rPr>
              <a:t>quantify.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50">
              <a:latin typeface="Calibri"/>
              <a:cs typeface="Calibri"/>
            </a:endParaRPr>
          </a:p>
          <a:p>
            <a:pPr marL="12700" marR="200025">
              <a:lnSpc>
                <a:spcPct val="80000"/>
              </a:lnSpc>
              <a:buAutoNum type="arabicPeriod" startAt="5"/>
              <a:tabLst>
                <a:tab pos="356235" algn="l"/>
              </a:tabLst>
            </a:pPr>
            <a:r>
              <a:rPr sz="2700" b="1" spc="-25" dirty="0">
                <a:solidFill>
                  <a:srgbClr val="1F1F1F"/>
                </a:solidFill>
                <a:latin typeface="Calibri"/>
                <a:cs typeface="Calibri"/>
              </a:rPr>
              <a:t>Make </a:t>
            </a:r>
            <a:r>
              <a:rPr sz="2700" b="1" dirty="0">
                <a:solidFill>
                  <a:srgbClr val="1F1F1F"/>
                </a:solidFill>
                <a:latin typeface="Calibri"/>
                <a:cs typeface="Calibri"/>
              </a:rPr>
              <a:t>a decision: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Based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on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the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analysis,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choose the </a:t>
            </a:r>
            <a:r>
              <a:rPr sz="2700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option 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that </a:t>
            </a:r>
            <a:r>
              <a:rPr sz="2700" spc="-25" dirty="0">
                <a:solidFill>
                  <a:srgbClr val="1F1F1F"/>
                </a:solidFill>
                <a:latin typeface="Calibri"/>
                <a:cs typeface="Calibri"/>
              </a:rPr>
              <a:t>offers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1F1F1F"/>
                </a:solidFill>
                <a:latin typeface="Calibri"/>
                <a:cs typeface="Calibri"/>
              </a:rPr>
              <a:t>best</a:t>
            </a:r>
            <a:r>
              <a:rPr sz="2700" b="1" spc="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20" dirty="0">
                <a:solidFill>
                  <a:srgbClr val="1F1F1F"/>
                </a:solidFill>
                <a:latin typeface="Calibri"/>
                <a:cs typeface="Calibri"/>
              </a:rPr>
              <a:t>overall</a:t>
            </a:r>
            <a:r>
              <a:rPr sz="2700" b="1" spc="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1F1F1F"/>
                </a:solidFill>
                <a:latin typeface="Calibri"/>
                <a:cs typeface="Calibri"/>
              </a:rPr>
              <a:t>value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,</a:t>
            </a:r>
            <a:r>
              <a:rPr sz="2700" spc="1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1F1F1F"/>
                </a:solidFill>
                <a:latin typeface="Calibri"/>
                <a:cs typeface="Calibri"/>
              </a:rPr>
              <a:t>considering 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 both</a:t>
            </a:r>
            <a:r>
              <a:rPr sz="2700" spc="-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700" spc="-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10" dirty="0">
                <a:solidFill>
                  <a:srgbClr val="1F1F1F"/>
                </a:solidFill>
                <a:latin typeface="Calibri"/>
                <a:cs typeface="Calibri"/>
              </a:rPr>
              <a:t>financial</a:t>
            </a:r>
            <a:r>
              <a:rPr sz="2700" b="1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1F1F1F"/>
                </a:solidFill>
                <a:latin typeface="Calibri"/>
                <a:cs typeface="Calibri"/>
              </a:rPr>
              <a:t>implications</a:t>
            </a:r>
            <a:r>
              <a:rPr sz="2700" b="1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and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1F1F1F"/>
                </a:solidFill>
                <a:latin typeface="Calibri"/>
                <a:cs typeface="Calibri"/>
              </a:rPr>
              <a:t>the</a:t>
            </a:r>
            <a:r>
              <a:rPr sz="2700" spc="-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1F1F1F"/>
                </a:solidFill>
                <a:latin typeface="Calibri"/>
                <a:cs typeface="Calibri"/>
              </a:rPr>
              <a:t>broader</a:t>
            </a:r>
            <a:r>
              <a:rPr sz="2700" b="1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700" b="1" spc="-5" dirty="0">
                <a:solidFill>
                  <a:srgbClr val="1F1F1F"/>
                </a:solidFill>
                <a:latin typeface="Calibri"/>
                <a:cs typeface="Calibri"/>
              </a:rPr>
              <a:t>impact</a:t>
            </a:r>
            <a:r>
              <a:rPr sz="2700" spc="-5" dirty="0">
                <a:solidFill>
                  <a:srgbClr val="1F1F1F"/>
                </a:solidFill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4351" y="51003"/>
            <a:ext cx="75717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4F81BC"/>
                </a:solidFill>
              </a:rPr>
              <a:t>Advantages</a:t>
            </a:r>
            <a:r>
              <a:rPr sz="4000" spc="-15" dirty="0">
                <a:solidFill>
                  <a:srgbClr val="4F81BC"/>
                </a:solidFill>
              </a:rPr>
              <a:t> </a:t>
            </a:r>
            <a:r>
              <a:rPr sz="4000" spc="-5" dirty="0">
                <a:solidFill>
                  <a:srgbClr val="4F81BC"/>
                </a:solidFill>
              </a:rPr>
              <a:t>of</a:t>
            </a:r>
            <a:r>
              <a:rPr sz="4000" spc="-35" dirty="0">
                <a:solidFill>
                  <a:srgbClr val="4F81BC"/>
                </a:solidFill>
              </a:rPr>
              <a:t> </a:t>
            </a:r>
            <a:r>
              <a:rPr sz="4000" spc="-10" dirty="0">
                <a:solidFill>
                  <a:srgbClr val="4F81BC"/>
                </a:solidFill>
              </a:rPr>
              <a:t>Cost-Benefit</a:t>
            </a:r>
            <a:r>
              <a:rPr sz="4000" spc="-20" dirty="0">
                <a:solidFill>
                  <a:srgbClr val="4F81BC"/>
                </a:solidFill>
              </a:rPr>
              <a:t> </a:t>
            </a:r>
            <a:r>
              <a:rPr sz="4000" spc="-5" dirty="0">
                <a:solidFill>
                  <a:srgbClr val="4F81BC"/>
                </a:solidFill>
              </a:rPr>
              <a:t>Analysis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889762"/>
            <a:ext cx="8854440" cy="4742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4999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advantage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this type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0" dirty="0">
                <a:latin typeface="Calibri"/>
                <a:cs typeface="Calibri"/>
              </a:rPr>
              <a:t>that</a:t>
            </a:r>
            <a:r>
              <a:rPr sz="2400" spc="-15" dirty="0">
                <a:latin typeface="Calibri"/>
                <a:cs typeface="Calibri"/>
              </a:rPr>
              <a:t> many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different</a:t>
            </a:r>
            <a:r>
              <a:rPr sz="24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outcomes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compared </a:t>
            </a:r>
            <a:r>
              <a:rPr sz="2400" dirty="0">
                <a:latin typeface="Calibri"/>
                <a:cs typeface="Calibri"/>
              </a:rPr>
              <a:t>as long as the </a:t>
            </a:r>
            <a:r>
              <a:rPr sz="2400" spc="-10" dirty="0">
                <a:latin typeface="Calibri"/>
                <a:cs typeface="Calibri"/>
              </a:rPr>
              <a:t>outcomes measures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10" dirty="0">
                <a:latin typeface="Calibri"/>
                <a:cs typeface="Calibri"/>
              </a:rPr>
              <a:t>valued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monetary </a:t>
            </a:r>
            <a:r>
              <a:rPr sz="2400" spc="-5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units.</a:t>
            </a:r>
            <a:endParaRPr sz="2400">
              <a:latin typeface="Calibri"/>
              <a:cs typeface="Calibri"/>
            </a:endParaRPr>
          </a:p>
          <a:p>
            <a:pPr marL="355600" marR="406400" indent="-34290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Improved </a:t>
            </a:r>
            <a:r>
              <a:rPr sz="2400" b="1" dirty="0">
                <a:solidFill>
                  <a:srgbClr val="1F1F1F"/>
                </a:solidFill>
                <a:latin typeface="Times New Roman"/>
                <a:cs typeface="Times New Roman"/>
              </a:rPr>
              <a:t>decision-making: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Provides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a structured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framework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for </a:t>
            </a:r>
            <a:r>
              <a:rPr sz="2400" spc="-58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evaluating</a:t>
            </a:r>
            <a:r>
              <a:rPr sz="2400" spc="-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options</a:t>
            </a:r>
            <a:r>
              <a:rPr sz="2400" spc="-1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objectively</a:t>
            </a:r>
            <a:r>
              <a:rPr sz="2400" spc="-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avoiding</a:t>
            </a:r>
            <a:r>
              <a:rPr sz="2400" spc="-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biases.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marR="8001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1F1F1F"/>
                </a:solidFill>
                <a:latin typeface="Times New Roman"/>
                <a:cs typeface="Times New Roman"/>
              </a:rPr>
              <a:t>Enhanced</a:t>
            </a:r>
            <a:r>
              <a:rPr sz="2400" b="1" spc="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1F1F1F"/>
                </a:solidFill>
                <a:latin typeface="Times New Roman"/>
                <a:cs typeface="Times New Roman"/>
              </a:rPr>
              <a:t>transparency:</a:t>
            </a:r>
            <a:r>
              <a:rPr sz="2400" b="1" spc="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Helps communicate</a:t>
            </a:r>
            <a:r>
              <a:rPr sz="2400" spc="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the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rationale</a:t>
            </a:r>
            <a:r>
              <a:rPr sz="2400" spc="-3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behind</a:t>
            </a:r>
            <a:r>
              <a:rPr sz="2400" spc="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a </a:t>
            </a:r>
            <a:r>
              <a:rPr sz="2400" spc="-58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decision</a:t>
            </a:r>
            <a:r>
              <a:rPr sz="2400" spc="-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by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 clearly</a:t>
            </a:r>
            <a:r>
              <a:rPr sz="2400" spc="-4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outlining</a:t>
            </a:r>
            <a:r>
              <a:rPr sz="2400" spc="-3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the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costs</a:t>
            </a:r>
            <a:r>
              <a:rPr sz="2400" spc="-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benefits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 considered.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marR="21971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rgbClr val="1F1F1F"/>
                </a:solidFill>
                <a:latin typeface="Times New Roman"/>
                <a:cs typeface="Times New Roman"/>
              </a:rPr>
              <a:t>Efficient</a:t>
            </a:r>
            <a:r>
              <a:rPr sz="2400" b="1" spc="-4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1F1F1F"/>
                </a:solidFill>
                <a:latin typeface="Times New Roman"/>
                <a:cs typeface="Times New Roman"/>
              </a:rPr>
              <a:t>resource</a:t>
            </a:r>
            <a:r>
              <a:rPr sz="2400" b="1" spc="-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F1F1F"/>
                </a:solidFill>
                <a:latin typeface="Times New Roman"/>
                <a:cs typeface="Times New Roman"/>
              </a:rPr>
              <a:t>allocation:</a:t>
            </a:r>
            <a:r>
              <a:rPr sz="2400" b="1" spc="-14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Allows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 for 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informed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 decisions</a:t>
            </a:r>
            <a:r>
              <a:rPr sz="2400" spc="-2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about </a:t>
            </a:r>
            <a:r>
              <a:rPr sz="2400" spc="-58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how</a:t>
            </a:r>
            <a:r>
              <a:rPr sz="2400" spc="-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allocate</a:t>
            </a:r>
            <a:r>
              <a:rPr sz="2400" spc="-4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resources</a:t>
            </a:r>
            <a:r>
              <a:rPr sz="2400" spc="-2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for </a:t>
            </a:r>
            <a:r>
              <a:rPr sz="2400" spc="-10" dirty="0">
                <a:solidFill>
                  <a:srgbClr val="1F1F1F"/>
                </a:solidFill>
                <a:latin typeface="Times New Roman"/>
                <a:cs typeface="Times New Roman"/>
              </a:rPr>
              <a:t>maximum</a:t>
            </a:r>
            <a:r>
              <a:rPr sz="2400" spc="1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F1F1F"/>
                </a:solidFill>
                <a:latin typeface="Times New Roman"/>
                <a:cs typeface="Times New Roman"/>
              </a:rPr>
              <a:t>benefit.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4994" y="225678"/>
            <a:ext cx="73513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>
                <a:solidFill>
                  <a:srgbClr val="4F81BC"/>
                </a:solidFill>
              </a:rPr>
              <a:t>Disadvantages</a:t>
            </a:r>
            <a:r>
              <a:rPr sz="3600" dirty="0">
                <a:solidFill>
                  <a:srgbClr val="4F81BC"/>
                </a:solidFill>
              </a:rPr>
              <a:t> of</a:t>
            </a:r>
            <a:r>
              <a:rPr sz="3600" spc="-10" dirty="0">
                <a:solidFill>
                  <a:srgbClr val="4F81BC"/>
                </a:solidFill>
              </a:rPr>
              <a:t> Cost-Benefit</a:t>
            </a:r>
            <a:r>
              <a:rPr sz="3600" spc="-30" dirty="0">
                <a:solidFill>
                  <a:srgbClr val="4F81BC"/>
                </a:solidFill>
              </a:rPr>
              <a:t> </a:t>
            </a:r>
            <a:r>
              <a:rPr sz="3600" spc="-5" dirty="0">
                <a:solidFill>
                  <a:srgbClr val="4F81BC"/>
                </a:solidFill>
              </a:rPr>
              <a:t>Analysis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318005"/>
            <a:ext cx="7847330" cy="3186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7940" indent="-343535">
              <a:lnSpc>
                <a:spcPct val="997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disadvantage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placing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economic </a:t>
            </a:r>
            <a:r>
              <a:rPr sz="2400" dirty="0">
                <a:latin typeface="Times New Roman"/>
                <a:cs typeface="Times New Roman"/>
              </a:rPr>
              <a:t>values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medical </a:t>
            </a:r>
            <a:r>
              <a:rPr sz="2400" spc="-5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outcomes </a:t>
            </a:r>
            <a:r>
              <a:rPr sz="2400" dirty="0">
                <a:latin typeface="Times New Roman"/>
                <a:cs typeface="Times New Roman"/>
              </a:rPr>
              <a:t>is not an easy task and there is no universal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agreement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 one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standard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method</a:t>
            </a:r>
            <a:r>
              <a:rPr sz="2400" dirty="0">
                <a:latin typeface="Times New Roman"/>
                <a:cs typeface="Times New Roman"/>
              </a:rPr>
              <a:t> for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accomplishing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this</a:t>
            </a:r>
            <a:r>
              <a:rPr sz="3200" b="1" spc="5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45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4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solidFill>
                  <a:srgbClr val="1F1F1F"/>
                </a:solidFill>
                <a:latin typeface="Calibri"/>
                <a:cs typeface="Calibri"/>
              </a:rPr>
              <a:t>Difficulty in quantifying:</a:t>
            </a:r>
            <a:r>
              <a:rPr sz="2800" b="1" spc="3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Assigning</a:t>
            </a:r>
            <a:r>
              <a:rPr sz="2800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monetary</a:t>
            </a:r>
            <a:r>
              <a:rPr sz="2800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values </a:t>
            </a:r>
            <a:r>
              <a:rPr sz="2800" spc="-6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1F1F1F"/>
                </a:solidFill>
                <a:latin typeface="Calibri"/>
                <a:cs typeface="Calibri"/>
              </a:rPr>
              <a:t>to</a:t>
            </a:r>
            <a:r>
              <a:rPr sz="280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intangible</a:t>
            </a:r>
            <a:r>
              <a:rPr sz="2800" spc="3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costs</a:t>
            </a:r>
            <a:r>
              <a:rPr sz="2800" spc="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and</a:t>
            </a:r>
            <a:r>
              <a:rPr sz="2800" spc="20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1F1F1F"/>
                </a:solidFill>
                <a:latin typeface="Calibri"/>
                <a:cs typeface="Calibri"/>
              </a:rPr>
              <a:t>benefits</a:t>
            </a:r>
            <a:r>
              <a:rPr sz="2800" spc="2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can</a:t>
            </a:r>
            <a:r>
              <a:rPr sz="2800" spc="1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be</a:t>
            </a:r>
            <a:r>
              <a:rPr sz="2800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challenging </a:t>
            </a:r>
            <a:r>
              <a:rPr sz="2800" spc="-5" dirty="0">
                <a:solidFill>
                  <a:srgbClr val="1F1F1F"/>
                </a:solidFill>
                <a:latin typeface="Calibri"/>
                <a:cs typeface="Calibri"/>
              </a:rPr>
              <a:t> and</a:t>
            </a:r>
            <a:r>
              <a:rPr sz="2800" spc="5" dirty="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1F1F1F"/>
                </a:solidFill>
                <a:latin typeface="Calibri"/>
                <a:cs typeface="Calibri"/>
              </a:rPr>
              <a:t>subjective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2205</Words>
  <Application>Microsoft Office PowerPoint</Application>
  <PresentationFormat>عرض على الشاشة (3:4)‏</PresentationFormat>
  <Paragraphs>267</Paragraphs>
  <Slides>39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39</vt:i4>
      </vt:variant>
    </vt:vector>
  </HeadingPairs>
  <TitlesOfParts>
    <vt:vector size="40" baseType="lpstr">
      <vt:lpstr>Office Theme</vt:lpstr>
      <vt:lpstr>عرض تقديمي في PowerPoint</vt:lpstr>
      <vt:lpstr>Objectives</vt:lpstr>
      <vt:lpstr>Pharmacoeconomic Methodologies</vt:lpstr>
      <vt:lpstr>Cost-Benefit Analysis</vt:lpstr>
      <vt:lpstr>Cost-benefit analysis (CBA )</vt:lpstr>
      <vt:lpstr>Steps of Cost-benefit analysis</vt:lpstr>
      <vt:lpstr>Steps of Cost-benefit analysis</vt:lpstr>
      <vt:lpstr>Advantages of Cost-Benefit Analysis</vt:lpstr>
      <vt:lpstr>Disadvantages of Cost-Benefit Analysis</vt:lpstr>
      <vt:lpstr>CBA vs CEA</vt:lpstr>
      <vt:lpstr>عرض تقديمي في PowerPoint</vt:lpstr>
      <vt:lpstr>Limitations of Cost-effectiveness Analysis</vt:lpstr>
      <vt:lpstr>Challenges of Cost-benefit Analysis</vt:lpstr>
      <vt:lpstr>Conducting CBA</vt:lpstr>
      <vt:lpstr>Conducting CBA (Different Alternatives)</vt:lpstr>
      <vt:lpstr>Conducting CBA (Different Alternatives)</vt:lpstr>
      <vt:lpstr>Figure 7.1: Direct &amp; Indirect Costs Vs. Direct, Indirect &amp; Intangible benefits</vt:lpstr>
      <vt:lpstr>Figure 7.1 shows the basic components of CBA</vt:lpstr>
      <vt:lpstr>Difference between Costs &amp; Benefits</vt:lpstr>
      <vt:lpstr>Measuring Indirect and Intangible Benefits</vt:lpstr>
      <vt:lpstr>1-Human Capital Method</vt:lpstr>
      <vt:lpstr>Human Capital Method-Continue</vt:lpstr>
      <vt:lpstr>Indirect Benefit:</vt:lpstr>
      <vt:lpstr>Indirect Benefit: Daily Wage Rate Calculation</vt:lpstr>
      <vt:lpstr>Indirect Benefit: Calculate the number of  working days per year</vt:lpstr>
      <vt:lpstr>II- Missed Time (Days or Years) Because of Illness</vt:lpstr>
      <vt:lpstr>Missed days because of illness can fall into four groups :</vt:lpstr>
      <vt:lpstr>عرض تقديمي في PowerPoint</vt:lpstr>
      <vt:lpstr>Indirect Cost of disease &amp; Indirect Benefit of  intervention</vt:lpstr>
      <vt:lpstr>عرض تقديمي في PowerPoint</vt:lpstr>
      <vt:lpstr>عرض تقديمي في PowerPoint</vt:lpstr>
      <vt:lpstr>Advantages of the Human Capital Method</vt:lpstr>
      <vt:lpstr>The Disadvantages of HC Method</vt:lpstr>
      <vt:lpstr>The Disadvantages of HC Method</vt:lpstr>
      <vt:lpstr>The Disadvantages of HC Method</vt:lpstr>
      <vt:lpstr>The Disadvantages of HC Method</vt:lpstr>
      <vt:lpstr>The Disadvantages of HC Method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Dyiaa</dc:creator>
  <cp:lastModifiedBy>Maher</cp:lastModifiedBy>
  <cp:revision>2</cp:revision>
  <dcterms:created xsi:type="dcterms:W3CDTF">2024-05-22T05:47:32Z</dcterms:created>
  <dcterms:modified xsi:type="dcterms:W3CDTF">2024-05-22T06:04:22Z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2024-05-22T00:00:00Z</vt:filetime>
  </property>
</Properties>
</file>