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88" autoAdjust="0"/>
    <p:restoredTop sz="94660"/>
  </p:normalViewPr>
  <p:slideViewPr>
    <p:cSldViewPr>
      <p:cViewPr varScale="1">
        <p:scale>
          <a:sx n="69" d="100"/>
          <a:sy n="69" d="100"/>
        </p:scale>
        <p:origin x="-172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E2362-84D4-4C83-8CA2-7A37132F2155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32F89-0291-4B6A-959E-858128EF27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962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093974" y="14681"/>
            <a:ext cx="2956051" cy="1002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4F81B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235FF-29EE-4CB7-BD80-AECA9CC2480B}" type="datetime1">
              <a:rPr lang="en-US" smtClean="0"/>
              <a:t>5/22/2024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1F487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rgbClr val="6F2F9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0D5A5-BE3B-4B17-967E-8CA9AAD2719C}" type="datetime1">
              <a:rPr lang="en-US" smtClean="0"/>
              <a:t>5/22/2024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1F487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AC881-676D-4BFD-AB49-10F9ECD85DD1}" type="datetime1">
              <a:rPr lang="en-US" smtClean="0"/>
              <a:t>5/22/2024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1F487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3E9E3-6684-4EA5-B62F-E3071C7DACD8}" type="datetime1">
              <a:rPr lang="en-US" smtClean="0"/>
              <a:t>5/22/2024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3126105" cy="6858000"/>
          </a:xfrm>
          <a:custGeom>
            <a:avLst/>
            <a:gdLst/>
            <a:ahLst/>
            <a:cxnLst/>
            <a:rect l="l" t="t" r="r" b="b"/>
            <a:pathLst>
              <a:path w="3126105" h="6858000">
                <a:moveTo>
                  <a:pt x="1694814" y="0"/>
                </a:moveTo>
                <a:lnTo>
                  <a:pt x="0" y="0"/>
                </a:lnTo>
                <a:lnTo>
                  <a:pt x="0" y="6857999"/>
                </a:lnTo>
                <a:lnTo>
                  <a:pt x="1694814" y="6857999"/>
                </a:lnTo>
                <a:lnTo>
                  <a:pt x="1790954" y="6775778"/>
                </a:lnTo>
                <a:lnTo>
                  <a:pt x="1823018" y="6746499"/>
                </a:lnTo>
                <a:lnTo>
                  <a:pt x="1854785" y="6716687"/>
                </a:lnTo>
                <a:lnTo>
                  <a:pt x="1886250" y="6686349"/>
                </a:lnTo>
                <a:lnTo>
                  <a:pt x="1917410" y="6655488"/>
                </a:lnTo>
                <a:lnTo>
                  <a:pt x="1948262" y="6624111"/>
                </a:lnTo>
                <a:lnTo>
                  <a:pt x="1978801" y="6592220"/>
                </a:lnTo>
                <a:lnTo>
                  <a:pt x="2009025" y="6559823"/>
                </a:lnTo>
                <a:lnTo>
                  <a:pt x="2038928" y="6526922"/>
                </a:lnTo>
                <a:lnTo>
                  <a:pt x="2068509" y="6493523"/>
                </a:lnTo>
                <a:lnTo>
                  <a:pt x="2097763" y="6459631"/>
                </a:lnTo>
                <a:lnTo>
                  <a:pt x="2126687" y="6425251"/>
                </a:lnTo>
                <a:lnTo>
                  <a:pt x="2155277" y="6390387"/>
                </a:lnTo>
                <a:lnTo>
                  <a:pt x="2183530" y="6355044"/>
                </a:lnTo>
                <a:lnTo>
                  <a:pt x="2211441" y="6319227"/>
                </a:lnTo>
                <a:lnTo>
                  <a:pt x="2239007" y="6282941"/>
                </a:lnTo>
                <a:lnTo>
                  <a:pt x="2266226" y="6246191"/>
                </a:lnTo>
                <a:lnTo>
                  <a:pt x="2293092" y="6208981"/>
                </a:lnTo>
                <a:lnTo>
                  <a:pt x="2319603" y="6171316"/>
                </a:lnTo>
                <a:lnTo>
                  <a:pt x="2345754" y="6133201"/>
                </a:lnTo>
                <a:lnTo>
                  <a:pt x="2371543" y="6094642"/>
                </a:lnTo>
                <a:lnTo>
                  <a:pt x="2396965" y="6055641"/>
                </a:lnTo>
                <a:lnTo>
                  <a:pt x="2422018" y="6016206"/>
                </a:lnTo>
                <a:lnTo>
                  <a:pt x="2446697" y="5976339"/>
                </a:lnTo>
                <a:lnTo>
                  <a:pt x="2470998" y="5936047"/>
                </a:lnTo>
                <a:lnTo>
                  <a:pt x="2494919" y="5895333"/>
                </a:lnTo>
                <a:lnTo>
                  <a:pt x="2518456" y="5854204"/>
                </a:lnTo>
                <a:lnTo>
                  <a:pt x="2541604" y="5812662"/>
                </a:lnTo>
                <a:lnTo>
                  <a:pt x="2564361" y="5770714"/>
                </a:lnTo>
                <a:lnTo>
                  <a:pt x="2586722" y="5728365"/>
                </a:lnTo>
                <a:lnTo>
                  <a:pt x="2608685" y="5685618"/>
                </a:lnTo>
                <a:lnTo>
                  <a:pt x="2630245" y="5642479"/>
                </a:lnTo>
                <a:lnTo>
                  <a:pt x="2651400" y="5598952"/>
                </a:lnTo>
                <a:lnTo>
                  <a:pt x="2672144" y="5555043"/>
                </a:lnTo>
                <a:lnTo>
                  <a:pt x="2692476" y="5510756"/>
                </a:lnTo>
                <a:lnTo>
                  <a:pt x="2712390" y="5466095"/>
                </a:lnTo>
                <a:lnTo>
                  <a:pt x="2731884" y="5421067"/>
                </a:lnTo>
                <a:lnTo>
                  <a:pt x="2750954" y="5375675"/>
                </a:lnTo>
                <a:lnTo>
                  <a:pt x="2769596" y="5329925"/>
                </a:lnTo>
                <a:lnTo>
                  <a:pt x="2787807" y="5283821"/>
                </a:lnTo>
                <a:lnTo>
                  <a:pt x="2805583" y="5237367"/>
                </a:lnTo>
                <a:lnTo>
                  <a:pt x="2822920" y="5190570"/>
                </a:lnTo>
                <a:lnTo>
                  <a:pt x="2839816" y="5143433"/>
                </a:lnTo>
                <a:lnTo>
                  <a:pt x="2856265" y="5095962"/>
                </a:lnTo>
                <a:lnTo>
                  <a:pt x="2872266" y="5048161"/>
                </a:lnTo>
                <a:lnTo>
                  <a:pt x="2887813" y="5000035"/>
                </a:lnTo>
                <a:lnTo>
                  <a:pt x="2902904" y="4951589"/>
                </a:lnTo>
                <a:lnTo>
                  <a:pt x="2917534" y="4902827"/>
                </a:lnTo>
                <a:lnTo>
                  <a:pt x="2931701" y="4853755"/>
                </a:lnTo>
                <a:lnTo>
                  <a:pt x="2945401" y="4804377"/>
                </a:lnTo>
                <a:lnTo>
                  <a:pt x="2958629" y="4754699"/>
                </a:lnTo>
                <a:lnTo>
                  <a:pt x="2971383" y="4704724"/>
                </a:lnTo>
                <a:lnTo>
                  <a:pt x="2983659" y="4654458"/>
                </a:lnTo>
                <a:lnTo>
                  <a:pt x="2995453" y="4603905"/>
                </a:lnTo>
                <a:lnTo>
                  <a:pt x="3006761" y="4553071"/>
                </a:lnTo>
                <a:lnTo>
                  <a:pt x="3017581" y="4501960"/>
                </a:lnTo>
                <a:lnTo>
                  <a:pt x="3027908" y="4450577"/>
                </a:lnTo>
                <a:lnTo>
                  <a:pt x="3037738" y="4398927"/>
                </a:lnTo>
                <a:lnTo>
                  <a:pt x="3047069" y="4347014"/>
                </a:lnTo>
                <a:lnTo>
                  <a:pt x="3055897" y="4294843"/>
                </a:lnTo>
                <a:lnTo>
                  <a:pt x="3064217" y="4242420"/>
                </a:lnTo>
                <a:lnTo>
                  <a:pt x="3072027" y="4189749"/>
                </a:lnTo>
                <a:lnTo>
                  <a:pt x="3079322" y="4136834"/>
                </a:lnTo>
                <a:lnTo>
                  <a:pt x="3086100" y="4083681"/>
                </a:lnTo>
                <a:lnTo>
                  <a:pt x="3092356" y="4030294"/>
                </a:lnTo>
                <a:lnTo>
                  <a:pt x="3098087" y="3976679"/>
                </a:lnTo>
                <a:lnTo>
                  <a:pt x="3103289" y="3922840"/>
                </a:lnTo>
                <a:lnTo>
                  <a:pt x="3107959" y="3868781"/>
                </a:lnTo>
                <a:lnTo>
                  <a:pt x="3112093" y="3814508"/>
                </a:lnTo>
                <a:lnTo>
                  <a:pt x="3115688" y="3760026"/>
                </a:lnTo>
                <a:lnTo>
                  <a:pt x="3118739" y="3705339"/>
                </a:lnTo>
                <a:lnTo>
                  <a:pt x="3121244" y="3650451"/>
                </a:lnTo>
                <a:lnTo>
                  <a:pt x="3123198" y="3595369"/>
                </a:lnTo>
                <a:lnTo>
                  <a:pt x="3124599" y="3540096"/>
                </a:lnTo>
                <a:lnTo>
                  <a:pt x="3125442" y="3484638"/>
                </a:lnTo>
                <a:lnTo>
                  <a:pt x="3125724" y="3429000"/>
                </a:lnTo>
                <a:lnTo>
                  <a:pt x="3125442" y="3373361"/>
                </a:lnTo>
                <a:lnTo>
                  <a:pt x="3124599" y="3317903"/>
                </a:lnTo>
                <a:lnTo>
                  <a:pt x="3123198" y="3262630"/>
                </a:lnTo>
                <a:lnTo>
                  <a:pt x="3121244" y="3207548"/>
                </a:lnTo>
                <a:lnTo>
                  <a:pt x="3118739" y="3152661"/>
                </a:lnTo>
                <a:lnTo>
                  <a:pt x="3115688" y="3097974"/>
                </a:lnTo>
                <a:lnTo>
                  <a:pt x="3112093" y="3043492"/>
                </a:lnTo>
                <a:lnTo>
                  <a:pt x="3107959" y="2989220"/>
                </a:lnTo>
                <a:lnTo>
                  <a:pt x="3103289" y="2935162"/>
                </a:lnTo>
                <a:lnTo>
                  <a:pt x="3098087" y="2881323"/>
                </a:lnTo>
                <a:lnTo>
                  <a:pt x="3092356" y="2827708"/>
                </a:lnTo>
                <a:lnTo>
                  <a:pt x="3086100" y="2774322"/>
                </a:lnTo>
                <a:lnTo>
                  <a:pt x="3079322" y="2721170"/>
                </a:lnTo>
                <a:lnTo>
                  <a:pt x="3072027" y="2668256"/>
                </a:lnTo>
                <a:lnTo>
                  <a:pt x="3064217" y="2615585"/>
                </a:lnTo>
                <a:lnTo>
                  <a:pt x="3055897" y="2563162"/>
                </a:lnTo>
                <a:lnTo>
                  <a:pt x="3047069" y="2510992"/>
                </a:lnTo>
                <a:lnTo>
                  <a:pt x="3037738" y="2459080"/>
                </a:lnTo>
                <a:lnTo>
                  <a:pt x="3027908" y="2407430"/>
                </a:lnTo>
                <a:lnTo>
                  <a:pt x="3017581" y="2356048"/>
                </a:lnTo>
                <a:lnTo>
                  <a:pt x="3006761" y="2304937"/>
                </a:lnTo>
                <a:lnTo>
                  <a:pt x="2995453" y="2254104"/>
                </a:lnTo>
                <a:lnTo>
                  <a:pt x="2983659" y="2203552"/>
                </a:lnTo>
                <a:lnTo>
                  <a:pt x="2971383" y="2153286"/>
                </a:lnTo>
                <a:lnTo>
                  <a:pt x="2958629" y="2103312"/>
                </a:lnTo>
                <a:lnTo>
                  <a:pt x="2945401" y="2053634"/>
                </a:lnTo>
                <a:lnTo>
                  <a:pt x="2931701" y="2004257"/>
                </a:lnTo>
                <a:lnTo>
                  <a:pt x="2917534" y="1955186"/>
                </a:lnTo>
                <a:lnTo>
                  <a:pt x="2902904" y="1906425"/>
                </a:lnTo>
                <a:lnTo>
                  <a:pt x="2887813" y="1857979"/>
                </a:lnTo>
                <a:lnTo>
                  <a:pt x="2872266" y="1809853"/>
                </a:lnTo>
                <a:lnTo>
                  <a:pt x="2856265" y="1762053"/>
                </a:lnTo>
                <a:lnTo>
                  <a:pt x="2839816" y="1714582"/>
                </a:lnTo>
                <a:lnTo>
                  <a:pt x="2822920" y="1667445"/>
                </a:lnTo>
                <a:lnTo>
                  <a:pt x="2805583" y="1620648"/>
                </a:lnTo>
                <a:lnTo>
                  <a:pt x="2787807" y="1574195"/>
                </a:lnTo>
                <a:lnTo>
                  <a:pt x="2769596" y="1528091"/>
                </a:lnTo>
                <a:lnTo>
                  <a:pt x="2750954" y="1482341"/>
                </a:lnTo>
                <a:lnTo>
                  <a:pt x="2731884" y="1436949"/>
                </a:lnTo>
                <a:lnTo>
                  <a:pt x="2712390" y="1391921"/>
                </a:lnTo>
                <a:lnTo>
                  <a:pt x="2692476" y="1347261"/>
                </a:lnTo>
                <a:lnTo>
                  <a:pt x="2672144" y="1302973"/>
                </a:lnTo>
                <a:lnTo>
                  <a:pt x="2651400" y="1259064"/>
                </a:lnTo>
                <a:lnTo>
                  <a:pt x="2630245" y="1215537"/>
                </a:lnTo>
                <a:lnTo>
                  <a:pt x="2608685" y="1172397"/>
                </a:lnTo>
                <a:lnTo>
                  <a:pt x="2586722" y="1129650"/>
                </a:lnTo>
                <a:lnTo>
                  <a:pt x="2564361" y="1087300"/>
                </a:lnTo>
                <a:lnTo>
                  <a:pt x="2541604" y="1045351"/>
                </a:lnTo>
                <a:lnTo>
                  <a:pt x="2518456" y="1003809"/>
                </a:lnTo>
                <a:lnTo>
                  <a:pt x="2494919" y="962678"/>
                </a:lnTo>
                <a:lnTo>
                  <a:pt x="2470998" y="921964"/>
                </a:lnTo>
                <a:lnTo>
                  <a:pt x="2446697" y="881670"/>
                </a:lnTo>
                <a:lnTo>
                  <a:pt x="2422018" y="841803"/>
                </a:lnTo>
                <a:lnTo>
                  <a:pt x="2396965" y="802366"/>
                </a:lnTo>
                <a:lnTo>
                  <a:pt x="2371543" y="763364"/>
                </a:lnTo>
                <a:lnTo>
                  <a:pt x="2345754" y="724803"/>
                </a:lnTo>
                <a:lnTo>
                  <a:pt x="2319603" y="686686"/>
                </a:lnTo>
                <a:lnTo>
                  <a:pt x="2293092" y="649020"/>
                </a:lnTo>
                <a:lnTo>
                  <a:pt x="2266226" y="611808"/>
                </a:lnTo>
                <a:lnTo>
                  <a:pt x="2239007" y="575056"/>
                </a:lnTo>
                <a:lnTo>
                  <a:pt x="2211441" y="538767"/>
                </a:lnTo>
                <a:lnTo>
                  <a:pt x="2183530" y="502948"/>
                </a:lnTo>
                <a:lnTo>
                  <a:pt x="2155277" y="467603"/>
                </a:lnTo>
                <a:lnTo>
                  <a:pt x="2126687" y="432736"/>
                </a:lnTo>
                <a:lnTo>
                  <a:pt x="2097763" y="398353"/>
                </a:lnTo>
                <a:lnTo>
                  <a:pt x="2068509" y="364458"/>
                </a:lnTo>
                <a:lnTo>
                  <a:pt x="2038928" y="331056"/>
                </a:lnTo>
                <a:lnTo>
                  <a:pt x="2009025" y="298152"/>
                </a:lnTo>
                <a:lnTo>
                  <a:pt x="1978801" y="265751"/>
                </a:lnTo>
                <a:lnTo>
                  <a:pt x="1948262" y="233857"/>
                </a:lnTo>
                <a:lnTo>
                  <a:pt x="1917410" y="202476"/>
                </a:lnTo>
                <a:lnTo>
                  <a:pt x="1886250" y="171611"/>
                </a:lnTo>
                <a:lnTo>
                  <a:pt x="1854785" y="141269"/>
                </a:lnTo>
                <a:lnTo>
                  <a:pt x="1823018" y="111453"/>
                </a:lnTo>
                <a:lnTo>
                  <a:pt x="1790954" y="82169"/>
                </a:lnTo>
                <a:lnTo>
                  <a:pt x="1694814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8630D-E49E-4F07-973C-A8876FDA30DA}" type="datetime1">
              <a:rPr lang="en-US" smtClean="0"/>
              <a:t>5/22/2024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49447" y="285750"/>
            <a:ext cx="2245105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1F487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36673" y="1116176"/>
            <a:ext cx="5470652" cy="18370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1" i="0">
                <a:solidFill>
                  <a:srgbClr val="6F2F9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208782" y="6373774"/>
            <a:ext cx="2727325" cy="3606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7B989-5C55-4C8E-8E61-90F7CCBBE8D4}" type="datetime1">
              <a:rPr lang="en-US" smtClean="0"/>
              <a:t>5/22/2024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01811" y="6465214"/>
            <a:ext cx="23177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dicinenet.com/script/main/art.asp?articlekey=39532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1836673" y="1116176"/>
            <a:ext cx="5470652" cy="88184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8620" marR="5080" indent="-376555">
              <a:lnSpc>
                <a:spcPct val="110000"/>
              </a:lnSpc>
              <a:spcBef>
                <a:spcPts val="105"/>
              </a:spcBef>
            </a:pPr>
            <a:r>
              <a:rPr spc="-30" dirty="0"/>
              <a:t>Patient </a:t>
            </a:r>
            <a:r>
              <a:rPr spc="-20" dirty="0" smtClean="0"/>
              <a:t>Outcome</a:t>
            </a:r>
            <a:endParaRPr spc="-10"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8" name="object 8"/>
          <p:cNvSpPr txBox="1"/>
          <p:nvPr/>
        </p:nvSpPr>
        <p:spPr>
          <a:xfrm>
            <a:off x="8479535" y="6465214"/>
            <a:ext cx="1536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1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2627" y="339852"/>
            <a:ext cx="8046720" cy="603504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6394" y="2497327"/>
            <a:ext cx="2097405" cy="17170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95"/>
              </a:spcBef>
            </a:pPr>
            <a:r>
              <a:rPr sz="3700" b="1" spc="-5" dirty="0">
                <a:solidFill>
                  <a:srgbClr val="FFFFFF"/>
                </a:solidFill>
                <a:latin typeface="Calibri"/>
                <a:cs typeface="Calibri"/>
              </a:rPr>
              <a:t>3-</a:t>
            </a:r>
            <a:endParaRPr sz="3700">
              <a:latin typeface="Calibri"/>
              <a:cs typeface="Calibri"/>
            </a:endParaRPr>
          </a:p>
          <a:p>
            <a:pPr marL="12700" marR="5080" algn="ctr">
              <a:lnSpc>
                <a:spcPct val="100000"/>
              </a:lnSpc>
            </a:pPr>
            <a:r>
              <a:rPr sz="3700" b="1" spc="-10" dirty="0">
                <a:solidFill>
                  <a:srgbClr val="FFFFFF"/>
                </a:solidFill>
                <a:latin typeface="Calibri"/>
                <a:cs typeface="Calibri"/>
              </a:rPr>
              <a:t>Meas</a:t>
            </a:r>
            <a:r>
              <a:rPr sz="3700" b="1" spc="-2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3700" b="1" spc="-10" dirty="0">
                <a:solidFill>
                  <a:srgbClr val="FFFFFF"/>
                </a:solidFill>
                <a:latin typeface="Calibri"/>
                <a:cs typeface="Calibri"/>
              </a:rPr>
              <a:t>ring  QoL</a:t>
            </a:r>
            <a:endParaRPr sz="37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194804" y="4498085"/>
            <a:ext cx="1530985" cy="2042160"/>
          </a:xfrm>
          <a:custGeom>
            <a:avLst/>
            <a:gdLst/>
            <a:ahLst/>
            <a:cxnLst/>
            <a:rect l="l" t="t" r="r" b="b"/>
            <a:pathLst>
              <a:path w="1530984" h="2042159">
                <a:moveTo>
                  <a:pt x="0" y="2042159"/>
                </a:moveTo>
                <a:lnTo>
                  <a:pt x="41447" y="2041425"/>
                </a:lnTo>
                <a:lnTo>
                  <a:pt x="82623" y="2039236"/>
                </a:lnTo>
                <a:lnTo>
                  <a:pt x="123513" y="2035609"/>
                </a:lnTo>
                <a:lnTo>
                  <a:pt x="164103" y="2030563"/>
                </a:lnTo>
                <a:lnTo>
                  <a:pt x="204380" y="2024117"/>
                </a:lnTo>
                <a:lnTo>
                  <a:pt x="244329" y="2016289"/>
                </a:lnTo>
                <a:lnTo>
                  <a:pt x="283937" y="2007098"/>
                </a:lnTo>
                <a:lnTo>
                  <a:pt x="323189" y="1996563"/>
                </a:lnTo>
                <a:lnTo>
                  <a:pt x="362073" y="1984701"/>
                </a:lnTo>
                <a:lnTo>
                  <a:pt x="400573" y="1971532"/>
                </a:lnTo>
                <a:lnTo>
                  <a:pt x="438677" y="1957074"/>
                </a:lnTo>
                <a:lnTo>
                  <a:pt x="476369" y="1941345"/>
                </a:lnTo>
                <a:lnTo>
                  <a:pt x="513637" y="1924364"/>
                </a:lnTo>
                <a:lnTo>
                  <a:pt x="550467" y="1906150"/>
                </a:lnTo>
                <a:lnTo>
                  <a:pt x="586844" y="1886721"/>
                </a:lnTo>
                <a:lnTo>
                  <a:pt x="622754" y="1866095"/>
                </a:lnTo>
                <a:lnTo>
                  <a:pt x="658185" y="1844292"/>
                </a:lnTo>
                <a:lnTo>
                  <a:pt x="693121" y="1821329"/>
                </a:lnTo>
                <a:lnTo>
                  <a:pt x="727549" y="1797225"/>
                </a:lnTo>
                <a:lnTo>
                  <a:pt x="761456" y="1771999"/>
                </a:lnTo>
                <a:lnTo>
                  <a:pt x="794826" y="1745669"/>
                </a:lnTo>
                <a:lnTo>
                  <a:pt x="827647" y="1718253"/>
                </a:lnTo>
                <a:lnTo>
                  <a:pt x="859904" y="1689771"/>
                </a:lnTo>
                <a:lnTo>
                  <a:pt x="891584" y="1660241"/>
                </a:lnTo>
                <a:lnTo>
                  <a:pt x="922673" y="1629681"/>
                </a:lnTo>
                <a:lnTo>
                  <a:pt x="953156" y="1598110"/>
                </a:lnTo>
                <a:lnTo>
                  <a:pt x="983020" y="1565546"/>
                </a:lnTo>
                <a:lnTo>
                  <a:pt x="1012251" y="1532008"/>
                </a:lnTo>
                <a:lnTo>
                  <a:pt x="1040835" y="1497515"/>
                </a:lnTo>
                <a:lnTo>
                  <a:pt x="1068759" y="1462084"/>
                </a:lnTo>
                <a:lnTo>
                  <a:pt x="1096007" y="1425735"/>
                </a:lnTo>
                <a:lnTo>
                  <a:pt x="1122567" y="1388485"/>
                </a:lnTo>
                <a:lnTo>
                  <a:pt x="1148425" y="1350354"/>
                </a:lnTo>
                <a:lnTo>
                  <a:pt x="1173567" y="1311360"/>
                </a:lnTo>
                <a:lnTo>
                  <a:pt x="1197978" y="1271522"/>
                </a:lnTo>
                <a:lnTo>
                  <a:pt x="1221645" y="1230858"/>
                </a:lnTo>
                <a:lnTo>
                  <a:pt x="1244554" y="1189386"/>
                </a:lnTo>
                <a:lnTo>
                  <a:pt x="1266691" y="1147126"/>
                </a:lnTo>
                <a:lnTo>
                  <a:pt x="1288042" y="1104095"/>
                </a:lnTo>
                <a:lnTo>
                  <a:pt x="1308594" y="1060312"/>
                </a:lnTo>
                <a:lnTo>
                  <a:pt x="1328332" y="1015796"/>
                </a:lnTo>
                <a:lnTo>
                  <a:pt x="1347242" y="970565"/>
                </a:lnTo>
                <a:lnTo>
                  <a:pt x="1365312" y="924637"/>
                </a:lnTo>
                <a:lnTo>
                  <a:pt x="1382526" y="878032"/>
                </a:lnTo>
                <a:lnTo>
                  <a:pt x="1398871" y="830768"/>
                </a:lnTo>
                <a:lnTo>
                  <a:pt x="1414333" y="782863"/>
                </a:lnTo>
                <a:lnTo>
                  <a:pt x="1428898" y="734336"/>
                </a:lnTo>
                <a:lnTo>
                  <a:pt x="1442552" y="685205"/>
                </a:lnTo>
                <a:lnTo>
                  <a:pt x="1455282" y="635489"/>
                </a:lnTo>
                <a:lnTo>
                  <a:pt x="1467073" y="585206"/>
                </a:lnTo>
                <a:lnTo>
                  <a:pt x="1477911" y="534376"/>
                </a:lnTo>
                <a:lnTo>
                  <a:pt x="1487784" y="483016"/>
                </a:lnTo>
                <a:lnTo>
                  <a:pt x="1496676" y="431144"/>
                </a:lnTo>
                <a:lnTo>
                  <a:pt x="1504574" y="378780"/>
                </a:lnTo>
                <a:lnTo>
                  <a:pt x="1511464" y="325943"/>
                </a:lnTo>
                <a:lnTo>
                  <a:pt x="1517332" y="272649"/>
                </a:lnTo>
                <a:lnTo>
                  <a:pt x="1522164" y="218919"/>
                </a:lnTo>
                <a:lnTo>
                  <a:pt x="1525947" y="164771"/>
                </a:lnTo>
                <a:lnTo>
                  <a:pt x="1528666" y="110222"/>
                </a:lnTo>
                <a:lnTo>
                  <a:pt x="1530307" y="55292"/>
                </a:lnTo>
                <a:lnTo>
                  <a:pt x="1530857" y="0"/>
                </a:lnTo>
              </a:path>
            </a:pathLst>
          </a:custGeom>
          <a:ln w="127000">
            <a:solidFill>
              <a:srgbClr val="8063A1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14776" y="723137"/>
            <a:ext cx="4711065" cy="109220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55600" marR="5080" indent="-342900">
              <a:lnSpc>
                <a:spcPts val="2700"/>
              </a:lnSpc>
              <a:spcBef>
                <a:spcPts val="434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500" spc="-15" dirty="0">
                <a:latin typeface="Calibri"/>
                <a:cs typeface="Calibri"/>
              </a:rPr>
              <a:t>There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are</a:t>
            </a:r>
            <a:r>
              <a:rPr sz="2500" spc="-5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many</a:t>
            </a:r>
            <a:r>
              <a:rPr sz="2500" spc="1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functional,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social, </a:t>
            </a:r>
            <a:r>
              <a:rPr sz="2500" spc="-55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psychological,</a:t>
            </a:r>
            <a:r>
              <a:rPr sz="2500" spc="2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cognitive</a:t>
            </a:r>
            <a:r>
              <a:rPr sz="2500" spc="-5" dirty="0">
                <a:latin typeface="Calibri"/>
                <a:cs typeface="Calibri"/>
              </a:rPr>
              <a:t> and 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subjective</a:t>
            </a:r>
            <a:r>
              <a:rPr sz="2500" spc="10" dirty="0">
                <a:latin typeface="Calibri"/>
                <a:cs typeface="Calibri"/>
              </a:rPr>
              <a:t> </a:t>
            </a:r>
            <a:r>
              <a:rPr sz="2500" spc="-20" dirty="0">
                <a:latin typeface="Calibri"/>
                <a:cs typeface="Calibri"/>
              </a:rPr>
              <a:t>factors</a:t>
            </a:r>
            <a:r>
              <a:rPr sz="2500" spc="-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that </a:t>
            </a:r>
            <a:r>
              <a:rPr sz="2500" spc="-20" dirty="0">
                <a:latin typeface="Calibri"/>
                <a:cs typeface="Calibri"/>
              </a:rPr>
              <a:t>affect</a:t>
            </a:r>
            <a:r>
              <a:rPr sz="2500" spc="1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QoL.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8" name="object 8"/>
          <p:cNvSpPr txBox="1"/>
          <p:nvPr/>
        </p:nvSpPr>
        <p:spPr>
          <a:xfrm>
            <a:off x="8255889" y="6465214"/>
            <a:ext cx="1809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11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14776" y="2247392"/>
            <a:ext cx="4714875" cy="74930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55600" marR="5080" indent="-342900">
              <a:lnSpc>
                <a:spcPts val="2700"/>
              </a:lnSpc>
              <a:spcBef>
                <a:spcPts val="434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latin typeface="Calibri"/>
                <a:cs typeface="Calibri"/>
              </a:rPr>
              <a:t>QoL</a:t>
            </a:r>
            <a:r>
              <a:rPr sz="2500" spc="-10" dirty="0">
                <a:latin typeface="Calibri"/>
                <a:cs typeface="Calibri"/>
              </a:rPr>
              <a:t> measures</a:t>
            </a:r>
            <a:r>
              <a:rPr sz="2500" spc="15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can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be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divided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into </a:t>
            </a:r>
            <a:r>
              <a:rPr sz="2500" spc="-55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generic</a:t>
            </a:r>
            <a:r>
              <a:rPr sz="2500" spc="1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and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disease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specific.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14776" y="3428746"/>
            <a:ext cx="4860925" cy="212090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39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500" spc="-5" dirty="0">
                <a:latin typeface="Calibri"/>
                <a:cs typeface="Calibri"/>
              </a:rPr>
              <a:t>A-Disease-specific</a:t>
            </a:r>
            <a:r>
              <a:rPr sz="2500" spc="1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measures</a:t>
            </a:r>
            <a:r>
              <a:rPr sz="2500" spc="20" dirty="0">
                <a:latin typeface="Calibri"/>
                <a:cs typeface="Calibri"/>
              </a:rPr>
              <a:t> </a:t>
            </a:r>
            <a:r>
              <a:rPr sz="2500" spc="-20" dirty="0">
                <a:latin typeface="Calibri"/>
                <a:cs typeface="Calibri"/>
              </a:rPr>
              <a:t>have </a:t>
            </a:r>
            <a:r>
              <a:rPr sz="2500" spc="-1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been </a:t>
            </a:r>
            <a:r>
              <a:rPr sz="2500" spc="-10" dirty="0">
                <a:latin typeface="Calibri"/>
                <a:cs typeface="Calibri"/>
              </a:rPr>
              <a:t>developed </a:t>
            </a:r>
            <a:r>
              <a:rPr sz="2500" spc="-25" dirty="0">
                <a:latin typeface="Calibri"/>
                <a:cs typeface="Calibri"/>
              </a:rPr>
              <a:t>for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patients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with 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chronic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diseases;</a:t>
            </a:r>
            <a:r>
              <a:rPr sz="2500" spc="1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such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measures </a:t>
            </a:r>
            <a:r>
              <a:rPr sz="2500" spc="-5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can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only </a:t>
            </a:r>
            <a:r>
              <a:rPr sz="2500" spc="-5" dirty="0">
                <a:latin typeface="Calibri"/>
                <a:cs typeface="Calibri"/>
              </a:rPr>
              <a:t>be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used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to</a:t>
            </a:r>
            <a:r>
              <a:rPr sz="2500" spc="-1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assess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patients </a:t>
            </a:r>
            <a:r>
              <a:rPr sz="2500" spc="-55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or</a:t>
            </a:r>
            <a:r>
              <a:rPr sz="2500" spc="-10" dirty="0">
                <a:latin typeface="Calibri"/>
                <a:cs typeface="Calibri"/>
              </a:rPr>
              <a:t> treatments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within</a:t>
            </a:r>
            <a:r>
              <a:rPr sz="2500" spc="1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those</a:t>
            </a:r>
            <a:r>
              <a:rPr sz="2500" spc="-2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disease </a:t>
            </a:r>
            <a:r>
              <a:rPr sz="2500" spc="-550" dirty="0">
                <a:latin typeface="Calibri"/>
                <a:cs typeface="Calibri"/>
              </a:rPr>
              <a:t> </a:t>
            </a:r>
            <a:r>
              <a:rPr sz="2500" spc="-20" dirty="0">
                <a:latin typeface="Calibri"/>
                <a:cs typeface="Calibri"/>
              </a:rPr>
              <a:t>states.</a:t>
            </a: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19202"/>
            <a:ext cx="7632700" cy="787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500" b="0" spc="-10" dirty="0">
                <a:solidFill>
                  <a:srgbClr val="000000"/>
                </a:solidFill>
                <a:latin typeface="Calibri"/>
                <a:cs typeface="Calibri"/>
              </a:rPr>
              <a:t>Example:</a:t>
            </a:r>
            <a:r>
              <a:rPr sz="2500" b="0" spc="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500" b="0" spc="-10" dirty="0">
                <a:solidFill>
                  <a:srgbClr val="000000"/>
                </a:solidFill>
                <a:latin typeface="Calibri"/>
                <a:cs typeface="Calibri"/>
              </a:rPr>
              <a:t>Medication</a:t>
            </a:r>
            <a:r>
              <a:rPr sz="2500" b="0" spc="3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500" b="0" spc="-5" dirty="0">
                <a:solidFill>
                  <a:srgbClr val="4F81BC"/>
                </a:solidFill>
                <a:latin typeface="Calibri"/>
                <a:cs typeface="Calibri"/>
              </a:rPr>
              <a:t>A</a:t>
            </a:r>
            <a:r>
              <a:rPr sz="2500" b="0" spc="20" dirty="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sz="2500" b="0" spc="-15" dirty="0">
                <a:solidFill>
                  <a:srgbClr val="000000"/>
                </a:solidFill>
                <a:latin typeface="Calibri"/>
                <a:cs typeface="Calibri"/>
              </a:rPr>
              <a:t>improves</a:t>
            </a:r>
            <a:r>
              <a:rPr sz="2500" b="0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500" b="0" spc="-10" dirty="0">
                <a:solidFill>
                  <a:srgbClr val="000000"/>
                </a:solidFill>
                <a:latin typeface="Calibri"/>
                <a:cs typeface="Calibri"/>
              </a:rPr>
              <a:t>quality-adjusted</a:t>
            </a:r>
            <a:r>
              <a:rPr sz="2500" b="0" spc="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500" b="0" spc="-20" dirty="0">
                <a:solidFill>
                  <a:srgbClr val="000000"/>
                </a:solidFill>
                <a:latin typeface="Calibri"/>
                <a:cs typeface="Calibri"/>
              </a:rPr>
              <a:t>life</a:t>
            </a:r>
            <a:r>
              <a:rPr sz="2500" b="0" spc="1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500" b="0" spc="-20" dirty="0">
                <a:solidFill>
                  <a:srgbClr val="000000"/>
                </a:solidFill>
                <a:latin typeface="Calibri"/>
                <a:cs typeface="Calibri"/>
              </a:rPr>
              <a:t>years </a:t>
            </a:r>
            <a:r>
              <a:rPr sz="2500" b="0" spc="-55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500" b="0" spc="-60" dirty="0">
                <a:solidFill>
                  <a:srgbClr val="000000"/>
                </a:solidFill>
                <a:latin typeface="Calibri"/>
                <a:cs typeface="Calibri"/>
              </a:rPr>
              <a:t>(QALYs)</a:t>
            </a:r>
            <a:r>
              <a:rPr sz="2500" b="0" spc="2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2500" b="0" spc="-10" dirty="0">
                <a:solidFill>
                  <a:srgbClr val="000000"/>
                </a:solidFill>
                <a:latin typeface="Calibri"/>
                <a:cs typeface="Calibri"/>
              </a:rPr>
              <a:t>gained.</a:t>
            </a:r>
            <a:endParaRPr sz="25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86000" y="2223193"/>
            <a:ext cx="5273040" cy="390328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345440" y="6165596"/>
            <a:ext cx="447548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Calibri"/>
                <a:cs typeface="Calibri"/>
              </a:rPr>
              <a:t>Source:</a:t>
            </a:r>
            <a:r>
              <a:rPr sz="1400" spc="-10" dirty="0">
                <a:latin typeface="Calibri"/>
                <a:cs typeface="Calibri"/>
              </a:rPr>
              <a:t> Pharmacotherapy: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Pathophysiologic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Approach,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8e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&gt;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5440" y="6373774"/>
            <a:ext cx="6042660" cy="360680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2700">
              <a:lnSpc>
                <a:spcPts val="1390"/>
              </a:lnSpc>
              <a:spcBef>
                <a:spcPts val="145"/>
              </a:spcBef>
            </a:pPr>
            <a:r>
              <a:rPr sz="1400" spc="-5" dirty="0">
                <a:latin typeface="Calibri"/>
                <a:cs typeface="Calibri"/>
              </a:rPr>
              <a:t>Chapter</a:t>
            </a:r>
            <a:r>
              <a:rPr sz="1400" spc="3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2.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Health</a:t>
            </a:r>
            <a:r>
              <a:rPr sz="1400" spc="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Outcomes</a:t>
            </a:r>
            <a:r>
              <a:rPr sz="1400" spc="3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and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spc="-210" dirty="0">
                <a:latin typeface="Calibri"/>
                <a:cs typeface="Calibri"/>
              </a:rPr>
              <a:t>Health</a:t>
            </a:r>
            <a:r>
              <a:rPr sz="1800" spc="-315" baseline="25462" dirty="0">
                <a:solidFill>
                  <a:srgbClr val="888888"/>
                </a:solidFill>
                <a:latin typeface="Calibri"/>
                <a:cs typeface="Calibri"/>
              </a:rPr>
              <a:t>U</a:t>
            </a:r>
            <a:r>
              <a:rPr sz="1400" spc="-210" dirty="0">
                <a:latin typeface="Calibri"/>
                <a:cs typeface="Calibri"/>
              </a:rPr>
              <a:t>-R</a:t>
            </a:r>
            <a:r>
              <a:rPr sz="1800" spc="-315" baseline="25462" dirty="0">
                <a:solidFill>
                  <a:srgbClr val="888888"/>
                </a:solidFill>
                <a:latin typeface="Calibri"/>
                <a:cs typeface="Calibri"/>
              </a:rPr>
              <a:t>n</a:t>
            </a:r>
            <a:r>
              <a:rPr sz="1400" spc="-210" dirty="0">
                <a:latin typeface="Calibri"/>
                <a:cs typeface="Calibri"/>
              </a:rPr>
              <a:t>e</a:t>
            </a:r>
            <a:r>
              <a:rPr sz="1800" spc="-315" baseline="25462" dirty="0">
                <a:solidFill>
                  <a:srgbClr val="888888"/>
                </a:solidFill>
                <a:latin typeface="Calibri"/>
                <a:cs typeface="Calibri"/>
              </a:rPr>
              <a:t>iv</a:t>
            </a:r>
            <a:r>
              <a:rPr sz="1400" spc="-210" dirty="0">
                <a:latin typeface="Calibri"/>
                <a:cs typeface="Calibri"/>
              </a:rPr>
              <a:t>l</a:t>
            </a:r>
            <a:r>
              <a:rPr sz="1800" spc="-315" baseline="25462" dirty="0">
                <a:solidFill>
                  <a:srgbClr val="888888"/>
                </a:solidFill>
                <a:latin typeface="Calibri"/>
                <a:cs typeface="Calibri"/>
              </a:rPr>
              <a:t>e</a:t>
            </a:r>
            <a:r>
              <a:rPr sz="1400" spc="-210" dirty="0">
                <a:latin typeface="Calibri"/>
                <a:cs typeface="Calibri"/>
              </a:rPr>
              <a:t>a</a:t>
            </a:r>
            <a:r>
              <a:rPr sz="1800" spc="-315" baseline="25462" dirty="0">
                <a:solidFill>
                  <a:srgbClr val="888888"/>
                </a:solidFill>
                <a:latin typeface="Calibri"/>
                <a:cs typeface="Calibri"/>
              </a:rPr>
              <a:t>r</a:t>
            </a:r>
            <a:r>
              <a:rPr sz="1400" spc="-210" dirty="0">
                <a:latin typeface="Calibri"/>
                <a:cs typeface="Calibri"/>
              </a:rPr>
              <a:t>t</a:t>
            </a:r>
            <a:r>
              <a:rPr sz="1800" spc="-315" baseline="25462" dirty="0">
                <a:solidFill>
                  <a:srgbClr val="888888"/>
                </a:solidFill>
                <a:latin typeface="Calibri"/>
                <a:cs typeface="Calibri"/>
              </a:rPr>
              <a:t>s</a:t>
            </a:r>
            <a:r>
              <a:rPr sz="1400" spc="-210" dirty="0">
                <a:latin typeface="Calibri"/>
                <a:cs typeface="Calibri"/>
              </a:rPr>
              <a:t>e</a:t>
            </a:r>
            <a:r>
              <a:rPr sz="1800" spc="-315" baseline="25462" dirty="0">
                <a:solidFill>
                  <a:srgbClr val="888888"/>
                </a:solidFill>
                <a:latin typeface="Calibri"/>
                <a:cs typeface="Calibri"/>
              </a:rPr>
              <a:t>it</a:t>
            </a:r>
            <a:r>
              <a:rPr sz="1400" spc="-210" dirty="0">
                <a:latin typeface="Calibri"/>
                <a:cs typeface="Calibri"/>
              </a:rPr>
              <a:t>d</a:t>
            </a:r>
            <a:r>
              <a:rPr sz="1800" spc="-315" baseline="25462" dirty="0">
                <a:solidFill>
                  <a:srgbClr val="888888"/>
                </a:solidFill>
                <a:latin typeface="Calibri"/>
                <a:cs typeface="Calibri"/>
              </a:rPr>
              <a:t>y</a:t>
            </a:r>
            <a:r>
              <a:rPr sz="1800" spc="-240" baseline="25462" dirty="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sz="1800" spc="-412" baseline="25462" dirty="0">
                <a:solidFill>
                  <a:srgbClr val="888888"/>
                </a:solidFill>
                <a:latin typeface="Calibri"/>
                <a:cs typeface="Calibri"/>
              </a:rPr>
              <a:t>o</a:t>
            </a:r>
            <a:r>
              <a:rPr sz="1400" spc="-275" dirty="0">
                <a:latin typeface="Calibri"/>
                <a:cs typeface="Calibri"/>
              </a:rPr>
              <a:t>Q</a:t>
            </a:r>
            <a:r>
              <a:rPr sz="1800" spc="-412" baseline="25462" dirty="0">
                <a:solidFill>
                  <a:srgbClr val="888888"/>
                </a:solidFill>
                <a:latin typeface="Calibri"/>
                <a:cs typeface="Calibri"/>
              </a:rPr>
              <a:t>f</a:t>
            </a:r>
            <a:r>
              <a:rPr sz="1400" spc="-275" dirty="0">
                <a:latin typeface="Calibri"/>
                <a:cs typeface="Calibri"/>
              </a:rPr>
              <a:t>u</a:t>
            </a:r>
            <a:r>
              <a:rPr sz="1800" spc="-412" baseline="25462" dirty="0">
                <a:solidFill>
                  <a:srgbClr val="888888"/>
                </a:solidFill>
                <a:latin typeface="Calibri"/>
                <a:cs typeface="Calibri"/>
              </a:rPr>
              <a:t>B</a:t>
            </a:r>
            <a:r>
              <a:rPr sz="1400" spc="-275" dirty="0">
                <a:latin typeface="Calibri"/>
                <a:cs typeface="Calibri"/>
              </a:rPr>
              <a:t>a</a:t>
            </a:r>
            <a:r>
              <a:rPr sz="1800" spc="-412" baseline="25462" dirty="0">
                <a:solidFill>
                  <a:srgbClr val="888888"/>
                </a:solidFill>
                <a:latin typeface="Calibri"/>
                <a:cs typeface="Calibri"/>
              </a:rPr>
              <a:t>a</a:t>
            </a:r>
            <a:r>
              <a:rPr sz="1400" spc="-275" dirty="0">
                <a:latin typeface="Calibri"/>
                <a:cs typeface="Calibri"/>
              </a:rPr>
              <a:t>l</a:t>
            </a:r>
            <a:r>
              <a:rPr sz="1800" spc="-412" baseline="25462" dirty="0">
                <a:solidFill>
                  <a:srgbClr val="888888"/>
                </a:solidFill>
                <a:latin typeface="Calibri"/>
                <a:cs typeface="Calibri"/>
              </a:rPr>
              <a:t>g</a:t>
            </a:r>
            <a:r>
              <a:rPr sz="1400" spc="-275" dirty="0">
                <a:latin typeface="Calibri"/>
                <a:cs typeface="Calibri"/>
              </a:rPr>
              <a:t>it</a:t>
            </a:r>
            <a:r>
              <a:rPr sz="1800" spc="-412" baseline="25462" dirty="0">
                <a:solidFill>
                  <a:srgbClr val="888888"/>
                </a:solidFill>
                <a:latin typeface="Calibri"/>
                <a:cs typeface="Calibri"/>
              </a:rPr>
              <a:t>h</a:t>
            </a:r>
            <a:r>
              <a:rPr sz="1400" spc="-275" dirty="0">
                <a:latin typeface="Calibri"/>
                <a:cs typeface="Calibri"/>
              </a:rPr>
              <a:t>y</a:t>
            </a:r>
            <a:r>
              <a:rPr sz="1800" spc="-412" baseline="25462" dirty="0">
                <a:solidFill>
                  <a:srgbClr val="888888"/>
                </a:solidFill>
                <a:latin typeface="Calibri"/>
                <a:cs typeface="Calibri"/>
              </a:rPr>
              <a:t>da</a:t>
            </a:r>
            <a:r>
              <a:rPr sz="1400" spc="-275" dirty="0">
                <a:latin typeface="Calibri"/>
                <a:cs typeface="Calibri"/>
              </a:rPr>
              <a:t>o</a:t>
            </a:r>
            <a:r>
              <a:rPr sz="1800" spc="-412" baseline="25462" dirty="0">
                <a:solidFill>
                  <a:srgbClr val="888888"/>
                </a:solidFill>
                <a:latin typeface="Calibri"/>
                <a:cs typeface="Calibri"/>
              </a:rPr>
              <a:t>d</a:t>
            </a:r>
            <a:r>
              <a:rPr sz="1400" spc="-275" dirty="0">
                <a:latin typeface="Calibri"/>
                <a:cs typeface="Calibri"/>
              </a:rPr>
              <a:t>f</a:t>
            </a:r>
            <a:r>
              <a:rPr sz="1400" spc="-210" dirty="0">
                <a:latin typeface="Calibri"/>
                <a:cs typeface="Calibri"/>
              </a:rPr>
              <a:t> </a:t>
            </a:r>
            <a:r>
              <a:rPr sz="1800" spc="-345" baseline="25462" dirty="0">
                <a:solidFill>
                  <a:srgbClr val="888888"/>
                </a:solidFill>
                <a:latin typeface="Calibri"/>
                <a:cs typeface="Calibri"/>
              </a:rPr>
              <a:t>C</a:t>
            </a:r>
            <a:r>
              <a:rPr sz="1400" spc="-229" dirty="0">
                <a:latin typeface="Calibri"/>
                <a:cs typeface="Calibri"/>
              </a:rPr>
              <a:t>L</a:t>
            </a:r>
            <a:r>
              <a:rPr sz="1800" spc="-345" baseline="25462" dirty="0">
                <a:solidFill>
                  <a:srgbClr val="888888"/>
                </a:solidFill>
                <a:latin typeface="Calibri"/>
                <a:cs typeface="Calibri"/>
              </a:rPr>
              <a:t>o</a:t>
            </a:r>
            <a:r>
              <a:rPr sz="1400" spc="-229" dirty="0">
                <a:latin typeface="Calibri"/>
                <a:cs typeface="Calibri"/>
              </a:rPr>
              <a:t>if</a:t>
            </a:r>
            <a:r>
              <a:rPr sz="1800" spc="-345" baseline="25462" dirty="0">
                <a:solidFill>
                  <a:srgbClr val="888888"/>
                </a:solidFill>
                <a:latin typeface="Calibri"/>
                <a:cs typeface="Calibri"/>
              </a:rPr>
              <a:t>l</a:t>
            </a:r>
            <a:r>
              <a:rPr sz="1400" spc="-229" dirty="0">
                <a:latin typeface="Calibri"/>
                <a:cs typeface="Calibri"/>
              </a:rPr>
              <a:t>e</a:t>
            </a:r>
            <a:r>
              <a:rPr sz="1800" spc="-345" baseline="25462" dirty="0">
                <a:solidFill>
                  <a:srgbClr val="888888"/>
                </a:solidFill>
                <a:latin typeface="Calibri"/>
                <a:cs typeface="Calibri"/>
              </a:rPr>
              <a:t>le</a:t>
            </a:r>
            <a:r>
              <a:rPr sz="1400" spc="-229" dirty="0">
                <a:latin typeface="Calibri"/>
                <a:cs typeface="Calibri"/>
              </a:rPr>
              <a:t>,</a:t>
            </a:r>
            <a:r>
              <a:rPr sz="1800" spc="-345" baseline="25462" dirty="0">
                <a:solidFill>
                  <a:srgbClr val="888888"/>
                </a:solidFill>
                <a:latin typeface="Calibri"/>
                <a:cs typeface="Calibri"/>
              </a:rPr>
              <a:t>g</a:t>
            </a:r>
            <a:r>
              <a:rPr sz="1400" spc="-229" dirty="0">
                <a:latin typeface="Calibri"/>
                <a:cs typeface="Calibri"/>
              </a:rPr>
              <a:t>S</a:t>
            </a:r>
            <a:r>
              <a:rPr sz="1800" spc="-345" baseline="25462" dirty="0">
                <a:solidFill>
                  <a:srgbClr val="888888"/>
                </a:solidFill>
                <a:latin typeface="Calibri"/>
                <a:cs typeface="Calibri"/>
              </a:rPr>
              <a:t>e</a:t>
            </a:r>
            <a:r>
              <a:rPr sz="1400" spc="-229" dirty="0">
                <a:latin typeface="Calibri"/>
                <a:cs typeface="Calibri"/>
              </a:rPr>
              <a:t>t</a:t>
            </a:r>
            <a:r>
              <a:rPr sz="1800" spc="-345" baseline="25462" dirty="0">
                <a:solidFill>
                  <a:srgbClr val="888888"/>
                </a:solidFill>
                <a:latin typeface="Calibri"/>
                <a:cs typeface="Calibri"/>
              </a:rPr>
              <a:t>o</a:t>
            </a:r>
            <a:r>
              <a:rPr sz="1400" spc="-229" dirty="0">
                <a:latin typeface="Calibri"/>
                <a:cs typeface="Calibri"/>
              </a:rPr>
              <a:t>e</a:t>
            </a:r>
            <a:r>
              <a:rPr sz="1800" spc="-345" baseline="25462" dirty="0">
                <a:solidFill>
                  <a:srgbClr val="888888"/>
                </a:solidFill>
                <a:latin typeface="Calibri"/>
                <a:cs typeface="Calibri"/>
              </a:rPr>
              <a:t>f</a:t>
            </a:r>
            <a:r>
              <a:rPr sz="1400" spc="-229" dirty="0">
                <a:latin typeface="Calibri"/>
                <a:cs typeface="Calibri"/>
              </a:rPr>
              <a:t>p</a:t>
            </a:r>
            <a:r>
              <a:rPr sz="1800" spc="-345" baseline="25462" dirty="0">
                <a:solidFill>
                  <a:srgbClr val="888888"/>
                </a:solidFill>
                <a:latin typeface="Calibri"/>
                <a:cs typeface="Calibri"/>
              </a:rPr>
              <a:t>P</a:t>
            </a:r>
            <a:r>
              <a:rPr sz="1400" spc="-229" dirty="0">
                <a:latin typeface="Calibri"/>
                <a:cs typeface="Calibri"/>
              </a:rPr>
              <a:t>h</a:t>
            </a:r>
            <a:r>
              <a:rPr sz="1800" spc="-345" baseline="25462" dirty="0">
                <a:solidFill>
                  <a:srgbClr val="888888"/>
                </a:solidFill>
                <a:latin typeface="Calibri"/>
                <a:cs typeface="Calibri"/>
              </a:rPr>
              <a:t>h</a:t>
            </a:r>
            <a:r>
              <a:rPr sz="1400" spc="-229" dirty="0">
                <a:latin typeface="Calibri"/>
                <a:cs typeface="Calibri"/>
              </a:rPr>
              <a:t>e</a:t>
            </a:r>
            <a:r>
              <a:rPr sz="1800" spc="-345" baseline="25462" dirty="0">
                <a:solidFill>
                  <a:srgbClr val="888888"/>
                </a:solidFill>
                <a:latin typeface="Calibri"/>
                <a:cs typeface="Calibri"/>
              </a:rPr>
              <a:t>a</a:t>
            </a:r>
            <a:r>
              <a:rPr sz="1400" spc="-229" dirty="0">
                <a:latin typeface="Calibri"/>
                <a:cs typeface="Calibri"/>
              </a:rPr>
              <a:t>n</a:t>
            </a:r>
            <a:r>
              <a:rPr sz="1800" spc="-345" baseline="25462" dirty="0">
                <a:solidFill>
                  <a:srgbClr val="888888"/>
                </a:solidFill>
                <a:latin typeface="Calibri"/>
                <a:cs typeface="Calibri"/>
              </a:rPr>
              <a:t>rm</a:t>
            </a:r>
            <a:r>
              <a:rPr sz="1400" spc="-229" dirty="0">
                <a:latin typeface="Calibri"/>
                <a:cs typeface="Calibri"/>
              </a:rPr>
              <a:t>Jo</a:t>
            </a:r>
            <a:r>
              <a:rPr sz="1800" spc="-345" baseline="25462" dirty="0">
                <a:solidFill>
                  <a:srgbClr val="888888"/>
                </a:solidFill>
                <a:latin typeface="Calibri"/>
                <a:cs typeface="Calibri"/>
              </a:rPr>
              <a:t>ac</a:t>
            </a:r>
            <a:r>
              <a:rPr sz="1400" spc="-229" dirty="0">
                <a:latin typeface="Calibri"/>
                <a:cs typeface="Calibri"/>
              </a:rPr>
              <a:t>e</a:t>
            </a:r>
            <a:r>
              <a:rPr sz="1800" spc="-345" baseline="25462" dirty="0">
                <a:solidFill>
                  <a:srgbClr val="888888"/>
                </a:solidFill>
                <a:latin typeface="Calibri"/>
                <a:cs typeface="Calibri"/>
              </a:rPr>
              <a:t>y</a:t>
            </a:r>
            <a:r>
              <a:rPr sz="1400" spc="-229" dirty="0">
                <a:latin typeface="Calibri"/>
                <a:cs typeface="Calibri"/>
              </a:rPr>
              <a:t>l</a:t>
            </a:r>
            <a:r>
              <a:rPr sz="1800" spc="-345" baseline="25462" dirty="0">
                <a:solidFill>
                  <a:srgbClr val="888888"/>
                </a:solidFill>
                <a:latin typeface="Calibri"/>
                <a:cs typeface="Calibri"/>
              </a:rPr>
              <a:t>-</a:t>
            </a:r>
            <a:r>
              <a:rPr sz="1400" spc="-229" dirty="0">
                <a:latin typeface="Calibri"/>
                <a:cs typeface="Calibri"/>
              </a:rPr>
              <a:t>Coons</a:t>
            </a:r>
            <a:endParaRPr sz="1400">
              <a:latin typeface="Calibri"/>
              <a:cs typeface="Calibri"/>
            </a:endParaRPr>
          </a:p>
          <a:p>
            <a:pPr marL="3848100">
              <a:lnSpc>
                <a:spcPts val="1150"/>
              </a:lnSpc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D</a:t>
            </a:r>
            <a:r>
              <a:rPr sz="1200" spc="-120" dirty="0">
                <a:solidFill>
                  <a:srgbClr val="888888"/>
                </a:solidFill>
                <a:latin typeface="Calibri"/>
                <a:cs typeface="Calibri"/>
              </a:rPr>
              <a:t>r</a:t>
            </a: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.</a:t>
            </a:r>
            <a:r>
              <a:rPr sz="1200" spc="-15" dirty="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Ali</a:t>
            </a:r>
            <a:r>
              <a:rPr sz="1200" spc="5" dirty="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A</a:t>
            </a:r>
            <a:r>
              <a:rPr sz="1200" spc="-20" dirty="0">
                <a:solidFill>
                  <a:srgbClr val="888888"/>
                </a:solidFill>
                <a:latin typeface="Calibri"/>
                <a:cs typeface="Calibri"/>
              </a:rPr>
              <a:t>z</a:t>
            </a: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e</a:t>
            </a:r>
            <a:r>
              <a:rPr sz="1200" spc="-10" dirty="0">
                <a:solidFill>
                  <a:srgbClr val="888888"/>
                </a:solidFill>
                <a:latin typeface="Calibri"/>
                <a:cs typeface="Calibri"/>
              </a:rPr>
              <a:t>e</a:t>
            </a: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z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2140" y="1237234"/>
            <a:ext cx="710755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latin typeface="Calibri"/>
                <a:cs typeface="Calibri"/>
              </a:rPr>
              <a:t>QALYs</a:t>
            </a:r>
            <a:r>
              <a:rPr sz="1800" spc="-10" dirty="0">
                <a:latin typeface="Calibri"/>
                <a:cs typeface="Calibri"/>
              </a:rPr>
              <a:t> can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produced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by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increases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quality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and/or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length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 </a:t>
            </a:r>
            <a:r>
              <a:rPr sz="1800" spc="-15" dirty="0">
                <a:latin typeface="Calibri"/>
                <a:cs typeface="Calibri"/>
              </a:rPr>
              <a:t>life.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In the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below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figure,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0" dirty="0">
                <a:latin typeface="Calibri"/>
                <a:cs typeface="Calibri"/>
              </a:rPr>
              <a:t>QALYs</a:t>
            </a:r>
            <a:r>
              <a:rPr sz="1800" spc="-10" dirty="0">
                <a:latin typeface="Calibri"/>
                <a:cs typeface="Calibri"/>
              </a:rPr>
              <a:t> were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gained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through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an </a:t>
            </a:r>
            <a:r>
              <a:rPr sz="1800" spc="-10" dirty="0">
                <a:latin typeface="Calibri"/>
                <a:cs typeface="Calibri"/>
              </a:rPr>
              <a:t>increase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HRQOL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alone.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The </a:t>
            </a:r>
            <a:r>
              <a:rPr sz="1800" spc="-35" dirty="0">
                <a:latin typeface="Calibri"/>
                <a:cs typeface="Calibri"/>
              </a:rPr>
              <a:t>QALY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is</a:t>
            </a:r>
            <a:r>
              <a:rPr sz="1800" dirty="0">
                <a:latin typeface="Calibri"/>
                <a:cs typeface="Calibri"/>
              </a:rPr>
              <a:t> the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most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commonly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used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health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outcome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summary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measure,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30782" y="67437"/>
            <a:ext cx="634555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solidFill>
                  <a:srgbClr val="006FC0"/>
                </a:solidFill>
              </a:rPr>
              <a:t>4-Utility</a:t>
            </a:r>
            <a:r>
              <a:rPr sz="3200" spc="-35" dirty="0">
                <a:solidFill>
                  <a:srgbClr val="006FC0"/>
                </a:solidFill>
              </a:rPr>
              <a:t> </a:t>
            </a:r>
            <a:r>
              <a:rPr sz="3200" spc="-15" dirty="0">
                <a:solidFill>
                  <a:srgbClr val="006FC0"/>
                </a:solidFill>
              </a:rPr>
              <a:t>(</a:t>
            </a:r>
            <a:r>
              <a:rPr sz="3200" b="0" spc="-15" dirty="0">
                <a:solidFill>
                  <a:srgbClr val="000000"/>
                </a:solidFill>
                <a:latin typeface="Calibri"/>
                <a:cs typeface="Calibri"/>
              </a:rPr>
              <a:t>Preference-Based</a:t>
            </a:r>
            <a:r>
              <a:rPr sz="3200" b="0" spc="-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3200" b="0" spc="-5" dirty="0">
                <a:solidFill>
                  <a:srgbClr val="000000"/>
                </a:solidFill>
                <a:latin typeface="Calibri"/>
                <a:cs typeface="Calibri"/>
              </a:rPr>
              <a:t>Measures)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0134" y="913638"/>
            <a:ext cx="8926830" cy="5293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702310" indent="-34290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spc="-30" dirty="0">
                <a:latin typeface="Calibri"/>
                <a:cs typeface="Calibri"/>
              </a:rPr>
              <a:t>Simply, 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utility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is 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used </a:t>
            </a:r>
            <a:r>
              <a:rPr sz="2400" spc="-15" dirty="0">
                <a:solidFill>
                  <a:srgbClr val="FF0000"/>
                </a:solidFill>
                <a:latin typeface="Calibri"/>
                <a:cs typeface="Calibri"/>
              </a:rPr>
              <a:t>to "attach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a 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numerical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value to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the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value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a </a:t>
            </a:r>
            <a:r>
              <a:rPr sz="2400" spc="-5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person 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has </a:t>
            </a:r>
            <a:r>
              <a:rPr sz="2400" spc="-20" dirty="0">
                <a:solidFill>
                  <a:srgbClr val="FF0000"/>
                </a:solidFill>
                <a:latin typeface="Calibri"/>
                <a:cs typeface="Calibri"/>
              </a:rPr>
              <a:t>for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 particular</a:t>
            </a:r>
            <a:r>
              <a:rPr sz="240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health</a:t>
            </a:r>
            <a:r>
              <a:rPr sz="2400" spc="-20" dirty="0">
                <a:solidFill>
                  <a:srgbClr val="FF0000"/>
                </a:solidFill>
                <a:latin typeface="Calibri"/>
                <a:cs typeface="Calibri"/>
              </a:rPr>
              <a:t> state.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"/>
            </a:pPr>
            <a:endParaRPr sz="3300">
              <a:latin typeface="Calibri"/>
              <a:cs typeface="Calibri"/>
            </a:endParaRPr>
          </a:p>
          <a:p>
            <a:pPr marL="354965" marR="67691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Utility is the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value attached </a:t>
            </a:r>
            <a:r>
              <a:rPr sz="2400" spc="-10" dirty="0">
                <a:latin typeface="Calibri"/>
                <a:cs typeface="Calibri"/>
              </a:rPr>
              <a:t>by </a:t>
            </a:r>
            <a:r>
              <a:rPr sz="2400" dirty="0">
                <a:latin typeface="Calibri"/>
                <a:cs typeface="Calibri"/>
              </a:rPr>
              <a:t>an individual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specific </a:t>
            </a:r>
            <a:r>
              <a:rPr sz="2400" spc="-10" dirty="0">
                <a:latin typeface="Calibri"/>
                <a:cs typeface="Calibri"/>
              </a:rPr>
              <a:t>level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health or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 specific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health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outcome.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"/>
            </a:pPr>
            <a:endParaRPr sz="33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400" dirty="0">
                <a:latin typeface="Calibri"/>
                <a:cs typeface="Calibri"/>
              </a:rPr>
              <a:t>Utility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 a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measure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0000"/>
                </a:solidFill>
                <a:latin typeface="Calibri"/>
                <a:cs typeface="Calibri"/>
              </a:rPr>
              <a:t>relative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FF0000"/>
                </a:solidFill>
                <a:latin typeface="Calibri"/>
                <a:cs typeface="Calibri"/>
              </a:rPr>
              <a:t>preference</a:t>
            </a:r>
            <a:r>
              <a:rPr sz="2400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for</a:t>
            </a:r>
            <a:r>
              <a:rPr sz="2400" spc="-5" dirty="0">
                <a:latin typeface="Calibri"/>
                <a:cs typeface="Calibri"/>
              </a:rPr>
              <a:t> various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options.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"/>
            </a:pPr>
            <a:endParaRPr sz="33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400" spc="-20" dirty="0">
                <a:latin typeface="Calibri"/>
                <a:cs typeface="Calibri"/>
              </a:rPr>
              <a:t>Different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individuals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may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attach</a:t>
            </a:r>
            <a:r>
              <a:rPr sz="2400" spc="-20" dirty="0">
                <a:latin typeface="Calibri"/>
                <a:cs typeface="Calibri"/>
              </a:rPr>
              <a:t> different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values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same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health</a:t>
            </a:r>
            <a:endParaRPr sz="2400">
              <a:latin typeface="Calibri"/>
              <a:cs typeface="Calibri"/>
            </a:endParaRPr>
          </a:p>
          <a:p>
            <a:pPr marL="354965">
              <a:lnSpc>
                <a:spcPct val="100000"/>
              </a:lnSpc>
            </a:pPr>
            <a:r>
              <a:rPr sz="2400" spc="-20" dirty="0">
                <a:latin typeface="Calibri"/>
                <a:cs typeface="Calibri"/>
              </a:rPr>
              <a:t>state.</a:t>
            </a:r>
            <a:endParaRPr sz="2400">
              <a:latin typeface="Calibri"/>
              <a:cs typeface="Calibri"/>
            </a:endParaRPr>
          </a:p>
          <a:p>
            <a:pPr marL="354965" marR="5080" indent="-342900">
              <a:lnSpc>
                <a:spcPct val="100000"/>
              </a:lnSpc>
              <a:spcBef>
                <a:spcPts val="580"/>
              </a:spcBef>
              <a:buFont typeface="Wingdings"/>
              <a:buChar char=""/>
              <a:tabLst>
                <a:tab pos="423545" algn="l"/>
                <a:tab pos="424180" algn="l"/>
              </a:tabLst>
            </a:pPr>
            <a:r>
              <a:rPr dirty="0"/>
              <a:t>	</a:t>
            </a:r>
            <a:r>
              <a:rPr sz="2400" spc="-15" dirty="0">
                <a:latin typeface="Calibri"/>
                <a:cs typeface="Calibri"/>
              </a:rPr>
              <a:t>For </a:t>
            </a:r>
            <a:r>
              <a:rPr sz="2400" spc="-10" dirty="0">
                <a:latin typeface="Calibri"/>
                <a:cs typeface="Calibri"/>
              </a:rPr>
              <a:t>example, </a:t>
            </a:r>
            <a:r>
              <a:rPr sz="2400" spc="-5" dirty="0">
                <a:latin typeface="Calibri"/>
                <a:cs typeface="Calibri"/>
              </a:rPr>
              <a:t>some people </a:t>
            </a:r>
            <a:r>
              <a:rPr sz="2400" spc="-15" dirty="0">
                <a:latin typeface="Calibri"/>
                <a:cs typeface="Calibri"/>
              </a:rPr>
              <a:t>may </a:t>
            </a:r>
            <a:r>
              <a:rPr sz="2400" spc="-5" dirty="0">
                <a:latin typeface="Calibri"/>
                <a:cs typeface="Calibri"/>
              </a:rPr>
              <a:t>be </a:t>
            </a:r>
            <a:r>
              <a:rPr sz="2400" spc="-10" dirty="0">
                <a:latin typeface="Calibri"/>
                <a:cs typeface="Calibri"/>
              </a:rPr>
              <a:t>prepared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20" dirty="0">
                <a:latin typeface="Calibri"/>
                <a:cs typeface="Calibri"/>
              </a:rPr>
              <a:t>tolerate </a:t>
            </a:r>
            <a:r>
              <a:rPr sz="2400" dirty="0">
                <a:latin typeface="Calibri"/>
                <a:cs typeface="Calibri"/>
              </a:rPr>
              <a:t>a lot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nausea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" dirty="0">
                <a:latin typeface="Calibri"/>
                <a:cs typeface="Calibri"/>
              </a:rPr>
              <a:t>allow </a:t>
            </a:r>
            <a:r>
              <a:rPr sz="2400" dirty="0">
                <a:latin typeface="Calibri"/>
                <a:cs typeface="Calibri"/>
              </a:rPr>
              <a:t>them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" dirty="0">
                <a:latin typeface="Calibri"/>
                <a:cs typeface="Calibri"/>
              </a:rPr>
              <a:t>be pain </a:t>
            </a:r>
            <a:r>
              <a:rPr sz="2400" spc="-10" dirty="0">
                <a:latin typeface="Calibri"/>
                <a:cs typeface="Calibri"/>
              </a:rPr>
              <a:t>free </a:t>
            </a:r>
            <a:r>
              <a:rPr sz="2400" spc="-5" dirty="0">
                <a:latin typeface="Calibri"/>
                <a:cs typeface="Calibri"/>
              </a:rPr>
              <a:t>(taking pain </a:t>
            </a:r>
            <a:r>
              <a:rPr sz="2400" dirty="0">
                <a:latin typeface="Calibri"/>
                <a:cs typeface="Calibri"/>
              </a:rPr>
              <a:t>killer </a:t>
            </a:r>
            <a:r>
              <a:rPr sz="2400" spc="-5" dirty="0">
                <a:latin typeface="Calibri"/>
                <a:cs typeface="Calibri"/>
              </a:rPr>
              <a:t>such </a:t>
            </a:r>
            <a:r>
              <a:rPr sz="2400" dirty="0">
                <a:latin typeface="Calibri"/>
                <a:cs typeface="Calibri"/>
              </a:rPr>
              <a:t>as </a:t>
            </a:r>
            <a:r>
              <a:rPr sz="2400" spc="-10" dirty="0">
                <a:latin typeface="Calibri"/>
                <a:cs typeface="Calibri"/>
              </a:rPr>
              <a:t>opioid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which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induce </a:t>
            </a:r>
            <a:r>
              <a:rPr sz="2400" spc="-5" dirty="0">
                <a:latin typeface="Calibri"/>
                <a:cs typeface="Calibri"/>
              </a:rPr>
              <a:t>nausea </a:t>
            </a:r>
            <a:r>
              <a:rPr sz="2400" dirty="0">
                <a:latin typeface="Calibri"/>
                <a:cs typeface="Calibri"/>
              </a:rPr>
              <a:t>&amp;</a:t>
            </a:r>
            <a:r>
              <a:rPr sz="2400" spc="-10" dirty="0">
                <a:latin typeface="Calibri"/>
                <a:cs typeface="Calibri"/>
              </a:rPr>
              <a:t> vomiting).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58190" y="345693"/>
            <a:ext cx="80219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25" dirty="0">
                <a:solidFill>
                  <a:srgbClr val="006FC0"/>
                </a:solidFill>
              </a:rPr>
              <a:t>Factors</a:t>
            </a:r>
            <a:r>
              <a:rPr sz="2800" spc="20" dirty="0">
                <a:solidFill>
                  <a:srgbClr val="006FC0"/>
                </a:solidFill>
              </a:rPr>
              <a:t> </a:t>
            </a:r>
            <a:r>
              <a:rPr sz="2800" spc="-10" dirty="0">
                <a:solidFill>
                  <a:srgbClr val="006FC0"/>
                </a:solidFill>
              </a:rPr>
              <a:t>Influencing</a:t>
            </a:r>
            <a:r>
              <a:rPr sz="2800" spc="20" dirty="0">
                <a:solidFill>
                  <a:srgbClr val="006FC0"/>
                </a:solidFill>
              </a:rPr>
              <a:t> </a:t>
            </a:r>
            <a:r>
              <a:rPr sz="2800" spc="-5" dirty="0">
                <a:solidFill>
                  <a:srgbClr val="006FC0"/>
                </a:solidFill>
              </a:rPr>
              <a:t>Health</a:t>
            </a:r>
            <a:r>
              <a:rPr sz="2800" spc="25" dirty="0">
                <a:solidFill>
                  <a:srgbClr val="006FC0"/>
                </a:solidFill>
              </a:rPr>
              <a:t> </a:t>
            </a:r>
            <a:r>
              <a:rPr sz="2800" spc="-5" dirty="0">
                <a:solidFill>
                  <a:srgbClr val="006FC0"/>
                </a:solidFill>
              </a:rPr>
              <a:t>Utility</a:t>
            </a:r>
            <a:r>
              <a:rPr sz="2800" spc="30" dirty="0">
                <a:solidFill>
                  <a:srgbClr val="006FC0"/>
                </a:solidFill>
              </a:rPr>
              <a:t> </a:t>
            </a:r>
            <a:r>
              <a:rPr sz="2800" spc="-20" dirty="0">
                <a:solidFill>
                  <a:srgbClr val="006FC0"/>
                </a:solidFill>
              </a:rPr>
              <a:t>(Patient</a:t>
            </a:r>
            <a:r>
              <a:rPr sz="2800" spc="35" dirty="0">
                <a:solidFill>
                  <a:srgbClr val="006FC0"/>
                </a:solidFill>
              </a:rPr>
              <a:t> </a:t>
            </a:r>
            <a:r>
              <a:rPr sz="2800" spc="-20" dirty="0">
                <a:solidFill>
                  <a:srgbClr val="006FC0"/>
                </a:solidFill>
              </a:rPr>
              <a:t>preferences)</a:t>
            </a:r>
            <a:endParaRPr sz="28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10000" y="914400"/>
            <a:ext cx="4960620" cy="5242560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35940" y="1542034"/>
            <a:ext cx="270954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Example,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some </a:t>
            </a:r>
            <a:r>
              <a:rPr sz="1800" spc="-10" dirty="0">
                <a:latin typeface="Calibri"/>
                <a:cs typeface="Calibri"/>
              </a:rPr>
              <a:t>women</a:t>
            </a:r>
            <a:r>
              <a:rPr sz="1800" spc="-5" dirty="0">
                <a:latin typeface="Calibri"/>
                <a:cs typeface="Calibri"/>
              </a:rPr>
              <a:t> with 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breast </a:t>
            </a:r>
            <a:r>
              <a:rPr sz="1800" spc="-5" dirty="0">
                <a:latin typeface="Calibri"/>
                <a:cs typeface="Calibri"/>
              </a:rPr>
              <a:t>cancer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may</a:t>
            </a:r>
            <a:r>
              <a:rPr sz="1800" spc="-5" dirty="0">
                <a:latin typeface="Calibri"/>
                <a:cs typeface="Calibri"/>
              </a:rPr>
              <a:t> not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prefer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chemotherapy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because </a:t>
            </a:r>
            <a:r>
              <a:rPr sz="1800" dirty="0">
                <a:latin typeface="Calibri"/>
                <a:cs typeface="Calibri"/>
              </a:rPr>
              <a:t>it 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causes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hair loss.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8479535" y="6465214"/>
            <a:ext cx="1536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2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55670" y="283210"/>
            <a:ext cx="22320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Objecti</a:t>
            </a:r>
            <a:r>
              <a:rPr sz="4000" spc="-40" dirty="0"/>
              <a:t>v</a:t>
            </a:r>
            <a:r>
              <a:rPr sz="4000" spc="-10" dirty="0"/>
              <a:t>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153413"/>
            <a:ext cx="7768590" cy="42081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473709" indent="-34353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800" spc="-20" dirty="0">
                <a:latin typeface="Calibri"/>
                <a:cs typeface="Calibri"/>
              </a:rPr>
              <a:t>Review</a:t>
            </a:r>
            <a:r>
              <a:rPr sz="2800" spc="-5" dirty="0">
                <a:latin typeface="Calibri"/>
                <a:cs typeface="Calibri"/>
              </a:rPr>
              <a:t> the </a:t>
            </a:r>
            <a:r>
              <a:rPr sz="2800" spc="-15" dirty="0">
                <a:latin typeface="Calibri"/>
                <a:cs typeface="Calibri"/>
              </a:rPr>
              <a:t>patient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clinical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humanistic</a:t>
            </a:r>
            <a:r>
              <a:rPr sz="2800" spc="5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(QoL)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outcome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measures.</a:t>
            </a:r>
            <a:endParaRPr sz="2800">
              <a:latin typeface="Calibri"/>
              <a:cs typeface="Calibri"/>
            </a:endParaRPr>
          </a:p>
          <a:p>
            <a:pPr marL="355600" marR="858519" indent="-34353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800" spc="-25" dirty="0">
                <a:latin typeface="Calibri"/>
                <a:cs typeface="Calibri"/>
              </a:rPr>
              <a:t>Differentiate</a:t>
            </a:r>
            <a:r>
              <a:rPr sz="2800" spc="-5" dirty="0">
                <a:latin typeface="Calibri"/>
                <a:cs typeface="Calibri"/>
              </a:rPr>
              <a:t> the types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clinical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trials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0" dirty="0">
                <a:latin typeface="Calibri"/>
                <a:cs typeface="Calibri"/>
              </a:rPr>
              <a:t>new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medication</a:t>
            </a:r>
            <a:endParaRPr sz="2800">
              <a:latin typeface="Calibri"/>
              <a:cs typeface="Calibri"/>
            </a:endParaRPr>
          </a:p>
          <a:p>
            <a:pPr marL="355600" marR="751205" indent="-343535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800" spc="-10" dirty="0">
                <a:latin typeface="Calibri"/>
                <a:cs typeface="Calibri"/>
              </a:rPr>
              <a:t>Identify</a:t>
            </a:r>
            <a:r>
              <a:rPr sz="2800" spc="-5" dirty="0">
                <a:latin typeface="Calibri"/>
                <a:cs typeface="Calibri"/>
              </a:rPr>
              <a:t> the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measure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(QALY)</a:t>
            </a:r>
            <a:r>
              <a:rPr sz="2800" spc="-5" dirty="0">
                <a:latin typeface="Calibri"/>
                <a:cs typeface="Calibri"/>
              </a:rPr>
              <a:t> of </a:t>
            </a:r>
            <a:r>
              <a:rPr sz="2800" spc="-10" dirty="0">
                <a:latin typeface="Calibri"/>
                <a:cs typeface="Calibri"/>
              </a:rPr>
              <a:t>Health-Related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Quality of </a:t>
            </a:r>
            <a:r>
              <a:rPr sz="2800" spc="-20" dirty="0">
                <a:latin typeface="Calibri"/>
                <a:cs typeface="Calibri"/>
              </a:rPr>
              <a:t>Life.</a:t>
            </a:r>
            <a:endParaRPr sz="28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5600" algn="l"/>
                <a:tab pos="356235" algn="l"/>
              </a:tabLst>
            </a:pPr>
            <a:r>
              <a:rPr sz="2800" spc="-10" dirty="0">
                <a:latin typeface="Calibri"/>
                <a:cs typeface="Calibri"/>
              </a:rPr>
              <a:t>Explain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Preference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Based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Measures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(utility)</a:t>
            </a:r>
            <a:endParaRPr sz="2800">
              <a:latin typeface="Calibri"/>
              <a:cs typeface="Calibri"/>
            </a:endParaRPr>
          </a:p>
          <a:p>
            <a:pPr marL="355600" marR="5080" indent="-34353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55600" algn="l"/>
                <a:tab pos="356235" algn="l"/>
                <a:tab pos="3342640" algn="l"/>
              </a:tabLst>
            </a:pPr>
            <a:r>
              <a:rPr sz="2800" spc="-15" dirty="0">
                <a:latin typeface="Calibri"/>
                <a:cs typeface="Calibri"/>
              </a:rPr>
              <a:t>Explore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Utility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measuring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methods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(Rating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scale, 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Standard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Gamble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&amp;	</a:t>
            </a:r>
            <a:r>
              <a:rPr sz="2800" spc="-10" dirty="0">
                <a:latin typeface="Calibri"/>
                <a:cs typeface="Calibri"/>
              </a:rPr>
              <a:t>Time-trade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off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(TTO)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methods)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4682" y="3111195"/>
            <a:ext cx="2061210" cy="497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100" b="1" spc="-5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3100" b="1" spc="-35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3100" b="1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3100" b="1" spc="-4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3100" b="1" spc="-5" dirty="0">
                <a:solidFill>
                  <a:srgbClr val="FFFFFF"/>
                </a:solidFill>
                <a:latin typeface="Calibri"/>
                <a:cs typeface="Calibri"/>
              </a:rPr>
              <a:t>od</a:t>
            </a:r>
            <a:r>
              <a:rPr sz="3100" b="1" spc="-2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3100" b="1" spc="-10" dirty="0">
                <a:solidFill>
                  <a:srgbClr val="FFFFFF"/>
                </a:solidFill>
                <a:latin typeface="Calibri"/>
                <a:cs typeface="Calibri"/>
              </a:rPr>
              <a:t>ct</a:t>
            </a:r>
            <a:r>
              <a:rPr sz="3100" b="1" spc="-2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3100" b="1" spc="-5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endParaRPr sz="31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194804" y="4498085"/>
            <a:ext cx="1530985" cy="2042160"/>
          </a:xfrm>
          <a:custGeom>
            <a:avLst/>
            <a:gdLst/>
            <a:ahLst/>
            <a:cxnLst/>
            <a:rect l="l" t="t" r="r" b="b"/>
            <a:pathLst>
              <a:path w="1530984" h="2042159">
                <a:moveTo>
                  <a:pt x="0" y="2042159"/>
                </a:moveTo>
                <a:lnTo>
                  <a:pt x="41447" y="2041425"/>
                </a:lnTo>
                <a:lnTo>
                  <a:pt x="82623" y="2039236"/>
                </a:lnTo>
                <a:lnTo>
                  <a:pt x="123513" y="2035609"/>
                </a:lnTo>
                <a:lnTo>
                  <a:pt x="164103" y="2030563"/>
                </a:lnTo>
                <a:lnTo>
                  <a:pt x="204380" y="2024117"/>
                </a:lnTo>
                <a:lnTo>
                  <a:pt x="244329" y="2016289"/>
                </a:lnTo>
                <a:lnTo>
                  <a:pt x="283937" y="2007098"/>
                </a:lnTo>
                <a:lnTo>
                  <a:pt x="323189" y="1996563"/>
                </a:lnTo>
                <a:lnTo>
                  <a:pt x="362073" y="1984701"/>
                </a:lnTo>
                <a:lnTo>
                  <a:pt x="400573" y="1971532"/>
                </a:lnTo>
                <a:lnTo>
                  <a:pt x="438677" y="1957074"/>
                </a:lnTo>
                <a:lnTo>
                  <a:pt x="476369" y="1941345"/>
                </a:lnTo>
                <a:lnTo>
                  <a:pt x="513637" y="1924364"/>
                </a:lnTo>
                <a:lnTo>
                  <a:pt x="550467" y="1906150"/>
                </a:lnTo>
                <a:lnTo>
                  <a:pt x="586844" y="1886721"/>
                </a:lnTo>
                <a:lnTo>
                  <a:pt x="622754" y="1866095"/>
                </a:lnTo>
                <a:lnTo>
                  <a:pt x="658185" y="1844292"/>
                </a:lnTo>
                <a:lnTo>
                  <a:pt x="693121" y="1821329"/>
                </a:lnTo>
                <a:lnTo>
                  <a:pt x="727549" y="1797225"/>
                </a:lnTo>
                <a:lnTo>
                  <a:pt x="761456" y="1771999"/>
                </a:lnTo>
                <a:lnTo>
                  <a:pt x="794826" y="1745669"/>
                </a:lnTo>
                <a:lnTo>
                  <a:pt x="827647" y="1718253"/>
                </a:lnTo>
                <a:lnTo>
                  <a:pt x="859904" y="1689771"/>
                </a:lnTo>
                <a:lnTo>
                  <a:pt x="891584" y="1660241"/>
                </a:lnTo>
                <a:lnTo>
                  <a:pt x="922673" y="1629681"/>
                </a:lnTo>
                <a:lnTo>
                  <a:pt x="953156" y="1598110"/>
                </a:lnTo>
                <a:lnTo>
                  <a:pt x="983020" y="1565546"/>
                </a:lnTo>
                <a:lnTo>
                  <a:pt x="1012251" y="1532008"/>
                </a:lnTo>
                <a:lnTo>
                  <a:pt x="1040835" y="1497515"/>
                </a:lnTo>
                <a:lnTo>
                  <a:pt x="1068759" y="1462084"/>
                </a:lnTo>
                <a:lnTo>
                  <a:pt x="1096007" y="1425735"/>
                </a:lnTo>
                <a:lnTo>
                  <a:pt x="1122567" y="1388485"/>
                </a:lnTo>
                <a:lnTo>
                  <a:pt x="1148425" y="1350354"/>
                </a:lnTo>
                <a:lnTo>
                  <a:pt x="1173567" y="1311360"/>
                </a:lnTo>
                <a:lnTo>
                  <a:pt x="1197978" y="1271522"/>
                </a:lnTo>
                <a:lnTo>
                  <a:pt x="1221645" y="1230858"/>
                </a:lnTo>
                <a:lnTo>
                  <a:pt x="1244554" y="1189386"/>
                </a:lnTo>
                <a:lnTo>
                  <a:pt x="1266691" y="1147126"/>
                </a:lnTo>
                <a:lnTo>
                  <a:pt x="1288042" y="1104095"/>
                </a:lnTo>
                <a:lnTo>
                  <a:pt x="1308594" y="1060312"/>
                </a:lnTo>
                <a:lnTo>
                  <a:pt x="1328332" y="1015796"/>
                </a:lnTo>
                <a:lnTo>
                  <a:pt x="1347242" y="970565"/>
                </a:lnTo>
                <a:lnTo>
                  <a:pt x="1365312" y="924637"/>
                </a:lnTo>
                <a:lnTo>
                  <a:pt x="1382526" y="878032"/>
                </a:lnTo>
                <a:lnTo>
                  <a:pt x="1398871" y="830768"/>
                </a:lnTo>
                <a:lnTo>
                  <a:pt x="1414333" y="782863"/>
                </a:lnTo>
                <a:lnTo>
                  <a:pt x="1428898" y="734336"/>
                </a:lnTo>
                <a:lnTo>
                  <a:pt x="1442552" y="685205"/>
                </a:lnTo>
                <a:lnTo>
                  <a:pt x="1455282" y="635489"/>
                </a:lnTo>
                <a:lnTo>
                  <a:pt x="1467073" y="585206"/>
                </a:lnTo>
                <a:lnTo>
                  <a:pt x="1477911" y="534376"/>
                </a:lnTo>
                <a:lnTo>
                  <a:pt x="1487784" y="483016"/>
                </a:lnTo>
                <a:lnTo>
                  <a:pt x="1496676" y="431144"/>
                </a:lnTo>
                <a:lnTo>
                  <a:pt x="1504574" y="378780"/>
                </a:lnTo>
                <a:lnTo>
                  <a:pt x="1511464" y="325943"/>
                </a:lnTo>
                <a:lnTo>
                  <a:pt x="1517332" y="272649"/>
                </a:lnTo>
                <a:lnTo>
                  <a:pt x="1522164" y="218919"/>
                </a:lnTo>
                <a:lnTo>
                  <a:pt x="1525947" y="164771"/>
                </a:lnTo>
                <a:lnTo>
                  <a:pt x="1528666" y="110222"/>
                </a:lnTo>
                <a:lnTo>
                  <a:pt x="1530307" y="55292"/>
                </a:lnTo>
                <a:lnTo>
                  <a:pt x="1530857" y="0"/>
                </a:lnTo>
              </a:path>
            </a:pathLst>
          </a:custGeom>
          <a:ln w="127000">
            <a:solidFill>
              <a:srgbClr val="8063A1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14776" y="761237"/>
            <a:ext cx="4893310" cy="177800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395"/>
              </a:spcBef>
              <a:buFont typeface="Wingdings"/>
              <a:buChar char=""/>
              <a:tabLst>
                <a:tab pos="355600" algn="l"/>
              </a:tabLst>
            </a:pPr>
            <a:r>
              <a:rPr sz="2500" spc="-10" dirty="0">
                <a:latin typeface="Calibri"/>
                <a:cs typeface="Calibri"/>
              </a:rPr>
              <a:t>The</a:t>
            </a:r>
            <a:r>
              <a:rPr sz="2500" spc="-2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pharmacoeconomic</a:t>
            </a:r>
            <a:r>
              <a:rPr sz="2500" spc="2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evaluation </a:t>
            </a:r>
            <a:r>
              <a:rPr sz="2500" spc="-55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helps</a:t>
            </a:r>
            <a:r>
              <a:rPr sz="2500" spc="-5" dirty="0">
                <a:latin typeface="Calibri"/>
                <a:cs typeface="Calibri"/>
              </a:rPr>
              <a:t> us </a:t>
            </a:r>
            <a:r>
              <a:rPr sz="2500" spc="-20" dirty="0">
                <a:latin typeface="Calibri"/>
                <a:cs typeface="Calibri"/>
              </a:rPr>
              <a:t>to</a:t>
            </a:r>
            <a:r>
              <a:rPr sz="2500" spc="-1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select</a:t>
            </a:r>
            <a:r>
              <a:rPr sz="2500" spc="1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a</a:t>
            </a:r>
            <a:r>
              <a:rPr sz="2500" spc="-10" dirty="0">
                <a:latin typeface="Calibri"/>
                <a:cs typeface="Calibri"/>
              </a:rPr>
              <a:t> healthcare </a:t>
            </a:r>
            <a:r>
              <a:rPr sz="2500" spc="-5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procedure</a:t>
            </a:r>
            <a:r>
              <a:rPr sz="2500" spc="1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or</a:t>
            </a:r>
            <a:r>
              <a:rPr sz="2500" spc="-1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management</a:t>
            </a:r>
            <a:r>
              <a:rPr sz="2500" spc="2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relying </a:t>
            </a:r>
            <a:r>
              <a:rPr sz="2500" spc="-5" dirty="0">
                <a:latin typeface="Calibri"/>
                <a:cs typeface="Calibri"/>
              </a:rPr>
              <a:t> on</a:t>
            </a:r>
            <a:r>
              <a:rPr sz="2500" spc="-1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multiple</a:t>
            </a:r>
            <a:r>
              <a:rPr sz="2500" spc="1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measures</a:t>
            </a:r>
            <a:r>
              <a:rPr sz="2500" spc="2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and </a:t>
            </a:r>
            <a:r>
              <a:rPr sz="2500" spc="-10" dirty="0">
                <a:latin typeface="Calibri"/>
                <a:cs typeface="Calibri"/>
              </a:rPr>
              <a:t>not </a:t>
            </a:r>
            <a:r>
              <a:rPr sz="2500" spc="-5" dirty="0">
                <a:latin typeface="Calibri"/>
                <a:cs typeface="Calibri"/>
              </a:rPr>
              <a:t>only </a:t>
            </a:r>
            <a:r>
              <a:rPr sz="2500" spc="-55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the</a:t>
            </a:r>
            <a:r>
              <a:rPr sz="2500" spc="-1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cost.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8" name="object 8"/>
          <p:cNvSpPr txBox="1"/>
          <p:nvPr/>
        </p:nvSpPr>
        <p:spPr>
          <a:xfrm>
            <a:off x="8308213" y="6465214"/>
            <a:ext cx="1536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3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14776" y="2971292"/>
            <a:ext cx="5015865" cy="109220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395"/>
              </a:spcBef>
              <a:buFont typeface="Wingdings"/>
              <a:buChar char=""/>
              <a:tabLst>
                <a:tab pos="355600" algn="l"/>
              </a:tabLst>
            </a:pPr>
            <a:r>
              <a:rPr sz="2500" spc="-55" dirty="0">
                <a:latin typeface="Calibri"/>
                <a:cs typeface="Calibri"/>
              </a:rPr>
              <a:t>We</a:t>
            </a:r>
            <a:r>
              <a:rPr sz="2500" spc="1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need </a:t>
            </a:r>
            <a:r>
              <a:rPr sz="2500" spc="-15" dirty="0">
                <a:latin typeface="Calibri"/>
                <a:cs typeface="Calibri"/>
              </a:rPr>
              <a:t>to</a:t>
            </a:r>
            <a:r>
              <a:rPr sz="2500" spc="-1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evaluate</a:t>
            </a:r>
            <a:r>
              <a:rPr sz="2500" spc="-5" dirty="0">
                <a:latin typeface="Calibri"/>
                <a:cs typeface="Calibri"/>
              </a:rPr>
              <a:t> the</a:t>
            </a:r>
            <a:r>
              <a:rPr sz="2500" spc="-10" dirty="0">
                <a:latin typeface="Calibri"/>
                <a:cs typeface="Calibri"/>
              </a:rPr>
              <a:t> benefits </a:t>
            </a:r>
            <a:r>
              <a:rPr sz="2500" spc="-5" dirty="0">
                <a:latin typeface="Calibri"/>
                <a:cs typeface="Calibri"/>
              </a:rPr>
              <a:t> and</a:t>
            </a:r>
            <a:r>
              <a:rPr sz="2500" spc="-15" dirty="0">
                <a:latin typeface="Calibri"/>
                <a:cs typeface="Calibri"/>
              </a:rPr>
              <a:t> costs</a:t>
            </a:r>
            <a:r>
              <a:rPr sz="2500" spc="-1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of</a:t>
            </a:r>
            <a:r>
              <a:rPr sz="2500" spc="-3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each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healthcare</a:t>
            </a:r>
            <a:r>
              <a:rPr sz="2500" spc="15" dirty="0">
                <a:latin typeface="Calibri"/>
                <a:cs typeface="Calibri"/>
              </a:rPr>
              <a:t> </a:t>
            </a:r>
            <a:r>
              <a:rPr sz="2500" dirty="0">
                <a:latin typeface="Calibri"/>
                <a:cs typeface="Calibri"/>
              </a:rPr>
              <a:t>service </a:t>
            </a:r>
            <a:r>
              <a:rPr sz="2500" spc="-550" dirty="0">
                <a:latin typeface="Calibri"/>
                <a:cs typeface="Calibri"/>
              </a:rPr>
              <a:t> </a:t>
            </a:r>
            <a:r>
              <a:rPr sz="2500" spc="-25" dirty="0">
                <a:latin typeface="Calibri"/>
                <a:cs typeface="Calibri"/>
              </a:rPr>
              <a:t>for</a:t>
            </a:r>
            <a:r>
              <a:rPr sz="2500" spc="-1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patients.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14776" y="4495241"/>
            <a:ext cx="4947285" cy="143573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395"/>
              </a:spcBef>
              <a:buFont typeface="Wingdings"/>
              <a:buChar char=""/>
              <a:tabLst>
                <a:tab pos="355600" algn="l"/>
              </a:tabLst>
            </a:pPr>
            <a:r>
              <a:rPr sz="2500" spc="-10" dirty="0">
                <a:latin typeface="Calibri"/>
                <a:cs typeface="Calibri"/>
              </a:rPr>
              <a:t>Benefits,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outcomes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and 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consequences</a:t>
            </a:r>
            <a:r>
              <a:rPr sz="2500" spc="30" dirty="0">
                <a:latin typeface="Calibri"/>
                <a:cs typeface="Calibri"/>
              </a:rPr>
              <a:t> </a:t>
            </a:r>
            <a:r>
              <a:rPr sz="2500" spc="-30" dirty="0">
                <a:latin typeface="Calibri"/>
                <a:cs typeface="Calibri"/>
              </a:rPr>
              <a:t>refer</a:t>
            </a:r>
            <a:r>
              <a:rPr sz="2500" spc="20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to</a:t>
            </a:r>
            <a:r>
              <a:rPr sz="2500" spc="-1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the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spc="-25" dirty="0">
                <a:latin typeface="Calibri"/>
                <a:cs typeface="Calibri"/>
              </a:rPr>
              <a:t>effect</a:t>
            </a:r>
            <a:r>
              <a:rPr sz="2500" spc="30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on </a:t>
            </a:r>
            <a:r>
              <a:rPr sz="2500" spc="-550" dirty="0">
                <a:latin typeface="Calibri"/>
                <a:cs typeface="Calibri"/>
              </a:rPr>
              <a:t> </a:t>
            </a:r>
            <a:r>
              <a:rPr sz="2500" spc="-5" dirty="0">
                <a:latin typeface="Calibri"/>
                <a:cs typeface="Calibri"/>
              </a:rPr>
              <a:t>the</a:t>
            </a:r>
            <a:r>
              <a:rPr sz="2500" dirty="0">
                <a:latin typeface="Calibri"/>
                <a:cs typeface="Calibri"/>
              </a:rPr>
              <a:t> </a:t>
            </a:r>
            <a:r>
              <a:rPr sz="25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patient</a:t>
            </a:r>
            <a:r>
              <a:rPr sz="2500" spc="-10" dirty="0">
                <a:latin typeface="Calibri"/>
                <a:cs typeface="Calibri"/>
              </a:rPr>
              <a:t>,</a:t>
            </a:r>
            <a:r>
              <a:rPr sz="2500" spc="5" dirty="0">
                <a:latin typeface="Calibri"/>
                <a:cs typeface="Calibri"/>
              </a:rPr>
              <a:t> </a:t>
            </a:r>
            <a:r>
              <a:rPr sz="2500" spc="-10" dirty="0">
                <a:latin typeface="Calibri"/>
                <a:cs typeface="Calibri"/>
              </a:rPr>
              <a:t>not </a:t>
            </a:r>
            <a:r>
              <a:rPr sz="2500" spc="-5" dirty="0">
                <a:latin typeface="Calibri"/>
                <a:cs typeface="Calibri"/>
              </a:rPr>
              <a:t>on </a:t>
            </a:r>
            <a:r>
              <a:rPr sz="2500" spc="-10" dirty="0">
                <a:latin typeface="Calibri"/>
                <a:cs typeface="Calibri"/>
              </a:rPr>
              <a:t>healthcare </a:t>
            </a:r>
            <a:r>
              <a:rPr sz="2500" spc="-5" dirty="0">
                <a:latin typeface="Calibri"/>
                <a:cs typeface="Calibri"/>
              </a:rPr>
              <a:t> </a:t>
            </a:r>
            <a:r>
              <a:rPr sz="2500" spc="-15" dirty="0">
                <a:latin typeface="Calibri"/>
                <a:cs typeface="Calibri"/>
              </a:rPr>
              <a:t>providers.</a:t>
            </a:r>
            <a:endParaRPr sz="25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8308213" y="6465214"/>
            <a:ext cx="1536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4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03677" y="711"/>
            <a:ext cx="41376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5" dirty="0"/>
              <a:t>Outcome</a:t>
            </a:r>
            <a:r>
              <a:rPr sz="4000" spc="-50" dirty="0"/>
              <a:t> </a:t>
            </a:r>
            <a:r>
              <a:rPr sz="4000" spc="-15" dirty="0"/>
              <a:t>Measures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8739" y="1275246"/>
            <a:ext cx="8707120" cy="3891915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9"/>
              </a:spcBef>
              <a:buFont typeface="Wingdings"/>
              <a:buChar char=""/>
              <a:tabLst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In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order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to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assess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benefit</a:t>
            </a:r>
            <a:r>
              <a:rPr sz="3200" dirty="0">
                <a:latin typeface="Calibri"/>
                <a:cs typeface="Calibri"/>
              </a:rPr>
              <a:t> of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healthcare,</a:t>
            </a:r>
            <a:endParaRPr sz="3200">
              <a:latin typeface="Calibri"/>
              <a:cs typeface="Calibri"/>
            </a:endParaRPr>
          </a:p>
          <a:p>
            <a:pPr marL="12700" marR="233045" indent="184150">
              <a:lnSpc>
                <a:spcPct val="100000"/>
              </a:lnSpc>
              <a:spcBef>
                <a:spcPts val="770"/>
              </a:spcBef>
            </a:pPr>
            <a:r>
              <a:rPr sz="3200" spc="-15" dirty="0">
                <a:solidFill>
                  <a:srgbClr val="006FC0"/>
                </a:solidFill>
                <a:latin typeface="Calibri"/>
                <a:cs typeface="Calibri"/>
              </a:rPr>
              <a:t>correct</a:t>
            </a:r>
            <a:r>
              <a:rPr sz="3200" spc="-3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06FC0"/>
                </a:solidFill>
                <a:latin typeface="Calibri"/>
                <a:cs typeface="Calibri"/>
              </a:rPr>
              <a:t>identification</a:t>
            </a:r>
            <a:r>
              <a:rPr sz="3200" spc="4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006FC0"/>
                </a:solidFill>
                <a:latin typeface="Calibri"/>
                <a:cs typeface="Calibri"/>
              </a:rPr>
              <a:t>and</a:t>
            </a:r>
            <a:r>
              <a:rPr sz="3200" spc="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06FC0"/>
                </a:solidFill>
                <a:latin typeface="Calibri"/>
                <a:cs typeface="Calibri"/>
              </a:rPr>
              <a:t>measurement</a:t>
            </a:r>
            <a:r>
              <a:rPr sz="3200" spc="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006FC0"/>
                </a:solidFill>
                <a:latin typeface="Calibri"/>
                <a:cs typeface="Calibri"/>
              </a:rPr>
              <a:t>of</a:t>
            </a:r>
            <a:r>
              <a:rPr sz="320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06FC0"/>
                </a:solidFill>
                <a:latin typeface="Calibri"/>
                <a:cs typeface="Calibri"/>
              </a:rPr>
              <a:t>patient </a:t>
            </a:r>
            <a:r>
              <a:rPr sz="3200" spc="-7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006FC0"/>
                </a:solidFill>
                <a:latin typeface="Calibri"/>
                <a:cs typeface="Calibri"/>
              </a:rPr>
              <a:t>outcomes is</a:t>
            </a:r>
            <a:r>
              <a:rPr sz="320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006FC0"/>
                </a:solidFill>
                <a:latin typeface="Calibri"/>
                <a:cs typeface="Calibri"/>
              </a:rPr>
              <a:t>essential </a:t>
            </a:r>
            <a:r>
              <a:rPr sz="3200" dirty="0">
                <a:solidFill>
                  <a:srgbClr val="006FC0"/>
                </a:solidFill>
                <a:latin typeface="Calibri"/>
                <a:cs typeface="Calibri"/>
              </a:rPr>
              <a:t>in</a:t>
            </a:r>
            <a:r>
              <a:rPr sz="3200" spc="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006FC0"/>
                </a:solidFill>
                <a:latin typeface="Calibri"/>
                <a:cs typeface="Calibri"/>
              </a:rPr>
              <a:t>health</a:t>
            </a:r>
            <a:r>
              <a:rPr sz="3200" spc="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006FC0"/>
                </a:solidFill>
                <a:latin typeface="Calibri"/>
                <a:cs typeface="Calibri"/>
              </a:rPr>
              <a:t>economics</a:t>
            </a:r>
            <a:r>
              <a:rPr sz="3200" spc="-5" dirty="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4400">
              <a:latin typeface="Calibri"/>
              <a:cs typeface="Calibri"/>
            </a:endParaRPr>
          </a:p>
          <a:p>
            <a:pPr marL="355600" marR="5080" indent="-342900" algn="just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The </a:t>
            </a:r>
            <a:r>
              <a:rPr sz="3200" dirty="0">
                <a:latin typeface="Calibri"/>
                <a:cs typeface="Calibri"/>
              </a:rPr>
              <a:t>main </a:t>
            </a:r>
            <a:r>
              <a:rPr sz="3200" spc="-15" dirty="0">
                <a:latin typeface="Calibri"/>
                <a:cs typeface="Calibri"/>
              </a:rPr>
              <a:t>categories </a:t>
            </a:r>
            <a:r>
              <a:rPr sz="3200" spc="-5" dirty="0">
                <a:latin typeface="Calibri"/>
                <a:cs typeface="Calibri"/>
              </a:rPr>
              <a:t>of </a:t>
            </a:r>
            <a:r>
              <a:rPr sz="3200" spc="-15" dirty="0">
                <a:latin typeface="Calibri"/>
                <a:cs typeface="Calibri"/>
              </a:rPr>
              <a:t>outcome </a:t>
            </a:r>
            <a:r>
              <a:rPr sz="3200" spc="-10" dirty="0">
                <a:latin typeface="Calibri"/>
                <a:cs typeface="Calibri"/>
              </a:rPr>
              <a:t>measure </a:t>
            </a:r>
            <a:r>
              <a:rPr sz="3200" spc="-5" dirty="0">
                <a:latin typeface="Calibri"/>
                <a:cs typeface="Calibri"/>
              </a:rPr>
              <a:t>used </a:t>
            </a:r>
            <a:r>
              <a:rPr sz="3200" spc="-15" dirty="0">
                <a:latin typeface="Calibri"/>
                <a:cs typeface="Calibri"/>
              </a:rPr>
              <a:t>are </a:t>
            </a:r>
            <a:r>
              <a:rPr sz="3200" spc="-710" dirty="0"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FF0000"/>
                </a:solidFill>
                <a:latin typeface="Calibri"/>
                <a:cs typeface="Calibri"/>
              </a:rPr>
              <a:t>effectiveness</a:t>
            </a:r>
            <a:r>
              <a:rPr sz="3200" spc="-15" dirty="0">
                <a:latin typeface="Calibri"/>
                <a:cs typeface="Calibri"/>
              </a:rPr>
              <a:t>, </a:t>
            </a:r>
            <a:r>
              <a:rPr sz="3200" spc="-5" dirty="0">
                <a:solidFill>
                  <a:srgbClr val="FF0000"/>
                </a:solidFill>
                <a:latin typeface="Calibri"/>
                <a:cs typeface="Calibri"/>
              </a:rPr>
              <a:t>quality of </a:t>
            </a:r>
            <a:r>
              <a:rPr sz="3200" spc="-20" dirty="0">
                <a:solidFill>
                  <a:srgbClr val="FF0000"/>
                </a:solidFill>
                <a:latin typeface="Calibri"/>
                <a:cs typeface="Calibri"/>
              </a:rPr>
              <a:t>life</a:t>
            </a:r>
            <a:r>
              <a:rPr sz="3200" spc="-20" dirty="0">
                <a:latin typeface="Calibri"/>
                <a:cs typeface="Calibri"/>
              </a:rPr>
              <a:t>, </a:t>
            </a:r>
            <a:r>
              <a:rPr sz="3200" spc="-35" dirty="0">
                <a:solidFill>
                  <a:srgbClr val="FF0000"/>
                </a:solidFill>
                <a:latin typeface="Calibri"/>
                <a:cs typeface="Calibri"/>
              </a:rPr>
              <a:t>utility</a:t>
            </a:r>
            <a:r>
              <a:rPr sz="3200" spc="-35" dirty="0">
                <a:latin typeface="Calibri"/>
                <a:cs typeface="Calibri"/>
              </a:rPr>
              <a:t>, </a:t>
            </a:r>
            <a:r>
              <a:rPr sz="3200" dirty="0">
                <a:latin typeface="Calibri"/>
                <a:cs typeface="Calibri"/>
              </a:rPr>
              <a:t>and </a:t>
            </a:r>
            <a:r>
              <a:rPr sz="3200" spc="-15" dirty="0">
                <a:latin typeface="Calibri"/>
                <a:cs typeface="Calibri"/>
              </a:rPr>
              <a:t>expressing </a:t>
            </a:r>
            <a:r>
              <a:rPr sz="3200" spc="-10" dirty="0">
                <a:latin typeface="Calibri"/>
                <a:cs typeface="Calibri"/>
              </a:rPr>
              <a:t> benefits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as</a:t>
            </a:r>
            <a:r>
              <a:rPr sz="3200" spc="20" dirty="0"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0000"/>
                </a:solidFill>
                <a:latin typeface="Calibri"/>
                <a:cs typeface="Calibri"/>
              </a:rPr>
              <a:t>monetary</a:t>
            </a: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0000"/>
                </a:solidFill>
                <a:latin typeface="Calibri"/>
                <a:cs typeface="Calibri"/>
              </a:rPr>
              <a:t>values</a:t>
            </a:r>
            <a:r>
              <a:rPr sz="3600" spc="-10" dirty="0">
                <a:solidFill>
                  <a:srgbClr val="FF0000"/>
                </a:solidFill>
                <a:latin typeface="Calibri"/>
                <a:cs typeface="Calibri"/>
              </a:rPr>
              <a:t>.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4777" y="2363216"/>
            <a:ext cx="3041650" cy="19043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5015"/>
              </a:lnSpc>
              <a:spcBef>
                <a:spcPts val="105"/>
              </a:spcBef>
            </a:pPr>
            <a:r>
              <a:rPr sz="4400" b="1" spc="-5" dirty="0">
                <a:solidFill>
                  <a:srgbClr val="FFFFFF"/>
                </a:solidFill>
                <a:latin typeface="Calibri"/>
                <a:cs typeface="Calibri"/>
              </a:rPr>
              <a:t>1-</a:t>
            </a:r>
            <a:endParaRPr sz="4400">
              <a:latin typeface="Calibri"/>
              <a:cs typeface="Calibri"/>
            </a:endParaRPr>
          </a:p>
          <a:p>
            <a:pPr marL="12700" marR="5080">
              <a:lnSpc>
                <a:spcPts val="4750"/>
              </a:lnSpc>
              <a:spcBef>
                <a:spcPts val="335"/>
              </a:spcBef>
            </a:pPr>
            <a:r>
              <a:rPr sz="4400" b="1" spc="-12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4400" b="1" spc="-5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4400" b="1" spc="-80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4400" b="1" spc="-5" dirty="0">
                <a:solidFill>
                  <a:srgbClr val="FFFFFF"/>
                </a:solidFill>
                <a:latin typeface="Calibri"/>
                <a:cs typeface="Calibri"/>
              </a:rPr>
              <a:t>ecti</a:t>
            </a:r>
            <a:r>
              <a:rPr sz="4400" b="1" spc="-35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4400" b="1" spc="-5" dirty="0">
                <a:solidFill>
                  <a:srgbClr val="FFFFFF"/>
                </a:solidFill>
                <a:latin typeface="Calibri"/>
                <a:cs typeface="Calibri"/>
              </a:rPr>
              <a:t>en</a:t>
            </a:r>
            <a:r>
              <a:rPr sz="4400" b="1" spc="-2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4400" b="1" dirty="0">
                <a:solidFill>
                  <a:srgbClr val="FFFFFF"/>
                </a:solidFill>
                <a:latin typeface="Calibri"/>
                <a:cs typeface="Calibri"/>
              </a:rPr>
              <a:t>ss  </a:t>
            </a:r>
            <a:r>
              <a:rPr sz="4400" b="1" spc="-10" dirty="0">
                <a:solidFill>
                  <a:srgbClr val="FFFFFF"/>
                </a:solidFill>
                <a:latin typeface="Calibri"/>
                <a:cs typeface="Calibri"/>
              </a:rPr>
              <a:t>Measures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194804" y="4498085"/>
            <a:ext cx="1530985" cy="2042160"/>
          </a:xfrm>
          <a:custGeom>
            <a:avLst/>
            <a:gdLst/>
            <a:ahLst/>
            <a:cxnLst/>
            <a:rect l="l" t="t" r="r" b="b"/>
            <a:pathLst>
              <a:path w="1530984" h="2042159">
                <a:moveTo>
                  <a:pt x="0" y="2042159"/>
                </a:moveTo>
                <a:lnTo>
                  <a:pt x="41447" y="2041425"/>
                </a:lnTo>
                <a:lnTo>
                  <a:pt x="82623" y="2039236"/>
                </a:lnTo>
                <a:lnTo>
                  <a:pt x="123513" y="2035609"/>
                </a:lnTo>
                <a:lnTo>
                  <a:pt x="164103" y="2030563"/>
                </a:lnTo>
                <a:lnTo>
                  <a:pt x="204380" y="2024117"/>
                </a:lnTo>
                <a:lnTo>
                  <a:pt x="244329" y="2016289"/>
                </a:lnTo>
                <a:lnTo>
                  <a:pt x="283937" y="2007098"/>
                </a:lnTo>
                <a:lnTo>
                  <a:pt x="323189" y="1996563"/>
                </a:lnTo>
                <a:lnTo>
                  <a:pt x="362073" y="1984701"/>
                </a:lnTo>
                <a:lnTo>
                  <a:pt x="400573" y="1971532"/>
                </a:lnTo>
                <a:lnTo>
                  <a:pt x="438677" y="1957074"/>
                </a:lnTo>
                <a:lnTo>
                  <a:pt x="476369" y="1941345"/>
                </a:lnTo>
                <a:lnTo>
                  <a:pt x="513637" y="1924364"/>
                </a:lnTo>
                <a:lnTo>
                  <a:pt x="550467" y="1906150"/>
                </a:lnTo>
                <a:lnTo>
                  <a:pt x="586844" y="1886721"/>
                </a:lnTo>
                <a:lnTo>
                  <a:pt x="622754" y="1866095"/>
                </a:lnTo>
                <a:lnTo>
                  <a:pt x="658185" y="1844292"/>
                </a:lnTo>
                <a:lnTo>
                  <a:pt x="693121" y="1821329"/>
                </a:lnTo>
                <a:lnTo>
                  <a:pt x="727549" y="1797225"/>
                </a:lnTo>
                <a:lnTo>
                  <a:pt x="761456" y="1771999"/>
                </a:lnTo>
                <a:lnTo>
                  <a:pt x="794826" y="1745669"/>
                </a:lnTo>
                <a:lnTo>
                  <a:pt x="827647" y="1718253"/>
                </a:lnTo>
                <a:lnTo>
                  <a:pt x="859904" y="1689771"/>
                </a:lnTo>
                <a:lnTo>
                  <a:pt x="891584" y="1660241"/>
                </a:lnTo>
                <a:lnTo>
                  <a:pt x="922673" y="1629681"/>
                </a:lnTo>
                <a:lnTo>
                  <a:pt x="953156" y="1598110"/>
                </a:lnTo>
                <a:lnTo>
                  <a:pt x="983020" y="1565546"/>
                </a:lnTo>
                <a:lnTo>
                  <a:pt x="1012251" y="1532008"/>
                </a:lnTo>
                <a:lnTo>
                  <a:pt x="1040835" y="1497515"/>
                </a:lnTo>
                <a:lnTo>
                  <a:pt x="1068759" y="1462084"/>
                </a:lnTo>
                <a:lnTo>
                  <a:pt x="1096007" y="1425735"/>
                </a:lnTo>
                <a:lnTo>
                  <a:pt x="1122567" y="1388485"/>
                </a:lnTo>
                <a:lnTo>
                  <a:pt x="1148425" y="1350354"/>
                </a:lnTo>
                <a:lnTo>
                  <a:pt x="1173567" y="1311360"/>
                </a:lnTo>
                <a:lnTo>
                  <a:pt x="1197978" y="1271522"/>
                </a:lnTo>
                <a:lnTo>
                  <a:pt x="1221645" y="1230858"/>
                </a:lnTo>
                <a:lnTo>
                  <a:pt x="1244554" y="1189386"/>
                </a:lnTo>
                <a:lnTo>
                  <a:pt x="1266691" y="1147126"/>
                </a:lnTo>
                <a:lnTo>
                  <a:pt x="1288042" y="1104095"/>
                </a:lnTo>
                <a:lnTo>
                  <a:pt x="1308594" y="1060312"/>
                </a:lnTo>
                <a:lnTo>
                  <a:pt x="1328332" y="1015796"/>
                </a:lnTo>
                <a:lnTo>
                  <a:pt x="1347242" y="970565"/>
                </a:lnTo>
                <a:lnTo>
                  <a:pt x="1365312" y="924637"/>
                </a:lnTo>
                <a:lnTo>
                  <a:pt x="1382526" y="878032"/>
                </a:lnTo>
                <a:lnTo>
                  <a:pt x="1398871" y="830768"/>
                </a:lnTo>
                <a:lnTo>
                  <a:pt x="1414333" y="782863"/>
                </a:lnTo>
                <a:lnTo>
                  <a:pt x="1428898" y="734336"/>
                </a:lnTo>
                <a:lnTo>
                  <a:pt x="1442552" y="685205"/>
                </a:lnTo>
                <a:lnTo>
                  <a:pt x="1455282" y="635489"/>
                </a:lnTo>
                <a:lnTo>
                  <a:pt x="1467073" y="585206"/>
                </a:lnTo>
                <a:lnTo>
                  <a:pt x="1477911" y="534376"/>
                </a:lnTo>
                <a:lnTo>
                  <a:pt x="1487784" y="483016"/>
                </a:lnTo>
                <a:lnTo>
                  <a:pt x="1496676" y="431144"/>
                </a:lnTo>
                <a:lnTo>
                  <a:pt x="1504574" y="378780"/>
                </a:lnTo>
                <a:lnTo>
                  <a:pt x="1511464" y="325943"/>
                </a:lnTo>
                <a:lnTo>
                  <a:pt x="1517332" y="272649"/>
                </a:lnTo>
                <a:lnTo>
                  <a:pt x="1522164" y="218919"/>
                </a:lnTo>
                <a:lnTo>
                  <a:pt x="1525947" y="164771"/>
                </a:lnTo>
                <a:lnTo>
                  <a:pt x="1528666" y="110222"/>
                </a:lnTo>
                <a:lnTo>
                  <a:pt x="1530307" y="55292"/>
                </a:lnTo>
                <a:lnTo>
                  <a:pt x="1530857" y="0"/>
                </a:lnTo>
              </a:path>
            </a:pathLst>
          </a:custGeom>
          <a:ln w="127000">
            <a:solidFill>
              <a:srgbClr val="8063A1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529076" y="512826"/>
            <a:ext cx="4900295" cy="5147310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241300" marR="36195" indent="-228600">
              <a:lnSpc>
                <a:spcPts val="3240"/>
              </a:lnSpc>
              <a:spcBef>
                <a:spcPts val="505"/>
              </a:spcBef>
              <a:buFont typeface="Arial MT"/>
              <a:buChar char="•"/>
              <a:tabLst>
                <a:tab pos="241300" algn="l"/>
              </a:tabLst>
            </a:pPr>
            <a:r>
              <a:rPr sz="3000" spc="-10" dirty="0">
                <a:latin typeface="Calibri"/>
                <a:cs typeface="Calibri"/>
              </a:rPr>
              <a:t>Clinical </a:t>
            </a:r>
            <a:r>
              <a:rPr sz="3000" spc="-15" dirty="0">
                <a:latin typeface="Calibri"/>
                <a:cs typeface="Calibri"/>
              </a:rPr>
              <a:t>indicators </a:t>
            </a:r>
            <a:r>
              <a:rPr sz="3000" spc="-10" dirty="0">
                <a:latin typeface="Calibri"/>
                <a:cs typeface="Calibri"/>
              </a:rPr>
              <a:t>can be </a:t>
            </a:r>
            <a:r>
              <a:rPr sz="3000" spc="-5" dirty="0">
                <a:latin typeface="Calibri"/>
                <a:cs typeface="Calibri"/>
              </a:rPr>
              <a:t>used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as</a:t>
            </a:r>
            <a:r>
              <a:rPr sz="3000" spc="-15" dirty="0">
                <a:latin typeface="Calibri"/>
                <a:cs typeface="Calibri"/>
              </a:rPr>
              <a:t> effectiveness</a:t>
            </a:r>
            <a:r>
              <a:rPr sz="3000" spc="-5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measures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15"/>
              </a:spcBef>
              <a:buFont typeface="Arial MT"/>
              <a:buChar char="•"/>
              <a:tabLst>
                <a:tab pos="241300" algn="l"/>
              </a:tabLst>
            </a:pPr>
            <a:r>
              <a:rPr sz="3000" spc="-10" dirty="0">
                <a:latin typeface="Calibri"/>
                <a:cs typeface="Calibri"/>
              </a:rPr>
              <a:t>Examples:</a:t>
            </a:r>
            <a:endParaRPr sz="3000">
              <a:latin typeface="Calibri"/>
              <a:cs typeface="Calibri"/>
            </a:endParaRPr>
          </a:p>
          <a:p>
            <a:pPr marL="241300" marR="572135" indent="-228600">
              <a:lnSpc>
                <a:spcPts val="3240"/>
              </a:lnSpc>
              <a:spcBef>
                <a:spcPts val="770"/>
              </a:spcBef>
              <a:buFont typeface="Arial MT"/>
              <a:buChar char="•"/>
              <a:tabLst>
                <a:tab pos="241300" algn="l"/>
              </a:tabLst>
            </a:pPr>
            <a:r>
              <a:rPr sz="3000" spc="-5" dirty="0">
                <a:latin typeface="Calibri"/>
                <a:cs typeface="Calibri"/>
              </a:rPr>
              <a:t>Number of </a:t>
            </a:r>
            <a:r>
              <a:rPr sz="3000" spc="-10" dirty="0">
                <a:latin typeface="Calibri"/>
                <a:cs typeface="Calibri"/>
              </a:rPr>
              <a:t>asthma </a:t>
            </a:r>
            <a:r>
              <a:rPr sz="3000" spc="-20" dirty="0">
                <a:latin typeface="Calibri"/>
                <a:cs typeface="Calibri"/>
              </a:rPr>
              <a:t>attacks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avoided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10"/>
              </a:spcBef>
              <a:buFont typeface="Arial MT"/>
              <a:buChar char="•"/>
              <a:tabLst>
                <a:tab pos="241300" algn="l"/>
              </a:tabLst>
            </a:pPr>
            <a:r>
              <a:rPr sz="3000" spc="-15" dirty="0">
                <a:latin typeface="Calibri"/>
                <a:cs typeface="Calibri"/>
              </a:rPr>
              <a:t>Pain-free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spc="-30" dirty="0">
                <a:latin typeface="Calibri"/>
                <a:cs typeface="Calibri"/>
              </a:rPr>
              <a:t>days</a:t>
            </a:r>
            <a:endParaRPr sz="30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60"/>
              </a:spcBef>
              <a:buFont typeface="Arial MT"/>
              <a:buChar char="•"/>
              <a:tabLst>
                <a:tab pos="241300" algn="l"/>
              </a:tabLst>
            </a:pPr>
            <a:r>
              <a:rPr sz="3000" spc="-10" dirty="0">
                <a:latin typeface="Calibri"/>
                <a:cs typeface="Calibri"/>
              </a:rPr>
              <a:t>Change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in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infection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spc="-35" dirty="0">
                <a:latin typeface="Calibri"/>
                <a:cs typeface="Calibri"/>
              </a:rPr>
              <a:t>rate</a:t>
            </a:r>
            <a:endParaRPr sz="3000">
              <a:latin typeface="Calibri"/>
              <a:cs typeface="Calibri"/>
            </a:endParaRPr>
          </a:p>
          <a:p>
            <a:pPr marL="241300" marR="5080" indent="-228600">
              <a:lnSpc>
                <a:spcPts val="3240"/>
              </a:lnSpc>
              <a:spcBef>
                <a:spcPts val="770"/>
              </a:spcBef>
              <a:buFont typeface="Arial MT"/>
              <a:buChar char="•"/>
              <a:tabLst>
                <a:tab pos="241300" algn="l"/>
              </a:tabLst>
            </a:pPr>
            <a:r>
              <a:rPr sz="3000" spc="-25" dirty="0">
                <a:latin typeface="Calibri"/>
                <a:cs typeface="Calibri"/>
              </a:rPr>
              <a:t>Percentage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reduction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in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blood </a:t>
            </a:r>
            <a:r>
              <a:rPr sz="3000" spc="-665" dirty="0">
                <a:latin typeface="Calibri"/>
                <a:cs typeface="Calibri"/>
              </a:rPr>
              <a:t> </a:t>
            </a:r>
            <a:r>
              <a:rPr sz="3000" spc="-15" dirty="0">
                <a:latin typeface="Calibri"/>
                <a:cs typeface="Calibri"/>
              </a:rPr>
              <a:t>pressure</a:t>
            </a:r>
            <a:endParaRPr sz="3000">
              <a:latin typeface="Calibri"/>
              <a:cs typeface="Calibri"/>
            </a:endParaRPr>
          </a:p>
          <a:p>
            <a:pPr marL="241300" marR="779145" indent="-228600">
              <a:lnSpc>
                <a:spcPts val="3240"/>
              </a:lnSpc>
              <a:spcBef>
                <a:spcPts val="720"/>
              </a:spcBef>
              <a:buFont typeface="Arial MT"/>
              <a:buChar char="•"/>
              <a:tabLst>
                <a:tab pos="241300" algn="l"/>
              </a:tabLst>
            </a:pPr>
            <a:r>
              <a:rPr sz="3000" spc="-10" dirty="0">
                <a:latin typeface="Calibri"/>
                <a:cs typeface="Calibri"/>
              </a:rPr>
              <a:t>Frequency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of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spc="-5" dirty="0">
                <a:latin typeface="Calibri"/>
                <a:cs typeface="Calibri"/>
              </a:rPr>
              <a:t>nausea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and </a:t>
            </a:r>
            <a:r>
              <a:rPr sz="3000" spc="-66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vomiting.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6" name="object 6"/>
          <p:cNvSpPr txBox="1"/>
          <p:nvPr/>
        </p:nvSpPr>
        <p:spPr>
          <a:xfrm>
            <a:off x="8308213" y="6465214"/>
            <a:ext cx="1536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5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  <p:sp>
        <p:nvSpPr>
          <p:cNvPr id="5" name="object 5"/>
          <p:cNvSpPr txBox="1"/>
          <p:nvPr/>
        </p:nvSpPr>
        <p:spPr>
          <a:xfrm>
            <a:off x="8308213" y="6465214"/>
            <a:ext cx="1536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6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8739" y="1004061"/>
            <a:ext cx="8643620" cy="4854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These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measures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are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relatively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simple</a:t>
            </a:r>
            <a:r>
              <a:rPr sz="2400" spc="-15" dirty="0">
                <a:latin typeface="Calibri"/>
                <a:cs typeface="Calibri"/>
              </a:rPr>
              <a:t> to</a:t>
            </a:r>
            <a:r>
              <a:rPr sz="2400" spc="-5" dirty="0">
                <a:latin typeface="Calibri"/>
                <a:cs typeface="Calibri"/>
              </a:rPr>
              <a:t> use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5" dirty="0">
                <a:latin typeface="Calibri"/>
                <a:cs typeface="Calibri"/>
              </a:rPr>
              <a:t>are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often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reported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clinical</a:t>
            </a:r>
            <a:r>
              <a:rPr sz="2400" u="heavy" spc="-2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trials</a:t>
            </a:r>
            <a:r>
              <a:rPr sz="2400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10" dirty="0">
                <a:latin typeface="Calibri"/>
                <a:cs typeface="Calibri"/>
              </a:rPr>
              <a:t> interventions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(e.g.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statins).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har char=""/>
            </a:pPr>
            <a:endParaRPr sz="3300">
              <a:latin typeface="Calibri"/>
              <a:cs typeface="Calibri"/>
            </a:endParaRPr>
          </a:p>
          <a:p>
            <a:pPr marL="355600" marR="310515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sz="2400" spc="-20" dirty="0">
                <a:solidFill>
                  <a:srgbClr val="006FC0"/>
                </a:solidFill>
                <a:latin typeface="Calibri"/>
                <a:cs typeface="Calibri"/>
              </a:rPr>
              <a:t>Therefore,</a:t>
            </a:r>
            <a:r>
              <a:rPr sz="2400" spc="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6FC0"/>
                </a:solidFill>
                <a:latin typeface="Calibri"/>
                <a:cs typeface="Calibri"/>
              </a:rPr>
              <a:t>they</a:t>
            </a:r>
            <a:r>
              <a:rPr sz="2400" spc="-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06FC0"/>
                </a:solidFill>
                <a:latin typeface="Calibri"/>
                <a:cs typeface="Calibri"/>
              </a:rPr>
              <a:t>are</a:t>
            </a:r>
            <a:r>
              <a:rPr sz="2400" dirty="0">
                <a:solidFill>
                  <a:srgbClr val="006FC0"/>
                </a:solidFill>
                <a:latin typeface="Calibri"/>
                <a:cs typeface="Calibri"/>
              </a:rPr>
              <a:t> the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most common</a:t>
            </a:r>
            <a:r>
              <a:rPr sz="2400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type</a:t>
            </a:r>
            <a:r>
              <a:rPr sz="24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of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outcome</a:t>
            </a:r>
            <a:r>
              <a:rPr sz="2400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6FC0"/>
                </a:solidFill>
                <a:latin typeface="Calibri"/>
                <a:cs typeface="Calibri"/>
              </a:rPr>
              <a:t>measure </a:t>
            </a:r>
            <a:r>
              <a:rPr sz="2400" spc="-52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6FC0"/>
                </a:solidFill>
                <a:latin typeface="Calibri"/>
                <a:cs typeface="Calibri"/>
              </a:rPr>
              <a:t>and</a:t>
            </a:r>
            <a:r>
              <a:rPr sz="2400" spc="-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6FC0"/>
                </a:solidFill>
                <a:latin typeface="Calibri"/>
                <a:cs typeface="Calibri"/>
              </a:rPr>
              <a:t>the </a:t>
            </a:r>
            <a:r>
              <a:rPr sz="2400" spc="-10" dirty="0">
                <a:solidFill>
                  <a:srgbClr val="006FC0"/>
                </a:solidFill>
                <a:latin typeface="Calibri"/>
                <a:cs typeface="Calibri"/>
              </a:rPr>
              <a:t>most</a:t>
            </a:r>
            <a:r>
              <a:rPr sz="2400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6FC0"/>
                </a:solidFill>
                <a:latin typeface="Calibri"/>
                <a:cs typeface="Calibri"/>
              </a:rPr>
              <a:t>frequently</a:t>
            </a:r>
            <a:r>
              <a:rPr sz="240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6FC0"/>
                </a:solidFill>
                <a:latin typeface="Calibri"/>
                <a:cs typeface="Calibri"/>
              </a:rPr>
              <a:t>used </a:t>
            </a:r>
            <a:r>
              <a:rPr sz="2400" dirty="0">
                <a:solidFill>
                  <a:srgbClr val="006FC0"/>
                </a:solidFill>
                <a:latin typeface="Calibri"/>
                <a:cs typeface="Calibri"/>
              </a:rPr>
              <a:t>in </a:t>
            </a:r>
            <a:r>
              <a:rPr sz="2400" spc="-5" dirty="0">
                <a:solidFill>
                  <a:srgbClr val="006FC0"/>
                </a:solidFill>
                <a:latin typeface="Calibri"/>
                <a:cs typeface="Calibri"/>
              </a:rPr>
              <a:t>economic</a:t>
            </a:r>
            <a:r>
              <a:rPr sz="2400" spc="-10" dirty="0">
                <a:solidFill>
                  <a:srgbClr val="006FC0"/>
                </a:solidFill>
                <a:latin typeface="Calibri"/>
                <a:cs typeface="Calibri"/>
              </a:rPr>
              <a:t> evaluation.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har char=""/>
            </a:pPr>
            <a:endParaRPr sz="3250">
              <a:latin typeface="Calibri"/>
              <a:cs typeface="Calibri"/>
            </a:endParaRPr>
          </a:p>
          <a:p>
            <a:pPr marL="355600" marR="88900" indent="-342900">
              <a:lnSpc>
                <a:spcPct val="100800"/>
              </a:lnSpc>
              <a:buFont typeface="Wingdings"/>
              <a:buChar char=""/>
              <a:tabLst>
                <a:tab pos="355600" algn="l"/>
              </a:tabLst>
            </a:pPr>
            <a:r>
              <a:rPr sz="2400" spc="-15" dirty="0">
                <a:latin typeface="Calibri"/>
                <a:cs typeface="Calibri"/>
              </a:rPr>
              <a:t>For </a:t>
            </a:r>
            <a:r>
              <a:rPr sz="2400" spc="-10" dirty="0">
                <a:latin typeface="Calibri"/>
                <a:cs typeface="Calibri"/>
              </a:rPr>
              <a:t>example,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10" dirty="0">
                <a:latin typeface="Calibri"/>
                <a:cs typeface="Calibri"/>
              </a:rPr>
              <a:t>study </a:t>
            </a:r>
            <a:r>
              <a:rPr sz="2400" spc="-5" dirty="0">
                <a:latin typeface="Calibri"/>
                <a:cs typeface="Calibri"/>
              </a:rPr>
              <a:t>of lipid-lowering </a:t>
            </a:r>
            <a:r>
              <a:rPr sz="2400" spc="-10" dirty="0">
                <a:latin typeface="Calibri"/>
                <a:cs typeface="Calibri"/>
              </a:rPr>
              <a:t>therapy </a:t>
            </a:r>
            <a:r>
              <a:rPr sz="2400" dirty="0">
                <a:latin typeface="Calibri"/>
                <a:cs typeface="Calibri"/>
              </a:rPr>
              <a:t>in the </a:t>
            </a:r>
            <a:r>
              <a:rPr sz="2400" spc="-10" dirty="0">
                <a:latin typeface="Calibri"/>
                <a:cs typeface="Calibri"/>
              </a:rPr>
              <a:t>prevention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coronary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heart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disease.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har char=""/>
            </a:pPr>
            <a:endParaRPr sz="3250">
              <a:latin typeface="Calibri"/>
              <a:cs typeface="Calibri"/>
            </a:endParaRPr>
          </a:p>
          <a:p>
            <a:pPr marL="355600" marR="525145" indent="-34290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They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are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sometimes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called</a:t>
            </a:r>
            <a:r>
              <a:rPr sz="24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intermediate</a:t>
            </a:r>
            <a:r>
              <a:rPr sz="2400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outcome</a:t>
            </a:r>
            <a:r>
              <a:rPr sz="2400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Calibri"/>
                <a:cs typeface="Calibri"/>
              </a:rPr>
              <a:t>measures </a:t>
            </a:r>
            <a:r>
              <a:rPr sz="2400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(person's cholesterol level </a:t>
            </a:r>
            <a:r>
              <a:rPr sz="2400" dirty="0">
                <a:latin typeface="Calibri"/>
                <a:cs typeface="Calibri"/>
              </a:rPr>
              <a:t>) </a:t>
            </a:r>
            <a:r>
              <a:rPr sz="2400" spc="-5" dirty="0">
                <a:latin typeface="Calibri"/>
                <a:cs typeface="Calibri"/>
              </a:rPr>
              <a:t>because </a:t>
            </a:r>
            <a:r>
              <a:rPr sz="2400" spc="-5" dirty="0">
                <a:solidFill>
                  <a:srgbClr val="006FC0"/>
                </a:solidFill>
                <a:latin typeface="Calibri"/>
                <a:cs typeface="Calibri"/>
              </a:rPr>
              <a:t>changes </a:t>
            </a:r>
            <a:r>
              <a:rPr sz="2400" dirty="0">
                <a:solidFill>
                  <a:srgbClr val="006FC0"/>
                </a:solidFill>
                <a:latin typeface="Calibri"/>
                <a:cs typeface="Calibri"/>
              </a:rPr>
              <a:t>in them will </a:t>
            </a:r>
            <a:r>
              <a:rPr sz="2400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06FC0"/>
                </a:solidFill>
                <a:latin typeface="Calibri"/>
                <a:cs typeface="Calibri"/>
              </a:rPr>
              <a:t>extrapolate</a:t>
            </a:r>
            <a:r>
              <a:rPr sz="2400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006FC0"/>
                </a:solidFill>
                <a:latin typeface="Calibri"/>
                <a:cs typeface="Calibri"/>
              </a:rPr>
              <a:t>to</a:t>
            </a:r>
            <a:r>
              <a:rPr sz="2400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6FC0"/>
                </a:solidFill>
                <a:latin typeface="Calibri"/>
                <a:cs typeface="Calibri"/>
              </a:rPr>
              <a:t>an</a:t>
            </a:r>
            <a:r>
              <a:rPr sz="2400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006FC0"/>
                </a:solidFill>
                <a:latin typeface="Calibri"/>
                <a:cs typeface="Calibri"/>
              </a:rPr>
              <a:t>effect</a:t>
            </a:r>
            <a:r>
              <a:rPr sz="2400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6FC0"/>
                </a:solidFill>
                <a:latin typeface="Calibri"/>
                <a:cs typeface="Calibri"/>
              </a:rPr>
              <a:t>on</a:t>
            </a:r>
            <a:r>
              <a:rPr sz="2400" spc="1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006FC0"/>
                </a:solidFill>
                <a:latin typeface="Calibri"/>
                <a:cs typeface="Calibri"/>
              </a:rPr>
              <a:t>the</a:t>
            </a:r>
            <a:r>
              <a:rPr sz="2400" spc="-10" dirty="0">
                <a:solidFill>
                  <a:srgbClr val="006FC0"/>
                </a:solidFill>
                <a:latin typeface="Calibri"/>
                <a:cs typeface="Calibri"/>
              </a:rPr>
              <a:t> patient's</a:t>
            </a:r>
            <a:r>
              <a:rPr sz="2400" spc="-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6FC0"/>
                </a:solidFill>
                <a:latin typeface="Calibri"/>
                <a:cs typeface="Calibri"/>
              </a:rPr>
              <a:t>ultimate</a:t>
            </a:r>
            <a:r>
              <a:rPr sz="2400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006FC0"/>
                </a:solidFill>
                <a:latin typeface="Calibri"/>
                <a:cs typeface="Calibri"/>
              </a:rPr>
              <a:t>health</a:t>
            </a:r>
            <a:r>
              <a:rPr sz="2400" spc="-1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006FC0"/>
                </a:solidFill>
                <a:latin typeface="Calibri"/>
                <a:cs typeface="Calibri"/>
              </a:rPr>
              <a:t>status</a:t>
            </a:r>
            <a:r>
              <a:rPr sz="2400" spc="-10" dirty="0"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31517" y="156159"/>
            <a:ext cx="44481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0" dirty="0"/>
              <a:t>Effectiveness</a:t>
            </a:r>
            <a:r>
              <a:rPr sz="3600" spc="-50" dirty="0"/>
              <a:t> </a:t>
            </a:r>
            <a:r>
              <a:rPr sz="3600" spc="-10" dirty="0"/>
              <a:t>Measures</a:t>
            </a:r>
            <a:endParaRPr sz="36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91308" y="0"/>
            <a:ext cx="495681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/>
              <a:t>Randomized</a:t>
            </a:r>
            <a:r>
              <a:rPr sz="3200" spc="-80" dirty="0"/>
              <a:t> </a:t>
            </a:r>
            <a:r>
              <a:rPr sz="3200" spc="-5" dirty="0"/>
              <a:t>Controlled</a:t>
            </a:r>
            <a:r>
              <a:rPr sz="3200" spc="-85" dirty="0"/>
              <a:t> </a:t>
            </a:r>
            <a:r>
              <a:rPr sz="3200" spc="-30" dirty="0"/>
              <a:t>Trials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231140" y="856234"/>
            <a:ext cx="849566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130810" indent="-287020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299720" algn="l"/>
              </a:tabLst>
            </a:pP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Randomized</a:t>
            </a:r>
            <a:r>
              <a:rPr sz="1800" u="heavy" spc="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controlled</a:t>
            </a:r>
            <a:r>
              <a:rPr sz="1800" u="heavy" spc="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trial</a:t>
            </a:r>
            <a:r>
              <a:rPr sz="1800" u="heavy" spc="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(RCT):</a:t>
            </a:r>
            <a:r>
              <a:rPr sz="1800" u="heavy" spc="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study</a:t>
            </a:r>
            <a:r>
              <a:rPr sz="1800" dirty="0">
                <a:latin typeface="Calibri"/>
                <a:cs typeface="Calibri"/>
              </a:rPr>
              <a:t> in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which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subjects </a:t>
            </a:r>
            <a:r>
              <a:rPr sz="1800" spc="-10" dirty="0">
                <a:latin typeface="Calibri"/>
                <a:cs typeface="Calibri"/>
              </a:rPr>
              <a:t>are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assigned</a:t>
            </a:r>
            <a:r>
              <a:rPr sz="1800" spc="-10" dirty="0">
                <a:latin typeface="Calibri"/>
                <a:cs typeface="Calibri"/>
              </a:rPr>
              <a:t> randomly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(by </a:t>
            </a:r>
            <a:r>
              <a:rPr sz="1800" spc="-39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chance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alone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prevent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selection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bias)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to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receive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one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two</a:t>
            </a:r>
            <a:r>
              <a:rPr sz="1800" spc="-5" dirty="0">
                <a:latin typeface="Calibri"/>
                <a:cs typeface="Calibri"/>
              </a:rPr>
              <a:t> (or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more)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clinical 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interventions/medications.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spc="-5" dirty="0">
                <a:latin typeface="Calibri"/>
                <a:cs typeface="Calibri"/>
              </a:rPr>
              <a:t>One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of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these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interventions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control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group</a:t>
            </a:r>
            <a:r>
              <a:rPr sz="1800" dirty="0">
                <a:latin typeface="Calibri"/>
                <a:cs typeface="Calibri"/>
              </a:rPr>
              <a:t> and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the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other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is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intervention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group.</a:t>
            </a:r>
            <a:endParaRPr sz="18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800" spc="-5" dirty="0">
                <a:latin typeface="Calibri"/>
                <a:cs typeface="Calibri"/>
              </a:rPr>
              <a:t>The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control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may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be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10" dirty="0">
                <a:latin typeface="Calibri"/>
                <a:cs typeface="Calibri"/>
              </a:rPr>
              <a:t>standard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practice,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placebo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("sugar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pill"),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or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no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intervention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at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all.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95400" y="6761988"/>
            <a:ext cx="6434455" cy="15240"/>
          </a:xfrm>
          <a:custGeom>
            <a:avLst/>
            <a:gdLst/>
            <a:ahLst/>
            <a:cxnLst/>
            <a:rect l="l" t="t" r="r" b="b"/>
            <a:pathLst>
              <a:path w="6434455" h="15240">
                <a:moveTo>
                  <a:pt x="6434328" y="0"/>
                </a:moveTo>
                <a:lnTo>
                  <a:pt x="0" y="0"/>
                </a:lnTo>
                <a:lnTo>
                  <a:pt x="0" y="15239"/>
                </a:lnTo>
                <a:lnTo>
                  <a:pt x="6434328" y="15239"/>
                </a:lnTo>
                <a:lnTo>
                  <a:pt x="6434328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06486" y="2329416"/>
            <a:ext cx="5390425" cy="4065287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535940" y="6373774"/>
            <a:ext cx="7207884" cy="433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5415">
              <a:lnSpc>
                <a:spcPts val="1150"/>
              </a:lnSpc>
            </a:pPr>
            <a:r>
              <a:rPr sz="1200" spc="-5" dirty="0">
                <a:solidFill>
                  <a:srgbClr val="888888"/>
                </a:solidFill>
                <a:latin typeface="Calibri"/>
                <a:cs typeface="Calibri"/>
              </a:rPr>
              <a:t>University</a:t>
            </a:r>
            <a:r>
              <a:rPr sz="1200" spc="-20" dirty="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888888"/>
                </a:solidFill>
                <a:latin typeface="Calibri"/>
                <a:cs typeface="Calibri"/>
              </a:rPr>
              <a:t>of Baghdad</a:t>
            </a:r>
            <a:r>
              <a:rPr sz="1200" spc="-40" dirty="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888888"/>
                </a:solidFill>
                <a:latin typeface="Calibri"/>
                <a:cs typeface="Calibri"/>
              </a:rPr>
              <a:t>College</a:t>
            </a: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888888"/>
                </a:solidFill>
                <a:latin typeface="Calibri"/>
                <a:cs typeface="Calibri"/>
              </a:rPr>
              <a:t>of </a:t>
            </a: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Pharmacy-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2070"/>
              </a:lnSpc>
            </a:pPr>
            <a:r>
              <a:rPr sz="1800" spc="-10" dirty="0">
                <a:latin typeface="Calibri"/>
                <a:cs typeface="Calibri"/>
              </a:rPr>
              <a:t>Source:</a:t>
            </a:r>
            <a:r>
              <a:rPr sz="1800" spc="45" dirty="0">
                <a:latin typeface="Calibri"/>
                <a:cs typeface="Calibri"/>
              </a:rPr>
              <a:t> </a:t>
            </a:r>
            <a:r>
              <a:rPr sz="1800" spc="-14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https://www.medicinenet.com/</a:t>
            </a:r>
            <a:r>
              <a:rPr sz="1800" spc="-209" baseline="18518" dirty="0">
                <a:solidFill>
                  <a:srgbClr val="888888"/>
                </a:solidFill>
                <a:latin typeface="Calibri"/>
                <a:cs typeface="Calibri"/>
                <a:hlinkClick r:id="rId3"/>
              </a:rPr>
              <a:t>D</a:t>
            </a:r>
            <a:r>
              <a:rPr sz="1800" spc="-14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s</a:t>
            </a:r>
            <a:r>
              <a:rPr sz="1800" spc="-209" baseline="18518" dirty="0">
                <a:solidFill>
                  <a:srgbClr val="888888"/>
                </a:solidFill>
                <a:latin typeface="Calibri"/>
                <a:cs typeface="Calibri"/>
                <a:hlinkClick r:id="rId3"/>
              </a:rPr>
              <a:t>r.</a:t>
            </a:r>
            <a:r>
              <a:rPr sz="1800" spc="-14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c</a:t>
            </a:r>
            <a:r>
              <a:rPr sz="1800" spc="-209" baseline="18518" dirty="0">
                <a:solidFill>
                  <a:srgbClr val="888888"/>
                </a:solidFill>
                <a:latin typeface="Calibri"/>
                <a:cs typeface="Calibri"/>
                <a:hlinkClick r:id="rId3"/>
              </a:rPr>
              <a:t>A</a:t>
            </a:r>
            <a:r>
              <a:rPr sz="1800" spc="-14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r</a:t>
            </a:r>
            <a:r>
              <a:rPr sz="1800" spc="-209" baseline="18518" dirty="0">
                <a:solidFill>
                  <a:srgbClr val="888888"/>
                </a:solidFill>
                <a:latin typeface="Calibri"/>
                <a:cs typeface="Calibri"/>
                <a:hlinkClick r:id="rId3"/>
              </a:rPr>
              <a:t>l</a:t>
            </a:r>
            <a:r>
              <a:rPr sz="1800" spc="-14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i</a:t>
            </a:r>
            <a:r>
              <a:rPr sz="1800" spc="-209" baseline="18518" dirty="0">
                <a:solidFill>
                  <a:srgbClr val="888888"/>
                </a:solidFill>
                <a:latin typeface="Calibri"/>
                <a:cs typeface="Calibri"/>
                <a:hlinkClick r:id="rId3"/>
              </a:rPr>
              <a:t>i</a:t>
            </a:r>
            <a:r>
              <a:rPr sz="1800" spc="-14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p</a:t>
            </a:r>
            <a:r>
              <a:rPr sz="1800" spc="-209" baseline="18518" dirty="0">
                <a:solidFill>
                  <a:srgbClr val="888888"/>
                </a:solidFill>
                <a:latin typeface="Calibri"/>
                <a:cs typeface="Calibri"/>
                <a:hlinkClick r:id="rId3"/>
              </a:rPr>
              <a:t>Az</a:t>
            </a:r>
            <a:r>
              <a:rPr sz="1800" spc="-14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t</a:t>
            </a:r>
            <a:r>
              <a:rPr sz="1800" spc="-209" baseline="18518" dirty="0">
                <a:solidFill>
                  <a:srgbClr val="888888"/>
                </a:solidFill>
                <a:latin typeface="Calibri"/>
                <a:cs typeface="Calibri"/>
                <a:hlinkClick r:id="rId3"/>
              </a:rPr>
              <a:t>e</a:t>
            </a:r>
            <a:r>
              <a:rPr sz="1800" spc="-14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/</a:t>
            </a:r>
            <a:r>
              <a:rPr sz="1800" spc="-209" baseline="18518" dirty="0">
                <a:solidFill>
                  <a:srgbClr val="888888"/>
                </a:solidFill>
                <a:latin typeface="Calibri"/>
                <a:cs typeface="Calibri"/>
                <a:hlinkClick r:id="rId3"/>
              </a:rPr>
              <a:t>e</a:t>
            </a:r>
            <a:r>
              <a:rPr sz="1800" spc="-14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m</a:t>
            </a:r>
            <a:r>
              <a:rPr sz="1800" spc="-209" baseline="18518" dirty="0">
                <a:solidFill>
                  <a:srgbClr val="888888"/>
                </a:solidFill>
                <a:latin typeface="Calibri"/>
                <a:cs typeface="Calibri"/>
                <a:hlinkClick r:id="rId3"/>
              </a:rPr>
              <a:t>z</a:t>
            </a:r>
            <a:r>
              <a:rPr sz="1800" spc="390" baseline="18518" dirty="0">
                <a:solidFill>
                  <a:srgbClr val="888888"/>
                </a:solidFill>
                <a:latin typeface="Calibri"/>
                <a:cs typeface="Calibri"/>
                <a:hlinkClick r:id="rId3"/>
              </a:rPr>
              <a:t> </a:t>
            </a:r>
            <a:r>
              <a:rPr sz="1800" spc="-10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ain/art.asp?articlekey=39532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79535" y="6465214"/>
            <a:ext cx="1536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7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60245" y="461899"/>
            <a:ext cx="52235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dirty="0">
                <a:solidFill>
                  <a:srgbClr val="000000"/>
                </a:solidFill>
                <a:latin typeface="Calibri"/>
                <a:cs typeface="Calibri"/>
              </a:rPr>
              <a:t>Phases</a:t>
            </a:r>
            <a:r>
              <a:rPr b="0" spc="-3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b="0" spc="-5" dirty="0">
                <a:solidFill>
                  <a:srgbClr val="000000"/>
                </a:solidFill>
                <a:latin typeface="Calibri"/>
                <a:cs typeface="Calibri"/>
              </a:rPr>
              <a:t>of</a:t>
            </a:r>
            <a:r>
              <a:rPr b="0" spc="-2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b="0" spc="-5" dirty="0">
                <a:solidFill>
                  <a:srgbClr val="000000"/>
                </a:solidFill>
                <a:latin typeface="Calibri"/>
                <a:cs typeface="Calibri"/>
              </a:rPr>
              <a:t>Clinical </a:t>
            </a:r>
            <a:r>
              <a:rPr b="0" spc="-45" dirty="0">
                <a:solidFill>
                  <a:srgbClr val="000000"/>
                </a:solidFill>
                <a:latin typeface="Calibri"/>
                <a:cs typeface="Calibri"/>
              </a:rPr>
              <a:t>Trials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44105" y="1694497"/>
            <a:ext cx="7499794" cy="4350258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7894" y="192150"/>
            <a:ext cx="6661784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35505" marR="5080" indent="-212344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548ED4"/>
                </a:solidFill>
              </a:rPr>
              <a:t>Clinical</a:t>
            </a:r>
            <a:r>
              <a:rPr sz="4000" spc="20" dirty="0">
                <a:solidFill>
                  <a:srgbClr val="548ED4"/>
                </a:solidFill>
              </a:rPr>
              <a:t> </a:t>
            </a:r>
            <a:r>
              <a:rPr sz="4000" spc="-50" dirty="0">
                <a:solidFill>
                  <a:srgbClr val="548ED4"/>
                </a:solidFill>
              </a:rPr>
              <a:t>Trial</a:t>
            </a:r>
            <a:r>
              <a:rPr sz="4000" spc="-10" dirty="0">
                <a:solidFill>
                  <a:srgbClr val="548ED4"/>
                </a:solidFill>
              </a:rPr>
              <a:t> </a:t>
            </a:r>
            <a:r>
              <a:rPr sz="4000" spc="-5" dirty="0">
                <a:solidFill>
                  <a:srgbClr val="548ED4"/>
                </a:solidFill>
              </a:rPr>
              <a:t>of </a:t>
            </a:r>
            <a:r>
              <a:rPr sz="4000" spc="-15" dirty="0">
                <a:solidFill>
                  <a:srgbClr val="548ED4"/>
                </a:solidFill>
              </a:rPr>
              <a:t>Developing</a:t>
            </a:r>
            <a:r>
              <a:rPr sz="4000" spc="5" dirty="0">
                <a:solidFill>
                  <a:srgbClr val="548ED4"/>
                </a:solidFill>
              </a:rPr>
              <a:t> </a:t>
            </a:r>
            <a:r>
              <a:rPr sz="4000" spc="-10" dirty="0">
                <a:solidFill>
                  <a:srgbClr val="548ED4"/>
                </a:solidFill>
              </a:rPr>
              <a:t>New </a:t>
            </a:r>
            <a:r>
              <a:rPr sz="4000" spc="-890" dirty="0">
                <a:solidFill>
                  <a:srgbClr val="548ED4"/>
                </a:solidFill>
              </a:rPr>
              <a:t> </a:t>
            </a:r>
            <a:r>
              <a:rPr sz="4000" spc="-15" dirty="0">
                <a:solidFill>
                  <a:srgbClr val="548ED4"/>
                </a:solidFill>
              </a:rPr>
              <a:t>Medication</a:t>
            </a:r>
            <a:endParaRPr sz="40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" y="2170176"/>
            <a:ext cx="8229600" cy="3386328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240"/>
              </a:lnSpc>
            </a:pPr>
            <a:r>
              <a:rPr lang="en-US" spc="-5" smtClean="0"/>
              <a:t>AL-MUSTAQBAL UNIVERSITY COLLOGE OF PHARMACY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683</Words>
  <Application>Microsoft Office PowerPoint</Application>
  <PresentationFormat>عرض على الشاشة (3:4)‏</PresentationFormat>
  <Paragraphs>87</Paragraphs>
  <Slides>14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Office Theme</vt:lpstr>
      <vt:lpstr>عرض تقديمي في PowerPoint</vt:lpstr>
      <vt:lpstr>Objectives</vt:lpstr>
      <vt:lpstr>عرض تقديمي في PowerPoint</vt:lpstr>
      <vt:lpstr>Outcome Measures</vt:lpstr>
      <vt:lpstr>عرض تقديمي في PowerPoint</vt:lpstr>
      <vt:lpstr>Effectiveness Measures</vt:lpstr>
      <vt:lpstr>Randomized Controlled Trials</vt:lpstr>
      <vt:lpstr>Phases of Clinical Trials</vt:lpstr>
      <vt:lpstr>Clinical Trial of Developing New  Medication</vt:lpstr>
      <vt:lpstr>عرض تقديمي في PowerPoint</vt:lpstr>
      <vt:lpstr>عرض تقديمي في PowerPoint</vt:lpstr>
      <vt:lpstr>Example: Medication A improves quality-adjusted life years  (QALYs) gained.</vt:lpstr>
      <vt:lpstr>4-Utility (Preference-Based Measures)</vt:lpstr>
      <vt:lpstr>Factors Influencing Health Utility (Patient preferences)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aliazeez1977@gmail.com</dc:creator>
  <cp:lastModifiedBy>Maher</cp:lastModifiedBy>
  <cp:revision>1</cp:revision>
  <dcterms:created xsi:type="dcterms:W3CDTF">2024-05-22T10:44:01Z</dcterms:created>
  <dcterms:modified xsi:type="dcterms:W3CDTF">2024-05-22T10:52:20Z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2024-02-16T00:00:00Z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2024-05-22T00:00:00Z</vt:filetime>
  </property>
</Properties>
</file>