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93974" y="14681"/>
            <a:ext cx="2956051" cy="1002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35FF-29EE-4CB7-BD80-AECA9CC24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0047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D5A5-BE3B-4B17-967E-8CA9AAD271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3957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C881-676D-4BFD-AB49-10F9ECD85D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2326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3E9E3-6684-4EA5-B62F-E3071C7DA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88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126105" cy="6858000"/>
          </a:xfrm>
          <a:custGeom>
            <a:avLst/>
            <a:gdLst/>
            <a:ahLst/>
            <a:cxnLst/>
            <a:rect l="l" t="t" r="r" b="b"/>
            <a:pathLst>
              <a:path w="3126105" h="6858000">
                <a:moveTo>
                  <a:pt x="1694814" y="0"/>
                </a:moveTo>
                <a:lnTo>
                  <a:pt x="0" y="0"/>
                </a:lnTo>
                <a:lnTo>
                  <a:pt x="0" y="6857999"/>
                </a:lnTo>
                <a:lnTo>
                  <a:pt x="1694814" y="6857999"/>
                </a:lnTo>
                <a:lnTo>
                  <a:pt x="1790954" y="6775778"/>
                </a:lnTo>
                <a:lnTo>
                  <a:pt x="1823018" y="6746499"/>
                </a:lnTo>
                <a:lnTo>
                  <a:pt x="1854785" y="6716687"/>
                </a:lnTo>
                <a:lnTo>
                  <a:pt x="1886250" y="6686349"/>
                </a:lnTo>
                <a:lnTo>
                  <a:pt x="1917410" y="6655488"/>
                </a:lnTo>
                <a:lnTo>
                  <a:pt x="1948262" y="6624111"/>
                </a:lnTo>
                <a:lnTo>
                  <a:pt x="1978801" y="6592220"/>
                </a:lnTo>
                <a:lnTo>
                  <a:pt x="2009025" y="6559823"/>
                </a:lnTo>
                <a:lnTo>
                  <a:pt x="2038928" y="6526922"/>
                </a:lnTo>
                <a:lnTo>
                  <a:pt x="2068509" y="6493523"/>
                </a:lnTo>
                <a:lnTo>
                  <a:pt x="2097763" y="6459631"/>
                </a:lnTo>
                <a:lnTo>
                  <a:pt x="2126687" y="6425251"/>
                </a:lnTo>
                <a:lnTo>
                  <a:pt x="2155277" y="6390387"/>
                </a:lnTo>
                <a:lnTo>
                  <a:pt x="2183530" y="6355044"/>
                </a:lnTo>
                <a:lnTo>
                  <a:pt x="2211441" y="6319227"/>
                </a:lnTo>
                <a:lnTo>
                  <a:pt x="2239007" y="6282941"/>
                </a:lnTo>
                <a:lnTo>
                  <a:pt x="2266226" y="6246191"/>
                </a:lnTo>
                <a:lnTo>
                  <a:pt x="2293092" y="6208981"/>
                </a:lnTo>
                <a:lnTo>
                  <a:pt x="2319603" y="6171316"/>
                </a:lnTo>
                <a:lnTo>
                  <a:pt x="2345754" y="6133201"/>
                </a:lnTo>
                <a:lnTo>
                  <a:pt x="2371543" y="6094642"/>
                </a:lnTo>
                <a:lnTo>
                  <a:pt x="2396965" y="6055641"/>
                </a:lnTo>
                <a:lnTo>
                  <a:pt x="2422018" y="6016206"/>
                </a:lnTo>
                <a:lnTo>
                  <a:pt x="2446697" y="5976339"/>
                </a:lnTo>
                <a:lnTo>
                  <a:pt x="2470998" y="5936047"/>
                </a:lnTo>
                <a:lnTo>
                  <a:pt x="2494919" y="5895333"/>
                </a:lnTo>
                <a:lnTo>
                  <a:pt x="2518456" y="5854204"/>
                </a:lnTo>
                <a:lnTo>
                  <a:pt x="2541604" y="5812662"/>
                </a:lnTo>
                <a:lnTo>
                  <a:pt x="2564361" y="5770714"/>
                </a:lnTo>
                <a:lnTo>
                  <a:pt x="2586722" y="5728365"/>
                </a:lnTo>
                <a:lnTo>
                  <a:pt x="2608685" y="5685618"/>
                </a:lnTo>
                <a:lnTo>
                  <a:pt x="2630245" y="5642479"/>
                </a:lnTo>
                <a:lnTo>
                  <a:pt x="2651400" y="5598952"/>
                </a:lnTo>
                <a:lnTo>
                  <a:pt x="2672144" y="5555043"/>
                </a:lnTo>
                <a:lnTo>
                  <a:pt x="2692476" y="5510756"/>
                </a:lnTo>
                <a:lnTo>
                  <a:pt x="2712390" y="5466095"/>
                </a:lnTo>
                <a:lnTo>
                  <a:pt x="2731884" y="5421067"/>
                </a:lnTo>
                <a:lnTo>
                  <a:pt x="2750954" y="5375675"/>
                </a:lnTo>
                <a:lnTo>
                  <a:pt x="2769596" y="5329925"/>
                </a:lnTo>
                <a:lnTo>
                  <a:pt x="2787807" y="5283821"/>
                </a:lnTo>
                <a:lnTo>
                  <a:pt x="2805583" y="5237367"/>
                </a:lnTo>
                <a:lnTo>
                  <a:pt x="2822920" y="5190570"/>
                </a:lnTo>
                <a:lnTo>
                  <a:pt x="2839816" y="5143433"/>
                </a:lnTo>
                <a:lnTo>
                  <a:pt x="2856265" y="5095962"/>
                </a:lnTo>
                <a:lnTo>
                  <a:pt x="2872266" y="5048161"/>
                </a:lnTo>
                <a:lnTo>
                  <a:pt x="2887813" y="5000035"/>
                </a:lnTo>
                <a:lnTo>
                  <a:pt x="2902904" y="4951589"/>
                </a:lnTo>
                <a:lnTo>
                  <a:pt x="2917534" y="4902827"/>
                </a:lnTo>
                <a:lnTo>
                  <a:pt x="2931701" y="4853755"/>
                </a:lnTo>
                <a:lnTo>
                  <a:pt x="2945401" y="4804377"/>
                </a:lnTo>
                <a:lnTo>
                  <a:pt x="2958629" y="4754699"/>
                </a:lnTo>
                <a:lnTo>
                  <a:pt x="2971383" y="4704724"/>
                </a:lnTo>
                <a:lnTo>
                  <a:pt x="2983659" y="4654458"/>
                </a:lnTo>
                <a:lnTo>
                  <a:pt x="2995453" y="4603905"/>
                </a:lnTo>
                <a:lnTo>
                  <a:pt x="3006761" y="4553071"/>
                </a:lnTo>
                <a:lnTo>
                  <a:pt x="3017581" y="4501960"/>
                </a:lnTo>
                <a:lnTo>
                  <a:pt x="3027908" y="4450577"/>
                </a:lnTo>
                <a:lnTo>
                  <a:pt x="3037738" y="4398927"/>
                </a:lnTo>
                <a:lnTo>
                  <a:pt x="3047069" y="4347014"/>
                </a:lnTo>
                <a:lnTo>
                  <a:pt x="3055897" y="4294843"/>
                </a:lnTo>
                <a:lnTo>
                  <a:pt x="3064217" y="4242420"/>
                </a:lnTo>
                <a:lnTo>
                  <a:pt x="3072027" y="4189749"/>
                </a:lnTo>
                <a:lnTo>
                  <a:pt x="3079322" y="4136834"/>
                </a:lnTo>
                <a:lnTo>
                  <a:pt x="3086100" y="4083681"/>
                </a:lnTo>
                <a:lnTo>
                  <a:pt x="3092356" y="4030294"/>
                </a:lnTo>
                <a:lnTo>
                  <a:pt x="3098087" y="3976679"/>
                </a:lnTo>
                <a:lnTo>
                  <a:pt x="3103289" y="3922840"/>
                </a:lnTo>
                <a:lnTo>
                  <a:pt x="3107959" y="3868781"/>
                </a:lnTo>
                <a:lnTo>
                  <a:pt x="3112093" y="3814508"/>
                </a:lnTo>
                <a:lnTo>
                  <a:pt x="3115688" y="3760026"/>
                </a:lnTo>
                <a:lnTo>
                  <a:pt x="3118739" y="3705339"/>
                </a:lnTo>
                <a:lnTo>
                  <a:pt x="3121244" y="3650451"/>
                </a:lnTo>
                <a:lnTo>
                  <a:pt x="3123198" y="3595369"/>
                </a:lnTo>
                <a:lnTo>
                  <a:pt x="3124599" y="3540096"/>
                </a:lnTo>
                <a:lnTo>
                  <a:pt x="3125442" y="3484638"/>
                </a:lnTo>
                <a:lnTo>
                  <a:pt x="3125724" y="3429000"/>
                </a:lnTo>
                <a:lnTo>
                  <a:pt x="3125442" y="3373361"/>
                </a:lnTo>
                <a:lnTo>
                  <a:pt x="3124599" y="3317903"/>
                </a:lnTo>
                <a:lnTo>
                  <a:pt x="3123198" y="3262630"/>
                </a:lnTo>
                <a:lnTo>
                  <a:pt x="3121244" y="3207548"/>
                </a:lnTo>
                <a:lnTo>
                  <a:pt x="3118739" y="3152661"/>
                </a:lnTo>
                <a:lnTo>
                  <a:pt x="3115688" y="3097974"/>
                </a:lnTo>
                <a:lnTo>
                  <a:pt x="3112093" y="3043492"/>
                </a:lnTo>
                <a:lnTo>
                  <a:pt x="3107959" y="2989220"/>
                </a:lnTo>
                <a:lnTo>
                  <a:pt x="3103289" y="2935162"/>
                </a:lnTo>
                <a:lnTo>
                  <a:pt x="3098087" y="2881323"/>
                </a:lnTo>
                <a:lnTo>
                  <a:pt x="3092356" y="2827708"/>
                </a:lnTo>
                <a:lnTo>
                  <a:pt x="3086100" y="2774322"/>
                </a:lnTo>
                <a:lnTo>
                  <a:pt x="3079322" y="2721170"/>
                </a:lnTo>
                <a:lnTo>
                  <a:pt x="3072027" y="2668256"/>
                </a:lnTo>
                <a:lnTo>
                  <a:pt x="3064217" y="2615585"/>
                </a:lnTo>
                <a:lnTo>
                  <a:pt x="3055897" y="2563162"/>
                </a:lnTo>
                <a:lnTo>
                  <a:pt x="3047069" y="2510992"/>
                </a:lnTo>
                <a:lnTo>
                  <a:pt x="3037738" y="2459080"/>
                </a:lnTo>
                <a:lnTo>
                  <a:pt x="3027908" y="2407430"/>
                </a:lnTo>
                <a:lnTo>
                  <a:pt x="3017581" y="2356048"/>
                </a:lnTo>
                <a:lnTo>
                  <a:pt x="3006761" y="2304937"/>
                </a:lnTo>
                <a:lnTo>
                  <a:pt x="2995453" y="2254104"/>
                </a:lnTo>
                <a:lnTo>
                  <a:pt x="2983659" y="2203552"/>
                </a:lnTo>
                <a:lnTo>
                  <a:pt x="2971383" y="2153286"/>
                </a:lnTo>
                <a:lnTo>
                  <a:pt x="2958629" y="2103312"/>
                </a:lnTo>
                <a:lnTo>
                  <a:pt x="2945401" y="2053634"/>
                </a:lnTo>
                <a:lnTo>
                  <a:pt x="2931701" y="2004257"/>
                </a:lnTo>
                <a:lnTo>
                  <a:pt x="2917534" y="1955186"/>
                </a:lnTo>
                <a:lnTo>
                  <a:pt x="2902904" y="1906425"/>
                </a:lnTo>
                <a:lnTo>
                  <a:pt x="2887813" y="1857979"/>
                </a:lnTo>
                <a:lnTo>
                  <a:pt x="2872266" y="1809853"/>
                </a:lnTo>
                <a:lnTo>
                  <a:pt x="2856265" y="1762053"/>
                </a:lnTo>
                <a:lnTo>
                  <a:pt x="2839816" y="1714582"/>
                </a:lnTo>
                <a:lnTo>
                  <a:pt x="2822920" y="1667445"/>
                </a:lnTo>
                <a:lnTo>
                  <a:pt x="2805583" y="1620648"/>
                </a:lnTo>
                <a:lnTo>
                  <a:pt x="2787807" y="1574195"/>
                </a:lnTo>
                <a:lnTo>
                  <a:pt x="2769596" y="1528091"/>
                </a:lnTo>
                <a:lnTo>
                  <a:pt x="2750954" y="1482341"/>
                </a:lnTo>
                <a:lnTo>
                  <a:pt x="2731884" y="1436949"/>
                </a:lnTo>
                <a:lnTo>
                  <a:pt x="2712390" y="1391921"/>
                </a:lnTo>
                <a:lnTo>
                  <a:pt x="2692476" y="1347261"/>
                </a:lnTo>
                <a:lnTo>
                  <a:pt x="2672144" y="1302973"/>
                </a:lnTo>
                <a:lnTo>
                  <a:pt x="2651400" y="1259064"/>
                </a:lnTo>
                <a:lnTo>
                  <a:pt x="2630245" y="1215537"/>
                </a:lnTo>
                <a:lnTo>
                  <a:pt x="2608685" y="1172397"/>
                </a:lnTo>
                <a:lnTo>
                  <a:pt x="2586722" y="1129650"/>
                </a:lnTo>
                <a:lnTo>
                  <a:pt x="2564361" y="1087300"/>
                </a:lnTo>
                <a:lnTo>
                  <a:pt x="2541604" y="1045351"/>
                </a:lnTo>
                <a:lnTo>
                  <a:pt x="2518456" y="1003809"/>
                </a:lnTo>
                <a:lnTo>
                  <a:pt x="2494919" y="962678"/>
                </a:lnTo>
                <a:lnTo>
                  <a:pt x="2470998" y="921964"/>
                </a:lnTo>
                <a:lnTo>
                  <a:pt x="2446697" y="881670"/>
                </a:lnTo>
                <a:lnTo>
                  <a:pt x="2422018" y="841803"/>
                </a:lnTo>
                <a:lnTo>
                  <a:pt x="2396965" y="802366"/>
                </a:lnTo>
                <a:lnTo>
                  <a:pt x="2371543" y="763364"/>
                </a:lnTo>
                <a:lnTo>
                  <a:pt x="2345754" y="724803"/>
                </a:lnTo>
                <a:lnTo>
                  <a:pt x="2319603" y="686686"/>
                </a:lnTo>
                <a:lnTo>
                  <a:pt x="2293092" y="649020"/>
                </a:lnTo>
                <a:lnTo>
                  <a:pt x="2266226" y="611808"/>
                </a:lnTo>
                <a:lnTo>
                  <a:pt x="2239007" y="575056"/>
                </a:lnTo>
                <a:lnTo>
                  <a:pt x="2211441" y="538767"/>
                </a:lnTo>
                <a:lnTo>
                  <a:pt x="2183530" y="502948"/>
                </a:lnTo>
                <a:lnTo>
                  <a:pt x="2155277" y="467603"/>
                </a:lnTo>
                <a:lnTo>
                  <a:pt x="2126687" y="432736"/>
                </a:lnTo>
                <a:lnTo>
                  <a:pt x="2097763" y="398353"/>
                </a:lnTo>
                <a:lnTo>
                  <a:pt x="2068509" y="364458"/>
                </a:lnTo>
                <a:lnTo>
                  <a:pt x="2038928" y="331056"/>
                </a:lnTo>
                <a:lnTo>
                  <a:pt x="2009025" y="298152"/>
                </a:lnTo>
                <a:lnTo>
                  <a:pt x="1978801" y="265751"/>
                </a:lnTo>
                <a:lnTo>
                  <a:pt x="1948262" y="233857"/>
                </a:lnTo>
                <a:lnTo>
                  <a:pt x="1917410" y="202476"/>
                </a:lnTo>
                <a:lnTo>
                  <a:pt x="1886250" y="171611"/>
                </a:lnTo>
                <a:lnTo>
                  <a:pt x="1854785" y="141269"/>
                </a:lnTo>
                <a:lnTo>
                  <a:pt x="1823018" y="111453"/>
                </a:lnTo>
                <a:lnTo>
                  <a:pt x="1790954" y="82169"/>
                </a:lnTo>
                <a:lnTo>
                  <a:pt x="1694814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pPr algn="l" rtl="0"/>
            <a:endParaRPr smtClean="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630D-E49E-4F07-973C-A8876FDA30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895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15/11/1445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49447" y="285750"/>
            <a:ext cx="224510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36673" y="1116176"/>
            <a:ext cx="5470652" cy="1837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08782" y="6373774"/>
            <a:ext cx="2727325" cy="360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 rtl="0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817B989-5C55-4C8E-8E61-90F7CCBBE8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5/22/2024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 algn="l" rtl="0">
              <a:lnSpc>
                <a:spcPts val="1240"/>
              </a:lnSpc>
            </a:pPr>
            <a:fld id="{81D60167-4931-47E6-BA6A-407CBD079E47}" type="slidenum">
              <a:rPr dirty="0"/>
              <a:pPr marL="38100" algn="l" rtl="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252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pharmacy.mhmedical.com/content.aspx?bookid=462&amp;sectionid=41100768&amp;7965445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j.org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mj.org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4770" y="461899"/>
            <a:ext cx="13970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Utility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357"/>
            <a:ext cx="8059420" cy="3538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l" rtl="0"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15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example,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we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can</a:t>
            </a:r>
            <a:r>
              <a:rPr sz="2400" dirty="0">
                <a:solidFill>
                  <a:prstClr val="black"/>
                </a:solidFill>
                <a:cs typeface="Calibri"/>
              </a:rPr>
              <a:t> all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agree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day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spent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suffering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common cold </a:t>
            </a:r>
            <a:r>
              <a:rPr sz="2400" dirty="0">
                <a:solidFill>
                  <a:prstClr val="black"/>
                </a:solidFill>
                <a:cs typeface="Calibri"/>
              </a:rPr>
              <a:t>will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generally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have </a:t>
            </a:r>
            <a:r>
              <a:rPr sz="2400" dirty="0">
                <a:solidFill>
                  <a:prstClr val="black"/>
                </a:solidFill>
                <a:cs typeface="Calibri"/>
              </a:rPr>
              <a:t>less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value </a:t>
            </a:r>
            <a:r>
              <a:rPr sz="2400" dirty="0">
                <a:solidFill>
                  <a:prstClr val="black"/>
                </a:solidFill>
                <a:cs typeface="Calibri"/>
              </a:rPr>
              <a:t>than a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day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861694" indent="-343535" algn="l" rtl="0">
              <a:spcBef>
                <a:spcPts val="5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mission,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40" dirty="0">
                <a:solidFill>
                  <a:prstClr val="black"/>
                </a:solidFill>
                <a:cs typeface="Calibri"/>
              </a:rPr>
              <a:t>however,</a:t>
            </a:r>
            <a:r>
              <a:rPr sz="2400" dirty="0">
                <a:solidFill>
                  <a:prstClr val="black"/>
                </a:solidFill>
                <a:cs typeface="Calibri"/>
              </a:rPr>
              <a:t> is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quantify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how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much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less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in a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reasonably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consistent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reliable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and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valid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manner.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 typeface="Arial MT"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11430" indent="-343535" algn="l" rtl="0"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25" dirty="0">
                <a:solidFill>
                  <a:prstClr val="black"/>
                </a:solidFill>
                <a:cs typeface="Calibri"/>
              </a:rPr>
              <a:t>Like</a:t>
            </a:r>
            <a:r>
              <a:rPr sz="2400" spc="4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generic</a:t>
            </a:r>
            <a:r>
              <a:rPr sz="2400" spc="4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QoL</a:t>
            </a:r>
            <a:r>
              <a:rPr sz="2400" spc="5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measures,</a:t>
            </a:r>
            <a:r>
              <a:rPr sz="2400" spc="5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utility</a:t>
            </a:r>
            <a:r>
              <a:rPr sz="24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can</a:t>
            </a:r>
            <a:r>
              <a:rPr sz="24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</a:t>
            </a:r>
            <a:r>
              <a:rPr sz="24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used</a:t>
            </a:r>
            <a:r>
              <a:rPr sz="24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when</a:t>
            </a:r>
            <a:r>
              <a:rPr sz="2400" spc="5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looking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at groups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patients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who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may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srgbClr val="4F81BC"/>
                </a:solidFill>
                <a:cs typeface="Calibri"/>
              </a:rPr>
              <a:t>have</a:t>
            </a:r>
            <a:r>
              <a:rPr sz="2400" dirty="0">
                <a:solidFill>
                  <a:srgbClr val="4F81BC"/>
                </a:solidFill>
                <a:cs typeface="Calibri"/>
              </a:rPr>
              <a:t> </a:t>
            </a:r>
            <a:r>
              <a:rPr sz="2400" u="heavy" spc="-20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different</a:t>
            </a:r>
            <a:r>
              <a:rPr sz="2400" u="heavy" spc="5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cs typeface="Calibri"/>
              </a:rPr>
              <a:t>illnesses</a:t>
            </a:r>
            <a:r>
              <a:rPr sz="2400" spc="-20" dirty="0">
                <a:solidFill>
                  <a:srgbClr val="4F81BC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and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can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4F81BC"/>
                </a:solidFill>
                <a:cs typeface="Calibri"/>
              </a:rPr>
              <a:t>used </a:t>
            </a:r>
            <a:r>
              <a:rPr sz="2400" spc="-15" dirty="0">
                <a:solidFill>
                  <a:srgbClr val="4F81BC"/>
                </a:solidFill>
                <a:cs typeface="Calibri"/>
              </a:rPr>
              <a:t>to</a:t>
            </a:r>
            <a:r>
              <a:rPr sz="2400" spc="-10" dirty="0">
                <a:solidFill>
                  <a:srgbClr val="4F81BC"/>
                </a:solidFill>
                <a:cs typeface="Calibri"/>
              </a:rPr>
              <a:t> </a:t>
            </a:r>
            <a:r>
              <a:rPr sz="2400" spc="-15" dirty="0">
                <a:solidFill>
                  <a:srgbClr val="4F81BC"/>
                </a:solidFill>
                <a:cs typeface="Calibri"/>
              </a:rPr>
              <a:t>compare</a:t>
            </a:r>
            <a:r>
              <a:rPr sz="2400" spc="-5" dirty="0">
                <a:solidFill>
                  <a:srgbClr val="4F81B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4F81BC"/>
                </a:solidFill>
                <a:cs typeface="Calibri"/>
              </a:rPr>
              <a:t>outcomes</a:t>
            </a:r>
            <a:r>
              <a:rPr sz="2400" spc="-20" dirty="0">
                <a:solidFill>
                  <a:srgbClr val="4F81BC"/>
                </a:solidFill>
                <a:cs typeface="Calibri"/>
              </a:rPr>
              <a:t> </a:t>
            </a:r>
            <a:r>
              <a:rPr sz="2400" dirty="0">
                <a:solidFill>
                  <a:srgbClr val="4F81BC"/>
                </a:solidFill>
                <a:cs typeface="Calibri"/>
              </a:rPr>
              <a:t>in</a:t>
            </a:r>
            <a:r>
              <a:rPr sz="2400" spc="15" dirty="0">
                <a:solidFill>
                  <a:srgbClr val="4F81BC"/>
                </a:solidFill>
                <a:cs typeface="Calibri"/>
              </a:rPr>
              <a:t> </a:t>
            </a:r>
            <a:r>
              <a:rPr sz="2400" u="heavy" spc="-20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different</a:t>
            </a:r>
            <a:r>
              <a:rPr sz="2400" spc="15" dirty="0">
                <a:solidFill>
                  <a:srgbClr val="4F81B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4F81BC"/>
                </a:solidFill>
                <a:cs typeface="Calibri"/>
              </a:rPr>
              <a:t>patient</a:t>
            </a:r>
            <a:r>
              <a:rPr sz="2400" spc="-15" dirty="0">
                <a:solidFill>
                  <a:srgbClr val="4F81BC"/>
                </a:solidFill>
                <a:cs typeface="Calibri"/>
              </a:rPr>
              <a:t> groups.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840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7052" y="0"/>
            <a:ext cx="60083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" dirty="0">
                <a:solidFill>
                  <a:srgbClr val="4F81BC"/>
                </a:solidFill>
              </a:rPr>
              <a:t>Standard</a:t>
            </a:r>
            <a:r>
              <a:rPr sz="3600" spc="-10" dirty="0">
                <a:solidFill>
                  <a:srgbClr val="4F81BC"/>
                </a:solidFill>
              </a:rPr>
              <a:t> </a:t>
            </a:r>
            <a:r>
              <a:rPr sz="3600" spc="-5" dirty="0">
                <a:solidFill>
                  <a:srgbClr val="4F81BC"/>
                </a:solidFill>
              </a:rPr>
              <a:t>Gamble Decision </a:t>
            </a:r>
            <a:r>
              <a:rPr sz="3600" spc="-15" dirty="0">
                <a:solidFill>
                  <a:srgbClr val="4F81BC"/>
                </a:solidFill>
              </a:rPr>
              <a:t>Card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806551"/>
            <a:ext cx="7848600" cy="138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10820" indent="-343535" algn="l" rtl="0">
              <a:lnSpc>
                <a:spcPct val="112999"/>
              </a:lnSpc>
              <a:spcBef>
                <a:spcPts val="100"/>
              </a:spcBef>
              <a:buSzPct val="160000"/>
              <a:buFont typeface="Arial MT"/>
              <a:buChar char="•"/>
              <a:tabLst>
                <a:tab pos="447040" algn="l"/>
                <a:tab pos="447675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Probability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wheels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have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two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areas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different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colors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representing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probabilities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outcomes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gamble.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spcBef>
                <a:spcPts val="4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15" dirty="0">
                <a:solidFill>
                  <a:prstClr val="black"/>
                </a:solidFill>
                <a:cs typeface="Calibri"/>
              </a:rPr>
              <a:t>Perfect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000" dirty="0">
                <a:solidFill>
                  <a:prstClr val="black"/>
                </a:solidFill>
                <a:cs typeface="Calibri"/>
              </a:rPr>
              <a:t>is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represented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by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white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area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and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death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is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represented </a:t>
            </a:r>
            <a:r>
              <a:rPr sz="2000" spc="-434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by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shaded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area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on our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probability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wheel.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8226" y="2590800"/>
            <a:ext cx="5773431" cy="363424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38987" y="3064586"/>
            <a:ext cx="243205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1435" algn="l" rtl="0">
              <a:spcBef>
                <a:spcPts val="105"/>
              </a:spcBef>
            </a:pPr>
            <a:r>
              <a:rPr sz="20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areas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wheel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are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iteratively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adjusted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until </a:t>
            </a:r>
            <a:r>
              <a:rPr sz="2000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subject is 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indifferent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to </a:t>
            </a:r>
            <a:r>
              <a:rPr sz="2000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outcome.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3271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022" y="2834671"/>
            <a:ext cx="6478480" cy="342971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93444" y="932180"/>
            <a:ext cx="6728459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 algn="l" rtl="0">
              <a:spcBef>
                <a:spcPts val="105"/>
              </a:spcBef>
              <a:buFont typeface="Wingdings"/>
              <a:buChar char=""/>
              <a:tabLst>
                <a:tab pos="299720" algn="l"/>
              </a:tabLst>
            </a:pPr>
            <a:r>
              <a:rPr sz="20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subject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is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offered</a:t>
            </a:r>
            <a:r>
              <a:rPr sz="2000" dirty="0">
                <a:solidFill>
                  <a:prstClr val="black"/>
                </a:solidFill>
                <a:cs typeface="Calibri"/>
              </a:rPr>
              <a:t> the choice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between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 and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B.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299085" marR="5080" indent="-287020" algn="l" rtl="0">
              <a:buFont typeface="Wingdings"/>
              <a:buChar char=""/>
              <a:tabLst>
                <a:tab pos="299720" algn="l"/>
              </a:tabLst>
            </a:pPr>
            <a:r>
              <a:rPr sz="2000" b="1" u="heavy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A</a:t>
            </a:r>
            <a:r>
              <a:rPr sz="2000" b="1" u="heavy" spc="-5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involves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certainty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living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in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health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state</a:t>
            </a:r>
            <a:r>
              <a:rPr sz="20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(a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suboptimal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state)</a:t>
            </a:r>
            <a:r>
              <a:rPr sz="20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sz="2000" dirty="0">
                <a:solidFill>
                  <a:prstClr val="black"/>
                </a:solidFill>
                <a:cs typeface="Calibri"/>
              </a:rPr>
              <a:t>a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specified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period of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time.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299085" indent="-287020" algn="l" rtl="0">
              <a:buFont typeface="Wingdings"/>
              <a:buChar char=""/>
              <a:tabLst>
                <a:tab pos="299720" algn="l"/>
              </a:tabLst>
            </a:pPr>
            <a:r>
              <a:rPr sz="2000" b="1" u="heavy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B</a:t>
            </a:r>
            <a:r>
              <a:rPr sz="2000" b="1" spc="-5" dirty="0">
                <a:solidFill>
                  <a:srgbClr val="4F81BC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involves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an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intervention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(e.g.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surgery)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that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could</a:t>
            </a:r>
            <a:r>
              <a:rPr sz="20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lead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to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full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299085" algn="l" rtl="0"/>
            <a:r>
              <a:rPr sz="20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same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period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time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or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immediate</a:t>
            </a:r>
            <a:r>
              <a:rPr sz="20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death.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6373774"/>
            <a:ext cx="7693025" cy="374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14015" algn="l" rtl="0">
              <a:lnSpc>
                <a:spcPts val="1165"/>
              </a:lnSpc>
            </a:pPr>
            <a:r>
              <a:rPr sz="1200" spc="-5" dirty="0">
                <a:solidFill>
                  <a:srgbClr val="888888"/>
                </a:solidFill>
                <a:cs typeface="Calibri"/>
              </a:rPr>
              <a:t>University</a:t>
            </a:r>
            <a:r>
              <a:rPr sz="1200" spc="-20" dirty="0">
                <a:solidFill>
                  <a:srgbClr val="888888"/>
                </a:solidFill>
                <a:cs typeface="Calibri"/>
              </a:rPr>
              <a:t> </a:t>
            </a:r>
            <a:r>
              <a:rPr sz="1200" spc="-5" dirty="0">
                <a:solidFill>
                  <a:srgbClr val="888888"/>
                </a:solidFill>
                <a:cs typeface="Calibri"/>
              </a:rPr>
              <a:t>of Baghdad</a:t>
            </a:r>
            <a:r>
              <a:rPr sz="1200" spc="-40" dirty="0">
                <a:solidFill>
                  <a:srgbClr val="888888"/>
                </a:solidFill>
                <a:cs typeface="Calibri"/>
              </a:rPr>
              <a:t> </a:t>
            </a:r>
            <a:r>
              <a:rPr sz="1200" spc="-5" dirty="0">
                <a:solidFill>
                  <a:srgbClr val="888888"/>
                </a:solidFill>
                <a:cs typeface="Calibri"/>
              </a:rPr>
              <a:t>College</a:t>
            </a:r>
            <a:r>
              <a:rPr sz="1200" dirty="0">
                <a:solidFill>
                  <a:srgbClr val="888888"/>
                </a:solidFill>
                <a:cs typeface="Calibri"/>
              </a:rPr>
              <a:t> </a:t>
            </a:r>
            <a:r>
              <a:rPr sz="1200" spc="-5" dirty="0">
                <a:solidFill>
                  <a:srgbClr val="888888"/>
                </a:solidFill>
                <a:cs typeface="Calibri"/>
              </a:rPr>
              <a:t>of </a:t>
            </a:r>
            <a:r>
              <a:rPr sz="1200" dirty="0">
                <a:solidFill>
                  <a:srgbClr val="888888"/>
                </a:solidFill>
                <a:cs typeface="Calibri"/>
              </a:rPr>
              <a:t>Pharmacy-</a:t>
            </a:r>
            <a:endParaRPr sz="1200">
              <a:solidFill>
                <a:prstClr val="black"/>
              </a:solidFill>
              <a:cs typeface="Calibri"/>
            </a:endParaRPr>
          </a:p>
          <a:p>
            <a:pPr marL="12700" algn="l" rtl="0">
              <a:lnSpc>
                <a:spcPts val="1605"/>
              </a:lnSpc>
            </a:pPr>
            <a:r>
              <a:rPr sz="1400" spc="-5" dirty="0">
                <a:solidFill>
                  <a:srgbClr val="4F81BC"/>
                </a:solidFill>
                <a:cs typeface="Calibri"/>
              </a:rPr>
              <a:t>Source:</a:t>
            </a:r>
            <a:r>
              <a:rPr sz="1400" spc="35" dirty="0">
                <a:solidFill>
                  <a:srgbClr val="4F81BC"/>
                </a:solidFill>
                <a:cs typeface="Calibri"/>
              </a:rPr>
              <a:t> 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http://accesspharmacy.mhmedical.com/conte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D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n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r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t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.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.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A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a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l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s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i</a:t>
            </a:r>
            <a:r>
              <a:rPr u="sng" spc="-209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 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p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A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x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ze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?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e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b</a:t>
            </a:r>
            <a:r>
              <a:rPr u="sng" spc="-97" baseline="2314" dirty="0">
                <a:solidFill>
                  <a:srgbClr val="888888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z</a:t>
            </a:r>
            <a:r>
              <a:rPr sz="1400" u="sng" spc="-6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3"/>
              </a:rPr>
              <a:t>ookid=462&amp;sectionid=41100768#7965445</a:t>
            </a:r>
            <a:endParaRPr sz="140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49121" y="27508"/>
            <a:ext cx="6445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solidFill>
                  <a:srgbClr val="4F81BC"/>
                </a:solidFill>
              </a:rPr>
              <a:t>Standard</a:t>
            </a:r>
            <a:r>
              <a:rPr sz="2800" spc="15" dirty="0">
                <a:solidFill>
                  <a:srgbClr val="4F81BC"/>
                </a:solidFill>
              </a:rPr>
              <a:t> </a:t>
            </a:r>
            <a:r>
              <a:rPr sz="2800" spc="-10" dirty="0">
                <a:solidFill>
                  <a:srgbClr val="4F81BC"/>
                </a:solidFill>
              </a:rPr>
              <a:t>gamble</a:t>
            </a:r>
            <a:r>
              <a:rPr sz="2800" spc="15" dirty="0">
                <a:solidFill>
                  <a:srgbClr val="4F81BC"/>
                </a:solidFill>
              </a:rPr>
              <a:t> </a:t>
            </a:r>
            <a:r>
              <a:rPr sz="2800" spc="-20" dirty="0">
                <a:solidFill>
                  <a:srgbClr val="4F81BC"/>
                </a:solidFill>
              </a:rPr>
              <a:t>for</a:t>
            </a:r>
            <a:r>
              <a:rPr sz="2800" spc="10" dirty="0">
                <a:solidFill>
                  <a:srgbClr val="4F81BC"/>
                </a:solidFill>
              </a:rPr>
              <a:t> </a:t>
            </a:r>
            <a:r>
              <a:rPr sz="2800" spc="-5" dirty="0">
                <a:solidFill>
                  <a:srgbClr val="4F81BC"/>
                </a:solidFill>
              </a:rPr>
              <a:t>a</a:t>
            </a:r>
            <a:r>
              <a:rPr sz="2800" spc="10" dirty="0">
                <a:solidFill>
                  <a:srgbClr val="4F81BC"/>
                </a:solidFill>
              </a:rPr>
              <a:t> </a:t>
            </a:r>
            <a:r>
              <a:rPr sz="2800" spc="-10" dirty="0">
                <a:solidFill>
                  <a:srgbClr val="4F81BC"/>
                </a:solidFill>
              </a:rPr>
              <a:t>chronic</a:t>
            </a:r>
            <a:r>
              <a:rPr sz="2800" dirty="0">
                <a:solidFill>
                  <a:srgbClr val="4F81BC"/>
                </a:solidFill>
              </a:rPr>
              <a:t> </a:t>
            </a:r>
            <a:r>
              <a:rPr sz="2800" spc="-5" dirty="0">
                <a:solidFill>
                  <a:srgbClr val="4F81BC"/>
                </a:solidFill>
              </a:rPr>
              <a:t>health</a:t>
            </a:r>
            <a:r>
              <a:rPr sz="2800" spc="20" dirty="0">
                <a:solidFill>
                  <a:srgbClr val="4F81BC"/>
                </a:solidFill>
              </a:rPr>
              <a:t> </a:t>
            </a:r>
            <a:r>
              <a:rPr sz="2800" spc="-20" dirty="0">
                <a:solidFill>
                  <a:srgbClr val="4F81BC"/>
                </a:solidFill>
              </a:rPr>
              <a:t>status</a:t>
            </a:r>
            <a:endParaRPr sz="2800"/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5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613357"/>
            <a:ext cx="8971280" cy="4196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50495" indent="-342900" algn="l" rtl="0"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prstClr val="black"/>
                </a:solidFill>
                <a:cs typeface="Calibri"/>
              </a:rPr>
              <a:t>As an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example,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considers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two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options: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kidney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transplant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20%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probability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dying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(80% </a:t>
            </a:r>
            <a:r>
              <a:rPr sz="2400" dirty="0">
                <a:solidFill>
                  <a:prstClr val="black"/>
                </a:solidFill>
                <a:cs typeface="Calibri"/>
              </a:rPr>
              <a:t>chance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returning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normal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health) during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operation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(alternative </a:t>
            </a:r>
            <a:r>
              <a:rPr sz="2400" dirty="0">
                <a:solidFill>
                  <a:srgbClr val="FF0000"/>
                </a:solidFill>
                <a:cs typeface="Calibri"/>
              </a:rPr>
              <a:t>B)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or certain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dialysis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rest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his or her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life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(alternative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5" dirty="0">
                <a:solidFill>
                  <a:srgbClr val="FF0000"/>
                </a:solidFill>
                <a:cs typeface="Calibri"/>
              </a:rPr>
              <a:t>A)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10"/>
              </a:spcBef>
              <a:buFont typeface="Arial MT"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5080" indent="-342900" algn="l" rtl="0"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Scenario-1: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If the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person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says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he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she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would </a:t>
            </a:r>
            <a:r>
              <a:rPr sz="2400" u="heavy" spc="-2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have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operation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if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chance of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successful operation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p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 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is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80%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(chance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immediate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death, 20%),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percent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chance of success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decreased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reaches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his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her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point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indifference</a:t>
            </a:r>
            <a:r>
              <a:rPr sz="2400" spc="1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(the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point</a:t>
            </a:r>
            <a:r>
              <a:rPr sz="240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where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the </a:t>
            </a:r>
            <a:r>
              <a:rPr sz="24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two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options 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are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nearly </a:t>
            </a:r>
            <a:r>
              <a:rPr sz="2400" dirty="0">
                <a:solidFill>
                  <a:srgbClr val="1F487C"/>
                </a:solidFill>
                <a:cs typeface="Calibri"/>
              </a:rPr>
              <a:t>equal and the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person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cannot decide between </a:t>
            </a:r>
            <a:r>
              <a:rPr sz="2400" dirty="0">
                <a:solidFill>
                  <a:srgbClr val="1F487C"/>
                </a:solidFill>
                <a:cs typeface="Calibri"/>
              </a:rPr>
              <a:t> the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two).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73501" y="140284"/>
            <a:ext cx="332041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452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4F81BC"/>
                </a:solidFill>
              </a:rPr>
              <a:t>Example </a:t>
            </a:r>
            <a:r>
              <a:rPr sz="3600" dirty="0">
                <a:solidFill>
                  <a:srgbClr val="4F81BC"/>
                </a:solidFill>
              </a:rPr>
              <a:t>-1 </a:t>
            </a:r>
            <a:r>
              <a:rPr sz="3600" spc="5" dirty="0">
                <a:solidFill>
                  <a:srgbClr val="4F81BC"/>
                </a:solidFill>
              </a:rPr>
              <a:t> </a:t>
            </a:r>
            <a:r>
              <a:rPr sz="3600" spc="-15" dirty="0">
                <a:solidFill>
                  <a:srgbClr val="4F81BC"/>
                </a:solidFill>
              </a:rPr>
              <a:t>Standard</a:t>
            </a:r>
            <a:r>
              <a:rPr sz="3600" spc="-65" dirty="0">
                <a:solidFill>
                  <a:srgbClr val="4F81BC"/>
                </a:solidFill>
              </a:rPr>
              <a:t> </a:t>
            </a:r>
            <a:r>
              <a:rPr sz="3600" spc="-5" dirty="0">
                <a:solidFill>
                  <a:srgbClr val="4F81BC"/>
                </a:solidFill>
              </a:rPr>
              <a:t>Gamble</a:t>
            </a:r>
            <a:endParaRPr sz="3600"/>
          </a:p>
        </p:txBody>
      </p:sp>
    </p:spTree>
    <p:extLst>
      <p:ext uri="{BB962C8B-B14F-4D97-AF65-F5344CB8AC3E}">
        <p14:creationId xmlns:p14="http://schemas.microsoft.com/office/powerpoint/2010/main" val="2441052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271142"/>
            <a:ext cx="8952865" cy="470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l" rtl="0"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Let us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say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that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first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chooses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70%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probability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(p)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successful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operation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(with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30%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chance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[1-p]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immediate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death)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as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point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5" dirty="0">
                <a:solidFill>
                  <a:srgbClr val="4F81BC"/>
                </a:solidFill>
                <a:cs typeface="Calibri"/>
              </a:rPr>
              <a:t> </a:t>
            </a:r>
            <a:r>
              <a:rPr sz="2400" u="heavy" spc="-10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indifference</a:t>
            </a:r>
            <a:r>
              <a:rPr sz="2400" spc="-10" dirty="0">
                <a:solidFill>
                  <a:srgbClr val="4F81BC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having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kidney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transplant </a:t>
            </a:r>
            <a:r>
              <a:rPr sz="2400" dirty="0">
                <a:solidFill>
                  <a:prstClr val="black"/>
                </a:solidFill>
                <a:cs typeface="Calibri"/>
              </a:rPr>
              <a:t>and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living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kidney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dialysis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for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life.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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450215" indent="-342900" algn="l" rtl="0"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solidFill>
                  <a:srgbClr val="1F487C"/>
                </a:solidFill>
                <a:cs typeface="Calibri"/>
              </a:rPr>
              <a:t>The</a:t>
            </a:r>
            <a:r>
              <a:rPr sz="2400" u="heavy" spc="-5" dirty="0">
                <a:solidFill>
                  <a:srgbClr val="1F487C"/>
                </a:solidFill>
                <a:uFill>
                  <a:solidFill>
                    <a:srgbClr val="1F487C"/>
                  </a:solidFill>
                </a:uFill>
                <a:cs typeface="Calibri"/>
              </a:rPr>
              <a:t> utility 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score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of </a:t>
            </a:r>
            <a:r>
              <a:rPr sz="2400" dirty="0">
                <a:solidFill>
                  <a:srgbClr val="1F487C"/>
                </a:solidFill>
                <a:cs typeface="Calibri"/>
              </a:rPr>
              <a:t>this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person 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for </a:t>
            </a:r>
            <a:r>
              <a:rPr sz="2400" dirty="0">
                <a:solidFill>
                  <a:srgbClr val="1F487C"/>
                </a:solidFill>
                <a:cs typeface="Calibri"/>
              </a:rPr>
              <a:t>this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disease 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state </a:t>
            </a:r>
            <a:r>
              <a:rPr sz="2400" spc="10" dirty="0">
                <a:solidFill>
                  <a:srgbClr val="1F487C"/>
                </a:solidFill>
                <a:cs typeface="Calibri"/>
              </a:rPr>
              <a:t>(i)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or </a:t>
            </a:r>
            <a:r>
              <a:rPr sz="2400" dirty="0">
                <a:solidFill>
                  <a:srgbClr val="1F487C"/>
                </a:solidFill>
                <a:cs typeface="Calibri"/>
              </a:rPr>
              <a:t>the </a:t>
            </a:r>
            <a:r>
              <a:rPr sz="24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preference</a:t>
            </a:r>
            <a:r>
              <a:rPr sz="24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of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the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current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condition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(kidney</a:t>
            </a:r>
            <a:r>
              <a:rPr sz="2400" spc="-3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dialysis)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would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be</a:t>
            </a:r>
            <a:r>
              <a:rPr sz="2400" spc="5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0.7.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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680085" indent="-342900" algn="just" rtl="0">
              <a:buFont typeface="Wingdings"/>
              <a:buChar char=""/>
              <a:tabLst>
                <a:tab pos="355600" algn="l"/>
              </a:tabLst>
            </a:pP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Scenario-2: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If another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says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 or she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would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not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have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operation </a:t>
            </a:r>
            <a:r>
              <a:rPr sz="2400" dirty="0">
                <a:solidFill>
                  <a:prstClr val="black"/>
                </a:solidFill>
                <a:cs typeface="Calibri"/>
              </a:rPr>
              <a:t>if 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percent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chance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success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was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80% (chance of </a:t>
            </a:r>
            <a:r>
              <a:rPr sz="2400" dirty="0">
                <a:solidFill>
                  <a:prstClr val="black"/>
                </a:solidFill>
                <a:cs typeface="Calibri"/>
              </a:rPr>
              <a:t> dying,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20%),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percent </a:t>
            </a:r>
            <a:r>
              <a:rPr sz="2400" dirty="0">
                <a:solidFill>
                  <a:prstClr val="black"/>
                </a:solidFill>
                <a:cs typeface="Calibri"/>
              </a:rPr>
              <a:t>chance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success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increased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reaches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her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point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indifference.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6933" y="467613"/>
            <a:ext cx="39312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4F81BC"/>
                </a:solidFill>
              </a:rPr>
              <a:t>Standard</a:t>
            </a:r>
            <a:r>
              <a:rPr sz="2800" dirty="0">
                <a:solidFill>
                  <a:srgbClr val="4F81BC"/>
                </a:solidFill>
              </a:rPr>
              <a:t> </a:t>
            </a:r>
            <a:r>
              <a:rPr sz="2800" spc="-5" dirty="0">
                <a:solidFill>
                  <a:srgbClr val="4F81BC"/>
                </a:solidFill>
              </a:rPr>
              <a:t>Gamble</a:t>
            </a:r>
            <a:r>
              <a:rPr sz="2800" spc="15" dirty="0">
                <a:solidFill>
                  <a:srgbClr val="4F81BC"/>
                </a:solidFill>
              </a:rPr>
              <a:t> </a:t>
            </a:r>
            <a:r>
              <a:rPr sz="2800" spc="-10" dirty="0">
                <a:solidFill>
                  <a:srgbClr val="4F81BC"/>
                </a:solidFill>
              </a:rPr>
              <a:t>Example</a:t>
            </a:r>
            <a:endParaRPr sz="2800"/>
          </a:p>
        </p:txBody>
      </p:sp>
    </p:spTree>
    <p:extLst>
      <p:ext uri="{BB962C8B-B14F-4D97-AF65-F5344CB8AC3E}">
        <p14:creationId xmlns:p14="http://schemas.microsoft.com/office/powerpoint/2010/main" val="160854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604" marR="5080" indent="53594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Example </a:t>
            </a:r>
            <a:r>
              <a:rPr dirty="0"/>
              <a:t>-2 </a:t>
            </a:r>
            <a:r>
              <a:rPr spc="5" dirty="0"/>
              <a:t> </a:t>
            </a:r>
            <a:r>
              <a:rPr spc="-10" dirty="0"/>
              <a:t>Standard</a:t>
            </a:r>
            <a:r>
              <a:rPr spc="-100" dirty="0"/>
              <a:t> </a:t>
            </a:r>
            <a:r>
              <a:rPr spc="-5" dirty="0"/>
              <a:t>Gamble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6445" y="2681535"/>
            <a:ext cx="5835288" cy="324180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17244" y="1311909"/>
            <a:ext cx="777684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l" rtl="0">
              <a:spcBef>
                <a:spcPts val="105"/>
              </a:spcBef>
            </a:pPr>
            <a:r>
              <a:rPr sz="2000" dirty="0">
                <a:solidFill>
                  <a:prstClr val="black"/>
                </a:solidFill>
                <a:cs typeface="Calibri"/>
              </a:rPr>
              <a:t>A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good</a:t>
            </a:r>
            <a:r>
              <a:rPr sz="20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25" dirty="0">
                <a:solidFill>
                  <a:prstClr val="black"/>
                </a:solidFill>
                <a:cs typeface="Calibri"/>
              </a:rPr>
              <a:t>way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look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at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utilities</a:t>
            </a:r>
            <a:r>
              <a:rPr sz="20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is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as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percentage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of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perfect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health,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so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that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if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perfect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000" dirty="0">
                <a:solidFill>
                  <a:prstClr val="black"/>
                </a:solidFill>
                <a:cs typeface="Calibri"/>
              </a:rPr>
              <a:t>is a 1.0,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uncomplicated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pyelonephritis </a:t>
            </a:r>
            <a:r>
              <a:rPr sz="2000" dirty="0">
                <a:solidFill>
                  <a:prstClr val="black"/>
                </a:solidFill>
                <a:cs typeface="Calibri"/>
              </a:rPr>
              <a:t>is 0.9 or 90%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perfect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 (Figure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3)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9281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371561"/>
            <a:ext cx="8895080" cy="48069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608330" indent="-596265" algn="l" rtl="0">
              <a:spcBef>
                <a:spcPts val="775"/>
              </a:spcBef>
              <a:buFont typeface="Calibri"/>
              <a:buAutoNum type="arabicPeriod"/>
              <a:tabLst>
                <a:tab pos="608330" algn="l"/>
                <a:tab pos="608965" algn="l"/>
              </a:tabLst>
            </a:pPr>
            <a:r>
              <a:rPr sz="2800" spc="-10" dirty="0">
                <a:solidFill>
                  <a:prstClr val="black"/>
                </a:solidFill>
                <a:cs typeface="Calibri"/>
              </a:rPr>
              <a:t>Time-consuming,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527685" indent="-515620" algn="l" rtl="0">
              <a:spcBef>
                <a:spcPts val="675"/>
              </a:spcBef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solidFill>
                  <a:prstClr val="black"/>
                </a:solidFill>
                <a:cs typeface="Calibri"/>
              </a:rPr>
              <a:t>People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5" dirty="0">
                <a:solidFill>
                  <a:prstClr val="black"/>
                </a:solidFill>
                <a:cs typeface="Calibri"/>
              </a:rPr>
              <a:t>have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difficulty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understanding</a:t>
            </a:r>
            <a:r>
              <a:rPr sz="2800" spc="4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probabilities.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527685" marR="75565" indent="-515620" algn="l" rtl="0">
              <a:spcBef>
                <a:spcPts val="675"/>
              </a:spcBef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solidFill>
                  <a:prstClr val="black"/>
                </a:solidFill>
                <a:cs typeface="Calibri"/>
              </a:rPr>
              <a:t>How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people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value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health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5" dirty="0">
                <a:solidFill>
                  <a:prstClr val="black"/>
                </a:solidFill>
                <a:cs typeface="Calibri"/>
              </a:rPr>
              <a:t>states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can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be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influenced</a:t>
            </a:r>
            <a:r>
              <a:rPr sz="28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by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how </a:t>
            </a:r>
            <a:r>
              <a:rPr sz="2800" spc="-6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 questions</a:t>
            </a:r>
            <a:r>
              <a:rPr sz="28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are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phrased</a:t>
            </a:r>
            <a:r>
              <a:rPr sz="28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or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presented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527685" marR="5080" indent="-515620" algn="l" rtl="0">
              <a:spcBef>
                <a:spcPts val="675"/>
              </a:spcBef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800" spc="-35" dirty="0">
                <a:solidFill>
                  <a:prstClr val="black"/>
                </a:solidFill>
                <a:cs typeface="Calibri"/>
              </a:rPr>
              <a:t>Treatment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most</a:t>
            </a:r>
            <a:r>
              <a:rPr sz="28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chronic</a:t>
            </a:r>
            <a:r>
              <a:rPr sz="28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diseases</a:t>
            </a:r>
            <a:r>
              <a:rPr sz="28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does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not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approximate </a:t>
            </a:r>
            <a:r>
              <a:rPr sz="2800" spc="-6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gamble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527685" marR="579120" indent="-515620" algn="l" rtl="0">
              <a:spcBef>
                <a:spcPts val="670"/>
              </a:spcBef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800" b="1" spc="-15" dirty="0">
                <a:solidFill>
                  <a:srgbClr val="4F81BC"/>
                </a:solidFill>
                <a:cs typeface="Calibri"/>
              </a:rPr>
              <a:t>Standard</a:t>
            </a:r>
            <a:r>
              <a:rPr sz="2800" b="1" spc="20" dirty="0">
                <a:solidFill>
                  <a:srgbClr val="4F81BC"/>
                </a:solidFill>
                <a:cs typeface="Calibri"/>
              </a:rPr>
              <a:t> </a:t>
            </a:r>
            <a:r>
              <a:rPr sz="2800" b="1" spc="-10" dirty="0">
                <a:solidFill>
                  <a:srgbClr val="4F81BC"/>
                </a:solidFill>
                <a:cs typeface="Calibri"/>
              </a:rPr>
              <a:t>Gamble</a:t>
            </a:r>
            <a:r>
              <a:rPr sz="2800" b="1" spc="50" dirty="0">
                <a:solidFill>
                  <a:srgbClr val="4F81BC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is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applied</a:t>
            </a:r>
            <a:r>
              <a:rPr sz="28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only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when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disease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can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be </a:t>
            </a:r>
            <a:r>
              <a:rPr sz="2800" spc="-6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cured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by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35" dirty="0">
                <a:solidFill>
                  <a:prstClr val="black"/>
                </a:solidFill>
                <a:cs typeface="Calibri"/>
              </a:rPr>
              <a:t>surgery.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355600" marR="39370" indent="-342900" algn="l" rtl="0"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example,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there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is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no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known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medication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will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cure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a </a:t>
            </a:r>
            <a:r>
              <a:rPr sz="2800" spc="-6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patient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with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arthritis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nor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one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is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likely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kill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him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or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80" dirty="0">
                <a:solidFill>
                  <a:prstClr val="black"/>
                </a:solidFill>
                <a:cs typeface="Calibri"/>
              </a:rPr>
              <a:t>her.</a:t>
            </a:r>
            <a:endParaRPr sz="28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0636" y="464565"/>
            <a:ext cx="76117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4F81BC"/>
                </a:solidFill>
              </a:rPr>
              <a:t>The Limitations</a:t>
            </a:r>
            <a:r>
              <a:rPr sz="3200" spc="5" dirty="0">
                <a:solidFill>
                  <a:srgbClr val="4F81BC"/>
                </a:solidFill>
              </a:rPr>
              <a:t> </a:t>
            </a:r>
            <a:r>
              <a:rPr sz="3200" dirty="0">
                <a:solidFill>
                  <a:srgbClr val="4F81BC"/>
                </a:solidFill>
              </a:rPr>
              <a:t>of</a:t>
            </a:r>
            <a:r>
              <a:rPr sz="3200" spc="-20" dirty="0">
                <a:solidFill>
                  <a:srgbClr val="4F81BC"/>
                </a:solidFill>
              </a:rPr>
              <a:t> </a:t>
            </a:r>
            <a:r>
              <a:rPr sz="3200" spc="-10" dirty="0">
                <a:solidFill>
                  <a:srgbClr val="4F81BC"/>
                </a:solidFill>
              </a:rPr>
              <a:t>Standard</a:t>
            </a:r>
            <a:r>
              <a:rPr sz="3200" spc="-25" dirty="0">
                <a:solidFill>
                  <a:srgbClr val="4F81BC"/>
                </a:solidFill>
              </a:rPr>
              <a:t> </a:t>
            </a:r>
            <a:r>
              <a:rPr sz="3200" spc="-5" dirty="0">
                <a:solidFill>
                  <a:srgbClr val="4F81BC"/>
                </a:solidFill>
              </a:rPr>
              <a:t>Gamble</a:t>
            </a:r>
            <a:r>
              <a:rPr sz="3200" spc="-20" dirty="0">
                <a:solidFill>
                  <a:srgbClr val="4F81BC"/>
                </a:solidFill>
              </a:rPr>
              <a:t> </a:t>
            </a:r>
            <a:r>
              <a:rPr sz="3200" spc="-5" dirty="0">
                <a:solidFill>
                  <a:srgbClr val="4F81BC"/>
                </a:solidFill>
              </a:rPr>
              <a:t>Example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105511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673" y="3759"/>
            <a:ext cx="57226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5" dirty="0">
                <a:solidFill>
                  <a:srgbClr val="000000"/>
                </a:solidFill>
              </a:rPr>
              <a:t>C</a:t>
            </a:r>
            <a:r>
              <a:rPr sz="2800" spc="-5" dirty="0">
                <a:solidFill>
                  <a:srgbClr val="000000"/>
                </a:solidFill>
              </a:rPr>
              <a:t>-</a:t>
            </a:r>
            <a:r>
              <a:rPr sz="2800" spc="-270" dirty="0">
                <a:solidFill>
                  <a:srgbClr val="000000"/>
                </a:solidFill>
              </a:rPr>
              <a:t> </a:t>
            </a:r>
            <a:r>
              <a:rPr sz="3600" b="0" spc="-5" dirty="0">
                <a:solidFill>
                  <a:srgbClr val="4F81BC"/>
                </a:solidFill>
                <a:latin typeface="Calibri"/>
                <a:cs typeface="Calibri"/>
              </a:rPr>
              <a:t>Tim</a:t>
            </a:r>
            <a:r>
              <a:rPr sz="3600" b="0" dirty="0">
                <a:solidFill>
                  <a:srgbClr val="4F81BC"/>
                </a:solidFill>
                <a:latin typeface="Calibri"/>
                <a:cs typeface="Calibri"/>
              </a:rPr>
              <a:t>e-t</a:t>
            </a:r>
            <a:r>
              <a:rPr sz="3600" b="0" spc="-80" dirty="0">
                <a:solidFill>
                  <a:srgbClr val="4F81BC"/>
                </a:solidFill>
                <a:latin typeface="Calibri"/>
                <a:cs typeface="Calibri"/>
              </a:rPr>
              <a:t>r</a:t>
            </a:r>
            <a:r>
              <a:rPr sz="3600" b="0" dirty="0">
                <a:solidFill>
                  <a:srgbClr val="4F81BC"/>
                </a:solidFill>
                <a:latin typeface="Calibri"/>
                <a:cs typeface="Calibri"/>
              </a:rPr>
              <a:t>ade</a:t>
            </a:r>
            <a:r>
              <a:rPr sz="3600" b="0" spc="-35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b="0" spc="-5" dirty="0">
                <a:solidFill>
                  <a:srgbClr val="4F81BC"/>
                </a:solidFill>
                <a:latin typeface="Calibri"/>
                <a:cs typeface="Calibri"/>
              </a:rPr>
              <a:t>o</a:t>
            </a:r>
            <a:r>
              <a:rPr sz="3600" b="0" spc="-35" dirty="0">
                <a:solidFill>
                  <a:srgbClr val="4F81BC"/>
                </a:solidFill>
                <a:latin typeface="Calibri"/>
                <a:cs typeface="Calibri"/>
              </a:rPr>
              <a:t>f</a:t>
            </a:r>
            <a:r>
              <a:rPr sz="3600" b="0" dirty="0">
                <a:solidFill>
                  <a:srgbClr val="4F81BC"/>
                </a:solidFill>
                <a:latin typeface="Calibri"/>
                <a:cs typeface="Calibri"/>
              </a:rPr>
              <a:t>f</a:t>
            </a:r>
            <a:r>
              <a:rPr sz="3600" b="0" spc="-5" dirty="0">
                <a:solidFill>
                  <a:srgbClr val="4F81BC"/>
                </a:solidFill>
                <a:latin typeface="Calibri"/>
                <a:cs typeface="Calibri"/>
              </a:rPr>
              <a:t> (</a:t>
            </a:r>
            <a:r>
              <a:rPr sz="3600" b="0" spc="35" dirty="0">
                <a:solidFill>
                  <a:srgbClr val="4F81BC"/>
                </a:solidFill>
                <a:latin typeface="Calibri"/>
                <a:cs typeface="Calibri"/>
              </a:rPr>
              <a:t>T</a:t>
            </a:r>
            <a:r>
              <a:rPr sz="3600" b="0" spc="-100" dirty="0">
                <a:solidFill>
                  <a:srgbClr val="4F81BC"/>
                </a:solidFill>
                <a:latin typeface="Calibri"/>
                <a:cs typeface="Calibri"/>
              </a:rPr>
              <a:t>T</a:t>
            </a:r>
            <a:r>
              <a:rPr sz="3600" b="0" spc="-5" dirty="0">
                <a:solidFill>
                  <a:srgbClr val="4F81BC"/>
                </a:solidFill>
                <a:latin typeface="Calibri"/>
                <a:cs typeface="Calibri"/>
              </a:rPr>
              <a:t>O</a:t>
            </a:r>
            <a:r>
              <a:rPr sz="3600" b="0" dirty="0">
                <a:solidFill>
                  <a:srgbClr val="4F81BC"/>
                </a:solidFill>
                <a:latin typeface="Calibri"/>
                <a:cs typeface="Calibri"/>
              </a:rPr>
              <a:t>)</a:t>
            </a:r>
            <a:r>
              <a:rPr sz="3600" b="0" spc="-2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3600" b="0" dirty="0">
                <a:solidFill>
                  <a:srgbClr val="4F81BC"/>
                </a:solidFill>
                <a:latin typeface="Calibri"/>
                <a:cs typeface="Calibri"/>
              </a:rPr>
              <a:t>m</a:t>
            </a:r>
            <a:r>
              <a:rPr sz="3600" b="0" spc="-30" dirty="0">
                <a:solidFill>
                  <a:srgbClr val="4F81BC"/>
                </a:solidFill>
                <a:latin typeface="Calibri"/>
                <a:cs typeface="Calibri"/>
              </a:rPr>
              <a:t>e</a:t>
            </a:r>
            <a:r>
              <a:rPr sz="3600" b="0" dirty="0">
                <a:solidFill>
                  <a:srgbClr val="4F81BC"/>
                </a:solidFill>
                <a:latin typeface="Calibri"/>
                <a:cs typeface="Calibri"/>
              </a:rPr>
              <a:t>thod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074165"/>
            <a:ext cx="8879840" cy="456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l" rtl="0"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prstClr val="black"/>
                </a:solidFill>
                <a:cs typeface="Calibri"/>
              </a:rPr>
              <a:t>Here,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patient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offered </a:t>
            </a:r>
            <a:r>
              <a:rPr sz="2400" dirty="0">
                <a:solidFill>
                  <a:prstClr val="black"/>
                </a:solidFill>
                <a:cs typeface="Calibri"/>
              </a:rPr>
              <a:t>a choice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living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variable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amount of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time </a:t>
            </a:r>
            <a:r>
              <a:rPr sz="2400" b="1" dirty="0">
                <a:solidFill>
                  <a:srgbClr val="4F81BC"/>
                </a:solidFill>
                <a:cs typeface="Calibri"/>
              </a:rPr>
              <a:t>x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or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defined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amount of </a:t>
            </a:r>
            <a:r>
              <a:rPr sz="2400" dirty="0">
                <a:solidFill>
                  <a:prstClr val="black"/>
                </a:solidFill>
                <a:cs typeface="Calibri"/>
              </a:rPr>
              <a:t>time </a:t>
            </a:r>
            <a:r>
              <a:rPr sz="2400" b="1" dirty="0">
                <a:solidFill>
                  <a:srgbClr val="4F81BC"/>
                </a:solidFill>
                <a:cs typeface="Calibri"/>
              </a:rPr>
              <a:t>t </a:t>
            </a:r>
            <a:r>
              <a:rPr sz="2400" dirty="0">
                <a:solidFill>
                  <a:prstClr val="black"/>
                </a:solidFill>
                <a:cs typeface="Calibri"/>
              </a:rPr>
              <a:t>in 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state </a:t>
            </a:r>
            <a:r>
              <a:rPr sz="2400" b="1" dirty="0">
                <a:solidFill>
                  <a:srgbClr val="4F81BC"/>
                </a:solidFill>
                <a:cs typeface="Calibri"/>
              </a:rPr>
              <a:t>i</a:t>
            </a:r>
            <a:r>
              <a:rPr sz="2400" b="1" spc="-5" dirty="0">
                <a:solidFill>
                  <a:srgbClr val="4F81BC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 less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desirable.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0" dirty="0">
                <a:solidFill>
                  <a:prstClr val="black"/>
                </a:solidFill>
                <a:cs typeface="Calibri"/>
              </a:rPr>
              <a:t>So,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patient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offered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two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alternatives.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1F487C"/>
                </a:solidFill>
                <a:cs typeface="Calibri"/>
              </a:rPr>
              <a:t>Alternative </a:t>
            </a:r>
            <a:r>
              <a:rPr sz="2400" dirty="0">
                <a:solidFill>
                  <a:srgbClr val="1F487C"/>
                </a:solidFill>
                <a:cs typeface="Calibri"/>
              </a:rPr>
              <a:t>1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is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certain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disease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state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specific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length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time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(t)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algn="l" rtl="0">
              <a:spcBef>
                <a:spcPts val="5"/>
              </a:spcBef>
            </a:pP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life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expectancy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disease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(i).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/>
            <a:endParaRPr sz="33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1F487C"/>
                </a:solidFill>
                <a:cs typeface="Calibri"/>
              </a:rPr>
              <a:t>Alternative </a:t>
            </a:r>
            <a:r>
              <a:rPr sz="2400" dirty="0">
                <a:solidFill>
                  <a:srgbClr val="1F487C"/>
                </a:solidFill>
                <a:cs typeface="Calibri"/>
              </a:rPr>
              <a:t>2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being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healthy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variable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time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x,</a:t>
            </a:r>
            <a:r>
              <a:rPr sz="24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which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is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less than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t</a:t>
            </a:r>
            <a:r>
              <a:rPr sz="2400" i="1" spc="-10" dirty="0">
                <a:solidFill>
                  <a:srgbClr val="1F487C"/>
                </a:solidFill>
                <a:cs typeface="Calibri"/>
              </a:rPr>
              <a:t>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10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i="1" spc="-15" dirty="0">
                <a:solidFill>
                  <a:srgbClr val="1F487C"/>
                </a:solidFill>
                <a:cs typeface="Calibri"/>
              </a:rPr>
              <a:t>TTO</a:t>
            </a:r>
            <a:r>
              <a:rPr sz="2400" i="1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i="1" dirty="0">
                <a:solidFill>
                  <a:srgbClr val="1F487C"/>
                </a:solidFill>
                <a:cs typeface="Calibri"/>
              </a:rPr>
              <a:t>is</a:t>
            </a:r>
            <a:r>
              <a:rPr sz="2400" i="1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i="1" dirty="0">
                <a:solidFill>
                  <a:srgbClr val="1F487C"/>
                </a:solidFill>
                <a:cs typeface="Calibri"/>
              </a:rPr>
              <a:t>more</a:t>
            </a:r>
            <a:r>
              <a:rPr sz="2400" i="1" spc="-10" dirty="0">
                <a:solidFill>
                  <a:srgbClr val="1F487C"/>
                </a:solidFill>
                <a:cs typeface="Calibri"/>
              </a:rPr>
              <a:t> complicated</a:t>
            </a:r>
            <a:r>
              <a:rPr sz="2400" i="1" dirty="0">
                <a:solidFill>
                  <a:srgbClr val="1F487C"/>
                </a:solidFill>
                <a:cs typeface="Calibri"/>
              </a:rPr>
              <a:t> than</a:t>
            </a:r>
            <a:r>
              <a:rPr sz="2400" i="1" spc="-2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i="1" spc="-40" dirty="0">
                <a:solidFill>
                  <a:srgbClr val="1F487C"/>
                </a:solidFill>
                <a:cs typeface="Calibri"/>
              </a:rPr>
              <a:t>VAS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5176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0080" y="262127"/>
            <a:ext cx="7818119" cy="586435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02230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0890" y="192150"/>
            <a:ext cx="263588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4F81BC"/>
                </a:solidFill>
              </a:rPr>
              <a:t>Example-1 </a:t>
            </a:r>
            <a:r>
              <a:rPr sz="4000" spc="-5" dirty="0">
                <a:solidFill>
                  <a:srgbClr val="4F81BC"/>
                </a:solidFill>
              </a:rPr>
              <a:t> </a:t>
            </a:r>
            <a:r>
              <a:rPr sz="4000" spc="-25" dirty="0">
                <a:solidFill>
                  <a:srgbClr val="4F81BC"/>
                </a:solidFill>
              </a:rPr>
              <a:t>TTO</a:t>
            </a:r>
            <a:r>
              <a:rPr sz="4000" spc="-95" dirty="0">
                <a:solidFill>
                  <a:srgbClr val="4F81BC"/>
                </a:solidFill>
              </a:rPr>
              <a:t> </a:t>
            </a:r>
            <a:r>
              <a:rPr sz="4000" spc="-10" dirty="0">
                <a:solidFill>
                  <a:srgbClr val="4F81BC"/>
                </a:solidFill>
              </a:rPr>
              <a:t>method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623" y="1831848"/>
            <a:ext cx="7644383" cy="393801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7403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2645" y="14681"/>
            <a:ext cx="347281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9375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4F81BC"/>
                </a:solidFill>
              </a:rPr>
              <a:t>Example-1 </a:t>
            </a:r>
            <a:r>
              <a:rPr sz="3200" dirty="0">
                <a:solidFill>
                  <a:srgbClr val="4F81BC"/>
                </a:solidFill>
              </a:rPr>
              <a:t> </a:t>
            </a:r>
            <a:r>
              <a:rPr sz="3200" spc="-10" dirty="0">
                <a:solidFill>
                  <a:srgbClr val="4F81BC"/>
                </a:solidFill>
              </a:rPr>
              <a:t>Time-trade</a:t>
            </a:r>
            <a:r>
              <a:rPr sz="3200" spc="-45" dirty="0">
                <a:solidFill>
                  <a:srgbClr val="4F81BC"/>
                </a:solidFill>
              </a:rPr>
              <a:t> </a:t>
            </a:r>
            <a:r>
              <a:rPr sz="3200" dirty="0">
                <a:solidFill>
                  <a:srgbClr val="4F81BC"/>
                </a:solidFill>
              </a:rPr>
              <a:t>off</a:t>
            </a:r>
            <a:r>
              <a:rPr sz="3200" spc="-25" dirty="0">
                <a:solidFill>
                  <a:srgbClr val="4F81BC"/>
                </a:solidFill>
              </a:rPr>
              <a:t> </a:t>
            </a:r>
            <a:r>
              <a:rPr sz="3200" spc="-15" dirty="0">
                <a:solidFill>
                  <a:srgbClr val="4F81BC"/>
                </a:solidFill>
              </a:rPr>
              <a:t>(TTO)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88340" y="1385061"/>
            <a:ext cx="742188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4610" indent="-343535" algn="l" rtl="0">
              <a:spcBef>
                <a:spcPts val="10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example, </a:t>
            </a:r>
            <a:r>
              <a:rPr sz="2400" dirty="0">
                <a:solidFill>
                  <a:prstClr val="black"/>
                </a:solidFill>
                <a:cs typeface="Calibri"/>
              </a:rPr>
              <a:t>when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judging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utility of blindness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one eye,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patient must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start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by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deciding whether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she or 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would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want to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live ten years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good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or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20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blindness.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436245" indent="-343535" algn="l" rtl="0">
              <a:buFont typeface="Wingdings"/>
              <a:buChar char=""/>
              <a:tabLst>
                <a:tab pos="424180" algn="l"/>
                <a:tab pos="424815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400" dirty="0">
                <a:solidFill>
                  <a:prstClr val="black"/>
                </a:solidFill>
                <a:cs typeface="Calibri"/>
              </a:rPr>
              <a:t>If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she or he chooses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20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years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of blindness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option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,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decision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updated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 compare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15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years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of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good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health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20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one-eye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blindness.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15"/>
              </a:spcBef>
              <a:buFont typeface="Wingdings"/>
              <a:buChar char=""/>
            </a:pPr>
            <a:endParaRPr sz="235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solidFill>
                  <a:prstClr val="black"/>
                </a:solidFill>
                <a:cs typeface="Calibri"/>
              </a:rPr>
              <a:t>If this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process </a:t>
            </a:r>
            <a:r>
              <a:rPr sz="2400" dirty="0">
                <a:solidFill>
                  <a:prstClr val="black"/>
                </a:solidFill>
                <a:cs typeface="Calibri"/>
              </a:rPr>
              <a:t>ended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(patient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became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indifferent)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decision depicted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Figure </a:t>
            </a:r>
            <a:r>
              <a:rPr sz="2400" dirty="0">
                <a:solidFill>
                  <a:prstClr val="black"/>
                </a:solidFill>
                <a:cs typeface="Calibri"/>
              </a:rPr>
              <a:t>1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(below),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where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17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good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dirty="0">
                <a:solidFill>
                  <a:prstClr val="black"/>
                </a:solidFill>
                <a:cs typeface="Calibri"/>
              </a:rPr>
              <a:t>equals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20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one-eye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blindness,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patient’s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calculated heath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utility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blindness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17/20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=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0.85.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33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578" y="461899"/>
            <a:ext cx="7914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006FC0"/>
                </a:solidFill>
                <a:latin typeface="Calibri"/>
                <a:cs typeface="Calibri"/>
              </a:rPr>
              <a:t>Utility </a:t>
            </a:r>
            <a:r>
              <a:rPr b="0" dirty="0">
                <a:solidFill>
                  <a:srgbClr val="006FC0"/>
                </a:solidFill>
                <a:latin typeface="Calibri"/>
                <a:cs typeface="Calibri"/>
              </a:rPr>
              <a:t>&amp; </a:t>
            </a:r>
            <a:r>
              <a:rPr b="0" spc="-10" dirty="0">
                <a:solidFill>
                  <a:srgbClr val="006FC0"/>
                </a:solidFill>
                <a:latin typeface="Calibri"/>
                <a:cs typeface="Calibri"/>
              </a:rPr>
              <a:t>Cost</a:t>
            </a:r>
            <a:r>
              <a:rPr b="0" spc="-5" dirty="0">
                <a:solidFill>
                  <a:srgbClr val="006FC0"/>
                </a:solidFill>
                <a:latin typeface="Calibri"/>
                <a:cs typeface="Calibri"/>
              </a:rPr>
              <a:t> Utility</a:t>
            </a:r>
            <a:r>
              <a:rPr b="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006FC0"/>
                </a:solidFill>
                <a:latin typeface="Calibri"/>
                <a:cs typeface="Calibri"/>
              </a:rPr>
              <a:t>Analysis</a:t>
            </a:r>
            <a:r>
              <a:rPr b="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b="0" spc="-25" dirty="0">
                <a:solidFill>
                  <a:srgbClr val="006FC0"/>
                </a:solidFill>
                <a:latin typeface="Calibri"/>
                <a:cs typeface="Calibri"/>
              </a:rPr>
              <a:t>(CUA)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7926070" cy="4418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 algn="l" rtl="0"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prstClr val="black"/>
                </a:solidFill>
                <a:cs typeface="Calibri"/>
              </a:rPr>
              <a:t>Utility is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useful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in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cost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utility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analysis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(CUA)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60"/>
              </a:spcBef>
              <a:buFontTx/>
              <a:buChar char="•"/>
            </a:pPr>
            <a:endParaRPr sz="3550">
              <a:solidFill>
                <a:prstClr val="black"/>
              </a:solidFill>
              <a:cs typeface="Calibri"/>
            </a:endParaRPr>
          </a:p>
          <a:p>
            <a:pPr marL="355600" marR="293370" indent="-343535" algn="l" rtl="0"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600" spc="-25" dirty="0">
                <a:solidFill>
                  <a:prstClr val="black"/>
                </a:solidFill>
                <a:cs typeface="Calibri"/>
              </a:rPr>
              <a:t>CUA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compares treatment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alternatives that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integrates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 patient</a:t>
            </a:r>
            <a:r>
              <a:rPr sz="2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preferences</a:t>
            </a:r>
            <a:r>
              <a:rPr sz="2600" spc="-50" dirty="0">
                <a:solidFill>
                  <a:prstClr val="black"/>
                </a:solidFill>
                <a:cs typeface="Calibri"/>
              </a:rPr>
              <a:t> </a:t>
            </a:r>
            <a:r>
              <a:rPr sz="2600" dirty="0">
                <a:solidFill>
                  <a:prstClr val="black"/>
                </a:solidFill>
                <a:cs typeface="Calibri"/>
              </a:rPr>
              <a:t>and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600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Related</a:t>
            </a:r>
            <a:r>
              <a:rPr sz="2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600" dirty="0">
                <a:solidFill>
                  <a:prstClr val="black"/>
                </a:solidFill>
                <a:cs typeface="Calibri"/>
              </a:rPr>
              <a:t>Quality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600" dirty="0">
                <a:solidFill>
                  <a:prstClr val="black"/>
                </a:solidFill>
                <a:cs typeface="Calibri"/>
              </a:rPr>
              <a:t>of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Life.</a:t>
            </a:r>
            <a:endParaRPr sz="26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35"/>
              </a:spcBef>
              <a:buFontTx/>
              <a:buChar char="•"/>
            </a:pPr>
            <a:endParaRPr sz="355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600" dirty="0">
                <a:solidFill>
                  <a:prstClr val="black"/>
                </a:solidFill>
                <a:cs typeface="Calibri"/>
              </a:rPr>
              <a:t>In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CUA, cost </a:t>
            </a:r>
            <a:r>
              <a:rPr sz="2600" dirty="0">
                <a:solidFill>
                  <a:prstClr val="black"/>
                </a:solidFill>
                <a:cs typeface="Calibri"/>
              </a:rPr>
              <a:t>is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measured </a:t>
            </a:r>
            <a:r>
              <a:rPr sz="2600" dirty="0">
                <a:solidFill>
                  <a:prstClr val="black"/>
                </a:solidFill>
                <a:cs typeface="Calibri"/>
              </a:rPr>
              <a:t>in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dollars </a:t>
            </a:r>
            <a:r>
              <a:rPr sz="2600" dirty="0">
                <a:solidFill>
                  <a:prstClr val="black"/>
                </a:solidFill>
                <a:cs typeface="Calibri"/>
              </a:rPr>
              <a:t>, and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therapeutic </a:t>
            </a:r>
            <a:r>
              <a:rPr sz="2600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outcome </a:t>
            </a:r>
            <a:r>
              <a:rPr sz="2600" dirty="0">
                <a:solidFill>
                  <a:prstClr val="black"/>
                </a:solidFill>
                <a:cs typeface="Calibri"/>
              </a:rPr>
              <a:t>is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measured </a:t>
            </a:r>
            <a:r>
              <a:rPr sz="2600" dirty="0">
                <a:solidFill>
                  <a:prstClr val="black"/>
                </a:solidFill>
                <a:cs typeface="Calibri"/>
              </a:rPr>
              <a:t>in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patient-weighted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utilities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rather </a:t>
            </a:r>
            <a:r>
              <a:rPr sz="2600" spc="-575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that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600" dirty="0">
                <a:solidFill>
                  <a:prstClr val="black"/>
                </a:solidFill>
                <a:cs typeface="Calibri"/>
              </a:rPr>
              <a:t>in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physical</a:t>
            </a:r>
            <a:r>
              <a:rPr sz="26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units.</a:t>
            </a:r>
            <a:endParaRPr sz="2600">
              <a:solidFill>
                <a:prstClr val="black"/>
              </a:solidFill>
              <a:cs typeface="Calibri"/>
            </a:endParaRPr>
          </a:p>
          <a:p>
            <a:pPr marL="355600" marR="125095" indent="-343535" algn="l" rtl="0">
              <a:spcBef>
                <a:spcPts val="63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600" spc="-5" dirty="0">
                <a:solidFill>
                  <a:prstClr val="black"/>
                </a:solidFill>
                <a:cs typeface="Calibri"/>
              </a:rPr>
              <a:t>This method </a:t>
            </a:r>
            <a:r>
              <a:rPr sz="2600" dirty="0">
                <a:solidFill>
                  <a:prstClr val="black"/>
                </a:solidFill>
                <a:cs typeface="Calibri"/>
              </a:rPr>
              <a:t>is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appropriate </a:t>
            </a:r>
            <a:r>
              <a:rPr sz="2600" spc="-15" dirty="0">
                <a:solidFill>
                  <a:prstClr val="black"/>
                </a:solidFill>
                <a:cs typeface="Calibri"/>
              </a:rPr>
              <a:t>to evaluate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chronic diseases </a:t>
            </a:r>
            <a:r>
              <a:rPr sz="2600" spc="-575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having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 deleterious</a:t>
            </a:r>
            <a:r>
              <a:rPr sz="26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20" dirty="0">
                <a:solidFill>
                  <a:prstClr val="black"/>
                </a:solidFill>
                <a:cs typeface="Calibri"/>
              </a:rPr>
              <a:t>effects</a:t>
            </a:r>
            <a:r>
              <a:rPr sz="26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sz="2600" spc="-5" dirty="0">
                <a:solidFill>
                  <a:prstClr val="black"/>
                </a:solidFill>
                <a:cs typeface="Calibri"/>
              </a:rPr>
              <a:t>on </a:t>
            </a:r>
            <a:r>
              <a:rPr sz="2600" spc="-10" dirty="0">
                <a:solidFill>
                  <a:prstClr val="black"/>
                </a:solidFill>
                <a:cs typeface="Calibri"/>
              </a:rPr>
              <a:t>HROL</a:t>
            </a:r>
            <a:endParaRPr sz="26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1357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555088"/>
            <a:ext cx="8870315" cy="397764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55600" marR="5080" indent="-342900" algn="l" rtl="0">
              <a:lnSpc>
                <a:spcPct val="105100"/>
              </a:lnSpc>
              <a:spcBef>
                <a:spcPts val="245"/>
              </a:spcBef>
              <a:buSzPct val="145833"/>
              <a:buFont typeface="Wingdings"/>
              <a:buChar char=""/>
              <a:tabLst>
                <a:tab pos="763905" algn="l"/>
                <a:tab pos="764540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This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TTO</a:t>
            </a:r>
            <a:r>
              <a:rPr sz="24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schematic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represents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choice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respondent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makes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about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trading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off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life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better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shorter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period of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time.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53340" indent="-342900" algn="l" rtl="0">
              <a:spcBef>
                <a:spcPts val="575"/>
              </a:spcBef>
              <a:buFont typeface="Wingdings"/>
              <a:buChar char=""/>
              <a:tabLst>
                <a:tab pos="628015" algn="l"/>
                <a:tab pos="62865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respondent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given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choice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living 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full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life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(to </a:t>
            </a:r>
            <a:r>
              <a:rPr sz="2400" dirty="0">
                <a:solidFill>
                  <a:srgbClr val="FF0000"/>
                </a:solidFill>
                <a:cs typeface="Calibri"/>
              </a:rPr>
              <a:t>time t) </a:t>
            </a:r>
            <a:r>
              <a:rPr sz="2400" spc="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specific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condition or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living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fewer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(to </a:t>
            </a:r>
            <a:r>
              <a:rPr sz="2400" dirty="0">
                <a:solidFill>
                  <a:srgbClr val="FF0000"/>
                </a:solidFill>
                <a:cs typeface="Calibri"/>
              </a:rPr>
              <a:t>time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x)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without </a:t>
            </a:r>
            <a:r>
              <a:rPr sz="2400" dirty="0">
                <a:solidFill>
                  <a:prstClr val="black"/>
                </a:solidFill>
                <a:cs typeface="Calibri"/>
              </a:rPr>
              <a:t>this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condition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(being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healthy).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426084" indent="-342900" algn="l" rtl="0">
              <a:spcBef>
                <a:spcPts val="580"/>
              </a:spcBef>
              <a:buFont typeface="Wingdings"/>
              <a:buChar char=""/>
              <a:tabLst>
                <a:tab pos="628015" algn="l"/>
                <a:tab pos="62865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dirty="0">
                <a:solidFill>
                  <a:prstClr val="black"/>
                </a:solidFill>
                <a:cs typeface="Calibri"/>
              </a:rPr>
              <a:t> time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living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healthy</a:t>
            </a:r>
            <a:r>
              <a:rPr sz="2400" dirty="0">
                <a:solidFill>
                  <a:prstClr val="black"/>
                </a:solidFill>
                <a:cs typeface="Calibri"/>
              </a:rPr>
              <a:t> is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varied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</a:t>
            </a:r>
            <a:r>
              <a:rPr sz="2400" dirty="0">
                <a:solidFill>
                  <a:prstClr val="black"/>
                </a:solidFill>
                <a:cs typeface="Calibri"/>
              </a:rPr>
              <a:t> 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respondent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indifferent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living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full health </a:t>
            </a:r>
            <a:r>
              <a:rPr sz="2400" dirty="0">
                <a:solidFill>
                  <a:prstClr val="black"/>
                </a:solidFill>
                <a:cs typeface="Calibri"/>
              </a:rPr>
              <a:t>x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dirty="0">
                <a:solidFill>
                  <a:prstClr val="black"/>
                </a:solidFill>
                <a:cs typeface="Calibri"/>
              </a:rPr>
              <a:t>and living with the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condition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i="1" dirty="0">
                <a:solidFill>
                  <a:prstClr val="black"/>
                </a:solidFill>
                <a:cs typeface="Calibri"/>
              </a:rPr>
              <a:t>t</a:t>
            </a:r>
            <a:r>
              <a:rPr sz="2400" i="1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solidFill>
                  <a:srgbClr val="1F487C"/>
                </a:solidFill>
                <a:cs typeface="Calibri"/>
              </a:rPr>
              <a:t>The</a:t>
            </a:r>
            <a:r>
              <a:rPr sz="240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value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(utility)</a:t>
            </a:r>
            <a:r>
              <a:rPr sz="2400" spc="-2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of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health </a:t>
            </a:r>
            <a:r>
              <a:rPr sz="2400" spc="-25" dirty="0">
                <a:solidFill>
                  <a:srgbClr val="1F487C"/>
                </a:solidFill>
                <a:cs typeface="Calibri"/>
              </a:rPr>
              <a:t>state</a:t>
            </a:r>
            <a:r>
              <a:rPr sz="24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i(hi)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=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x/t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3942" y="461517"/>
            <a:ext cx="390397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4F81BC"/>
                </a:solidFill>
              </a:rPr>
              <a:t>Time-trade</a:t>
            </a:r>
            <a:r>
              <a:rPr sz="3600" spc="-45" dirty="0">
                <a:solidFill>
                  <a:srgbClr val="4F81BC"/>
                </a:solidFill>
              </a:rPr>
              <a:t> </a:t>
            </a:r>
            <a:r>
              <a:rPr sz="3600" dirty="0">
                <a:solidFill>
                  <a:srgbClr val="4F81BC"/>
                </a:solidFill>
              </a:rPr>
              <a:t>off</a:t>
            </a:r>
            <a:r>
              <a:rPr sz="3600" spc="-35" dirty="0">
                <a:solidFill>
                  <a:srgbClr val="4F81BC"/>
                </a:solidFill>
              </a:rPr>
              <a:t> </a:t>
            </a:r>
            <a:r>
              <a:rPr sz="3600" spc="-15" dirty="0">
                <a:solidFill>
                  <a:srgbClr val="4F81BC"/>
                </a:solidFill>
              </a:rPr>
              <a:t>(TTO)</a:t>
            </a:r>
            <a:endParaRPr sz="3600"/>
          </a:p>
        </p:txBody>
      </p:sp>
    </p:spTree>
    <p:extLst>
      <p:ext uri="{BB962C8B-B14F-4D97-AF65-F5344CB8AC3E}">
        <p14:creationId xmlns:p14="http://schemas.microsoft.com/office/powerpoint/2010/main" val="4278233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27554" y="350265"/>
            <a:ext cx="387794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509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4F81BC"/>
                </a:solidFill>
              </a:rPr>
              <a:t>Example-2</a:t>
            </a:r>
            <a:endParaRPr sz="3200"/>
          </a:p>
          <a:p>
            <a:pPr algn="ctr">
              <a:lnSpc>
                <a:spcPct val="100000"/>
              </a:lnSpc>
            </a:pPr>
            <a:r>
              <a:rPr sz="3200" spc="-10" dirty="0">
                <a:solidFill>
                  <a:srgbClr val="4F81BC"/>
                </a:solidFill>
              </a:rPr>
              <a:t>Time-trade</a:t>
            </a:r>
            <a:r>
              <a:rPr sz="3200" spc="-45" dirty="0">
                <a:solidFill>
                  <a:srgbClr val="4F81BC"/>
                </a:solidFill>
              </a:rPr>
              <a:t> </a:t>
            </a:r>
            <a:r>
              <a:rPr sz="3200" dirty="0">
                <a:solidFill>
                  <a:srgbClr val="4F81BC"/>
                </a:solidFill>
              </a:rPr>
              <a:t>off</a:t>
            </a:r>
            <a:r>
              <a:rPr sz="3200" spc="-25" dirty="0">
                <a:solidFill>
                  <a:srgbClr val="4F81BC"/>
                </a:solidFill>
              </a:rPr>
              <a:t> </a:t>
            </a:r>
            <a:r>
              <a:rPr sz="3200" spc="-5" dirty="0">
                <a:solidFill>
                  <a:srgbClr val="4F81BC"/>
                </a:solidFill>
              </a:rPr>
              <a:t>method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683114"/>
            <a:ext cx="7809230" cy="4102735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447040" indent="-434975" algn="l" rtl="0">
              <a:spcBef>
                <a:spcPts val="309"/>
              </a:spcBef>
              <a:buSzPct val="133333"/>
              <a:buFont typeface="Arial MT"/>
              <a:buChar char="•"/>
              <a:tabLst>
                <a:tab pos="447040" algn="l"/>
                <a:tab pos="447675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Time</a:t>
            </a:r>
            <a:r>
              <a:rPr sz="2400" dirty="0">
                <a:solidFill>
                  <a:prstClr val="black"/>
                </a:solidFill>
                <a:cs typeface="Calibri"/>
              </a:rPr>
              <a:t> x is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varied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respondent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indifferent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between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algn="l" rtl="0">
              <a:spcBef>
                <a:spcPts val="204"/>
              </a:spcBef>
            </a:pP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two</a:t>
            </a:r>
            <a:r>
              <a:rPr sz="24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alternatives.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424180" indent="-412115" algn="l" rtl="0">
              <a:spcBef>
                <a:spcPts val="575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indifference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point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can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determined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(hi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=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x/t).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5080" indent="-343535" algn="just" rtl="0">
              <a:buFont typeface="Arial MT"/>
              <a:buChar char="•"/>
              <a:tabLst>
                <a:tab pos="356235" algn="l"/>
              </a:tabLst>
            </a:pPr>
            <a:r>
              <a:rPr sz="24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example,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subject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may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indicate that undergoing chronic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hemodialysis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dirty="0">
                <a:solidFill>
                  <a:prstClr val="black"/>
                </a:solidFill>
                <a:cs typeface="Calibri"/>
              </a:rPr>
              <a:t>2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(t=2)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equivalent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 </a:t>
            </a:r>
            <a:r>
              <a:rPr sz="24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1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year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(x=1).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228600" indent="-343535" algn="l" rtl="0">
              <a:spcBef>
                <a:spcPts val="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solidFill>
                  <a:prstClr val="black"/>
                </a:solidFill>
                <a:cs typeface="Calibri"/>
              </a:rPr>
              <a:t>Therefore,</a:t>
            </a:r>
            <a:r>
              <a:rPr sz="24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value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of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state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would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be</a:t>
            </a:r>
            <a:r>
              <a:rPr sz="24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0.5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(hi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=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1/2).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1166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0877" y="1035809"/>
            <a:ext cx="8422203" cy="523545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317703"/>
            <a:ext cx="778446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0000"/>
                </a:solidFill>
              </a:rPr>
              <a:t>The time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trade-off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(TTO)</a:t>
            </a:r>
            <a:r>
              <a:rPr sz="2400" spc="10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technique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spc="-20" dirty="0">
                <a:solidFill>
                  <a:srgbClr val="000000"/>
                </a:solidFill>
              </a:rPr>
              <a:t>for</a:t>
            </a:r>
            <a:r>
              <a:rPr sz="2400" spc="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a</a:t>
            </a:r>
            <a:r>
              <a:rPr sz="2400" spc="-1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chronic</a:t>
            </a:r>
            <a:r>
              <a:rPr sz="2400" spc="-25" dirty="0">
                <a:solidFill>
                  <a:srgbClr val="000000"/>
                </a:solidFill>
              </a:rPr>
              <a:t> </a:t>
            </a:r>
            <a:r>
              <a:rPr sz="2400" dirty="0">
                <a:solidFill>
                  <a:srgbClr val="000000"/>
                </a:solidFill>
              </a:rPr>
              <a:t>disease</a:t>
            </a:r>
            <a:r>
              <a:rPr sz="2400" spc="10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state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55729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885315"/>
            <a:ext cx="8913495" cy="403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28905" indent="-342900" algn="l" rtl="0"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example,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a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life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expectancy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50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given two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options: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0000"/>
                </a:solidFill>
                <a:cs typeface="Calibri"/>
              </a:rPr>
              <a:t>Alternative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cs typeface="Calibri"/>
              </a:rPr>
              <a:t>1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being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50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years,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and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srgbClr val="FF0000"/>
                </a:solidFill>
                <a:cs typeface="Calibri"/>
              </a:rPr>
              <a:t>Alternative </a:t>
            </a:r>
            <a:r>
              <a:rPr sz="2400" dirty="0">
                <a:solidFill>
                  <a:srgbClr val="FF0000"/>
                </a:solidFill>
                <a:cs typeface="Calibri"/>
              </a:rPr>
              <a:t>2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being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healthy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(including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being</a:t>
            </a:r>
            <a:r>
              <a:rPr sz="2400" dirty="0">
                <a:solidFill>
                  <a:prstClr val="black"/>
                </a:solidFill>
                <a:cs typeface="Calibri"/>
              </a:rPr>
              <a:t> able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see)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25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algn="l" rtl="0"/>
            <a:r>
              <a:rPr sz="2400" spc="-10" dirty="0">
                <a:solidFill>
                  <a:prstClr val="black"/>
                </a:solidFill>
                <a:cs typeface="Calibri"/>
              </a:rPr>
              <a:t>years</a:t>
            </a:r>
            <a:r>
              <a:rPr sz="2400" spc="-5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followed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by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death.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15"/>
              </a:spcBef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5080" indent="-342900" algn="l" rtl="0">
              <a:lnSpc>
                <a:spcPct val="997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prstClr val="black"/>
                </a:solidFill>
                <a:cs typeface="Calibri"/>
              </a:rPr>
              <a:t>If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says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he or she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would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rather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 blind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50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years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than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sighted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25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number of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dirty="0">
                <a:solidFill>
                  <a:prstClr val="black"/>
                </a:solidFill>
                <a:cs typeface="Calibri"/>
              </a:rPr>
              <a:t>(x)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sight (healthy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state)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increased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indifferent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two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alternatives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.</a:t>
            </a:r>
            <a:endParaRPr sz="28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9473" y="467613"/>
            <a:ext cx="339534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75565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4F81BC"/>
                </a:solidFill>
              </a:rPr>
              <a:t>Example-3</a:t>
            </a:r>
            <a:endParaRPr sz="2800"/>
          </a:p>
          <a:p>
            <a:pPr algn="ctr">
              <a:lnSpc>
                <a:spcPct val="100000"/>
              </a:lnSpc>
            </a:pPr>
            <a:r>
              <a:rPr sz="2800" spc="-10" dirty="0">
                <a:solidFill>
                  <a:srgbClr val="4F81BC"/>
                </a:solidFill>
              </a:rPr>
              <a:t>Time-trade</a:t>
            </a:r>
            <a:r>
              <a:rPr sz="2800" spc="10" dirty="0">
                <a:solidFill>
                  <a:srgbClr val="4F81BC"/>
                </a:solidFill>
              </a:rPr>
              <a:t> </a:t>
            </a:r>
            <a:r>
              <a:rPr sz="2800" spc="-5" dirty="0">
                <a:solidFill>
                  <a:srgbClr val="4F81BC"/>
                </a:solidFill>
              </a:rPr>
              <a:t>off</a:t>
            </a:r>
            <a:r>
              <a:rPr sz="2800" spc="-25" dirty="0">
                <a:solidFill>
                  <a:srgbClr val="4F81BC"/>
                </a:solidFill>
              </a:rPr>
              <a:t> </a:t>
            </a:r>
            <a:r>
              <a:rPr sz="2800" spc="-10" dirty="0">
                <a:solidFill>
                  <a:srgbClr val="4F81BC"/>
                </a:solidFill>
              </a:rPr>
              <a:t>method</a:t>
            </a:r>
            <a:endParaRPr sz="2800"/>
          </a:p>
        </p:txBody>
      </p:sp>
    </p:spTree>
    <p:extLst>
      <p:ext uri="{BB962C8B-B14F-4D97-AF65-F5344CB8AC3E}">
        <p14:creationId xmlns:p14="http://schemas.microsoft.com/office/powerpoint/2010/main" val="2515596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579829"/>
            <a:ext cx="8930640" cy="3611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l" rtl="0"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prstClr val="black"/>
                </a:solidFill>
                <a:cs typeface="Calibri"/>
              </a:rPr>
              <a:t>If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would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rather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sighted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25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years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than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50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number of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 </a:t>
            </a:r>
            <a:r>
              <a:rPr sz="2400" dirty="0">
                <a:solidFill>
                  <a:prstClr val="black"/>
                </a:solidFill>
                <a:cs typeface="Calibri"/>
              </a:rPr>
              <a:t>(x)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sight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decreased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indifferent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two alternatives.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129539" indent="-342900" algn="l" rtl="0"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solidFill>
                  <a:prstClr val="black"/>
                </a:solidFill>
                <a:cs typeface="Calibri"/>
              </a:rPr>
              <a:t>Let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us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say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who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expects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live</a:t>
            </a:r>
            <a:r>
              <a:rPr sz="24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50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more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years,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person's point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indifference </a:t>
            </a:r>
            <a:r>
              <a:rPr sz="2400" dirty="0">
                <a:solidFill>
                  <a:srgbClr val="FF0000"/>
                </a:solidFill>
                <a:cs typeface="Calibri"/>
              </a:rPr>
              <a:t>is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20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years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sight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(then death)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versus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50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years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being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blind.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1F487C"/>
                </a:solidFill>
                <a:cs typeface="Calibri"/>
              </a:rPr>
              <a:t>The</a:t>
            </a:r>
            <a:r>
              <a:rPr sz="24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value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(utility)</a:t>
            </a:r>
            <a:r>
              <a:rPr sz="2400" spc="-2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of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health</a:t>
            </a:r>
            <a:r>
              <a:rPr sz="240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25" dirty="0">
                <a:solidFill>
                  <a:srgbClr val="1F487C"/>
                </a:solidFill>
                <a:cs typeface="Calibri"/>
              </a:rPr>
              <a:t>state</a:t>
            </a:r>
            <a:r>
              <a:rPr sz="24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i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(blindness)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would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be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424180" indent="-411480" algn="l" rtl="0">
              <a:spcBef>
                <a:spcPts val="580"/>
              </a:spcBef>
              <a:buFont typeface="Arial MT"/>
              <a:buChar char="•"/>
              <a:tabLst>
                <a:tab pos="423545" algn="l"/>
                <a:tab pos="424180" algn="l"/>
              </a:tabLst>
            </a:pPr>
            <a:r>
              <a:rPr sz="2400" spc="-5" dirty="0">
                <a:solidFill>
                  <a:srgbClr val="1F487C"/>
                </a:solidFill>
                <a:cs typeface="Calibri"/>
              </a:rPr>
              <a:t>(hi)</a:t>
            </a:r>
            <a:r>
              <a:rPr sz="2400" spc="-3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=x/t</a:t>
            </a:r>
            <a:r>
              <a:rPr sz="2400" spc="-3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srgbClr val="1F487C"/>
                </a:solidFill>
                <a:cs typeface="Calibri"/>
              </a:rPr>
              <a:t>=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20/50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or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0.4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8385" y="467613"/>
            <a:ext cx="30429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3914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4F81BC"/>
                </a:solidFill>
              </a:rPr>
              <a:t>Example-3 </a:t>
            </a:r>
            <a:r>
              <a:rPr sz="2800" spc="-5" dirty="0">
                <a:solidFill>
                  <a:srgbClr val="4F81BC"/>
                </a:solidFill>
              </a:rPr>
              <a:t> </a:t>
            </a:r>
            <a:r>
              <a:rPr sz="2800" spc="-10" dirty="0">
                <a:solidFill>
                  <a:srgbClr val="4F81BC"/>
                </a:solidFill>
              </a:rPr>
              <a:t>Time-trade</a:t>
            </a:r>
            <a:r>
              <a:rPr sz="2800" dirty="0">
                <a:solidFill>
                  <a:srgbClr val="4F81BC"/>
                </a:solidFill>
              </a:rPr>
              <a:t> </a:t>
            </a:r>
            <a:r>
              <a:rPr sz="2800" spc="-5" dirty="0">
                <a:solidFill>
                  <a:srgbClr val="4F81BC"/>
                </a:solidFill>
              </a:rPr>
              <a:t>off</a:t>
            </a:r>
            <a:r>
              <a:rPr sz="2800" spc="-30" dirty="0">
                <a:solidFill>
                  <a:srgbClr val="4F81BC"/>
                </a:solidFill>
              </a:rPr>
              <a:t> </a:t>
            </a:r>
            <a:r>
              <a:rPr sz="2800" spc="-15" dirty="0">
                <a:solidFill>
                  <a:srgbClr val="4F81BC"/>
                </a:solidFill>
              </a:rPr>
              <a:t>(TTO)</a:t>
            </a:r>
            <a:endParaRPr sz="2800"/>
          </a:p>
        </p:txBody>
      </p:sp>
    </p:spTree>
    <p:extLst>
      <p:ext uri="{BB962C8B-B14F-4D97-AF65-F5344CB8AC3E}">
        <p14:creationId xmlns:p14="http://schemas.microsoft.com/office/powerpoint/2010/main" val="3911451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78381"/>
            <a:ext cx="8000365" cy="4686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 algn="l" rtl="0">
              <a:lnSpc>
                <a:spcPts val="251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2200" spc="-20" dirty="0">
                <a:solidFill>
                  <a:prstClr val="black"/>
                </a:solidFill>
                <a:cs typeface="Calibri"/>
              </a:rPr>
              <a:t>Effectiveness,</a:t>
            </a:r>
            <a:r>
              <a:rPr sz="2200" spc="5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quality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life,</a:t>
            </a:r>
            <a:r>
              <a:rPr sz="22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utility,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monetary</a:t>
            </a:r>
            <a:r>
              <a:rPr sz="22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values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are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used</a:t>
            </a:r>
            <a:r>
              <a:rPr sz="22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as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355600" algn="l" rtl="0">
              <a:lnSpc>
                <a:spcPts val="2510"/>
              </a:lnSpc>
            </a:pPr>
            <a:r>
              <a:rPr sz="2200" spc="-15" dirty="0">
                <a:solidFill>
                  <a:prstClr val="black"/>
                </a:solidFill>
                <a:cs typeface="Calibri"/>
              </a:rPr>
              <a:t>patient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outcome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measures.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0"/>
              </a:spcBef>
            </a:pPr>
            <a:endParaRPr sz="2800">
              <a:solidFill>
                <a:prstClr val="black"/>
              </a:solidFill>
              <a:cs typeface="Calibri"/>
            </a:endParaRPr>
          </a:p>
          <a:p>
            <a:pPr marL="355600" marR="179705" indent="-343535" algn="l" rtl="0">
              <a:lnSpc>
                <a:spcPts val="2380"/>
              </a:lnSpc>
              <a:buFont typeface="Wingdings"/>
              <a:buChar char=""/>
              <a:tabLst>
                <a:tab pos="356235" algn="l"/>
              </a:tabLst>
            </a:pPr>
            <a:r>
              <a:rPr sz="2200" spc="-50" dirty="0">
                <a:solidFill>
                  <a:prstClr val="black"/>
                </a:solidFill>
                <a:cs typeface="Calibri"/>
              </a:rPr>
              <a:t>RCTs</a:t>
            </a:r>
            <a:r>
              <a:rPr sz="22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are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the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 gold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standard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among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scientific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research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methods </a:t>
            </a:r>
            <a:r>
              <a:rPr sz="2200" spc="-48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assess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efficacy</a:t>
            </a:r>
            <a:r>
              <a:rPr sz="22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and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effectiveness</a:t>
            </a:r>
            <a:r>
              <a:rPr sz="2200" spc="5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(patient</a:t>
            </a:r>
            <a:r>
              <a:rPr sz="22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outcome)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2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new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 medications.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355600" marR="8255" indent="-343535" algn="l" rtl="0">
              <a:lnSpc>
                <a:spcPts val="2380"/>
              </a:lnSpc>
              <a:spcBef>
                <a:spcPts val="515"/>
              </a:spcBef>
              <a:buFont typeface="Wingdings"/>
              <a:buChar char=""/>
              <a:tabLst>
                <a:tab pos="356235" algn="l"/>
              </a:tabLst>
            </a:pPr>
            <a:r>
              <a:rPr sz="2200" spc="-15" dirty="0">
                <a:solidFill>
                  <a:prstClr val="black"/>
                </a:solidFill>
                <a:cs typeface="Calibri"/>
              </a:rPr>
              <a:t>There</a:t>
            </a:r>
            <a:r>
              <a:rPr sz="22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are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3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phases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clinical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trials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new</a:t>
            </a:r>
            <a:r>
              <a:rPr sz="22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medications</a:t>
            </a:r>
            <a:r>
              <a:rPr sz="22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check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the </a:t>
            </a:r>
            <a:r>
              <a:rPr sz="2200" spc="-484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0" dirty="0">
                <a:solidFill>
                  <a:prstClr val="black"/>
                </a:solidFill>
                <a:cs typeface="Calibri"/>
              </a:rPr>
              <a:t>effective</a:t>
            </a:r>
            <a:r>
              <a:rPr sz="2200" spc="4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and </a:t>
            </a:r>
            <a:r>
              <a:rPr sz="2200" spc="-20" dirty="0">
                <a:solidFill>
                  <a:prstClr val="black"/>
                </a:solidFill>
                <a:cs typeface="Calibri"/>
              </a:rPr>
              <a:t>safety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before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released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market.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marL="355600" marR="207010" indent="-343535" algn="l" rtl="0">
              <a:lnSpc>
                <a:spcPts val="2380"/>
              </a:lnSpc>
              <a:spcBef>
                <a:spcPts val="520"/>
              </a:spcBef>
              <a:buFont typeface="Wingdings"/>
              <a:buChar char=""/>
              <a:tabLst>
                <a:tab pos="356235" algn="l"/>
              </a:tabLst>
            </a:pPr>
            <a:r>
              <a:rPr sz="2200" spc="-5" dirty="0">
                <a:solidFill>
                  <a:prstClr val="black"/>
                </a:solidFill>
                <a:cs typeface="Calibri"/>
              </a:rPr>
              <a:t>Utility</a:t>
            </a:r>
            <a:r>
              <a:rPr sz="22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(patient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preference-based</a:t>
            </a:r>
            <a:r>
              <a:rPr sz="22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measure)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is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one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way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measure </a:t>
            </a:r>
            <a:r>
              <a:rPr sz="2200" spc="-48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patient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HRQOL</a:t>
            </a:r>
            <a:r>
              <a:rPr sz="22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current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status.</a:t>
            </a:r>
            <a:endParaRPr sz="22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10"/>
              </a:spcBef>
              <a:buFont typeface="Wingdings"/>
              <a:buChar char=""/>
            </a:pPr>
            <a:endParaRPr sz="280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lnSpc>
                <a:spcPts val="2380"/>
              </a:lnSpc>
              <a:buFont typeface="Wingdings"/>
              <a:buChar char=""/>
              <a:tabLst>
                <a:tab pos="356235" algn="l"/>
              </a:tabLst>
            </a:pPr>
            <a:r>
              <a:rPr sz="2200" spc="-5" dirty="0">
                <a:solidFill>
                  <a:prstClr val="black"/>
                </a:solidFill>
                <a:cs typeface="Calibri"/>
              </a:rPr>
              <a:t>Measuring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utility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(health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state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preferences)</a:t>
            </a:r>
            <a:r>
              <a:rPr sz="22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can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 be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conducted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 by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visual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analogue</a:t>
            </a:r>
            <a:r>
              <a:rPr sz="2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scale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25" dirty="0">
                <a:solidFill>
                  <a:prstClr val="black"/>
                </a:solidFill>
                <a:cs typeface="Calibri"/>
              </a:rPr>
              <a:t>(VAS),</a:t>
            </a:r>
            <a:r>
              <a:rPr sz="22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standard</a:t>
            </a:r>
            <a:r>
              <a:rPr sz="22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gamble(SG)</a:t>
            </a:r>
            <a:r>
              <a:rPr sz="22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5" dirty="0">
                <a:solidFill>
                  <a:prstClr val="black"/>
                </a:solidFill>
                <a:cs typeface="Calibri"/>
              </a:rPr>
              <a:t>and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time-trade </a:t>
            </a:r>
            <a:r>
              <a:rPr sz="2200" spc="-484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off</a:t>
            </a:r>
            <a:r>
              <a:rPr sz="220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5" dirty="0">
                <a:solidFill>
                  <a:prstClr val="black"/>
                </a:solidFill>
                <a:cs typeface="Calibri"/>
              </a:rPr>
              <a:t>(TTO)</a:t>
            </a:r>
            <a:r>
              <a:rPr sz="22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200" spc="-10" dirty="0">
                <a:solidFill>
                  <a:prstClr val="black"/>
                </a:solidFill>
                <a:cs typeface="Calibri"/>
              </a:rPr>
              <a:t>techniques.</a:t>
            </a:r>
            <a:endParaRPr sz="22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0873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501" y="885190"/>
            <a:ext cx="1791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Refe</a:t>
            </a:r>
            <a:r>
              <a:rPr sz="2800" spc="-6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enc</a:t>
            </a:r>
            <a:r>
              <a:rPr sz="2800" spc="-1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s: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2501" y="1449070"/>
            <a:ext cx="8455025" cy="2611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 indent="-191135" algn="l" rtl="0">
              <a:lnSpc>
                <a:spcPts val="1925"/>
              </a:lnSpc>
              <a:spcBef>
                <a:spcPts val="100"/>
              </a:spcBef>
              <a:buSzPct val="94444"/>
              <a:buFontTx/>
              <a:buAutoNum type="arabicPlain"/>
              <a:tabLst>
                <a:tab pos="203835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Rachel</a:t>
            </a:r>
            <a:r>
              <a:rPr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Elliot</a:t>
            </a:r>
            <a:r>
              <a:rPr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pc="1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Katherine</a:t>
            </a:r>
            <a:r>
              <a:rPr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Payne</a:t>
            </a:r>
            <a:r>
              <a:rPr spc="1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.Essential</a:t>
            </a:r>
            <a:r>
              <a:rPr spc="1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pc="1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economic</a:t>
            </a:r>
            <a:r>
              <a:rPr spc="1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evaluation</a:t>
            </a:r>
            <a:r>
              <a:rPr spc="1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pc="1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healthcare.2005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algn="l" rtl="0">
              <a:lnSpc>
                <a:spcPts val="1925"/>
              </a:lnSpc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pharmaceutical</a:t>
            </a:r>
            <a:r>
              <a:rPr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press.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l" rtl="0">
              <a:spcBef>
                <a:spcPts val="30"/>
              </a:spcBef>
            </a:pP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6985" algn="l" rtl="0">
              <a:lnSpc>
                <a:spcPct val="78900"/>
              </a:lnSpc>
              <a:buSzPct val="94444"/>
              <a:buFontTx/>
              <a:buAutoNum type="arabicPlain" startAt="2"/>
              <a:tabLst>
                <a:tab pos="203835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Karen</a:t>
            </a:r>
            <a:r>
              <a:rPr spc="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L.Rrascati.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Eessentials</a:t>
            </a:r>
            <a:r>
              <a:rPr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pc="5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Pharmacoeconomics.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2009</a:t>
            </a:r>
            <a:r>
              <a:rPr spc="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Lippincott</a:t>
            </a:r>
            <a:r>
              <a:rPr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prstClr val="black"/>
                </a:solidFill>
                <a:latin typeface="Times New Roman"/>
                <a:cs typeface="Times New Roman"/>
              </a:rPr>
              <a:t>Williams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pc="-43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prstClr val="black"/>
                </a:solidFill>
                <a:latin typeface="Times New Roman"/>
                <a:cs typeface="Times New Roman"/>
              </a:rPr>
              <a:t>Wilkins.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03200" indent="-191135" algn="l" rtl="0">
              <a:lnSpc>
                <a:spcPts val="1930"/>
              </a:lnSpc>
              <a:spcBef>
                <a:spcPts val="1635"/>
              </a:spcBef>
              <a:buSzPct val="94444"/>
              <a:buFontTx/>
              <a:buAutoNum type="arabicPlain" startAt="2"/>
              <a:tabLst>
                <a:tab pos="203835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Bootman</a:t>
            </a:r>
            <a:r>
              <a:rPr spc="45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JL,</a:t>
            </a:r>
            <a:r>
              <a:rPr spc="4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20" dirty="0">
                <a:solidFill>
                  <a:prstClr val="black"/>
                </a:solidFill>
                <a:latin typeface="Times New Roman"/>
                <a:cs typeface="Times New Roman"/>
              </a:rPr>
              <a:t>Townsend</a:t>
            </a:r>
            <a:r>
              <a:rPr spc="4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RJ,</a:t>
            </a:r>
            <a:r>
              <a:rPr spc="4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McGhan</a:t>
            </a:r>
            <a:r>
              <a:rPr spc="4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5" dirty="0">
                <a:solidFill>
                  <a:prstClr val="black"/>
                </a:solidFill>
                <a:latin typeface="Times New Roman"/>
                <a:cs typeface="Times New Roman"/>
              </a:rPr>
              <a:t>WF,</a:t>
            </a:r>
            <a:r>
              <a:rPr spc="4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(Eds.),</a:t>
            </a:r>
            <a:r>
              <a:rPr spc="45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Principles</a:t>
            </a:r>
            <a:r>
              <a:rPr spc="4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of</a:t>
            </a:r>
            <a:r>
              <a:rPr spc="4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Pharmacoeconomics,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algn="l" rtl="0">
              <a:lnSpc>
                <a:spcPts val="1930"/>
              </a:lnSpc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Harvey</a:t>
            </a:r>
            <a:r>
              <a:rPr spc="-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Whitney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Books</a:t>
            </a:r>
            <a:r>
              <a:rPr spc="-15" dirty="0">
                <a:solidFill>
                  <a:prstClr val="black"/>
                </a:solidFill>
                <a:latin typeface="Times New Roman"/>
                <a:cs typeface="Times New Roman"/>
              </a:rPr>
              <a:t> Company,</a:t>
            </a:r>
            <a:r>
              <a:rPr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Cincinnati.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34010" indent="-321945" algn="l" rtl="0">
              <a:lnSpc>
                <a:spcPts val="1925"/>
              </a:lnSpc>
              <a:spcBef>
                <a:spcPts val="1645"/>
              </a:spcBef>
              <a:buSzPct val="94444"/>
              <a:buFontTx/>
              <a:buAutoNum type="arabicPlain" startAt="4"/>
              <a:tabLst>
                <a:tab pos="334010" algn="l"/>
                <a:tab pos="334645" algn="l"/>
              </a:tabLst>
            </a:pP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Garza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20" dirty="0">
                <a:solidFill>
                  <a:prstClr val="black"/>
                </a:solidFill>
                <a:latin typeface="Times New Roman"/>
                <a:cs typeface="Times New Roman"/>
              </a:rPr>
              <a:t>Wyrwich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35" dirty="0">
                <a:solidFill>
                  <a:prstClr val="black"/>
                </a:solidFill>
                <a:latin typeface="Times New Roman"/>
                <a:cs typeface="Times New Roman"/>
              </a:rPr>
              <a:t>HEALTH</a:t>
            </a:r>
            <a:r>
              <a:rPr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UTILITY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MEASURES</a:t>
            </a:r>
            <a:r>
              <a:rPr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25" dirty="0">
                <a:solidFill>
                  <a:prstClr val="black"/>
                </a:solidFill>
                <a:latin typeface="Times New Roman"/>
                <a:cs typeface="Times New Roman"/>
              </a:rPr>
              <a:t>STANDARD</a:t>
            </a:r>
            <a:r>
              <a:rPr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GAMBLE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algn="l" rtl="0">
              <a:lnSpc>
                <a:spcPts val="1925"/>
              </a:lnSpc>
            </a:pP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ACAD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EMERG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MED</a:t>
            </a:r>
            <a:r>
              <a:rPr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pc="-1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April</a:t>
            </a:r>
            <a:r>
              <a:rPr spc="-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2003,</a:t>
            </a:r>
            <a:r>
              <a:rPr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60" dirty="0">
                <a:solidFill>
                  <a:prstClr val="black"/>
                </a:solidFill>
                <a:latin typeface="Times New Roman"/>
                <a:cs typeface="Times New Roman"/>
              </a:rPr>
              <a:t>Vol.</a:t>
            </a:r>
            <a:r>
              <a:rPr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10,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prstClr val="black"/>
                </a:solidFill>
                <a:latin typeface="Times New Roman"/>
                <a:cs typeface="Times New Roman"/>
              </a:rPr>
              <a:t>No.</a:t>
            </a:r>
            <a:r>
              <a:rPr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r>
              <a:rPr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prstClr val="black"/>
                </a:solidFill>
                <a:latin typeface="Times New Roman"/>
                <a:cs typeface="Times New Roman"/>
                <a:hlinkClick r:id="rId2"/>
              </a:rPr>
              <a:t>www.aemj.org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602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004061"/>
            <a:ext cx="8949690" cy="448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l" rtl="0"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prstClr val="black"/>
                </a:solidFill>
                <a:cs typeface="Calibri"/>
              </a:rPr>
              <a:t>Imagine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treatment</a:t>
            </a:r>
            <a:r>
              <a:rPr sz="2400" spc="-10" dirty="0">
                <a:solidFill>
                  <a:srgbClr val="4F81BC"/>
                </a:solidFill>
                <a:cs typeface="Calibri"/>
              </a:rPr>
              <a:t> </a:t>
            </a:r>
            <a:r>
              <a:rPr sz="2400" u="heavy" spc="-5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improves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group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patients' health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by </a:t>
            </a:r>
            <a:r>
              <a:rPr sz="2400" dirty="0">
                <a:solidFill>
                  <a:prstClr val="black"/>
                </a:solidFill>
                <a:cs typeface="Calibri"/>
              </a:rPr>
              <a:t>an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average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5" dirty="0">
                <a:solidFill>
                  <a:srgbClr val="4F81BC"/>
                </a:solidFill>
                <a:cs typeface="Calibri"/>
              </a:rPr>
              <a:t> </a:t>
            </a:r>
            <a:r>
              <a:rPr sz="2400" i="1" u="heavy" spc="-10" dirty="0">
                <a:solidFill>
                  <a:srgbClr val="4F81BC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6</a:t>
            </a:r>
            <a:r>
              <a:rPr sz="2400" i="1" u="heavy" spc="-10" dirty="0">
                <a:solidFill>
                  <a:prstClr val="black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4F81BC"/>
                  </a:solidFill>
                </a:uFill>
                <a:cs typeface="Calibri"/>
              </a:rPr>
              <a:t>points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on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utility scale, </a:t>
            </a:r>
            <a:r>
              <a:rPr sz="2400" dirty="0">
                <a:solidFill>
                  <a:prstClr val="black"/>
                </a:solidFill>
                <a:cs typeface="Calibri"/>
              </a:rPr>
              <a:t>and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 treatment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B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 improves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group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patients'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by</a:t>
            </a:r>
            <a:r>
              <a:rPr sz="2400" dirty="0">
                <a:solidFill>
                  <a:prstClr val="black"/>
                </a:solidFill>
                <a:cs typeface="Calibri"/>
              </a:rPr>
              <a:t> an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average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400" spc="2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3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points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25" dirty="0">
                <a:solidFill>
                  <a:prstClr val="black"/>
                </a:solidFill>
                <a:cs typeface="Calibri"/>
              </a:rPr>
              <a:t>Treatment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can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 said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 </a:t>
            </a:r>
            <a:r>
              <a:rPr sz="2400" dirty="0">
                <a:solidFill>
                  <a:prstClr val="black"/>
                </a:solidFill>
                <a:cs typeface="Calibri"/>
              </a:rPr>
              <a:t>twice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effective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treatment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B.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815975" indent="-342900" algn="l" rtl="0">
              <a:buFont typeface="Arial MT"/>
              <a:buChar char="•"/>
              <a:tabLst>
                <a:tab pos="423545" algn="l"/>
                <a:tab pos="42418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However,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treatment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might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surgery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ruptured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Achilles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tendon </a:t>
            </a:r>
            <a:r>
              <a:rPr sz="2400" dirty="0">
                <a:solidFill>
                  <a:prstClr val="black"/>
                </a:solidFill>
                <a:cs typeface="Calibri"/>
              </a:rPr>
              <a:t>and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treatment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B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might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 </a:t>
            </a:r>
            <a:r>
              <a:rPr sz="2400" dirty="0">
                <a:solidFill>
                  <a:prstClr val="black"/>
                </a:solidFill>
                <a:cs typeface="Calibri"/>
              </a:rPr>
              <a:t>rhDNase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cystic</a:t>
            </a:r>
            <a:r>
              <a:rPr sz="2400" spc="-4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fibrosis.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"/>
              </a:spcBef>
              <a:buFontTx/>
              <a:buChar char="•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marR="46990" indent="-342900" algn="l" rtl="0"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0000"/>
                </a:solidFill>
                <a:cs typeface="Calibri"/>
              </a:rPr>
              <a:t>This 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example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shows</a:t>
            </a:r>
            <a:r>
              <a:rPr sz="240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that</a:t>
            </a:r>
            <a:r>
              <a:rPr sz="240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utility</a:t>
            </a:r>
            <a:r>
              <a:rPr sz="2400" spc="-2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can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 be</a:t>
            </a:r>
            <a:r>
              <a:rPr sz="240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used 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to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compare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 outcomes</a:t>
            </a:r>
            <a:r>
              <a:rPr sz="2400" spc="-20" dirty="0">
                <a:solidFill>
                  <a:srgbClr val="FF0000"/>
                </a:solidFill>
                <a:cs typeface="Calibri"/>
              </a:rPr>
              <a:t> for </a:t>
            </a:r>
            <a:r>
              <a:rPr sz="2400" spc="-52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very</a:t>
            </a:r>
            <a:r>
              <a:rPr sz="240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20" dirty="0">
                <a:solidFill>
                  <a:srgbClr val="FF0000"/>
                </a:solidFill>
                <a:cs typeface="Calibri"/>
              </a:rPr>
              <a:t>different</a:t>
            </a:r>
            <a:r>
              <a:rPr sz="2400" spc="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treatments</a:t>
            </a:r>
            <a:r>
              <a:rPr sz="2400" spc="-2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cs typeface="Calibri"/>
              </a:rPr>
              <a:t>in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very</a:t>
            </a:r>
            <a:r>
              <a:rPr sz="240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20" dirty="0">
                <a:solidFill>
                  <a:srgbClr val="FF0000"/>
                </a:solidFill>
                <a:cs typeface="Calibri"/>
              </a:rPr>
              <a:t>different</a:t>
            </a:r>
            <a:r>
              <a:rPr sz="2400" spc="1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patient</a:t>
            </a:r>
            <a:r>
              <a:rPr sz="240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groups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3480" y="83007"/>
            <a:ext cx="51816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6FC0"/>
                </a:solidFill>
              </a:rPr>
              <a:t>Example</a:t>
            </a:r>
            <a:r>
              <a:rPr sz="3200" spc="-3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of</a:t>
            </a:r>
            <a:r>
              <a:rPr sz="3200" spc="-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Utility</a:t>
            </a:r>
            <a:r>
              <a:rPr sz="3200" spc="-30" dirty="0">
                <a:solidFill>
                  <a:srgbClr val="006FC0"/>
                </a:solidFill>
              </a:rPr>
              <a:t> </a:t>
            </a:r>
            <a:r>
              <a:rPr sz="3200" spc="-5" dirty="0">
                <a:solidFill>
                  <a:srgbClr val="006FC0"/>
                </a:solidFill>
              </a:rPr>
              <a:t>applicability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85782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057732"/>
            <a:ext cx="8928100" cy="510476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marR="5080" indent="-342900" algn="l" rtl="0">
              <a:lnSpc>
                <a:spcPts val="3030"/>
              </a:lnSpc>
              <a:spcBef>
                <a:spcPts val="47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specific</a:t>
            </a:r>
            <a:r>
              <a:rPr sz="28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methods</a:t>
            </a:r>
            <a:r>
              <a:rPr sz="28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used</a:t>
            </a:r>
            <a:r>
              <a:rPr sz="28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derive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utility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are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complex</a:t>
            </a:r>
            <a:r>
              <a:rPr sz="28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and </a:t>
            </a:r>
            <a:r>
              <a:rPr sz="2800" spc="-6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are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still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under</a:t>
            </a:r>
            <a:r>
              <a:rPr sz="28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development.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45"/>
              </a:spcBef>
              <a:buFont typeface="Wingdings"/>
              <a:buChar char=""/>
            </a:pPr>
            <a:endParaRPr sz="3500">
              <a:solidFill>
                <a:prstClr val="black"/>
              </a:solidFill>
              <a:cs typeface="Calibri"/>
            </a:endParaRPr>
          </a:p>
          <a:p>
            <a:pPr marL="355600" marR="309880" indent="-342900" algn="l" rtl="0">
              <a:lnSpc>
                <a:spcPct val="90000"/>
              </a:lnSpc>
              <a:buFont typeface="Wingdings"/>
              <a:buChar char=""/>
              <a:tabLst>
                <a:tab pos="436245" algn="l"/>
                <a:tab pos="43688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They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are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cs typeface="Calibri"/>
              </a:rPr>
              <a:t>preference-based,</a:t>
            </a:r>
            <a:r>
              <a:rPr sz="2800" spc="6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which</a:t>
            </a:r>
            <a:r>
              <a:rPr sz="28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means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that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they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allow </a:t>
            </a:r>
            <a:r>
              <a:rPr sz="2800" spc="-6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individuals</a:t>
            </a:r>
            <a:r>
              <a:rPr sz="2800" spc="5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indicate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cs typeface="Calibri"/>
              </a:rPr>
              <a:t>direction</a:t>
            </a:r>
            <a:r>
              <a:rPr sz="2800" spc="2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and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cs typeface="Calibri"/>
              </a:rPr>
              <a:t>strength</a:t>
            </a:r>
            <a:r>
              <a:rPr sz="2800" spc="1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their 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5" dirty="0">
                <a:solidFill>
                  <a:prstClr val="black"/>
                </a:solidFill>
                <a:cs typeface="Calibri"/>
              </a:rPr>
              <a:t>preference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5" dirty="0">
                <a:solidFill>
                  <a:prstClr val="black"/>
                </a:solidFill>
                <a:cs typeface="Calibri"/>
              </a:rPr>
              <a:t>for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 a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particular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health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5" dirty="0">
                <a:solidFill>
                  <a:prstClr val="black"/>
                </a:solidFill>
                <a:cs typeface="Calibri"/>
              </a:rPr>
              <a:t>state.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algn="l" rtl="0">
              <a:buFont typeface="Wingdings"/>
              <a:buChar char=""/>
            </a:pPr>
            <a:endParaRPr sz="33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lnSpc>
                <a:spcPts val="3195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0" dirty="0">
                <a:solidFill>
                  <a:prstClr val="black"/>
                </a:solidFill>
                <a:cs typeface="Calibri"/>
              </a:rPr>
              <a:t>Attaching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values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to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800" spc="-25" dirty="0">
                <a:solidFill>
                  <a:prstClr val="black"/>
                </a:solidFill>
                <a:cs typeface="Calibri"/>
              </a:rPr>
              <a:t>states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can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be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 carried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out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using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355600" marR="475615" lvl="1" algn="l" rtl="0">
              <a:lnSpc>
                <a:spcPts val="3020"/>
              </a:lnSpc>
              <a:spcBef>
                <a:spcPts val="215"/>
              </a:spcBef>
              <a:buFontTx/>
              <a:buAutoNum type="arabicParenBoth"/>
              <a:tabLst>
                <a:tab pos="833755" algn="l"/>
              </a:tabLst>
            </a:pPr>
            <a:r>
              <a:rPr sz="2800" spc="-5" dirty="0">
                <a:solidFill>
                  <a:prstClr val="black"/>
                </a:solidFill>
                <a:cs typeface="Calibri"/>
              </a:rPr>
              <a:t>a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cs typeface="Calibri"/>
              </a:rPr>
              <a:t>rating</a:t>
            </a:r>
            <a:r>
              <a:rPr sz="2800" spc="1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cs typeface="Calibri"/>
              </a:rPr>
              <a:t>scale,</a:t>
            </a:r>
            <a:r>
              <a:rPr sz="2800" spc="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(2)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srgbClr val="FF0000"/>
                </a:solidFill>
                <a:cs typeface="Calibri"/>
              </a:rPr>
              <a:t>standard</a:t>
            </a:r>
            <a:r>
              <a:rPr sz="2800" spc="40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cs typeface="Calibri"/>
              </a:rPr>
              <a:t>gamble,</a:t>
            </a:r>
            <a:r>
              <a:rPr sz="2800" spc="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(3)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cs typeface="Calibri"/>
              </a:rPr>
              <a:t>time</a:t>
            </a:r>
            <a:r>
              <a:rPr sz="2800" spc="15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cs typeface="Calibri"/>
              </a:rPr>
              <a:t>trade-off </a:t>
            </a:r>
            <a:r>
              <a:rPr sz="2800" spc="-620" dirty="0">
                <a:solidFill>
                  <a:srgbClr val="FF0000"/>
                </a:solidFill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cs typeface="Calibri"/>
              </a:rPr>
              <a:t>methods.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lnSpc>
                <a:spcPts val="3195"/>
              </a:lnSpc>
              <a:spcBef>
                <a:spcPts val="29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5" dirty="0">
                <a:solidFill>
                  <a:prstClr val="black"/>
                </a:solidFill>
                <a:cs typeface="Calibri"/>
              </a:rPr>
              <a:t>Key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differences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between</a:t>
            </a:r>
            <a:r>
              <a:rPr sz="28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these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0" dirty="0">
                <a:solidFill>
                  <a:prstClr val="black"/>
                </a:solidFill>
                <a:cs typeface="Calibri"/>
              </a:rPr>
              <a:t>measures</a:t>
            </a:r>
            <a:r>
              <a:rPr sz="28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‘‘preference’’</a:t>
            </a:r>
            <a:endParaRPr sz="2800">
              <a:solidFill>
                <a:prstClr val="black"/>
              </a:solidFill>
              <a:cs typeface="Calibri"/>
            </a:endParaRPr>
          </a:p>
          <a:p>
            <a:pPr marL="355600" algn="l" rtl="0">
              <a:lnSpc>
                <a:spcPts val="3195"/>
              </a:lnSpc>
            </a:pPr>
            <a:r>
              <a:rPr sz="2800" spc="-10" dirty="0">
                <a:solidFill>
                  <a:prstClr val="black"/>
                </a:solidFill>
                <a:cs typeface="Calibri"/>
              </a:rPr>
              <a:t>lie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in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how</a:t>
            </a:r>
            <a:r>
              <a:rPr sz="28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questions</a:t>
            </a:r>
            <a:r>
              <a:rPr sz="2800" spc="5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are</a:t>
            </a:r>
            <a:r>
              <a:rPr sz="280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20" dirty="0">
                <a:solidFill>
                  <a:prstClr val="black"/>
                </a:solidFill>
                <a:cs typeface="Calibri"/>
              </a:rPr>
              <a:t>asked</a:t>
            </a:r>
            <a:r>
              <a:rPr sz="28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5" dirty="0">
                <a:solidFill>
                  <a:prstClr val="black"/>
                </a:solidFill>
                <a:cs typeface="Calibri"/>
              </a:rPr>
              <a:t>and</a:t>
            </a:r>
            <a:r>
              <a:rPr sz="28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800" spc="-15" dirty="0">
                <a:solidFill>
                  <a:prstClr val="black"/>
                </a:solidFill>
                <a:cs typeface="Calibri"/>
              </a:rPr>
              <a:t>answered</a:t>
            </a:r>
            <a:endParaRPr sz="28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7167" y="235407"/>
            <a:ext cx="32467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4F81BC"/>
                </a:solidFill>
              </a:rPr>
              <a:t>Measures</a:t>
            </a:r>
            <a:r>
              <a:rPr sz="3200" spc="-55" dirty="0">
                <a:solidFill>
                  <a:srgbClr val="4F81BC"/>
                </a:solidFill>
              </a:rPr>
              <a:t> </a:t>
            </a:r>
            <a:r>
              <a:rPr sz="3200" dirty="0">
                <a:solidFill>
                  <a:srgbClr val="4F81BC"/>
                </a:solidFill>
              </a:rPr>
              <a:t>of</a:t>
            </a:r>
            <a:r>
              <a:rPr sz="3200" spc="-40" dirty="0">
                <a:solidFill>
                  <a:srgbClr val="4F81BC"/>
                </a:solidFill>
              </a:rPr>
              <a:t> </a:t>
            </a:r>
            <a:r>
              <a:rPr sz="3200" dirty="0">
                <a:solidFill>
                  <a:srgbClr val="4F81BC"/>
                </a:solidFill>
              </a:rPr>
              <a:t>Utility</a:t>
            </a:r>
            <a:endParaRPr sz="3200"/>
          </a:p>
        </p:txBody>
      </p:sp>
    </p:spTree>
    <p:extLst>
      <p:ext uri="{BB962C8B-B14F-4D97-AF65-F5344CB8AC3E}">
        <p14:creationId xmlns:p14="http://schemas.microsoft.com/office/powerpoint/2010/main" val="353483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253997"/>
            <a:ext cx="8765540" cy="26073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 algn="l" rtl="0">
              <a:spcBef>
                <a:spcPts val="700"/>
              </a:spcBef>
              <a:buClr>
                <a:srgbClr val="FF0000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cs typeface="Calibri"/>
              </a:rPr>
              <a:t>A-</a:t>
            </a:r>
            <a:r>
              <a:rPr sz="2400" b="1" spc="-2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cs typeface="Calibri"/>
              </a:rPr>
              <a:t>Rating </a:t>
            </a:r>
            <a:r>
              <a:rPr sz="2400" b="1" dirty="0">
                <a:solidFill>
                  <a:srgbClr val="FF0000"/>
                </a:solidFill>
                <a:cs typeface="Calibri"/>
              </a:rPr>
              <a:t>scale:</a:t>
            </a:r>
            <a:r>
              <a:rPr sz="2400" b="1" spc="-4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b="1" spc="-5" dirty="0">
                <a:solidFill>
                  <a:prstClr val="black"/>
                </a:solidFill>
                <a:cs typeface="Calibri"/>
              </a:rPr>
              <a:t>Using</a:t>
            </a:r>
            <a:r>
              <a:rPr sz="2400" b="1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b="1" spc="-5" dirty="0">
                <a:solidFill>
                  <a:prstClr val="black"/>
                </a:solidFill>
                <a:cs typeface="Calibri"/>
              </a:rPr>
              <a:t>visual</a:t>
            </a:r>
            <a:r>
              <a:rPr sz="2400" b="1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b="1" dirty="0">
                <a:solidFill>
                  <a:prstClr val="black"/>
                </a:solidFill>
                <a:cs typeface="Calibri"/>
              </a:rPr>
              <a:t>analogue</a:t>
            </a:r>
            <a:r>
              <a:rPr sz="2400" b="1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b="1" dirty="0">
                <a:solidFill>
                  <a:prstClr val="black"/>
                </a:solidFill>
                <a:cs typeface="Calibri"/>
              </a:rPr>
              <a:t>scales</a:t>
            </a:r>
            <a:r>
              <a:rPr sz="2400" b="1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b="1" spc="-30" dirty="0">
                <a:solidFill>
                  <a:prstClr val="black"/>
                </a:solidFill>
                <a:cs typeface="Calibri"/>
              </a:rPr>
              <a:t>(VAS)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cs typeface="Calibri"/>
              </a:rPr>
              <a:t>Mark on</a:t>
            </a:r>
            <a:r>
              <a:rPr sz="20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30" dirty="0">
                <a:solidFill>
                  <a:prstClr val="black"/>
                </a:solidFill>
                <a:cs typeface="Calibri"/>
              </a:rPr>
              <a:t>VAS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where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cs typeface="Calibri"/>
              </a:rPr>
              <a:t>you</a:t>
            </a:r>
            <a:r>
              <a:rPr sz="2000" spc="-25" dirty="0">
                <a:solidFill>
                  <a:srgbClr val="FF0000"/>
                </a:solidFill>
                <a:cs typeface="Calibri"/>
              </a:rPr>
              <a:t> </a:t>
            </a:r>
            <a:r>
              <a:rPr sz="2000" dirty="0">
                <a:solidFill>
                  <a:srgbClr val="FF0000"/>
                </a:solidFill>
                <a:cs typeface="Calibri"/>
              </a:rPr>
              <a:t>think</a:t>
            </a:r>
            <a:r>
              <a:rPr sz="2000" spc="-10" dirty="0">
                <a:solidFill>
                  <a:srgbClr val="FF0000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how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you</a:t>
            </a:r>
            <a:r>
              <a:rPr sz="20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feel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40" dirty="0">
                <a:solidFill>
                  <a:srgbClr val="FF0000"/>
                </a:solidFill>
                <a:cs typeface="Calibri"/>
              </a:rPr>
              <a:t>now</a:t>
            </a:r>
            <a:r>
              <a:rPr sz="2000" spc="-40" dirty="0">
                <a:solidFill>
                  <a:prstClr val="black"/>
                </a:solidFill>
                <a:cs typeface="Calibri"/>
              </a:rPr>
              <a:t>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48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cs typeface="Calibri"/>
              </a:rPr>
              <a:t>Mark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on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-30" dirty="0">
                <a:solidFill>
                  <a:prstClr val="black"/>
                </a:solidFill>
                <a:cs typeface="Calibri"/>
              </a:rPr>
              <a:t>VAS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where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cs typeface="Calibri"/>
              </a:rPr>
              <a:t>you</a:t>
            </a:r>
            <a:r>
              <a:rPr sz="2000" spc="-30" dirty="0">
                <a:solidFill>
                  <a:srgbClr val="FF0000"/>
                </a:solidFill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cs typeface="Calibri"/>
              </a:rPr>
              <a:t>would</a:t>
            </a:r>
            <a:r>
              <a:rPr sz="2000" spc="-5" dirty="0">
                <a:solidFill>
                  <a:srgbClr val="FF0000"/>
                </a:solidFill>
                <a:cs typeface="Calibri"/>
              </a:rPr>
              <a:t> value</a:t>
            </a:r>
            <a:r>
              <a:rPr sz="2000" spc="10" dirty="0">
                <a:solidFill>
                  <a:srgbClr val="FF0000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your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state</a:t>
            </a:r>
            <a:r>
              <a:rPr sz="20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if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you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had</a:t>
            </a:r>
            <a:r>
              <a:rPr sz="2000" dirty="0">
                <a:solidFill>
                  <a:prstClr val="black"/>
                </a:solidFill>
                <a:cs typeface="Calibri"/>
              </a:rPr>
              <a:t> pneumonia.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4965" marR="977900" indent="-354965" algn="l" rtl="0">
              <a:lnSpc>
                <a:spcPct val="12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cs typeface="Calibri"/>
              </a:rPr>
              <a:t>The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difference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000" dirty="0">
                <a:solidFill>
                  <a:prstClr val="black"/>
                </a:solidFill>
                <a:cs typeface="Calibri"/>
              </a:rPr>
              <a:t>(1)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and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(2)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is</a:t>
            </a:r>
            <a:r>
              <a:rPr sz="2000" dirty="0">
                <a:solidFill>
                  <a:prstClr val="black"/>
                </a:solidFill>
                <a:cs typeface="Calibri"/>
              </a:rPr>
              <a:t> the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difference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in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your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state,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as</a:t>
            </a:r>
            <a:r>
              <a:rPr sz="2000" spc="5" dirty="0">
                <a:solidFill>
                  <a:srgbClr val="FF0000"/>
                </a:solidFill>
                <a:cs typeface="Calibri"/>
              </a:rPr>
              <a:t> </a:t>
            </a:r>
            <a:r>
              <a:rPr sz="20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valued by</a:t>
            </a:r>
            <a:r>
              <a:rPr sz="2000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 </a:t>
            </a:r>
            <a:r>
              <a:rPr sz="20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cs typeface="Calibri"/>
              </a:rPr>
              <a:t>you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411480" indent="-399415" algn="l" rtl="0">
              <a:spcBef>
                <a:spcPts val="480"/>
              </a:spcBef>
              <a:buFont typeface="Arial MT"/>
              <a:buChar char="•"/>
              <a:tabLst>
                <a:tab pos="411480" algn="l"/>
                <a:tab pos="412115" algn="l"/>
              </a:tabLst>
            </a:pPr>
            <a:r>
              <a:rPr sz="2000" spc="-15" dirty="0">
                <a:solidFill>
                  <a:prstClr val="black"/>
                </a:solidFill>
                <a:cs typeface="Calibri"/>
              </a:rPr>
              <a:t>So,</a:t>
            </a:r>
            <a:r>
              <a:rPr sz="2000" dirty="0">
                <a:solidFill>
                  <a:prstClr val="black"/>
                </a:solidFill>
                <a:cs typeface="Calibri"/>
              </a:rPr>
              <a:t> if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you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had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pneumonia,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difference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in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health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state</a:t>
            </a:r>
            <a:r>
              <a:rPr sz="20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would </a:t>
            </a:r>
            <a:r>
              <a:rPr sz="2000" dirty="0">
                <a:solidFill>
                  <a:prstClr val="black"/>
                </a:solidFill>
                <a:cs typeface="Calibri"/>
              </a:rPr>
              <a:t>be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gain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algn="l" rtl="0">
              <a:spcBef>
                <a:spcPts val="15"/>
              </a:spcBef>
            </a:pPr>
            <a:r>
              <a:rPr sz="2000" spc="-5" dirty="0">
                <a:solidFill>
                  <a:prstClr val="black"/>
                </a:solidFill>
                <a:cs typeface="Calibri"/>
              </a:rPr>
              <a:t>obtained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by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drugs</a:t>
            </a:r>
            <a:r>
              <a:rPr sz="20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given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to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you.</a:t>
            </a:r>
            <a:endParaRPr sz="2000">
              <a:solidFill>
                <a:prstClr val="black"/>
              </a:solidFill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5344" y="235407"/>
            <a:ext cx="74593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4F81BC"/>
                </a:solidFill>
              </a:rPr>
              <a:t>Direct</a:t>
            </a:r>
            <a:r>
              <a:rPr sz="3200" spc="-25" dirty="0">
                <a:solidFill>
                  <a:srgbClr val="4F81BC"/>
                </a:solidFill>
              </a:rPr>
              <a:t> </a:t>
            </a:r>
            <a:r>
              <a:rPr sz="3200" spc="-5" dirty="0">
                <a:solidFill>
                  <a:srgbClr val="4F81BC"/>
                </a:solidFill>
              </a:rPr>
              <a:t>Measures</a:t>
            </a:r>
            <a:r>
              <a:rPr sz="3200" spc="-25" dirty="0">
                <a:solidFill>
                  <a:srgbClr val="4F81BC"/>
                </a:solidFill>
              </a:rPr>
              <a:t> </a:t>
            </a:r>
            <a:r>
              <a:rPr sz="3200" dirty="0">
                <a:solidFill>
                  <a:srgbClr val="4F81BC"/>
                </a:solidFill>
              </a:rPr>
              <a:t>of</a:t>
            </a:r>
            <a:r>
              <a:rPr sz="3200" spc="-5" dirty="0">
                <a:solidFill>
                  <a:srgbClr val="4F81BC"/>
                </a:solidFill>
              </a:rPr>
              <a:t> Health</a:t>
            </a:r>
            <a:r>
              <a:rPr sz="3200" spc="-10" dirty="0">
                <a:solidFill>
                  <a:srgbClr val="4F81BC"/>
                </a:solidFill>
              </a:rPr>
              <a:t> </a:t>
            </a:r>
            <a:r>
              <a:rPr sz="3200" spc="-20" dirty="0">
                <a:solidFill>
                  <a:srgbClr val="4F81BC"/>
                </a:solidFill>
              </a:rPr>
              <a:t>State</a:t>
            </a:r>
            <a:r>
              <a:rPr sz="3200" spc="-30" dirty="0">
                <a:solidFill>
                  <a:srgbClr val="4F81BC"/>
                </a:solidFill>
              </a:rPr>
              <a:t> </a:t>
            </a:r>
            <a:r>
              <a:rPr sz="3200" spc="-20" dirty="0">
                <a:solidFill>
                  <a:srgbClr val="4F81BC"/>
                </a:solidFill>
              </a:rPr>
              <a:t>Preferences</a:t>
            </a:r>
            <a:endParaRPr sz="32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4044696"/>
            <a:ext cx="5992367" cy="202387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885813" y="4590364"/>
            <a:ext cx="1790064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 rtl="0">
              <a:spcBef>
                <a:spcPts val="100"/>
              </a:spcBef>
            </a:pPr>
            <a:r>
              <a:rPr b="1" spc="-5" dirty="0">
                <a:solidFill>
                  <a:prstClr val="black"/>
                </a:solidFill>
                <a:cs typeface="Calibri"/>
              </a:rPr>
              <a:t>Visual </a:t>
            </a:r>
            <a:r>
              <a:rPr b="1" dirty="0">
                <a:solidFill>
                  <a:prstClr val="black"/>
                </a:solidFill>
                <a:cs typeface="Calibri"/>
              </a:rPr>
              <a:t>Analogue </a:t>
            </a:r>
            <a:r>
              <a:rPr b="1" spc="5" dirty="0">
                <a:solidFill>
                  <a:prstClr val="black"/>
                </a:solidFill>
                <a:cs typeface="Calibri"/>
              </a:rPr>
              <a:t> </a:t>
            </a:r>
            <a:r>
              <a:rPr b="1" spc="-5" dirty="0">
                <a:solidFill>
                  <a:prstClr val="black"/>
                </a:solidFill>
                <a:cs typeface="Calibri"/>
              </a:rPr>
              <a:t>Scale</a:t>
            </a:r>
            <a:r>
              <a:rPr b="1" spc="-45" dirty="0">
                <a:solidFill>
                  <a:prstClr val="black"/>
                </a:solidFill>
                <a:cs typeface="Calibri"/>
              </a:rPr>
              <a:t> </a:t>
            </a:r>
            <a:r>
              <a:rPr b="1" spc="-20" dirty="0">
                <a:solidFill>
                  <a:prstClr val="black"/>
                </a:solidFill>
                <a:cs typeface="Calibri"/>
              </a:rPr>
              <a:t>(VAS)</a:t>
            </a:r>
            <a:r>
              <a:rPr b="1" spc="-35" dirty="0">
                <a:solidFill>
                  <a:prstClr val="black"/>
                </a:solidFill>
                <a:cs typeface="Calibri"/>
              </a:rPr>
              <a:t> </a:t>
            </a:r>
            <a:r>
              <a:rPr b="1" dirty="0">
                <a:solidFill>
                  <a:prstClr val="black"/>
                </a:solidFill>
                <a:cs typeface="Calibri"/>
              </a:rPr>
              <a:t>of</a:t>
            </a:r>
            <a:r>
              <a:rPr b="1" spc="-15" dirty="0">
                <a:solidFill>
                  <a:prstClr val="black"/>
                </a:solidFill>
                <a:cs typeface="Calibri"/>
              </a:rPr>
              <a:t> </a:t>
            </a:r>
            <a:r>
              <a:rPr b="1" dirty="0">
                <a:solidFill>
                  <a:prstClr val="black"/>
                </a:solidFill>
                <a:cs typeface="Calibri"/>
              </a:rPr>
              <a:t>pain </a:t>
            </a:r>
            <a:r>
              <a:rPr b="1" spc="-390" dirty="0">
                <a:solidFill>
                  <a:prstClr val="black"/>
                </a:solidFill>
                <a:cs typeface="Calibri"/>
              </a:rPr>
              <a:t> </a:t>
            </a:r>
            <a:r>
              <a:rPr b="1" spc="-10" dirty="0">
                <a:solidFill>
                  <a:prstClr val="black"/>
                </a:solidFill>
                <a:cs typeface="Calibri"/>
              </a:rPr>
              <a:t>feeling</a:t>
            </a:r>
            <a:endParaRPr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050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2833" y="461899"/>
            <a:ext cx="342137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A-</a:t>
            </a:r>
            <a:r>
              <a:rPr spc="-40" dirty="0"/>
              <a:t> </a:t>
            </a:r>
            <a:r>
              <a:rPr spc="-5" dirty="0"/>
              <a:t>Rating</a:t>
            </a:r>
            <a:r>
              <a:rPr spc="-55" dirty="0"/>
              <a:t> </a:t>
            </a:r>
            <a:r>
              <a:rPr spc="-5" dirty="0"/>
              <a:t>scale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357"/>
            <a:ext cx="7886700" cy="3465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 algn="l" rtl="0"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Rating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scales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are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some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simplest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ways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assessing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algn="l" rtl="0">
              <a:spcBef>
                <a:spcPts val="5"/>
              </a:spcBef>
            </a:pPr>
            <a:r>
              <a:rPr sz="2400" spc="-15" dirty="0">
                <a:solidFill>
                  <a:prstClr val="black"/>
                </a:solidFill>
                <a:cs typeface="Calibri"/>
              </a:rPr>
              <a:t>preferences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outcome.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18415" indent="-343535" algn="l" rtl="0">
              <a:spcBef>
                <a:spcPts val="5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Using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rating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scales,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researcher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asks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subjects</a:t>
            </a:r>
            <a:r>
              <a:rPr sz="24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to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rank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the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health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outcomes</a:t>
            </a:r>
            <a:r>
              <a:rPr sz="2400" u="heavy" spc="-2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from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2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states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that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are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most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preferred</a:t>
            </a:r>
            <a:r>
              <a:rPr sz="24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least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preferred.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spcBef>
                <a:spcPts val="580"/>
              </a:spcBef>
              <a:buFont typeface="Arial MT"/>
              <a:buChar char="•"/>
              <a:tabLst>
                <a:tab pos="424180" algn="l"/>
                <a:tab pos="424815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Rating scales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come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different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forms,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but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most researchers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seeking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derive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utilities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use </a:t>
            </a:r>
            <a:r>
              <a:rPr sz="2400" dirty="0">
                <a:solidFill>
                  <a:prstClr val="black"/>
                </a:solidFill>
                <a:cs typeface="Calibri"/>
              </a:rPr>
              <a:t>a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40" dirty="0">
                <a:solidFill>
                  <a:prstClr val="black"/>
                </a:solidFill>
                <a:cs typeface="Calibri"/>
              </a:rPr>
              <a:t>VAS</a:t>
            </a:r>
            <a:r>
              <a:rPr sz="2400" dirty="0">
                <a:solidFill>
                  <a:prstClr val="black"/>
                </a:solidFill>
                <a:cs typeface="Calibri"/>
              </a:rPr>
              <a:t> with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one </a:t>
            </a:r>
            <a:r>
              <a:rPr sz="2400" dirty="0">
                <a:solidFill>
                  <a:prstClr val="black"/>
                </a:solidFill>
                <a:cs typeface="Calibri"/>
              </a:rPr>
              <a:t>anchor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point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at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worst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state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(presumably death, but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not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necessarily)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and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other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‘‘perfect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792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2457" y="461899"/>
            <a:ext cx="48837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Rating</a:t>
            </a:r>
            <a:r>
              <a:rPr spc="-30" dirty="0"/>
              <a:t> </a:t>
            </a:r>
            <a:r>
              <a:rPr spc="-10" dirty="0"/>
              <a:t>scale</a:t>
            </a:r>
            <a:r>
              <a:rPr spc="-45" dirty="0"/>
              <a:t> </a:t>
            </a:r>
            <a:r>
              <a:rPr spc="-20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3357"/>
            <a:ext cx="7868920" cy="3977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08610" indent="-343535" algn="l" rtl="0"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solidFill>
                  <a:prstClr val="black"/>
                </a:solidFill>
                <a:cs typeface="Calibri"/>
              </a:rPr>
              <a:t>Example,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in the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60" dirty="0">
                <a:solidFill>
                  <a:prstClr val="black"/>
                </a:solidFill>
                <a:cs typeface="Calibri"/>
              </a:rPr>
              <a:t>Yen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et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al.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35" dirty="0">
                <a:solidFill>
                  <a:prstClr val="black"/>
                </a:solidFill>
                <a:cs typeface="Calibri"/>
              </a:rPr>
              <a:t>study,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would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have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ranked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higher </a:t>
            </a:r>
            <a:r>
              <a:rPr sz="2400" dirty="0">
                <a:solidFill>
                  <a:prstClr val="black"/>
                </a:solidFill>
                <a:cs typeface="Calibri"/>
              </a:rPr>
              <a:t>than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pyelonephritis, </a:t>
            </a:r>
            <a:r>
              <a:rPr sz="2400" dirty="0">
                <a:solidFill>
                  <a:prstClr val="black"/>
                </a:solidFill>
                <a:cs typeface="Calibri"/>
              </a:rPr>
              <a:t>which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would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have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outranked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pyelonephritis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mild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side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effects.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36830" indent="-343535" algn="just" rtl="0">
              <a:spcBef>
                <a:spcPts val="580"/>
              </a:spcBef>
              <a:buFont typeface="Arial MT"/>
              <a:buChar char="•"/>
              <a:tabLst>
                <a:tab pos="356235" algn="l"/>
              </a:tabLst>
            </a:pPr>
            <a:r>
              <a:rPr sz="2400" dirty="0">
                <a:solidFill>
                  <a:prstClr val="black"/>
                </a:solidFill>
                <a:cs typeface="Calibri"/>
              </a:rPr>
              <a:t>If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pyelonephritis had been placed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at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0.9 on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0-to-1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rating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scale,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we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could </a:t>
            </a:r>
            <a:r>
              <a:rPr sz="2400" dirty="0">
                <a:solidFill>
                  <a:prstClr val="black"/>
                </a:solidFill>
                <a:cs typeface="Calibri"/>
              </a:rPr>
              <a:t>then assert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that one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day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uncomplicated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pyelonephritis </a:t>
            </a:r>
            <a:r>
              <a:rPr sz="2400" dirty="0">
                <a:solidFill>
                  <a:prstClr val="black"/>
                </a:solidFill>
                <a:cs typeface="Calibri"/>
              </a:rPr>
              <a:t>is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roughly equivalent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value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90% of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day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lnSpc>
                <a:spcPct val="100600"/>
              </a:lnSpc>
              <a:spcBef>
                <a:spcPts val="7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solidFill>
                  <a:prstClr val="black"/>
                </a:solidFill>
                <a:cs typeface="Calibri"/>
              </a:rPr>
              <a:t>Presumably,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order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would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go</a:t>
            </a:r>
            <a:r>
              <a:rPr sz="24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3200" dirty="0">
                <a:solidFill>
                  <a:prstClr val="black"/>
                </a:solidFill>
                <a:cs typeface="Calibri"/>
              </a:rPr>
              <a:t>&gt; </a:t>
            </a:r>
            <a:r>
              <a:rPr sz="32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pyelonephritis </a:t>
            </a:r>
            <a:r>
              <a:rPr sz="2400" dirty="0">
                <a:solidFill>
                  <a:prstClr val="black"/>
                </a:solidFill>
                <a:cs typeface="Calibri"/>
              </a:rPr>
              <a:t>&gt;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pyelonephritis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 mild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side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effects, </a:t>
            </a:r>
            <a:r>
              <a:rPr sz="2400" dirty="0">
                <a:solidFill>
                  <a:prstClr val="black"/>
                </a:solidFill>
                <a:cs typeface="Calibri"/>
              </a:rPr>
              <a:t>and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so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forth.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33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7508" y="192150"/>
            <a:ext cx="481330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0265">
              <a:lnSpc>
                <a:spcPct val="100000"/>
              </a:lnSpc>
              <a:spcBef>
                <a:spcPts val="95"/>
              </a:spcBef>
            </a:pPr>
            <a:r>
              <a:rPr sz="4000" b="0" spc="-70" dirty="0">
                <a:latin typeface="Calibri"/>
                <a:cs typeface="Calibri"/>
              </a:rPr>
              <a:t>VAS</a:t>
            </a:r>
            <a:r>
              <a:rPr sz="4000" b="0" spc="10" dirty="0">
                <a:latin typeface="Calibri"/>
                <a:cs typeface="Calibri"/>
              </a:rPr>
              <a:t> </a:t>
            </a:r>
            <a:r>
              <a:rPr sz="4000" b="0" spc="-15" dirty="0">
                <a:latin typeface="Calibri"/>
                <a:cs typeface="Calibri"/>
              </a:rPr>
              <a:t>limitations </a:t>
            </a:r>
            <a:r>
              <a:rPr sz="4000" b="0" spc="-10" dirty="0">
                <a:latin typeface="Calibri"/>
                <a:cs typeface="Calibri"/>
              </a:rPr>
              <a:t> </a:t>
            </a:r>
            <a:r>
              <a:rPr sz="4000" b="0" spc="-45" dirty="0">
                <a:latin typeface="Calibri"/>
                <a:cs typeface="Calibri"/>
              </a:rPr>
              <a:t>(</a:t>
            </a:r>
            <a:r>
              <a:rPr sz="3600" b="0" spc="-45" dirty="0">
                <a:latin typeface="Calibri"/>
                <a:cs typeface="Calibri"/>
              </a:rPr>
              <a:t>VAS</a:t>
            </a:r>
            <a:r>
              <a:rPr sz="3600" b="0" spc="-15" dirty="0">
                <a:latin typeface="Calibri"/>
                <a:cs typeface="Calibri"/>
              </a:rPr>
              <a:t> </a:t>
            </a:r>
            <a:r>
              <a:rPr sz="3600" b="0" spc="-5" dirty="0">
                <a:latin typeface="Calibri"/>
                <a:cs typeface="Calibri"/>
              </a:rPr>
              <a:t>vs</a:t>
            </a:r>
            <a:r>
              <a:rPr sz="3600" b="0" spc="-20" dirty="0">
                <a:latin typeface="Calibri"/>
                <a:cs typeface="Calibri"/>
              </a:rPr>
              <a:t> </a:t>
            </a:r>
            <a:r>
              <a:rPr sz="3600" b="0" spc="-15" dirty="0">
                <a:latin typeface="Calibri"/>
                <a:cs typeface="Calibri"/>
              </a:rPr>
              <a:t>SG/TTO</a:t>
            </a:r>
            <a:r>
              <a:rPr sz="3600" b="0" spc="-20" dirty="0">
                <a:latin typeface="Calibri"/>
                <a:cs typeface="Calibri"/>
              </a:rPr>
              <a:t> </a:t>
            </a:r>
            <a:r>
              <a:rPr sz="3600" b="0" spc="-5" dirty="0">
                <a:latin typeface="Calibri"/>
                <a:cs typeface="Calibri"/>
              </a:rPr>
              <a:t>Methods)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1845"/>
            <a:ext cx="8006080" cy="4137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 algn="l" rtl="0">
              <a:lnSpc>
                <a:spcPts val="216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spc="-10" dirty="0">
                <a:solidFill>
                  <a:prstClr val="black"/>
                </a:solidFill>
                <a:cs typeface="Calibri"/>
              </a:rPr>
              <a:t>Despite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their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relative</a:t>
            </a:r>
            <a:r>
              <a:rPr sz="2000" spc="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simplicity,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there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are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several</a:t>
            </a:r>
            <a:r>
              <a:rPr sz="2000" spc="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problems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with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using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algn="l" rtl="0">
              <a:lnSpc>
                <a:spcPts val="2160"/>
              </a:lnSpc>
            </a:pPr>
            <a:r>
              <a:rPr sz="2000" spc="-10" dirty="0">
                <a:solidFill>
                  <a:prstClr val="black"/>
                </a:solidFill>
                <a:cs typeface="Calibri"/>
              </a:rPr>
              <a:t>rating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scales,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such as</a:t>
            </a:r>
            <a:r>
              <a:rPr sz="2000" dirty="0">
                <a:solidFill>
                  <a:prstClr val="black"/>
                </a:solidFill>
                <a:cs typeface="Calibri"/>
              </a:rPr>
              <a:t> the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25" dirty="0">
                <a:solidFill>
                  <a:prstClr val="black"/>
                </a:solidFill>
                <a:cs typeface="Calibri"/>
              </a:rPr>
              <a:t>VAS.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marR="444500" indent="-343535" algn="l" rtl="0">
              <a:lnSpc>
                <a:spcPts val="1920"/>
              </a:lnSpc>
              <a:spcBef>
                <a:spcPts val="465"/>
              </a:spcBef>
              <a:buFont typeface="Arial MT"/>
              <a:buChar char="•"/>
              <a:tabLst>
                <a:tab pos="412115" algn="l"/>
                <a:tab pos="41275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Generally,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these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methods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tend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not</a:t>
            </a:r>
            <a:r>
              <a:rPr sz="20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give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as</a:t>
            </a:r>
            <a:r>
              <a:rPr sz="2000" u="heavy" spc="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true</a:t>
            </a:r>
            <a:r>
              <a:rPr sz="2000" u="heavy" spc="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a</a:t>
            </a:r>
            <a:r>
              <a:rPr sz="2000" u="heavy" spc="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representation</a:t>
            </a:r>
            <a:r>
              <a:rPr sz="2000" u="heavy" spc="4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of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preferences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as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do utility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measures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such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as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TTO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or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SG.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indent="-343535" algn="l" rtl="0">
              <a:spcBef>
                <a:spcPts val="1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They </a:t>
            </a:r>
            <a:r>
              <a:rPr sz="20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are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also subject </a:t>
            </a:r>
            <a:r>
              <a:rPr sz="20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to</a:t>
            </a:r>
            <a:r>
              <a:rPr sz="20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the</a:t>
            </a:r>
            <a:r>
              <a:rPr sz="20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inﬂuence</a:t>
            </a:r>
            <a:r>
              <a:rPr sz="2000" u="heavy" spc="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0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of</a:t>
            </a:r>
            <a:r>
              <a:rPr sz="2000" dirty="0">
                <a:solidFill>
                  <a:prstClr val="black"/>
                </a:solidFill>
                <a:cs typeface="Calibri"/>
              </a:rPr>
              <a:t>: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indent="-343535" algn="l" rtl="0"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prstClr val="black"/>
                </a:solidFill>
                <a:cs typeface="Calibri"/>
              </a:rPr>
              <a:t>1)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end-of-scale </a:t>
            </a:r>
            <a:r>
              <a:rPr sz="2000" dirty="0">
                <a:solidFill>
                  <a:prstClr val="black"/>
                </a:solidFill>
                <a:cs typeface="Calibri"/>
              </a:rPr>
              <a:t>bias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where subjects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will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avoid</a:t>
            </a:r>
            <a:r>
              <a:rPr sz="2000" dirty="0">
                <a:solidFill>
                  <a:prstClr val="black"/>
                </a:solidFill>
                <a:cs typeface="Calibri"/>
              </a:rPr>
              <a:t> the ends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20" dirty="0">
                <a:solidFill>
                  <a:prstClr val="black"/>
                </a:solidFill>
                <a:cs typeface="Calibri"/>
              </a:rPr>
              <a:t>VAS;</a:t>
            </a:r>
            <a:r>
              <a:rPr sz="2000" dirty="0">
                <a:solidFill>
                  <a:prstClr val="black"/>
                </a:solidFill>
                <a:cs typeface="Calibri"/>
              </a:rPr>
              <a:t> and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412115" indent="-400050" algn="l" rtl="0">
              <a:lnSpc>
                <a:spcPts val="2160"/>
              </a:lnSpc>
              <a:buFont typeface="Arial MT"/>
              <a:buChar char="•"/>
              <a:tabLst>
                <a:tab pos="412115" algn="l"/>
                <a:tab pos="412750" algn="l"/>
              </a:tabLst>
            </a:pPr>
            <a:r>
              <a:rPr sz="2000" dirty="0">
                <a:solidFill>
                  <a:prstClr val="black"/>
                </a:solidFill>
                <a:cs typeface="Calibri"/>
              </a:rPr>
              <a:t>2)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spacing-out bias,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where subjects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will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tend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to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spread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out health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marL="355600" algn="l" rtl="0">
              <a:lnSpc>
                <a:spcPts val="2160"/>
              </a:lnSpc>
            </a:pPr>
            <a:r>
              <a:rPr sz="2000" spc="-10" dirty="0">
                <a:solidFill>
                  <a:prstClr val="black"/>
                </a:solidFill>
                <a:cs typeface="Calibri"/>
              </a:rPr>
              <a:t>outcomes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regardless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 what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outcome</a:t>
            </a:r>
            <a:r>
              <a:rPr sz="20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actually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is.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55"/>
              </a:spcBef>
            </a:pPr>
            <a:endParaRPr sz="2300">
              <a:solidFill>
                <a:prstClr val="black"/>
              </a:solidFill>
              <a:cs typeface="Calibri"/>
            </a:endParaRPr>
          </a:p>
          <a:p>
            <a:pPr marL="355600" marR="5080" indent="-343535" algn="l" rtl="0">
              <a:lnSpc>
                <a:spcPts val="1920"/>
              </a:lnSpc>
              <a:buFont typeface="Arial MT"/>
              <a:buChar char="•"/>
              <a:tabLst>
                <a:tab pos="412115" algn="l"/>
                <a:tab pos="41275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TTO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and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SG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differ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from</a:t>
            </a:r>
            <a:r>
              <a:rPr sz="200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rating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scales</a:t>
            </a:r>
            <a:r>
              <a:rPr sz="20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because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they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include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 risk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in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their </a:t>
            </a:r>
            <a:r>
              <a:rPr sz="2000" spc="-44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assessment</a:t>
            </a:r>
            <a:r>
              <a:rPr sz="2000" spc="3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libri"/>
              </a:rPr>
              <a:t>health outcomes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and, thus,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 provide </a:t>
            </a:r>
            <a:r>
              <a:rPr sz="2000" dirty="0">
                <a:solidFill>
                  <a:prstClr val="black"/>
                </a:solidFill>
                <a:cs typeface="Calibri"/>
              </a:rPr>
              <a:t>a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more</a:t>
            </a:r>
            <a:r>
              <a:rPr sz="2000" dirty="0">
                <a:solidFill>
                  <a:prstClr val="black"/>
                </a:solidFill>
                <a:cs typeface="Calibri"/>
              </a:rPr>
              <a:t> true </a:t>
            </a:r>
            <a:r>
              <a:rPr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representation</a:t>
            </a:r>
            <a:r>
              <a:rPr sz="20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2000" dirty="0">
                <a:solidFill>
                  <a:prstClr val="black"/>
                </a:solidFill>
                <a:cs typeface="Calibri"/>
              </a:rPr>
              <a:t>of</a:t>
            </a:r>
            <a:r>
              <a:rPr sz="20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patient</a:t>
            </a:r>
            <a:r>
              <a:rPr sz="20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libri"/>
              </a:rPr>
              <a:t>preferences.</a:t>
            </a:r>
            <a:endParaRPr sz="2000">
              <a:solidFill>
                <a:prstClr val="black"/>
              </a:solidFill>
              <a:cs typeface="Calibri"/>
            </a:endParaRPr>
          </a:p>
          <a:p>
            <a:pPr algn="l" rtl="0">
              <a:spcBef>
                <a:spcPts val="35"/>
              </a:spcBef>
              <a:buFontTx/>
              <a:buChar char="•"/>
            </a:pPr>
            <a:endParaRPr sz="2200">
              <a:solidFill>
                <a:prstClr val="black"/>
              </a:solidFill>
              <a:cs typeface="Calibri"/>
            </a:endParaRPr>
          </a:p>
          <a:p>
            <a:pPr marL="355600" marR="375920" indent="-343535" algn="l" rtl="0">
              <a:lnSpc>
                <a:spcPct val="800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1700" spc="-5" dirty="0">
                <a:solidFill>
                  <a:srgbClr val="1F487C"/>
                </a:solidFill>
                <a:cs typeface="Calibri"/>
              </a:rPr>
              <a:t>Source: Garza </a:t>
            </a:r>
            <a:r>
              <a:rPr sz="1700" dirty="0">
                <a:solidFill>
                  <a:srgbClr val="1F487C"/>
                </a:solidFill>
                <a:cs typeface="Calibri"/>
              </a:rPr>
              <a:t>and </a:t>
            </a:r>
            <a:r>
              <a:rPr sz="1700" spc="-5" dirty="0">
                <a:solidFill>
                  <a:srgbClr val="1F487C"/>
                </a:solidFill>
                <a:cs typeface="Calibri"/>
              </a:rPr>
              <a:t>Wyrwich </a:t>
            </a:r>
            <a:r>
              <a:rPr sz="1700" dirty="0">
                <a:solidFill>
                  <a:srgbClr val="1F487C"/>
                </a:solidFill>
                <a:cs typeface="Calibri"/>
              </a:rPr>
              <a:t>d </a:t>
            </a:r>
            <a:r>
              <a:rPr sz="1700" spc="-30" dirty="0">
                <a:solidFill>
                  <a:srgbClr val="1F487C"/>
                </a:solidFill>
                <a:cs typeface="Calibri"/>
              </a:rPr>
              <a:t>HEALTH </a:t>
            </a:r>
            <a:r>
              <a:rPr sz="1700" dirty="0">
                <a:solidFill>
                  <a:srgbClr val="1F487C"/>
                </a:solidFill>
                <a:cs typeface="Calibri"/>
              </a:rPr>
              <a:t>UTILITY </a:t>
            </a:r>
            <a:r>
              <a:rPr sz="1700" spc="-10" dirty="0">
                <a:solidFill>
                  <a:srgbClr val="1F487C"/>
                </a:solidFill>
                <a:cs typeface="Calibri"/>
              </a:rPr>
              <a:t>MEASURES </a:t>
            </a:r>
            <a:r>
              <a:rPr sz="1700" dirty="0">
                <a:solidFill>
                  <a:srgbClr val="1F487C"/>
                </a:solidFill>
                <a:cs typeface="Calibri"/>
              </a:rPr>
              <a:t>AND </a:t>
            </a:r>
            <a:r>
              <a:rPr sz="1700" spc="-25" dirty="0">
                <a:solidFill>
                  <a:srgbClr val="1F487C"/>
                </a:solidFill>
                <a:cs typeface="Calibri"/>
              </a:rPr>
              <a:t>STANDARD </a:t>
            </a:r>
            <a:r>
              <a:rPr sz="1700" spc="-5" dirty="0">
                <a:solidFill>
                  <a:srgbClr val="1F487C"/>
                </a:solidFill>
                <a:cs typeface="Calibri"/>
              </a:rPr>
              <a:t>GAMBLE </a:t>
            </a:r>
            <a:r>
              <a:rPr sz="1700" spc="-370" dirty="0">
                <a:solidFill>
                  <a:srgbClr val="1F487C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1F487C"/>
                </a:solidFill>
                <a:cs typeface="Calibri"/>
              </a:rPr>
              <a:t>ACAD</a:t>
            </a:r>
            <a:r>
              <a:rPr sz="17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1F487C"/>
                </a:solidFill>
                <a:cs typeface="Calibri"/>
              </a:rPr>
              <a:t>EMERG </a:t>
            </a:r>
            <a:r>
              <a:rPr sz="1700" spc="-5" dirty="0">
                <a:solidFill>
                  <a:srgbClr val="1F487C"/>
                </a:solidFill>
                <a:cs typeface="Calibri"/>
              </a:rPr>
              <a:t>MED</a:t>
            </a:r>
            <a:r>
              <a:rPr sz="1700" spc="5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d</a:t>
            </a:r>
            <a:r>
              <a:rPr sz="1700" spc="-15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April</a:t>
            </a:r>
            <a:r>
              <a:rPr sz="17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2003,</a:t>
            </a:r>
            <a:r>
              <a:rPr sz="17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1700" spc="-20" dirty="0">
                <a:solidFill>
                  <a:srgbClr val="1F487C"/>
                </a:solidFill>
                <a:cs typeface="Calibri"/>
              </a:rPr>
              <a:t>Vol.</a:t>
            </a:r>
            <a:r>
              <a:rPr sz="17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10,</a:t>
            </a:r>
            <a:r>
              <a:rPr sz="1700" spc="-10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No.</a:t>
            </a:r>
            <a:r>
              <a:rPr sz="1700" spc="-5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4</a:t>
            </a:r>
            <a:r>
              <a:rPr sz="1700" spc="10" dirty="0">
                <a:solidFill>
                  <a:srgbClr val="1F487C"/>
                </a:solidFill>
                <a:cs typeface="Calibri"/>
              </a:rPr>
              <a:t> </a:t>
            </a:r>
            <a:r>
              <a:rPr sz="1700" dirty="0">
                <a:solidFill>
                  <a:srgbClr val="1F487C"/>
                </a:solidFill>
                <a:cs typeface="Calibri"/>
              </a:rPr>
              <a:t>d</a:t>
            </a:r>
            <a:r>
              <a:rPr sz="1700" spc="-15" dirty="0">
                <a:solidFill>
                  <a:srgbClr val="1F487C"/>
                </a:solidFill>
                <a:cs typeface="Calibri"/>
              </a:rPr>
              <a:t> </a:t>
            </a:r>
            <a:r>
              <a:rPr sz="1700" spc="-10" dirty="0">
                <a:solidFill>
                  <a:srgbClr val="1F487C"/>
                </a:solidFill>
                <a:cs typeface="Calibri"/>
                <a:hlinkClick r:id="rId2"/>
              </a:rPr>
              <a:t>www.aemj.org</a:t>
            </a:r>
            <a:endParaRPr sz="17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311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6057" y="711"/>
            <a:ext cx="4150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B-</a:t>
            </a:r>
            <a:r>
              <a:rPr sz="4000" spc="-35" dirty="0"/>
              <a:t> </a:t>
            </a:r>
            <a:r>
              <a:rPr sz="4000" spc="-20" dirty="0"/>
              <a:t>Standard</a:t>
            </a:r>
            <a:r>
              <a:rPr sz="4000" dirty="0"/>
              <a:t> </a:t>
            </a:r>
            <a:r>
              <a:rPr sz="4000" spc="-15" dirty="0"/>
              <a:t>gamble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1135126"/>
            <a:ext cx="8842375" cy="471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l" rtl="0"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srgbClr val="1F487C"/>
                </a:solidFill>
                <a:cs typeface="Calibri"/>
              </a:rPr>
              <a:t>standard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 </a:t>
            </a:r>
            <a:r>
              <a:rPr sz="2400" spc="-10" dirty="0">
                <a:solidFill>
                  <a:srgbClr val="1F487C"/>
                </a:solidFill>
                <a:cs typeface="Calibri"/>
              </a:rPr>
              <a:t>gamble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considered</a:t>
            </a:r>
            <a:r>
              <a:rPr sz="2400" dirty="0">
                <a:solidFill>
                  <a:prstClr val="black"/>
                </a:solidFill>
                <a:cs typeface="Calibri"/>
              </a:rPr>
              <a:t> 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gold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standard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utility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valuation. </a:t>
            </a:r>
            <a:r>
              <a:rPr sz="2400" dirty="0">
                <a:solidFill>
                  <a:prstClr val="black"/>
                </a:solidFill>
                <a:cs typeface="Calibri"/>
              </a:rPr>
              <a:t>In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this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approach,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an individual is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asked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choose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spc="-5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following: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163830" indent="-342900" algn="just" rtl="0">
              <a:spcBef>
                <a:spcPts val="580"/>
              </a:spcBef>
              <a:buFont typeface="Arial MT"/>
              <a:buChar char="•"/>
              <a:tabLst>
                <a:tab pos="424180" algn="l"/>
              </a:tabLst>
            </a:pPr>
            <a:r>
              <a:rPr dirty="0">
                <a:solidFill>
                  <a:prstClr val="black"/>
                </a:solidFill>
              </a:rPr>
              <a:t>	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1.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Choice </a:t>
            </a:r>
            <a:r>
              <a:rPr sz="2400" dirty="0">
                <a:solidFill>
                  <a:srgbClr val="1F487C"/>
                </a:solidFill>
                <a:cs typeface="Calibri"/>
              </a:rPr>
              <a:t>A: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livings </a:t>
            </a:r>
            <a:r>
              <a:rPr sz="2400" dirty="0">
                <a:solidFill>
                  <a:prstClr val="black"/>
                </a:solidFill>
                <a:cs typeface="Calibri"/>
              </a:rPr>
              <a:t>in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state </a:t>
            </a:r>
            <a:r>
              <a:rPr sz="2400" i="1" dirty="0">
                <a:solidFill>
                  <a:prstClr val="black"/>
                </a:solidFill>
                <a:cs typeface="Calibri"/>
              </a:rPr>
              <a:t>i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(a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chronic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state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perfect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health </a:t>
            </a:r>
            <a:r>
              <a:rPr sz="2400" dirty="0">
                <a:solidFill>
                  <a:prstClr val="black"/>
                </a:solidFill>
                <a:cs typeface="Calibri"/>
              </a:rPr>
              <a:t>and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death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e.g.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coronary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artery occlusion)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certain 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period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of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time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20" dirty="0">
                <a:solidFill>
                  <a:srgbClr val="1F487C"/>
                </a:solidFill>
                <a:cs typeface="Calibri"/>
              </a:rPr>
              <a:t>certainty.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68580" indent="-342900" algn="l" rtl="0"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FF0000"/>
                </a:solidFill>
                <a:cs typeface="Calibri"/>
              </a:rPr>
              <a:t>2- </a:t>
            </a:r>
            <a:r>
              <a:rPr sz="2400" spc="-5" dirty="0">
                <a:solidFill>
                  <a:srgbClr val="1F487C"/>
                </a:solidFill>
                <a:cs typeface="Calibri"/>
              </a:rPr>
              <a:t>Choice B: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gamble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probability </a:t>
            </a:r>
            <a:r>
              <a:rPr sz="2400" i="1" spc="-5" dirty="0">
                <a:solidFill>
                  <a:prstClr val="black"/>
                </a:solidFill>
                <a:cs typeface="Calibri"/>
              </a:rPr>
              <a:t>(p)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</a:t>
            </a:r>
            <a:r>
              <a:rPr sz="2400" dirty="0">
                <a:solidFill>
                  <a:prstClr val="black"/>
                </a:solidFill>
                <a:cs typeface="Calibri"/>
              </a:rPr>
              <a:t>surviving </a:t>
            </a:r>
            <a:r>
              <a:rPr sz="2400" spc="-20" dirty="0">
                <a:solidFill>
                  <a:prstClr val="black"/>
                </a:solidFill>
                <a:cs typeface="Calibri"/>
              </a:rPr>
              <a:t>for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same period </a:t>
            </a:r>
            <a:r>
              <a:rPr sz="2400" dirty="0">
                <a:solidFill>
                  <a:prstClr val="black"/>
                </a:solidFill>
                <a:cs typeface="Calibri"/>
              </a:rPr>
              <a:t>without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disability or </a:t>
            </a:r>
            <a:r>
              <a:rPr sz="2400" dirty="0">
                <a:solidFill>
                  <a:prstClr val="black"/>
                </a:solidFill>
                <a:cs typeface="Calibri"/>
              </a:rPr>
              <a:t>a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probability </a:t>
            </a:r>
            <a:r>
              <a:rPr sz="2400" spc="25" dirty="0">
                <a:solidFill>
                  <a:prstClr val="black"/>
                </a:solidFill>
                <a:cs typeface="Calibri"/>
              </a:rPr>
              <a:t>(1 </a:t>
            </a:r>
            <a:r>
              <a:rPr sz="2400" dirty="0">
                <a:solidFill>
                  <a:prstClr val="black"/>
                </a:solidFill>
                <a:cs typeface="Calibri"/>
              </a:rPr>
              <a:t>— </a:t>
            </a:r>
            <a:r>
              <a:rPr sz="2400" i="1" spc="-5" dirty="0">
                <a:solidFill>
                  <a:prstClr val="black"/>
                </a:solidFill>
                <a:cs typeface="Calibri"/>
              </a:rPr>
              <a:t>p)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of immediate </a:t>
            </a:r>
            <a:r>
              <a:rPr sz="2400" spc="-53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death.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indent="-342900" algn="l" rtl="0"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solidFill>
                  <a:prstClr val="black"/>
                </a:solidFill>
                <a:cs typeface="Calibri"/>
              </a:rPr>
              <a:t>Patient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needs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to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decide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whether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doing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open-heart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surgery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or</a:t>
            </a:r>
            <a:r>
              <a:rPr sz="2400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not.</a:t>
            </a:r>
            <a:endParaRPr sz="2400">
              <a:solidFill>
                <a:prstClr val="black"/>
              </a:solidFill>
              <a:cs typeface="Calibri"/>
            </a:endParaRPr>
          </a:p>
          <a:p>
            <a:pPr marL="355600" marR="78740" indent="-342900" algn="l" rtl="0">
              <a:lnSpc>
                <a:spcPct val="100800"/>
              </a:lnSpc>
              <a:spcBef>
                <a:spcPts val="55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prstClr val="black"/>
                </a:solidFill>
                <a:cs typeface="Calibri"/>
              </a:rPr>
              <a:t>The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probability</a:t>
            </a:r>
            <a:r>
              <a:rPr sz="24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2400" i="1" spc="-5" dirty="0">
                <a:solidFill>
                  <a:prstClr val="black"/>
                </a:solidFill>
                <a:cs typeface="Calibri"/>
              </a:rPr>
              <a:t>(p)</a:t>
            </a:r>
            <a:r>
              <a:rPr sz="2400" i="1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is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varied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until</a:t>
            </a:r>
            <a:r>
              <a:rPr sz="2400" dirty="0">
                <a:solidFill>
                  <a:prstClr val="black"/>
                </a:solidFill>
                <a:cs typeface="Calibri"/>
              </a:rPr>
              <a:t> the</a:t>
            </a:r>
            <a:r>
              <a:rPr sz="24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2400" u="heavy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person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shows</a:t>
            </a:r>
            <a:r>
              <a:rPr sz="2400" u="heavy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no </a:t>
            </a:r>
            <a:r>
              <a:rPr sz="2400" u="heavy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preference</a:t>
            </a:r>
            <a:r>
              <a:rPr sz="2400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cs typeface="Calibri"/>
              </a:rPr>
              <a:t>(is </a:t>
            </a:r>
            <a:r>
              <a:rPr sz="2400" spc="-525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15" dirty="0">
                <a:solidFill>
                  <a:srgbClr val="FF0000"/>
                </a:solidFill>
                <a:cs typeface="Calibri"/>
              </a:rPr>
              <a:t>indifferent)</a:t>
            </a:r>
            <a:r>
              <a:rPr sz="2400" spc="-10" dirty="0">
                <a:solidFill>
                  <a:srgbClr val="FF0000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between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certain</a:t>
            </a:r>
            <a:r>
              <a:rPr sz="2400" spc="-25" dirty="0">
                <a:solidFill>
                  <a:prstClr val="black"/>
                </a:solidFill>
                <a:cs typeface="Calibri"/>
              </a:rPr>
              <a:t>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option</a:t>
            </a:r>
            <a:r>
              <a:rPr sz="2400" spc="-1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and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 </a:t>
            </a:r>
            <a:r>
              <a:rPr sz="2400" dirty="0">
                <a:solidFill>
                  <a:prstClr val="black"/>
                </a:solidFill>
                <a:cs typeface="Calibri"/>
              </a:rPr>
              <a:t>the </a:t>
            </a:r>
            <a:r>
              <a:rPr sz="2400" spc="-10" dirty="0">
                <a:solidFill>
                  <a:prstClr val="black"/>
                </a:solidFill>
                <a:cs typeface="Calibri"/>
              </a:rPr>
              <a:t>gamble </a:t>
            </a:r>
            <a:r>
              <a:rPr sz="2400" spc="-5" dirty="0">
                <a:solidFill>
                  <a:prstClr val="black"/>
                </a:solidFill>
                <a:cs typeface="Calibri"/>
              </a:rPr>
              <a:t>option.</a:t>
            </a:r>
            <a:endParaRPr sz="240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394259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1775</Words>
  <Application>Microsoft Office PowerPoint</Application>
  <PresentationFormat>عرض على الشاشة (3:4)‏</PresentationFormat>
  <Paragraphs>183</Paragraphs>
  <Slides>26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26</vt:i4>
      </vt:variant>
    </vt:vector>
  </HeadingPairs>
  <TitlesOfParts>
    <vt:vector size="28" baseType="lpstr">
      <vt:lpstr>سمة Office</vt:lpstr>
      <vt:lpstr>Office Theme</vt:lpstr>
      <vt:lpstr>Utility</vt:lpstr>
      <vt:lpstr>Utility &amp; Cost Utility Analysis (CUA)</vt:lpstr>
      <vt:lpstr>Example of Utility applicability</vt:lpstr>
      <vt:lpstr>Measures of Utility</vt:lpstr>
      <vt:lpstr>Direct Measures of Health State Preferences</vt:lpstr>
      <vt:lpstr>A- Rating scale</vt:lpstr>
      <vt:lpstr>Rating scale example</vt:lpstr>
      <vt:lpstr>VAS limitations  (VAS vs SG/TTO Methods)</vt:lpstr>
      <vt:lpstr>B- Standard gamble</vt:lpstr>
      <vt:lpstr>Standard Gamble Decision Card</vt:lpstr>
      <vt:lpstr>Standard gamble for a chronic health status</vt:lpstr>
      <vt:lpstr>Example -1  Standard Gamble</vt:lpstr>
      <vt:lpstr>Standard Gamble Example</vt:lpstr>
      <vt:lpstr>Example -2  Standard Gamble</vt:lpstr>
      <vt:lpstr>The Limitations of Standard Gamble Example</vt:lpstr>
      <vt:lpstr>C- Time-trade off (TTO) method</vt:lpstr>
      <vt:lpstr>عرض تقديمي في PowerPoint</vt:lpstr>
      <vt:lpstr>Example-1  TTO method</vt:lpstr>
      <vt:lpstr>Example-1  Time-trade off (TTO)</vt:lpstr>
      <vt:lpstr>Time-trade off (TTO)</vt:lpstr>
      <vt:lpstr>Example-2 Time-trade off method</vt:lpstr>
      <vt:lpstr>The time trade-off (TTO) technique for a chronic disease state</vt:lpstr>
      <vt:lpstr>Example-3 Time-trade off method</vt:lpstr>
      <vt:lpstr>Example-3  Time-trade off (TTO)</vt:lpstr>
      <vt:lpstr>Summary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Utility</dc:title>
  <dc:creator>prog</dc:creator>
  <cp:lastModifiedBy>Maher</cp:lastModifiedBy>
  <cp:revision>1</cp:revision>
  <dcterms:created xsi:type="dcterms:W3CDTF">2024-05-22T10:46:23Z</dcterms:created>
  <dcterms:modified xsi:type="dcterms:W3CDTF">2024-05-22T10:51:06Z</dcterms:modified>
</cp:coreProperties>
</file>