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6858000" cy="9144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632" autoAdjust="0"/>
    <p:restoredTop sz="94660"/>
  </p:normalViewPr>
  <p:slideViewPr>
    <p:cSldViewPr>
      <p:cViewPr>
        <p:scale>
          <a:sx n="70" d="100"/>
          <a:sy n="70" d="100"/>
        </p:scale>
        <p:origin x="-1896" y="24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E2BB29-8E89-4127-ADC8-4D0EFCFBF908}" type="datetimeFigureOut">
              <a:rPr lang="en-US" smtClean="0"/>
              <a:t>3/18/2024</a:t>
            </a:fld>
            <a:endParaRPr lang="en-US"/>
          </a:p>
        </p:txBody>
      </p:sp>
      <p:sp>
        <p:nvSpPr>
          <p:cNvPr id="4" name="عنصر نائب لصورة الشريحة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B532FC-DCFF-4AE0-BE26-2D78BAE6892D}" type="slidenum">
              <a:rPr lang="en-US" smtClean="0"/>
              <a:t>‹#›</a:t>
            </a:fld>
            <a:endParaRPr lang="en-US"/>
          </a:p>
        </p:txBody>
      </p:sp>
    </p:spTree>
    <p:extLst>
      <p:ext uri="{BB962C8B-B14F-4D97-AF65-F5344CB8AC3E}">
        <p14:creationId xmlns:p14="http://schemas.microsoft.com/office/powerpoint/2010/main" val="286924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89B532FC-DCFF-4AE0-BE26-2D78BAE6892D}" type="slidenum">
              <a:rPr lang="en-US" smtClean="0"/>
              <a:t>1</a:t>
            </a:fld>
            <a:endParaRPr lang="en-US"/>
          </a:p>
        </p:txBody>
      </p:sp>
    </p:spTree>
    <p:extLst>
      <p:ext uri="{BB962C8B-B14F-4D97-AF65-F5344CB8AC3E}">
        <p14:creationId xmlns:p14="http://schemas.microsoft.com/office/powerpoint/2010/main" val="2006510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828801"/>
            <a:ext cx="5886450" cy="2569633"/>
          </a:xfrm>
        </p:spPr>
        <p:txBody>
          <a:bodyPr anchor="b">
            <a:noAutofit/>
          </a:bodyPr>
          <a:lstStyle>
            <a:lvl1pPr>
              <a:defRPr sz="5400" cap="all" baseline="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514350" y="4673600"/>
            <a:ext cx="4800600" cy="23368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09/09/1445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cxnSp>
        <p:nvCxnSpPr>
          <p:cNvPr id="8" name="Straight Connector 7"/>
          <p:cNvCxnSpPr/>
          <p:nvPr/>
        </p:nvCxnSpPr>
        <p:spPr>
          <a:xfrm>
            <a:off x="514350" y="4531360"/>
            <a:ext cx="588645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09/09/1445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812800"/>
            <a:ext cx="1543050" cy="7823200"/>
          </a:xfrm>
        </p:spPr>
        <p:txBody>
          <a:bodyPr vert="eaVert" anchor="b"/>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342900" y="812800"/>
            <a:ext cx="4514850" cy="78232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09/09/1445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09/09/1445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541735" y="3149601"/>
            <a:ext cx="5829300" cy="2933700"/>
          </a:xfrm>
        </p:spPr>
        <p:txBody>
          <a:bodyPr anchor="b">
            <a:normAutofit/>
          </a:bodyPr>
          <a:lstStyle>
            <a:lvl1pPr algn="l">
              <a:defRPr sz="48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41735" y="6169153"/>
            <a:ext cx="5829300" cy="2000249"/>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09/09/1445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cxnSp>
        <p:nvCxnSpPr>
          <p:cNvPr id="7" name="Straight Connector 6"/>
          <p:cNvCxnSpPr/>
          <p:nvPr/>
        </p:nvCxnSpPr>
        <p:spPr>
          <a:xfrm>
            <a:off x="548640" y="6132576"/>
            <a:ext cx="588645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342900" y="2231136"/>
            <a:ext cx="3028950" cy="62910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3486150" y="2231136"/>
            <a:ext cx="3028950" cy="62910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t>09/09/1445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342900" y="2235200"/>
            <a:ext cx="2948940" cy="853016"/>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342900" y="3251200"/>
            <a:ext cx="294894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3566160" y="2235200"/>
            <a:ext cx="2948940" cy="853016"/>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3566160" y="3251200"/>
            <a:ext cx="294894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09/09/1445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cxnSp>
        <p:nvCxnSpPr>
          <p:cNvPr id="11" name="Straight Connector 10"/>
          <p:cNvCxnSpPr/>
          <p:nvPr/>
        </p:nvCxnSpPr>
        <p:spPr>
          <a:xfrm rot="5400000">
            <a:off x="289858" y="5394662"/>
            <a:ext cx="6278880" cy="596"/>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09/09/1445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09/09/1445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42900" y="1056107"/>
            <a:ext cx="1604772" cy="1682496"/>
          </a:xfrm>
        </p:spPr>
        <p:txBody>
          <a:bodyPr anchor="b">
            <a:no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228850" y="1056107"/>
            <a:ext cx="4286250" cy="743712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342901" y="2840737"/>
            <a:ext cx="1604772" cy="565815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09/09/1445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cxnSp>
        <p:nvCxnSpPr>
          <p:cNvPr id="9" name="Straight Connector 8"/>
          <p:cNvCxnSpPr/>
          <p:nvPr/>
        </p:nvCxnSpPr>
        <p:spPr>
          <a:xfrm rot="5400000">
            <a:off x="-1636707" y="4774071"/>
            <a:ext cx="743712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42900" y="1056640"/>
            <a:ext cx="1607010" cy="168656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2143957" y="1117602"/>
            <a:ext cx="4428293" cy="7333941"/>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42900" y="2844800"/>
            <a:ext cx="1604772" cy="56570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09/09/1445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Rectangle 9"/>
          <p:cNvSpPr/>
          <p:nvPr/>
        </p:nvSpPr>
        <p:spPr>
          <a:xfrm>
            <a:off x="0" y="294381"/>
            <a:ext cx="6858000" cy="3048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42900" y="711200"/>
            <a:ext cx="6172200" cy="13208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342900" y="2133600"/>
            <a:ext cx="6172200" cy="65024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0" y="0"/>
            <a:ext cx="6858000" cy="4876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342900" y="24384"/>
            <a:ext cx="2171700" cy="438912"/>
          </a:xfrm>
          <a:prstGeom prst="rect">
            <a:avLst/>
          </a:prstGeom>
        </p:spPr>
        <p:txBody>
          <a:bodyPr vert="horz" lIns="91440" tIns="45720" rIns="91440" bIns="45720" rtlCol="0" anchor="ctr"/>
          <a:lstStyle>
            <a:lvl1pPr algn="l">
              <a:defRPr sz="1200">
                <a:solidFill>
                  <a:srgbClr val="FFFFFF"/>
                </a:solidFill>
              </a:defRPr>
            </a:lvl1pPr>
          </a:lstStyle>
          <a:p>
            <a:fld id="{1B8ABB09-4A1D-463E-8065-109CC2B7EFAA}" type="datetimeFigureOut">
              <a:rPr lang="ar-SA" smtClean="0"/>
              <a:t>09/09/1445</a:t>
            </a:fld>
            <a:endParaRPr lang="ar-SA"/>
          </a:p>
        </p:txBody>
      </p:sp>
      <p:sp>
        <p:nvSpPr>
          <p:cNvPr id="5" name="Footer Placeholder 4"/>
          <p:cNvSpPr>
            <a:spLocks noGrp="1"/>
          </p:cNvSpPr>
          <p:nvPr>
            <p:ph type="ftr" sz="quarter" idx="3"/>
          </p:nvPr>
        </p:nvSpPr>
        <p:spPr>
          <a:xfrm>
            <a:off x="2571750" y="24384"/>
            <a:ext cx="3086100" cy="438912"/>
          </a:xfrm>
          <a:prstGeom prst="rect">
            <a:avLst/>
          </a:prstGeom>
        </p:spPr>
        <p:txBody>
          <a:bodyPr vert="horz" lIns="91440" tIns="45720" rIns="91440" bIns="45720" rtlCol="0" anchor="ctr"/>
          <a:lstStyle>
            <a:lvl1pPr algn="ctr">
              <a:defRPr sz="1200">
                <a:solidFill>
                  <a:srgbClr val="FFFFFF"/>
                </a:solidFill>
              </a:defRPr>
            </a:lvl1pPr>
          </a:lstStyle>
          <a:p>
            <a:endParaRPr lang="ar-SA"/>
          </a:p>
        </p:txBody>
      </p:sp>
      <p:sp>
        <p:nvSpPr>
          <p:cNvPr id="6" name="Slide Number Placeholder 5"/>
          <p:cNvSpPr>
            <a:spLocks noGrp="1"/>
          </p:cNvSpPr>
          <p:nvPr>
            <p:ph type="sldNum" sz="quarter" idx="4"/>
          </p:nvPr>
        </p:nvSpPr>
        <p:spPr>
          <a:xfrm>
            <a:off x="5715000" y="24384"/>
            <a:ext cx="800100" cy="438912"/>
          </a:xfrm>
          <a:prstGeom prst="rect">
            <a:avLst/>
          </a:prstGeom>
        </p:spPr>
        <p:txBody>
          <a:bodyPr vert="horz" lIns="91440" tIns="45720" rIns="91440" bIns="45720" rtlCol="0" anchor="ctr"/>
          <a:lstStyle>
            <a:lvl1pPr algn="l">
              <a:defRPr sz="1400" b="1">
                <a:solidFill>
                  <a:srgbClr val="FFFFFF"/>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60648" y="539553"/>
            <a:ext cx="6480720" cy="1440159"/>
          </a:xfrm>
        </p:spPr>
        <p:txBody>
          <a:bodyPr/>
          <a:lstStyle/>
          <a:p>
            <a:pPr algn="ctr"/>
            <a:r>
              <a:rPr lang="en-US" sz="1800" b="1" dirty="0"/>
              <a:t>College of Pharmacy/University </a:t>
            </a:r>
            <a:r>
              <a:rPr lang="en-US" sz="1800" b="1" dirty="0" smtClean="0"/>
              <a:t>of al </a:t>
            </a:r>
            <a:r>
              <a:rPr lang="en-US" sz="1800" b="1" dirty="0" err="1" smtClean="0"/>
              <a:t>mustaqbal</a:t>
            </a:r>
            <a:r>
              <a:rPr lang="en-US" sz="1800" b="1" dirty="0" smtClean="0"/>
              <a:t/>
            </a:r>
            <a:br>
              <a:rPr lang="en-US" sz="1800" b="1" dirty="0" smtClean="0"/>
            </a:br>
            <a:r>
              <a:rPr lang="en-US" sz="1800" b="1" dirty="0" smtClean="0"/>
              <a:t/>
            </a:r>
            <a:br>
              <a:rPr lang="en-US" sz="1800" b="1" dirty="0" smtClean="0"/>
            </a:br>
            <a:r>
              <a:rPr lang="en-US" sz="1800" b="1" dirty="0" err="1" smtClean="0"/>
              <a:t>Pharmacoeconomics</a:t>
            </a:r>
            <a:r>
              <a:rPr lang="en-US" sz="1800" b="1" dirty="0" smtClean="0"/>
              <a:t/>
            </a:r>
            <a:br>
              <a:rPr lang="en-US" sz="1800" b="1" dirty="0" smtClean="0"/>
            </a:br>
            <a:r>
              <a:rPr lang="en-US" sz="1800" b="1" dirty="0" smtClean="0"/>
              <a:t/>
            </a:r>
            <a:br>
              <a:rPr lang="en-US" sz="1800" b="1" dirty="0" smtClean="0"/>
            </a:br>
            <a:r>
              <a:rPr lang="en-US" sz="1800" b="1" dirty="0" smtClean="0"/>
              <a:t> by. </a:t>
            </a:r>
            <a:r>
              <a:rPr lang="en-US" sz="1800" b="1" dirty="0" err="1" smtClean="0"/>
              <a:t>dr</a:t>
            </a:r>
            <a:r>
              <a:rPr lang="en-US" sz="1800" b="1" dirty="0"/>
              <a:t> </a:t>
            </a:r>
            <a:r>
              <a:rPr lang="en-US" sz="1800" b="1" dirty="0" err="1" smtClean="0"/>
              <a:t>hasanain</a:t>
            </a:r>
            <a:r>
              <a:rPr lang="en-US" sz="1800" b="1" dirty="0" smtClean="0"/>
              <a:t> am </a:t>
            </a:r>
            <a:r>
              <a:rPr lang="en-US" sz="1800" b="1" dirty="0" err="1" smtClean="0"/>
              <a:t>abbas</a:t>
            </a:r>
            <a:endParaRPr lang="en-US" sz="1800" b="1" dirty="0"/>
          </a:p>
        </p:txBody>
      </p:sp>
      <p:sp>
        <p:nvSpPr>
          <p:cNvPr id="3" name="عنوان فرعي 2"/>
          <p:cNvSpPr>
            <a:spLocks noGrp="1"/>
          </p:cNvSpPr>
          <p:nvPr>
            <p:ph type="subTitle" idx="1"/>
          </p:nvPr>
        </p:nvSpPr>
        <p:spPr>
          <a:xfrm>
            <a:off x="260648" y="2195736"/>
            <a:ext cx="6408712" cy="6696744"/>
          </a:xfrm>
        </p:spPr>
        <p:txBody>
          <a:bodyPr>
            <a:normAutofit/>
          </a:bodyPr>
          <a:lstStyle/>
          <a:p>
            <a:r>
              <a:rPr lang="en-US" sz="1800" b="1" dirty="0"/>
              <a:t>Principles of </a:t>
            </a:r>
            <a:r>
              <a:rPr lang="en-US" sz="1800" b="1" dirty="0" err="1" smtClean="0"/>
              <a:t>Pharmacoeconomics</a:t>
            </a:r>
            <a:r>
              <a:rPr lang="en-US" sz="1800" b="1" dirty="0" smtClean="0"/>
              <a:t> :</a:t>
            </a:r>
          </a:p>
          <a:p>
            <a:endParaRPr lang="en-US" sz="1800" b="1" dirty="0"/>
          </a:p>
          <a:p>
            <a:r>
              <a:rPr lang="en-US" sz="1800" b="1" dirty="0"/>
              <a:t>An economic evaluation is a study that compares the costs and results (outcomes) of two </a:t>
            </a:r>
            <a:r>
              <a:rPr lang="en-US" sz="1800" b="1" dirty="0" smtClean="0"/>
              <a:t>or </a:t>
            </a:r>
            <a:r>
              <a:rPr lang="en-US" sz="1800" b="1" dirty="0"/>
              <a:t>more available interventions or services.</a:t>
            </a:r>
          </a:p>
          <a:p>
            <a:r>
              <a:rPr lang="en-US" sz="1800" b="1" dirty="0"/>
              <a:t>Assessing the clinical effectiveness (outcomes) of any new health care intervention, </a:t>
            </a:r>
            <a:r>
              <a:rPr lang="en-US" sz="1800" b="1" dirty="0" smtClean="0"/>
              <a:t>including </a:t>
            </a:r>
            <a:r>
              <a:rPr lang="en-US" sz="1800" b="1" dirty="0"/>
              <a:t>medications, is paramount in determining the role of the new intervention in </a:t>
            </a:r>
            <a:r>
              <a:rPr lang="en-US" sz="1800" b="1" dirty="0" smtClean="0"/>
              <a:t>clinical </a:t>
            </a:r>
            <a:r>
              <a:rPr lang="en-US" sz="1800" b="1" dirty="0"/>
              <a:t>practice</a:t>
            </a:r>
            <a:r>
              <a:rPr lang="en-US" sz="1800" b="1" dirty="0" smtClean="0"/>
              <a:t>.</a:t>
            </a:r>
          </a:p>
          <a:p>
            <a:r>
              <a:rPr lang="en-US" sz="1800" b="1" dirty="0" smtClean="0"/>
              <a:t> </a:t>
            </a:r>
            <a:r>
              <a:rPr lang="en-US" sz="1800" b="1" dirty="0"/>
              <a:t>The new interventions may provide only a modest advantage (or no </a:t>
            </a:r>
            <a:r>
              <a:rPr lang="en-US" sz="1800" b="1" dirty="0" smtClean="0"/>
              <a:t>advantage</a:t>
            </a:r>
            <a:r>
              <a:rPr lang="en-US" sz="1800" b="1" dirty="0"/>
              <a:t>) over existing treatment, usually at a higher cost. In the case of pharmaceutical </a:t>
            </a:r>
            <a:r>
              <a:rPr lang="en-US" sz="1800" b="1" dirty="0" smtClean="0"/>
              <a:t>interventions</a:t>
            </a:r>
            <a:r>
              <a:rPr lang="en-US" sz="1800" b="1" dirty="0"/>
              <a:t>, </a:t>
            </a:r>
            <a:r>
              <a:rPr lang="en-US" sz="1800" b="1" dirty="0" err="1"/>
              <a:t>pharmacoeconomics</a:t>
            </a:r>
            <a:r>
              <a:rPr lang="en-US" sz="1800" b="1" dirty="0"/>
              <a:t> attempts to measure if the added outcome of one </a:t>
            </a:r>
            <a:r>
              <a:rPr lang="en-US" sz="1800" b="1" dirty="0" smtClean="0"/>
              <a:t>intervention </a:t>
            </a:r>
            <a:r>
              <a:rPr lang="en-US" sz="1800" b="1" dirty="0"/>
              <a:t>is worth the added cost of that intervention(1</a:t>
            </a:r>
            <a:r>
              <a:rPr lang="en-US" sz="1800" b="1" dirty="0" smtClean="0"/>
              <a:t>)</a:t>
            </a:r>
          </a:p>
          <a:p>
            <a:endParaRPr lang="en-US" sz="1600" b="1" dirty="0"/>
          </a:p>
          <a:p>
            <a:endParaRPr lang="en-US" sz="1800" b="1" dirty="0"/>
          </a:p>
          <a:p>
            <a:r>
              <a:rPr lang="en-US" sz="1800" b="1" dirty="0" err="1"/>
              <a:t>Pharmacoeconomics</a:t>
            </a:r>
            <a:r>
              <a:rPr lang="en-US" sz="1800" b="1" dirty="0"/>
              <a:t> </a:t>
            </a:r>
            <a:r>
              <a:rPr lang="en-US" sz="1800" b="1" dirty="0" smtClean="0"/>
              <a:t>has </a:t>
            </a:r>
            <a:r>
              <a:rPr lang="en-US" sz="1800" b="1" dirty="0"/>
              <a:t>been defined </a:t>
            </a:r>
            <a:r>
              <a:rPr lang="en-US" sz="1800" b="1" dirty="0" smtClean="0"/>
              <a:t> : as </a:t>
            </a:r>
            <a:r>
              <a:rPr lang="en-US" sz="1800" b="1" dirty="0"/>
              <a:t>the description and analysis of the costs of </a:t>
            </a:r>
            <a:r>
              <a:rPr lang="en-US" sz="1800" b="1" dirty="0" smtClean="0"/>
              <a:t>drug </a:t>
            </a:r>
            <a:r>
              <a:rPr lang="en-US" sz="1800" b="1" dirty="0"/>
              <a:t>therapy to health care systems and society. It identifies, measures, and </a:t>
            </a:r>
            <a:r>
              <a:rPr lang="en-US" sz="1800" b="1" dirty="0" err="1"/>
              <a:t>compares</a:t>
            </a:r>
            <a:r>
              <a:rPr lang="en-US" sz="1800" b="1" dirty="0"/>
              <a:t> the costs and consequences of pharmaceutical products and services.</a:t>
            </a:r>
          </a:p>
          <a:p>
            <a:endParaRPr lang="en-US" sz="1400" dirty="0" smtClean="0"/>
          </a:p>
          <a:p>
            <a:endParaRPr lang="en-US" sz="1400" dirty="0"/>
          </a:p>
          <a:p>
            <a:endParaRPr lang="en-US" sz="1400" dirty="0"/>
          </a:p>
        </p:txBody>
      </p:sp>
    </p:spTree>
    <p:extLst>
      <p:ext uri="{BB962C8B-B14F-4D97-AF65-F5344CB8AC3E}">
        <p14:creationId xmlns:p14="http://schemas.microsoft.com/office/powerpoint/2010/main" val="12180337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539552"/>
            <a:ext cx="6172200" cy="1492448"/>
          </a:xfrm>
        </p:spPr>
        <p:txBody>
          <a:bodyPr>
            <a:noAutofit/>
          </a:bodyPr>
          <a:lstStyle/>
          <a:p>
            <a:r>
              <a:rPr lang="en-US" sz="2000" b="1" dirty="0" smtClean="0">
                <a:solidFill>
                  <a:srgbClr val="FF0000"/>
                </a:solidFill>
              </a:rPr>
              <a:t/>
            </a:r>
            <a:br>
              <a:rPr lang="en-US" sz="2000" b="1" dirty="0" smtClean="0">
                <a:solidFill>
                  <a:srgbClr val="FF0000"/>
                </a:solidFill>
              </a:rPr>
            </a:br>
            <a:r>
              <a:rPr lang="en-US" sz="2000" b="1" dirty="0" smtClean="0">
                <a:solidFill>
                  <a:srgbClr val="FF0000"/>
                </a:solidFill>
              </a:rPr>
              <a:t>Fixed</a:t>
            </a:r>
            <a:r>
              <a:rPr lang="en-US" sz="2000" b="1" dirty="0">
                <a:solidFill>
                  <a:srgbClr val="FF0000"/>
                </a:solidFill>
              </a:rPr>
              <a:t>, </a:t>
            </a:r>
            <a:r>
              <a:rPr lang="en-US" sz="2000" b="1" dirty="0" err="1">
                <a:solidFill>
                  <a:srgbClr val="FF0000"/>
                </a:solidFill>
              </a:rPr>
              <a:t>semifixed</a:t>
            </a:r>
            <a:r>
              <a:rPr lang="en-US" sz="2000" b="1" dirty="0">
                <a:solidFill>
                  <a:srgbClr val="FF0000"/>
                </a:solidFill>
              </a:rPr>
              <a:t> and variable costs </a:t>
            </a:r>
            <a:r>
              <a:rPr lang="en-US" sz="2000" b="1" dirty="0"/>
              <a:t/>
            </a:r>
            <a:br>
              <a:rPr lang="en-US" sz="2000" b="1" dirty="0"/>
            </a:br>
            <a:r>
              <a:rPr lang="en-US" sz="2000" b="1" dirty="0"/>
              <a:t>The costs of healthcare can be split into fixed costs &amp; variable costs. </a:t>
            </a:r>
            <a:r>
              <a:rPr lang="en-US" sz="2000" b="1" dirty="0" smtClean="0"/>
              <a:t>There </a:t>
            </a:r>
            <a:r>
              <a:rPr lang="en-US" sz="2000" b="1" dirty="0"/>
              <a:t>is an </a:t>
            </a:r>
            <a:r>
              <a:rPr lang="en-US" sz="2000" b="1" dirty="0" smtClean="0"/>
              <a:t>intermediate </a:t>
            </a:r>
            <a:r>
              <a:rPr lang="en-US" sz="2000" b="1" dirty="0"/>
              <a:t>category called </a:t>
            </a:r>
            <a:r>
              <a:rPr lang="en-US" sz="2000" b="1" dirty="0" err="1"/>
              <a:t>semifixed</a:t>
            </a:r>
            <a:r>
              <a:rPr lang="en-US" sz="2000" b="1" dirty="0"/>
              <a:t> costs.</a:t>
            </a:r>
            <a:br>
              <a:rPr lang="en-US" sz="2000" b="1" dirty="0"/>
            </a:br>
            <a:endParaRPr lang="en-US" sz="2000" b="1" dirty="0"/>
          </a:p>
        </p:txBody>
      </p:sp>
      <p:sp>
        <p:nvSpPr>
          <p:cNvPr id="3" name="عنصر نائب للمحتوى 2"/>
          <p:cNvSpPr>
            <a:spLocks noGrp="1"/>
          </p:cNvSpPr>
          <p:nvPr>
            <p:ph idx="1"/>
          </p:nvPr>
        </p:nvSpPr>
        <p:spPr/>
        <p:txBody>
          <a:bodyPr>
            <a:normAutofit fontScale="85000" lnSpcReduction="10000"/>
          </a:bodyPr>
          <a:lstStyle/>
          <a:p>
            <a:r>
              <a:rPr lang="en-US" b="1" dirty="0" smtClean="0">
                <a:solidFill>
                  <a:srgbClr val="FF0000"/>
                </a:solidFill>
              </a:rPr>
              <a:t>1- </a:t>
            </a:r>
            <a:r>
              <a:rPr lang="en-US" b="1" dirty="0">
                <a:solidFill>
                  <a:srgbClr val="FF0000"/>
                </a:solidFill>
              </a:rPr>
              <a:t>Fixed costs</a:t>
            </a:r>
          </a:p>
          <a:p>
            <a:r>
              <a:rPr lang="en-US" b="1" dirty="0"/>
              <a:t>These costs are incurred whether patients are treated or not. </a:t>
            </a:r>
            <a:endParaRPr lang="en-US" b="1" dirty="0" smtClean="0"/>
          </a:p>
          <a:p>
            <a:r>
              <a:rPr lang="en-US" b="1" dirty="0" smtClean="0"/>
              <a:t>These </a:t>
            </a:r>
            <a:r>
              <a:rPr lang="en-US" b="1" dirty="0"/>
              <a:t>costs include two major </a:t>
            </a:r>
            <a:r>
              <a:rPr lang="en-US" b="1" dirty="0" smtClean="0"/>
              <a:t>components</a:t>
            </a:r>
            <a:r>
              <a:rPr lang="en-US" b="1" dirty="0"/>
              <a:t>: overhead &amp; capital costs. Examples of capital costs are building hospitals or </a:t>
            </a:r>
            <a:r>
              <a:rPr lang="en-US" b="1" dirty="0" smtClean="0"/>
              <a:t>counseling </a:t>
            </a:r>
            <a:r>
              <a:rPr lang="en-US" b="1" dirty="0"/>
              <a:t>rooms, costs of </a:t>
            </a:r>
            <a:r>
              <a:rPr lang="en-US" b="1" dirty="0" err="1"/>
              <a:t>equipments</a:t>
            </a:r>
            <a:r>
              <a:rPr lang="en-US" b="1" dirty="0"/>
              <a:t> &amp; instruments. </a:t>
            </a:r>
          </a:p>
          <a:p>
            <a:r>
              <a:rPr lang="en-US" b="1" dirty="0">
                <a:solidFill>
                  <a:srgbClr val="FF0000"/>
                </a:solidFill>
              </a:rPr>
              <a:t>2- Variable costs</a:t>
            </a:r>
          </a:p>
          <a:p>
            <a:r>
              <a:rPr lang="en-US" b="1" dirty="0"/>
              <a:t>These costs are incurred from patients' treatment. They include </a:t>
            </a:r>
            <a:r>
              <a:rPr lang="en-US" b="1" dirty="0" smtClean="0"/>
              <a:t>disposable </a:t>
            </a:r>
            <a:r>
              <a:rPr lang="en-US" b="1" dirty="0" err="1" smtClean="0"/>
              <a:t>equipments</a:t>
            </a:r>
            <a:r>
              <a:rPr lang="en-US" b="1" dirty="0"/>
              <a:t>, </a:t>
            </a:r>
            <a:r>
              <a:rPr lang="en-US" b="1" dirty="0" smtClean="0"/>
              <a:t>drugs</a:t>
            </a:r>
            <a:r>
              <a:rPr lang="en-US" b="1" dirty="0"/>
              <a:t>, blood products &amp; investigations.</a:t>
            </a:r>
          </a:p>
          <a:p>
            <a:r>
              <a:rPr lang="en-US" b="1" dirty="0">
                <a:solidFill>
                  <a:srgbClr val="FF0000"/>
                </a:solidFill>
              </a:rPr>
              <a:t>3- </a:t>
            </a:r>
            <a:r>
              <a:rPr lang="en-US" b="1" dirty="0" err="1">
                <a:solidFill>
                  <a:srgbClr val="FF0000"/>
                </a:solidFill>
              </a:rPr>
              <a:t>Semifixed</a:t>
            </a:r>
            <a:r>
              <a:rPr lang="en-US" b="1" dirty="0">
                <a:solidFill>
                  <a:srgbClr val="FF0000"/>
                </a:solidFill>
              </a:rPr>
              <a:t> costs</a:t>
            </a:r>
          </a:p>
          <a:p>
            <a:r>
              <a:rPr lang="en-US" b="1" dirty="0"/>
              <a:t>These costs virtually refer to staffing costs</a:t>
            </a:r>
            <a:r>
              <a:rPr lang="en-US" b="1" dirty="0" smtClean="0"/>
              <a:t>.</a:t>
            </a:r>
          </a:p>
          <a:p>
            <a:r>
              <a:rPr lang="en-US" b="1" dirty="0" smtClean="0"/>
              <a:t> </a:t>
            </a:r>
            <a:r>
              <a:rPr lang="en-US" b="1" dirty="0"/>
              <a:t>Staff costs may vary directly with activity and </a:t>
            </a:r>
            <a:r>
              <a:rPr lang="en-US" b="1" dirty="0" smtClean="0"/>
              <a:t>here </a:t>
            </a:r>
            <a:r>
              <a:rPr lang="en-US" b="1" dirty="0"/>
              <a:t>they can be considered as variable costs. However, staff costs may increase only </a:t>
            </a:r>
          </a:p>
          <a:p>
            <a:r>
              <a:rPr lang="en-US" b="1" dirty="0"/>
              <a:t>when there is a large increase in activity and here they can be considered as </a:t>
            </a:r>
            <a:r>
              <a:rPr lang="en-US" b="1" dirty="0" err="1"/>
              <a:t>semifixed</a:t>
            </a:r>
            <a:r>
              <a:rPr lang="en-US" b="1" dirty="0"/>
              <a:t> </a:t>
            </a:r>
          </a:p>
          <a:p>
            <a:r>
              <a:rPr lang="en-US" b="1" dirty="0"/>
              <a:t>costs</a:t>
            </a:r>
          </a:p>
        </p:txBody>
      </p:sp>
    </p:spTree>
    <p:extLst>
      <p:ext uri="{BB962C8B-B14F-4D97-AF65-F5344CB8AC3E}">
        <p14:creationId xmlns:p14="http://schemas.microsoft.com/office/powerpoint/2010/main" val="15266016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2800" b="1" dirty="0">
                <a:solidFill>
                  <a:srgbClr val="FF0000"/>
                </a:solidFill>
              </a:rPr>
              <a:t>What costs need to be included in an economic evaluation</a:t>
            </a:r>
          </a:p>
        </p:txBody>
      </p:sp>
      <p:sp>
        <p:nvSpPr>
          <p:cNvPr id="3" name="عنصر نائب للمحتوى 2"/>
          <p:cNvSpPr>
            <a:spLocks noGrp="1"/>
          </p:cNvSpPr>
          <p:nvPr>
            <p:ph idx="1"/>
          </p:nvPr>
        </p:nvSpPr>
        <p:spPr>
          <a:xfrm>
            <a:off x="342900" y="1835696"/>
            <a:ext cx="6172200" cy="6800304"/>
          </a:xfrm>
        </p:spPr>
        <p:txBody>
          <a:bodyPr>
            <a:normAutofit/>
          </a:bodyPr>
          <a:lstStyle/>
          <a:p>
            <a:r>
              <a:rPr lang="en-US" b="1" dirty="0"/>
              <a:t>It is important to state the perspective of the study, as this determines which costs are </a:t>
            </a:r>
            <a:r>
              <a:rPr lang="en-US" b="1" dirty="0" smtClean="0"/>
              <a:t>included.</a:t>
            </a:r>
          </a:p>
          <a:p>
            <a:r>
              <a:rPr lang="en-US" b="1" dirty="0" smtClean="0"/>
              <a:t> </a:t>
            </a:r>
            <a:r>
              <a:rPr lang="en-US" b="1" dirty="0"/>
              <a:t>Health economics is based on welfare economics, and so it is concerned with </a:t>
            </a:r>
            <a:r>
              <a:rPr lang="en-US" b="1" dirty="0" smtClean="0"/>
              <a:t>society's welfare, not just the welfare of individual patient groups or healthcare providers.</a:t>
            </a:r>
          </a:p>
          <a:p>
            <a:r>
              <a:rPr lang="en-US" b="1" dirty="0" smtClean="0"/>
              <a:t>Therefore</a:t>
            </a:r>
            <a:r>
              <a:rPr lang="en-US" b="1" dirty="0"/>
              <a:t>, the ideal perspective is considered to be the societal perspective because it is </a:t>
            </a:r>
            <a:r>
              <a:rPr lang="en-US" b="1" dirty="0" smtClean="0"/>
              <a:t>the </a:t>
            </a:r>
            <a:r>
              <a:rPr lang="en-US" b="1" dirty="0"/>
              <a:t>widest perspective and looks at the costs from the viewpoint of society as a whole. </a:t>
            </a:r>
            <a:endParaRPr lang="en-US" b="1" dirty="0" smtClean="0"/>
          </a:p>
          <a:p>
            <a:r>
              <a:rPr lang="en-US" b="1" dirty="0" smtClean="0"/>
              <a:t>The societal </a:t>
            </a:r>
            <a:r>
              <a:rPr lang="en-US" b="1" dirty="0"/>
              <a:t>perspective includes direct, indirect and intangible costs.</a:t>
            </a:r>
          </a:p>
        </p:txBody>
      </p:sp>
    </p:spTree>
    <p:extLst>
      <p:ext uri="{BB962C8B-B14F-4D97-AF65-F5344CB8AC3E}">
        <p14:creationId xmlns:p14="http://schemas.microsoft.com/office/powerpoint/2010/main" val="25884949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عنصر نائب للمحتوى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43408" y="827584"/>
            <a:ext cx="7848872" cy="6615297"/>
          </a:xfrm>
        </p:spPr>
      </p:pic>
    </p:spTree>
    <p:extLst>
      <p:ext uri="{BB962C8B-B14F-4D97-AF65-F5344CB8AC3E}">
        <p14:creationId xmlns:p14="http://schemas.microsoft.com/office/powerpoint/2010/main" val="11515387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711200"/>
            <a:ext cx="6172200" cy="2780680"/>
          </a:xfrm>
        </p:spPr>
        <p:txBody>
          <a:bodyPr>
            <a:normAutofit/>
          </a:bodyPr>
          <a:lstStyle/>
          <a:p>
            <a:r>
              <a:rPr lang="en-US" sz="1600" b="1" dirty="0" smtClean="0"/>
              <a:t/>
            </a:r>
            <a:br>
              <a:rPr lang="en-US" sz="1600" b="1" dirty="0" smtClean="0"/>
            </a:br>
            <a:r>
              <a:rPr lang="en-US" sz="1600" b="1" dirty="0"/>
              <a:t/>
            </a:r>
            <a:br>
              <a:rPr lang="en-US" sz="1600" b="1" dirty="0"/>
            </a:br>
            <a:r>
              <a:rPr lang="en-US" sz="1600" b="1" dirty="0" smtClean="0"/>
              <a:t/>
            </a:r>
            <a:br>
              <a:rPr lang="en-US" sz="1600" b="1" dirty="0" smtClean="0"/>
            </a:br>
            <a:r>
              <a:rPr lang="en-US" sz="1600" b="1" dirty="0" smtClean="0"/>
              <a:t>Figure </a:t>
            </a:r>
            <a:r>
              <a:rPr lang="en-US" sz="1600" b="1" dirty="0"/>
              <a:t>1.Basic </a:t>
            </a:r>
            <a:r>
              <a:rPr lang="en-US" sz="1600" b="1" dirty="0" err="1"/>
              <a:t>pharmacoeconomic</a:t>
            </a:r>
            <a:r>
              <a:rPr lang="en-US" sz="1600" b="1" dirty="0"/>
              <a:t> </a:t>
            </a:r>
            <a:r>
              <a:rPr lang="en-US" sz="1600" b="1" dirty="0" err="1"/>
              <a:t>equation.Pharmacoeconomic</a:t>
            </a:r>
            <a:r>
              <a:rPr lang="en-US" sz="1600" b="1" dirty="0"/>
              <a:t> studies compare the </a:t>
            </a:r>
            <a:r>
              <a:rPr lang="en-US" sz="1600" b="1" dirty="0" smtClean="0"/>
              <a:t>costs </a:t>
            </a:r>
            <a:r>
              <a:rPr lang="en-US" sz="1600" b="1" dirty="0"/>
              <a:t>(left box) associated with providing a pharmacy product or service (represented </a:t>
            </a:r>
            <a:r>
              <a:rPr lang="en-US" sz="1600" b="1" dirty="0" smtClean="0"/>
              <a:t>as Rx</a:t>
            </a:r>
            <a:r>
              <a:rPr lang="en-US" sz="1600" b="1" dirty="0"/>
              <a:t>) to the outcome of the product or service.</a:t>
            </a:r>
          </a:p>
        </p:txBody>
      </p:sp>
      <p:sp>
        <p:nvSpPr>
          <p:cNvPr id="3" name="عنصر نائب للمحتوى 2"/>
          <p:cNvSpPr>
            <a:spLocks noGrp="1"/>
          </p:cNvSpPr>
          <p:nvPr>
            <p:ph idx="1"/>
          </p:nvPr>
        </p:nvSpPr>
        <p:spPr>
          <a:xfrm>
            <a:off x="342900" y="3203848"/>
            <a:ext cx="6172200" cy="5432152"/>
          </a:xfrm>
        </p:spPr>
        <p:txBody>
          <a:bodyPr>
            <a:normAutofit/>
          </a:bodyPr>
          <a:lstStyle/>
          <a:p>
            <a:r>
              <a:rPr lang="en-US" sz="1800" b="1" dirty="0"/>
              <a:t>If just the left-hand side of the equation is measured without regard for outcomes, it is a </a:t>
            </a:r>
            <a:r>
              <a:rPr lang="en-US" sz="1800" b="1" dirty="0" smtClean="0"/>
              <a:t>cost </a:t>
            </a:r>
            <a:r>
              <a:rPr lang="en-US" sz="1800" b="1" dirty="0"/>
              <a:t>analysis (or a partial economic analysis). If just the right-hand side of the equation is </a:t>
            </a:r>
            <a:r>
              <a:rPr lang="en-US" sz="1800" b="1" dirty="0" smtClean="0"/>
              <a:t>measured </a:t>
            </a:r>
            <a:r>
              <a:rPr lang="en-US" sz="1800" b="1" dirty="0"/>
              <a:t>without regard to costs, it is a clinical or outcome study (not an economic </a:t>
            </a:r>
            <a:r>
              <a:rPr lang="en-US" sz="1800" b="1" dirty="0" smtClean="0"/>
              <a:t>analysis</a:t>
            </a:r>
            <a:r>
              <a:rPr lang="en-US" sz="1800" b="1" dirty="0"/>
              <a:t>)(1)</a:t>
            </a:r>
          </a:p>
          <a:p>
            <a:r>
              <a:rPr lang="en-US" sz="1800" b="1" dirty="0"/>
              <a:t>.</a:t>
            </a:r>
          </a:p>
          <a:p>
            <a:r>
              <a:rPr lang="en-US" sz="1800" b="1" dirty="0"/>
              <a:t>To be a true </a:t>
            </a:r>
            <a:r>
              <a:rPr lang="en-US" sz="1800" b="1" dirty="0" err="1"/>
              <a:t>pharmacoeconomic</a:t>
            </a:r>
            <a:r>
              <a:rPr lang="en-US" sz="1800" b="1" dirty="0"/>
              <a:t> analysis, both sides of the equation must be </a:t>
            </a:r>
            <a:r>
              <a:rPr lang="en-US" sz="1800" b="1" dirty="0" smtClean="0"/>
              <a:t>considered and </a:t>
            </a:r>
            <a:r>
              <a:rPr lang="en-US" sz="1800" b="1" dirty="0"/>
              <a:t>compared</a:t>
            </a:r>
            <a:r>
              <a:rPr lang="en-US" sz="1800" b="1" dirty="0" smtClean="0"/>
              <a:t>.</a:t>
            </a:r>
          </a:p>
          <a:p>
            <a:endParaRPr lang="en-US" sz="1800" b="1" dirty="0" smtClean="0"/>
          </a:p>
          <a:p>
            <a:r>
              <a:rPr lang="en-US" sz="1800" b="1" dirty="0" smtClean="0"/>
              <a:t> </a:t>
            </a:r>
            <a:r>
              <a:rPr lang="en-US" sz="1800" b="1" dirty="0"/>
              <a:t>Theoretically, at least two options must be compared in </a:t>
            </a:r>
            <a:r>
              <a:rPr lang="en-US" sz="1800" b="1" dirty="0" err="1" smtClean="0"/>
              <a:t>pharmacoeconomics</a:t>
            </a:r>
            <a:r>
              <a:rPr lang="en-US" sz="1800" b="1" dirty="0"/>
              <a:t>, but some assessments consist of a "with or without" comparison, </a:t>
            </a:r>
            <a:r>
              <a:rPr lang="en-US" sz="1800" b="1" dirty="0" smtClean="0"/>
              <a:t>estimating </a:t>
            </a:r>
            <a:r>
              <a:rPr lang="en-US" sz="1800" b="1" dirty="0"/>
              <a:t>what would occur if the product or service was provided (e.g., immunization or </a:t>
            </a:r>
            <a:r>
              <a:rPr lang="en-US" sz="1800" b="1" dirty="0" smtClean="0"/>
              <a:t>pharmacy </a:t>
            </a:r>
            <a:r>
              <a:rPr lang="en-US" sz="1800" b="1" dirty="0"/>
              <a:t>clinic services) compared with no provision of the product or service (1)</a:t>
            </a:r>
          </a:p>
          <a:p>
            <a:pPr marL="0" indent="0">
              <a:buNone/>
            </a:pPr>
            <a:endParaRPr lang="en-US" sz="1600" b="1" dirty="0"/>
          </a:p>
        </p:txBody>
      </p:sp>
      <p:sp>
        <p:nvSpPr>
          <p:cNvPr id="4" name="مستطيل 3"/>
          <p:cNvSpPr/>
          <p:nvPr/>
        </p:nvSpPr>
        <p:spPr>
          <a:xfrm>
            <a:off x="514793" y="999164"/>
            <a:ext cx="115212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costs$</a:t>
            </a:r>
            <a:endParaRPr lang="en-US" sz="2800" b="1" dirty="0"/>
          </a:p>
        </p:txBody>
      </p:sp>
      <p:sp>
        <p:nvSpPr>
          <p:cNvPr id="10" name="سهم إلى اليمين 9"/>
          <p:cNvSpPr/>
          <p:nvPr/>
        </p:nvSpPr>
        <p:spPr>
          <a:xfrm>
            <a:off x="1737111" y="1214048"/>
            <a:ext cx="978408" cy="4056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شكل بيضاوي 10"/>
          <p:cNvSpPr/>
          <p:nvPr/>
        </p:nvSpPr>
        <p:spPr>
          <a:xfrm>
            <a:off x="2767087" y="1008263"/>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R</a:t>
            </a:r>
            <a:r>
              <a:rPr lang="en-US" sz="1400" b="1" dirty="0"/>
              <a:t>x</a:t>
            </a:r>
            <a:endParaRPr lang="en-US" b="1" dirty="0"/>
          </a:p>
        </p:txBody>
      </p:sp>
      <p:sp>
        <p:nvSpPr>
          <p:cNvPr id="12" name="مستطيل 11"/>
          <p:cNvSpPr/>
          <p:nvPr/>
        </p:nvSpPr>
        <p:spPr>
          <a:xfrm>
            <a:off x="4802736" y="940627"/>
            <a:ext cx="158417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OUTCOMES</a:t>
            </a:r>
            <a:endParaRPr lang="en-US" sz="2000" b="1" dirty="0"/>
          </a:p>
        </p:txBody>
      </p:sp>
      <p:sp>
        <p:nvSpPr>
          <p:cNvPr id="13" name="سهم إلى اليمين 12"/>
          <p:cNvSpPr/>
          <p:nvPr/>
        </p:nvSpPr>
        <p:spPr>
          <a:xfrm>
            <a:off x="3838822" y="121404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7904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711200"/>
            <a:ext cx="6172200" cy="2276624"/>
          </a:xfrm>
        </p:spPr>
        <p:txBody>
          <a:bodyPr>
            <a:noAutofit/>
          </a:bodyPr>
          <a:lstStyle/>
          <a:p>
            <a:r>
              <a:rPr lang="en-US" sz="1800" b="1" dirty="0">
                <a:solidFill>
                  <a:srgbClr val="FF0000"/>
                </a:solidFill>
              </a:rPr>
              <a:t>Relationship of </a:t>
            </a:r>
            <a:r>
              <a:rPr lang="en-US" sz="1800" b="1" dirty="0" err="1">
                <a:solidFill>
                  <a:srgbClr val="FF0000"/>
                </a:solidFill>
              </a:rPr>
              <a:t>Pharmacoeconomics</a:t>
            </a:r>
            <a:r>
              <a:rPr lang="en-US" sz="1800" b="1" dirty="0">
                <a:solidFill>
                  <a:srgbClr val="FF0000"/>
                </a:solidFill>
              </a:rPr>
              <a:t> to Other Research</a:t>
            </a:r>
            <a:r>
              <a:rPr lang="en-US" sz="1600" b="1" dirty="0"/>
              <a:t/>
            </a:r>
            <a:br>
              <a:rPr lang="en-US" sz="1600" b="1" dirty="0"/>
            </a:br>
            <a:r>
              <a:rPr lang="en-US" sz="1600" b="1" dirty="0"/>
              <a:t>Health care economics encompasses a broad range of topics, including supply and </a:t>
            </a:r>
            <a:r>
              <a:rPr lang="en-US" sz="1600" b="1" dirty="0" smtClean="0"/>
              <a:t>demand </a:t>
            </a:r>
            <a:r>
              <a:rPr lang="en-US" sz="1600" b="1" dirty="0"/>
              <a:t>for health care resources, the effects of health insurance, and manpower supply. </a:t>
            </a:r>
            <a:br>
              <a:rPr lang="en-US" sz="1600" b="1" dirty="0"/>
            </a:br>
            <a:r>
              <a:rPr lang="en-US" sz="1600" b="1" dirty="0" smtClean="0"/>
              <a:t/>
            </a:r>
            <a:br>
              <a:rPr lang="en-US" sz="1600" b="1" dirty="0" smtClean="0"/>
            </a:br>
            <a:r>
              <a:rPr lang="en-US" sz="1600" b="1" dirty="0" smtClean="0"/>
              <a:t>Clinical </a:t>
            </a:r>
            <a:r>
              <a:rPr lang="en-US" sz="1600" b="1" dirty="0"/>
              <a:t>or humanistic outcomes research is defined as the attempt to identify, measure, </a:t>
            </a:r>
            <a:r>
              <a:rPr lang="en-US" sz="1600" b="1" dirty="0" smtClean="0"/>
              <a:t>and </a:t>
            </a:r>
            <a:r>
              <a:rPr lang="en-US" sz="1600" b="1" dirty="0"/>
              <a:t>evaluate the end results of health care services. </a:t>
            </a:r>
          </a:p>
        </p:txBody>
      </p:sp>
      <p:sp>
        <p:nvSpPr>
          <p:cNvPr id="3" name="عنصر نائب للمحتوى 2"/>
          <p:cNvSpPr>
            <a:spLocks noGrp="1"/>
          </p:cNvSpPr>
          <p:nvPr>
            <p:ph idx="1"/>
          </p:nvPr>
        </p:nvSpPr>
        <p:spPr>
          <a:xfrm>
            <a:off x="342900" y="2987824"/>
            <a:ext cx="6172200" cy="5904656"/>
          </a:xfrm>
        </p:spPr>
        <p:txBody>
          <a:bodyPr>
            <a:normAutofit/>
          </a:bodyPr>
          <a:lstStyle/>
          <a:p>
            <a:r>
              <a:rPr lang="en-US" sz="2000" b="1" dirty="0">
                <a:solidFill>
                  <a:srgbClr val="FF0000"/>
                </a:solidFill>
              </a:rPr>
              <a:t>Consequences (results, benefits, outcomes)</a:t>
            </a:r>
          </a:p>
          <a:p>
            <a:r>
              <a:rPr lang="en-US" sz="1800" b="1" dirty="0"/>
              <a:t> Similar to costs, the outcomes or consequences of both (a disease and its treatment) are </a:t>
            </a:r>
            <a:r>
              <a:rPr lang="en-US" sz="1800" b="1" dirty="0" smtClean="0"/>
              <a:t>an </a:t>
            </a:r>
            <a:r>
              <a:rPr lang="en-US" sz="1800" b="1" dirty="0"/>
              <a:t>equally important component of </a:t>
            </a:r>
            <a:r>
              <a:rPr lang="en-US" sz="1800" b="1" dirty="0" err="1"/>
              <a:t>pharmacoeconomic</a:t>
            </a:r>
            <a:r>
              <a:rPr lang="en-US" sz="1800" b="1" dirty="0"/>
              <a:t> analyses </a:t>
            </a:r>
          </a:p>
          <a:p>
            <a:r>
              <a:rPr lang="en-US" sz="1800" b="1" dirty="0"/>
              <a:t>Depending on perspective, the outcomes of health care are multidimensional. </a:t>
            </a:r>
            <a:endParaRPr lang="en-US" sz="1800" b="1" dirty="0" smtClean="0"/>
          </a:p>
          <a:p>
            <a:r>
              <a:rPr lang="en-US" sz="1800" b="1" dirty="0" smtClean="0"/>
              <a:t>The clinician </a:t>
            </a:r>
            <a:r>
              <a:rPr lang="en-US" sz="1800" b="1" dirty="0"/>
              <a:t>has traditionally been most concerned with clinical outcomes of treatments</a:t>
            </a:r>
            <a:r>
              <a:rPr lang="en-US" sz="1800" b="1" dirty="0" smtClean="0"/>
              <a:t>.</a:t>
            </a:r>
          </a:p>
          <a:p>
            <a:r>
              <a:rPr lang="en-US" sz="1800" b="1" dirty="0" smtClean="0"/>
              <a:t> </a:t>
            </a:r>
            <a:r>
              <a:rPr lang="en-US" sz="1800" b="1" dirty="0"/>
              <a:t>More </a:t>
            </a:r>
            <a:r>
              <a:rPr lang="en-US" sz="1800" b="1" dirty="0" smtClean="0"/>
              <a:t>recently</a:t>
            </a:r>
            <a:r>
              <a:rPr lang="en-US" sz="1800" b="1" dirty="0"/>
              <a:t>, healthcare payers </a:t>
            </a:r>
            <a:r>
              <a:rPr lang="en-US" sz="1800" b="1" dirty="0" smtClean="0"/>
              <a:t>an administrators </a:t>
            </a:r>
            <a:r>
              <a:rPr lang="en-US" sz="1800" b="1" dirty="0"/>
              <a:t>have focused on the resource use or </a:t>
            </a:r>
            <a:r>
              <a:rPr lang="en-US" sz="1800" b="1" dirty="0" smtClean="0"/>
              <a:t>economic </a:t>
            </a:r>
            <a:r>
              <a:rPr lang="en-US" sz="1800" b="1" dirty="0"/>
              <a:t>outcome of healthcare decisions</a:t>
            </a:r>
            <a:r>
              <a:rPr lang="en-US" sz="1800" b="1" dirty="0" smtClean="0"/>
              <a:t>.</a:t>
            </a:r>
          </a:p>
          <a:p>
            <a:r>
              <a:rPr lang="en-US" sz="1800" b="1" dirty="0" smtClean="0"/>
              <a:t> </a:t>
            </a:r>
            <a:r>
              <a:rPr lang="en-US" sz="1800" b="1" dirty="0"/>
              <a:t>Patients are increasingly knowledgeable </a:t>
            </a:r>
            <a:r>
              <a:rPr lang="en-US" sz="1800" b="1" dirty="0" smtClean="0"/>
              <a:t>and </a:t>
            </a:r>
          </a:p>
          <a:p>
            <a:pPr marL="0" indent="0">
              <a:buNone/>
            </a:pPr>
            <a:r>
              <a:rPr lang="en-US" sz="1800" b="1" dirty="0" smtClean="0"/>
              <a:t>involved in decisions regarding their own health care and the humanistic outcomes of therapy.</a:t>
            </a:r>
          </a:p>
          <a:p>
            <a:pPr marL="0" indent="0">
              <a:buNone/>
            </a:pPr>
            <a:r>
              <a:rPr lang="en-US" sz="1800" b="1" dirty="0" smtClean="0"/>
              <a:t> Patients want to know how their quality of life will be affected or how satisfied other patients with their condition have been with various treatments.</a:t>
            </a:r>
            <a:endParaRPr lang="en-US" sz="1800" b="1" dirty="0"/>
          </a:p>
        </p:txBody>
      </p:sp>
    </p:spTree>
    <p:extLst>
      <p:ext uri="{BB962C8B-B14F-4D97-AF65-F5344CB8AC3E}">
        <p14:creationId xmlns:p14="http://schemas.microsoft.com/office/powerpoint/2010/main" val="26819040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1800" b="1" dirty="0">
                <a:solidFill>
                  <a:srgbClr val="FF0000"/>
                </a:solidFill>
              </a:rPr>
              <a:t>The consequences of medical care can be categorized into three categories</a:t>
            </a:r>
            <a:r>
              <a:rPr lang="en-US" sz="1800" b="1" dirty="0" smtClean="0">
                <a:solidFill>
                  <a:srgbClr val="FF0000"/>
                </a:solidFill>
              </a:rPr>
              <a:t>:</a:t>
            </a:r>
            <a:r>
              <a:rPr lang="en-US" sz="1800" b="1" dirty="0" smtClean="0"/>
              <a:t/>
            </a:r>
            <a:br>
              <a:rPr lang="en-US" sz="1800" b="1" dirty="0" smtClean="0"/>
            </a:br>
            <a:r>
              <a:rPr lang="en-US" sz="1800" b="1" dirty="0" smtClean="0"/>
              <a:t> Economic</a:t>
            </a:r>
            <a:r>
              <a:rPr lang="en-US" sz="1800" b="1" dirty="0"/>
              <a:t>, </a:t>
            </a:r>
            <a:r>
              <a:rPr lang="en-US" sz="1800" b="1" dirty="0" smtClean="0"/>
              <a:t>clinical</a:t>
            </a:r>
            <a:r>
              <a:rPr lang="en-US" sz="1800" b="1" dirty="0"/>
              <a:t>, and humanistic</a:t>
            </a:r>
          </a:p>
        </p:txBody>
      </p:sp>
      <p:sp>
        <p:nvSpPr>
          <p:cNvPr id="3" name="عنصر نائب للمحتوى 2"/>
          <p:cNvSpPr>
            <a:spLocks noGrp="1"/>
          </p:cNvSpPr>
          <p:nvPr>
            <p:ph idx="1"/>
          </p:nvPr>
        </p:nvSpPr>
        <p:spPr/>
        <p:txBody>
          <a:bodyPr>
            <a:normAutofit/>
          </a:bodyPr>
          <a:lstStyle/>
          <a:p>
            <a:r>
              <a:rPr lang="en-US" sz="1800" dirty="0">
                <a:solidFill>
                  <a:srgbClr val="FF0000"/>
                </a:solidFill>
              </a:rPr>
              <a:t> </a:t>
            </a:r>
            <a:r>
              <a:rPr lang="en-US" sz="1800" b="1" dirty="0">
                <a:solidFill>
                  <a:srgbClr val="FF0000"/>
                </a:solidFill>
              </a:rPr>
              <a:t>Economic </a:t>
            </a:r>
            <a:r>
              <a:rPr lang="en-US" sz="1800" b="1" dirty="0"/>
              <a:t>outcomes represent the reductions in costs of therapy.</a:t>
            </a:r>
          </a:p>
          <a:p>
            <a:r>
              <a:rPr lang="en-US" sz="1800" b="1" dirty="0">
                <a:solidFill>
                  <a:srgbClr val="FF0000"/>
                </a:solidFill>
              </a:rPr>
              <a:t>Clinical </a:t>
            </a:r>
            <a:r>
              <a:rPr lang="en-US" sz="1800" b="1" dirty="0"/>
              <a:t>outcomes are the medical events that occur as a result of disease or treatment (e.g. </a:t>
            </a:r>
            <a:r>
              <a:rPr lang="en-US" sz="1800" b="1" dirty="0" smtClean="0"/>
              <a:t>safety </a:t>
            </a:r>
            <a:r>
              <a:rPr lang="en-US" sz="1800" b="1" dirty="0"/>
              <a:t>and efficacy end points).</a:t>
            </a:r>
          </a:p>
          <a:p>
            <a:r>
              <a:rPr lang="en-US" sz="1800" b="1" dirty="0">
                <a:solidFill>
                  <a:srgbClr val="FF0000"/>
                </a:solidFill>
              </a:rPr>
              <a:t>Humanistic</a:t>
            </a:r>
            <a:r>
              <a:rPr lang="en-US" sz="1800" b="1" dirty="0"/>
              <a:t> outcomes are the consequences of disease or treatment on patient functional </a:t>
            </a:r>
            <a:r>
              <a:rPr lang="en-US" sz="1800" b="1" dirty="0" smtClean="0"/>
              <a:t>status </a:t>
            </a:r>
            <a:r>
              <a:rPr lang="en-US" sz="1800" b="1" dirty="0"/>
              <a:t>or quality of life along several dimensions (e.g., physical function, social </a:t>
            </a:r>
            <a:r>
              <a:rPr lang="en-US" sz="1800" b="1" dirty="0" err="1" smtClean="0"/>
              <a:t>function,general</a:t>
            </a:r>
            <a:r>
              <a:rPr lang="en-US" sz="1800" b="1" dirty="0" smtClean="0"/>
              <a:t> </a:t>
            </a:r>
            <a:r>
              <a:rPr lang="en-US" sz="1800" b="1" dirty="0"/>
              <a:t>health and well-being, and life satisfaction).</a:t>
            </a:r>
          </a:p>
          <a:p>
            <a:r>
              <a:rPr lang="en-US" sz="1800" b="1" dirty="0"/>
              <a:t>Assessing the economic, clinical, and humanistic outcomes (ECHO) associated with a </a:t>
            </a:r>
            <a:r>
              <a:rPr lang="en-US" sz="1800" b="1" dirty="0" smtClean="0"/>
              <a:t>treatment </a:t>
            </a:r>
            <a:r>
              <a:rPr lang="en-US" sz="1800" b="1" dirty="0"/>
              <a:t>options provides a complete model for decision making </a:t>
            </a:r>
            <a:r>
              <a:rPr lang="en-US" sz="1800" b="1" dirty="0" smtClean="0"/>
              <a:t>.</a:t>
            </a:r>
            <a:endParaRPr lang="en-US" sz="1800" b="1" dirty="0"/>
          </a:p>
          <a:p>
            <a:r>
              <a:rPr lang="en-US" sz="1800" b="1" dirty="0"/>
              <a:t>Outcomes measurement must take into account economic considerations while focusing </a:t>
            </a:r>
            <a:r>
              <a:rPr lang="en-US" sz="1800" b="1" dirty="0" smtClean="0"/>
              <a:t>on </a:t>
            </a:r>
            <a:r>
              <a:rPr lang="en-US" sz="1800" b="1" dirty="0"/>
              <a:t>acceptable clinical and humanistic outcomes</a:t>
            </a:r>
            <a:r>
              <a:rPr lang="en-US" sz="1800" b="1" dirty="0" smtClean="0"/>
              <a:t>.   </a:t>
            </a:r>
          </a:p>
          <a:p>
            <a:r>
              <a:rPr lang="en-US" sz="1800" b="1" dirty="0" smtClean="0"/>
              <a:t> </a:t>
            </a:r>
            <a:r>
              <a:rPr lang="en-US" sz="1800" b="1" dirty="0"/>
              <a:t>The true value of healthcare </a:t>
            </a:r>
            <a:r>
              <a:rPr lang="en-US" sz="1800" b="1" dirty="0" err="1"/>
              <a:t>interventions</a:t>
            </a:r>
            <a:r>
              <a:rPr lang="en-US" sz="1800" b="1" dirty="0"/>
              <a:t>, programs, and policy can be assessed only if all three dimensions of outcomes are </a:t>
            </a:r>
            <a:r>
              <a:rPr lang="en-US" sz="1800" b="1" dirty="0" smtClean="0"/>
              <a:t>measured </a:t>
            </a:r>
            <a:r>
              <a:rPr lang="en-US" sz="1800" b="1" dirty="0"/>
              <a:t>and considered</a:t>
            </a:r>
          </a:p>
        </p:txBody>
      </p:sp>
    </p:spTree>
    <p:extLst>
      <p:ext uri="{BB962C8B-B14F-4D97-AF65-F5344CB8AC3E}">
        <p14:creationId xmlns:p14="http://schemas.microsoft.com/office/powerpoint/2010/main" val="35836074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2400" b="1" dirty="0">
                <a:solidFill>
                  <a:srgbClr val="FF0000"/>
                </a:solidFill>
              </a:rPr>
              <a:t>Positive versus negative consequences</a:t>
            </a:r>
          </a:p>
        </p:txBody>
      </p:sp>
      <p:sp>
        <p:nvSpPr>
          <p:cNvPr id="3" name="عنصر نائب للمحتوى 2"/>
          <p:cNvSpPr>
            <a:spLocks noGrp="1"/>
          </p:cNvSpPr>
          <p:nvPr>
            <p:ph idx="1"/>
          </p:nvPr>
        </p:nvSpPr>
        <p:spPr/>
        <p:txBody>
          <a:bodyPr>
            <a:normAutofit fontScale="92500" lnSpcReduction="10000"/>
          </a:bodyPr>
          <a:lstStyle/>
          <a:p>
            <a:r>
              <a:rPr lang="en-US" b="1" dirty="0" smtClean="0">
                <a:solidFill>
                  <a:srgbClr val="FF0000"/>
                </a:solidFill>
              </a:rPr>
              <a:t>positive</a:t>
            </a:r>
            <a:r>
              <a:rPr lang="en-US" b="1" dirty="0" smtClean="0"/>
              <a:t> </a:t>
            </a:r>
            <a:r>
              <a:rPr lang="en-US" b="1" dirty="0"/>
              <a:t>outcome is a desired effect of a drug (efficacy or effectiveness measure), possibly </a:t>
            </a:r>
            <a:r>
              <a:rPr lang="en-US" b="1" dirty="0" smtClean="0"/>
              <a:t>manifested </a:t>
            </a:r>
            <a:r>
              <a:rPr lang="en-US" b="1" dirty="0"/>
              <a:t>as cases cured, life-years gained </a:t>
            </a:r>
            <a:r>
              <a:rPr lang="en-US" b="1" dirty="0" smtClean="0"/>
              <a:t>……etc.(</a:t>
            </a:r>
            <a:r>
              <a:rPr lang="en-US" b="1" dirty="0"/>
              <a:t>3</a:t>
            </a:r>
            <a:r>
              <a:rPr lang="en-US" b="1" dirty="0" smtClean="0"/>
              <a:t>).</a:t>
            </a:r>
            <a:endParaRPr lang="en-US" b="1" dirty="0"/>
          </a:p>
          <a:p>
            <a:r>
              <a:rPr lang="en-US" b="1" dirty="0"/>
              <a:t>Since all drugs have adverse effects, negative consequences also can occur with their use. </a:t>
            </a:r>
          </a:p>
          <a:p>
            <a:r>
              <a:rPr lang="en-US" b="1" dirty="0">
                <a:solidFill>
                  <a:srgbClr val="FF0000"/>
                </a:solidFill>
              </a:rPr>
              <a:t>A negative </a:t>
            </a:r>
            <a:r>
              <a:rPr lang="en-US" b="1" dirty="0"/>
              <a:t>outcome is an undesired or adverse effect of a drug, possibly manifested </a:t>
            </a:r>
            <a:r>
              <a:rPr lang="en-US" b="1" dirty="0" smtClean="0"/>
              <a:t>as treatment </a:t>
            </a:r>
            <a:r>
              <a:rPr lang="en-US" b="1" dirty="0"/>
              <a:t>failure, an adverse drug reaction (ADR), a drug toxicity, or even death. </a:t>
            </a:r>
          </a:p>
          <a:p>
            <a:r>
              <a:rPr lang="en-US" b="1" dirty="0" err="1">
                <a:solidFill>
                  <a:srgbClr val="0070C0"/>
                </a:solidFill>
              </a:rPr>
              <a:t>Pharmacoeconomic</a:t>
            </a:r>
            <a:r>
              <a:rPr lang="en-US" b="1" dirty="0"/>
              <a:t> evaluations should include assessments of both types of outcomes. </a:t>
            </a:r>
          </a:p>
          <a:p>
            <a:r>
              <a:rPr lang="en-US" b="1" dirty="0"/>
              <a:t>Evaluating only positive outcomes may be misleading because of the potential </a:t>
            </a:r>
            <a:r>
              <a:rPr lang="en-US" b="1" dirty="0" smtClean="0"/>
              <a:t>detriment and </a:t>
            </a:r>
            <a:r>
              <a:rPr lang="en-US" b="1" dirty="0"/>
              <a:t>expense associated with negative outcomes</a:t>
            </a:r>
          </a:p>
        </p:txBody>
      </p:sp>
    </p:spTree>
    <p:extLst>
      <p:ext uri="{BB962C8B-B14F-4D97-AF65-F5344CB8AC3E}">
        <p14:creationId xmlns:p14="http://schemas.microsoft.com/office/powerpoint/2010/main" val="7916652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1800" dirty="0" smtClean="0"/>
              <a:t>  (</a:t>
            </a:r>
            <a:r>
              <a:rPr lang="en-US" sz="2000" b="1" dirty="0">
                <a:solidFill>
                  <a:srgbClr val="FF0000"/>
                </a:solidFill>
              </a:rPr>
              <a:t>The nature and assessment of costs, in healthcare)</a:t>
            </a:r>
            <a:br>
              <a:rPr lang="en-US" sz="2000" b="1" dirty="0">
                <a:solidFill>
                  <a:srgbClr val="FF0000"/>
                </a:solidFill>
              </a:rPr>
            </a:br>
            <a:r>
              <a:rPr lang="en-US" sz="2000" b="1" dirty="0" smtClean="0">
                <a:solidFill>
                  <a:srgbClr val="FF0000"/>
                </a:solidFill>
              </a:rPr>
              <a:t>                                  Identifying </a:t>
            </a:r>
            <a:r>
              <a:rPr lang="en-US" sz="2000" b="1" dirty="0">
                <a:solidFill>
                  <a:srgbClr val="FF0000"/>
                </a:solidFill>
              </a:rPr>
              <a:t>costs:</a:t>
            </a:r>
          </a:p>
        </p:txBody>
      </p:sp>
      <p:sp>
        <p:nvSpPr>
          <p:cNvPr id="3" name="عنصر نائب للمحتوى 2"/>
          <p:cNvSpPr>
            <a:spLocks noGrp="1"/>
          </p:cNvSpPr>
          <p:nvPr>
            <p:ph idx="1"/>
          </p:nvPr>
        </p:nvSpPr>
        <p:spPr/>
        <p:txBody>
          <a:bodyPr>
            <a:normAutofit fontScale="85000" lnSpcReduction="10000"/>
          </a:bodyPr>
          <a:lstStyle/>
          <a:p>
            <a:r>
              <a:rPr lang="en-US" b="1" dirty="0"/>
              <a:t>It is important to take into account all the costs associated with an intervention, not </a:t>
            </a:r>
            <a:r>
              <a:rPr lang="en-US" b="1" dirty="0" smtClean="0"/>
              <a:t>just </a:t>
            </a:r>
          </a:p>
          <a:p>
            <a:r>
              <a:rPr lang="en-US" b="1" dirty="0"/>
              <a:t>acquisition market prices. </a:t>
            </a:r>
            <a:endParaRPr lang="en-US" b="1" dirty="0" smtClean="0"/>
          </a:p>
          <a:p>
            <a:r>
              <a:rPr lang="en-US" b="1" dirty="0" smtClean="0">
                <a:solidFill>
                  <a:srgbClr val="92D050"/>
                </a:solidFill>
              </a:rPr>
              <a:t>Calculation </a:t>
            </a:r>
            <a:r>
              <a:rPr lang="en-US" b="1" dirty="0">
                <a:solidFill>
                  <a:srgbClr val="92D050"/>
                </a:solidFill>
              </a:rPr>
              <a:t>of true economic cost is difficult, but it is essential </a:t>
            </a:r>
            <a:r>
              <a:rPr lang="en-US" b="1" dirty="0" smtClean="0">
                <a:solidFill>
                  <a:srgbClr val="92D050"/>
                </a:solidFill>
              </a:rPr>
              <a:t>to </a:t>
            </a:r>
            <a:r>
              <a:rPr lang="en-US" b="1" dirty="0">
                <a:solidFill>
                  <a:srgbClr val="92D050"/>
                </a:solidFill>
              </a:rPr>
              <a:t>make sure that cost information reflects true economic cost as closely as possible. </a:t>
            </a:r>
            <a:endParaRPr lang="en-US" b="1" dirty="0" smtClean="0">
              <a:solidFill>
                <a:srgbClr val="92D050"/>
              </a:solidFill>
            </a:endParaRPr>
          </a:p>
          <a:p>
            <a:r>
              <a:rPr lang="en-US" b="1" dirty="0" smtClean="0"/>
              <a:t>For example</a:t>
            </a:r>
            <a:r>
              <a:rPr lang="en-US" b="1" dirty="0"/>
              <a:t>, prescribing the highly effective anticoagulant heparin for a person with a </a:t>
            </a:r>
            <a:r>
              <a:rPr lang="en-US" b="1" dirty="0" smtClean="0"/>
              <a:t>thrombotic </a:t>
            </a:r>
            <a:r>
              <a:rPr lang="en-US" b="1" dirty="0"/>
              <a:t>event does not just incur the costs of buying the drug. </a:t>
            </a:r>
            <a:endParaRPr lang="en-US" b="1" dirty="0" smtClean="0"/>
          </a:p>
          <a:p>
            <a:r>
              <a:rPr lang="en-US" b="1" dirty="0" smtClean="0"/>
              <a:t>Heparin </a:t>
            </a:r>
            <a:r>
              <a:rPr lang="en-US" b="1" dirty="0"/>
              <a:t>can have serious </a:t>
            </a:r>
            <a:r>
              <a:rPr lang="en-US" b="1" dirty="0" smtClean="0"/>
              <a:t>side </a:t>
            </a:r>
            <a:r>
              <a:rPr lang="en-US" b="1" dirty="0"/>
              <a:t>effects, and so regular blood monitoring tests have to be carried out in all patients. </a:t>
            </a:r>
          </a:p>
          <a:p>
            <a:r>
              <a:rPr lang="en-US" b="1" dirty="0"/>
              <a:t>Therefore, these monitoring costs must be taken into account when the </a:t>
            </a:r>
            <a:r>
              <a:rPr lang="en-US" b="1" dirty="0" smtClean="0"/>
              <a:t>economic implications </a:t>
            </a:r>
            <a:r>
              <a:rPr lang="en-US" b="1" dirty="0"/>
              <a:t>of using heparin are being assessed</a:t>
            </a:r>
            <a:r>
              <a:rPr lang="en-US" b="1" dirty="0" smtClean="0"/>
              <a:t>.</a:t>
            </a:r>
          </a:p>
          <a:p>
            <a:r>
              <a:rPr lang="en-US" b="1" dirty="0" smtClean="0"/>
              <a:t> </a:t>
            </a:r>
            <a:r>
              <a:rPr lang="en-US" b="1" dirty="0"/>
              <a:t>A very small number of patients go on to </a:t>
            </a:r>
            <a:r>
              <a:rPr lang="en-US" b="1" dirty="0" smtClean="0"/>
              <a:t>experience </a:t>
            </a:r>
            <a:r>
              <a:rPr lang="en-US" b="1" dirty="0"/>
              <a:t>serious side effects that require hospitalization and treatment, and these costs </a:t>
            </a:r>
            <a:r>
              <a:rPr lang="en-US" b="1" dirty="0" smtClean="0"/>
              <a:t>must </a:t>
            </a:r>
            <a:r>
              <a:rPr lang="en-US" b="1" dirty="0"/>
              <a:t>also be identified and measured </a:t>
            </a:r>
          </a:p>
        </p:txBody>
      </p:sp>
    </p:spTree>
    <p:extLst>
      <p:ext uri="{BB962C8B-B14F-4D97-AF65-F5344CB8AC3E}">
        <p14:creationId xmlns:p14="http://schemas.microsoft.com/office/powerpoint/2010/main" val="4243873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32656" y="683568"/>
            <a:ext cx="6172200" cy="5256584"/>
          </a:xfrm>
        </p:spPr>
        <p:txBody>
          <a:bodyPr>
            <a:noAutofit/>
          </a:bodyPr>
          <a:lstStyle/>
          <a:p>
            <a:r>
              <a:rPr lang="en-US" sz="3200" b="1" dirty="0">
                <a:solidFill>
                  <a:srgbClr val="FF0000"/>
                </a:solidFill>
              </a:rPr>
              <a:t>Types of costs :</a:t>
            </a:r>
            <a:r>
              <a:rPr lang="en-US" sz="2000" b="1" dirty="0"/>
              <a:t/>
            </a:r>
            <a:br>
              <a:rPr lang="en-US" sz="2000" b="1" dirty="0"/>
            </a:br>
            <a:r>
              <a:rPr lang="en-US" sz="2000" b="1" dirty="0"/>
              <a:t> </a:t>
            </a:r>
            <a:r>
              <a:rPr lang="en-US" sz="2000" b="1" dirty="0">
                <a:solidFill>
                  <a:srgbClr val="92D050"/>
                </a:solidFill>
              </a:rPr>
              <a:t>Costs are usually divided into direct, indirect and </a:t>
            </a:r>
            <a:br>
              <a:rPr lang="en-US" sz="2000" b="1" dirty="0">
                <a:solidFill>
                  <a:srgbClr val="92D050"/>
                </a:solidFill>
              </a:rPr>
            </a:br>
            <a:r>
              <a:rPr lang="en-US" sz="2000" b="1" dirty="0" smtClean="0">
                <a:solidFill>
                  <a:srgbClr val="92D050"/>
                </a:solidFill>
              </a:rPr>
              <a:t>  intangible </a:t>
            </a:r>
            <a:r>
              <a:rPr lang="en-US" sz="2000" b="1" dirty="0">
                <a:solidFill>
                  <a:srgbClr val="92D050"/>
                </a:solidFill>
              </a:rPr>
              <a:t>depending on perspective : </a:t>
            </a:r>
            <a:br>
              <a:rPr lang="en-US" sz="2000" b="1" dirty="0">
                <a:solidFill>
                  <a:srgbClr val="92D050"/>
                </a:solidFill>
              </a:rPr>
            </a:br>
            <a:r>
              <a:rPr lang="en-US" sz="1600" b="1" dirty="0">
                <a:solidFill>
                  <a:srgbClr val="92D050"/>
                </a:solidFill>
              </a:rPr>
              <a:t/>
            </a:r>
            <a:br>
              <a:rPr lang="en-US" sz="1600" b="1" dirty="0">
                <a:solidFill>
                  <a:srgbClr val="92D050"/>
                </a:solidFill>
              </a:rPr>
            </a:br>
            <a:r>
              <a:rPr lang="en-US" sz="1800" b="1" dirty="0">
                <a:solidFill>
                  <a:srgbClr val="FF0000"/>
                </a:solidFill>
              </a:rPr>
              <a:t>Direct medical </a:t>
            </a:r>
            <a:r>
              <a:rPr lang="en-US" sz="1800" b="1" dirty="0" smtClean="0">
                <a:solidFill>
                  <a:srgbClr val="FF0000"/>
                </a:solidFill>
              </a:rPr>
              <a:t>costs</a:t>
            </a:r>
            <a:r>
              <a:rPr lang="en-US" sz="1800" b="1" dirty="0">
                <a:solidFill>
                  <a:schemeClr val="tx1"/>
                </a:solidFill>
              </a:rPr>
              <a:t/>
            </a:r>
            <a:br>
              <a:rPr lang="en-US" sz="1800" b="1" dirty="0">
                <a:solidFill>
                  <a:schemeClr val="tx1"/>
                </a:solidFill>
              </a:rPr>
            </a:br>
            <a:r>
              <a:rPr lang="en-US" sz="1800" b="1" dirty="0">
                <a:solidFill>
                  <a:schemeClr val="tx1"/>
                </a:solidFill>
              </a:rPr>
              <a:t>• Medications• Medication monitoring• Medication </a:t>
            </a:r>
            <a:r>
              <a:rPr lang="en-US" sz="1800" b="1" dirty="0" smtClean="0">
                <a:solidFill>
                  <a:schemeClr val="tx1"/>
                </a:solidFill>
              </a:rPr>
              <a:t>administration </a:t>
            </a:r>
            <a:r>
              <a:rPr lang="en-US" sz="1800" b="1" dirty="0">
                <a:solidFill>
                  <a:schemeClr val="tx1"/>
                </a:solidFill>
              </a:rPr>
              <a:t>Patient counseling and </a:t>
            </a:r>
            <a:r>
              <a:rPr lang="en-US" sz="1800" b="1" dirty="0" err="1" smtClean="0">
                <a:solidFill>
                  <a:schemeClr val="tx1"/>
                </a:solidFill>
              </a:rPr>
              <a:t>consultations•Diagnostic</a:t>
            </a:r>
            <a:r>
              <a:rPr lang="en-US" sz="1800" b="1" dirty="0" smtClean="0">
                <a:solidFill>
                  <a:schemeClr val="tx1"/>
                </a:solidFill>
              </a:rPr>
              <a:t> </a:t>
            </a:r>
            <a:r>
              <a:rPr lang="en-US" sz="1800" b="1" dirty="0">
                <a:solidFill>
                  <a:schemeClr val="tx1"/>
                </a:solidFill>
              </a:rPr>
              <a:t>tests</a:t>
            </a:r>
            <a:br>
              <a:rPr lang="en-US" sz="1800" b="1" dirty="0">
                <a:solidFill>
                  <a:schemeClr val="tx1"/>
                </a:solidFill>
              </a:rPr>
            </a:br>
            <a:r>
              <a:rPr lang="en-US" sz="1800" b="1" dirty="0">
                <a:solidFill>
                  <a:schemeClr val="tx1"/>
                </a:solidFill>
              </a:rPr>
              <a:t>• Hospitalizations• Ambulance services• Nursing services</a:t>
            </a:r>
            <a:br>
              <a:rPr lang="en-US" sz="1800" b="1" dirty="0">
                <a:solidFill>
                  <a:schemeClr val="tx1"/>
                </a:solidFill>
              </a:rPr>
            </a:br>
            <a:r>
              <a:rPr lang="en-US" sz="1800" b="1" dirty="0">
                <a:solidFill>
                  <a:srgbClr val="FF0000"/>
                </a:solidFill>
              </a:rPr>
              <a:t>Direct </a:t>
            </a:r>
            <a:r>
              <a:rPr lang="en-US" sz="1800" b="1" dirty="0" smtClean="0">
                <a:solidFill>
                  <a:srgbClr val="FF0000"/>
                </a:solidFill>
              </a:rPr>
              <a:t>nonmedical </a:t>
            </a:r>
            <a:r>
              <a:rPr lang="en-US" sz="1800" b="1" dirty="0">
                <a:solidFill>
                  <a:srgbClr val="FF0000"/>
                </a:solidFill>
              </a:rPr>
              <a:t>costs</a:t>
            </a:r>
            <a:r>
              <a:rPr lang="en-US" sz="1800" b="1" dirty="0">
                <a:solidFill>
                  <a:schemeClr val="tx1"/>
                </a:solidFill>
              </a:rPr>
              <a:t/>
            </a:r>
            <a:br>
              <a:rPr lang="en-US" sz="1800" b="1" dirty="0">
                <a:solidFill>
                  <a:schemeClr val="tx1"/>
                </a:solidFill>
              </a:rPr>
            </a:br>
            <a:r>
              <a:rPr lang="en-US" sz="1800" b="1" dirty="0">
                <a:solidFill>
                  <a:schemeClr val="tx1"/>
                </a:solidFill>
              </a:rPr>
              <a:t>• Travel costs to receive health care (bus, taxi or airplane)</a:t>
            </a:r>
            <a:br>
              <a:rPr lang="en-US" sz="1800" b="1" dirty="0">
                <a:solidFill>
                  <a:schemeClr val="tx1"/>
                </a:solidFill>
              </a:rPr>
            </a:br>
            <a:r>
              <a:rPr lang="en-US" sz="1800" b="1" dirty="0">
                <a:solidFill>
                  <a:schemeClr val="tx1"/>
                </a:solidFill>
              </a:rPr>
              <a:t>• Hotel stays for patient or family for out-of-town </a:t>
            </a:r>
            <a:r>
              <a:rPr lang="en-US" sz="1800" b="1" dirty="0" err="1" smtClean="0">
                <a:solidFill>
                  <a:schemeClr val="tx1"/>
                </a:solidFill>
              </a:rPr>
              <a:t>careChild</a:t>
            </a:r>
            <a:r>
              <a:rPr lang="en-US" sz="1800" b="1" dirty="0" smtClean="0">
                <a:solidFill>
                  <a:schemeClr val="tx1"/>
                </a:solidFill>
              </a:rPr>
              <a:t> </a:t>
            </a:r>
            <a:r>
              <a:rPr lang="en-US" sz="1800" b="1" dirty="0">
                <a:solidFill>
                  <a:schemeClr val="tx1"/>
                </a:solidFill>
              </a:rPr>
              <a:t>care services for children of patients</a:t>
            </a:r>
            <a:br>
              <a:rPr lang="en-US" sz="1800" b="1" dirty="0">
                <a:solidFill>
                  <a:schemeClr val="tx1"/>
                </a:solidFill>
              </a:rPr>
            </a:br>
            <a:r>
              <a:rPr lang="en-US" sz="1800" b="1" dirty="0">
                <a:solidFill>
                  <a:srgbClr val="FF0000"/>
                </a:solidFill>
              </a:rPr>
              <a:t>Indirect costs </a:t>
            </a:r>
            <a:r>
              <a:rPr lang="en-US" sz="1800" b="1" dirty="0">
                <a:solidFill>
                  <a:schemeClr val="tx1"/>
                </a:solidFill>
              </a:rPr>
              <a:t>• Lost productivity for patient</a:t>
            </a:r>
            <a:r>
              <a:rPr lang="en-US" sz="2800" b="1" dirty="0">
                <a:solidFill>
                  <a:schemeClr val="tx1"/>
                </a:solidFill>
              </a:rPr>
              <a:t/>
            </a:r>
            <a:br>
              <a:rPr lang="en-US" sz="2800" b="1" dirty="0">
                <a:solidFill>
                  <a:schemeClr val="tx1"/>
                </a:solidFill>
              </a:rPr>
            </a:br>
            <a:r>
              <a:rPr lang="en-US" sz="1800" b="1" dirty="0">
                <a:solidFill>
                  <a:schemeClr val="tx1"/>
                </a:solidFill>
              </a:rPr>
              <a:t>• Lost productivity for unpaid caregiver (e.g., family member, </a:t>
            </a:r>
            <a:r>
              <a:rPr lang="en-US" sz="1800" b="1" dirty="0" err="1">
                <a:solidFill>
                  <a:schemeClr val="tx1"/>
                </a:solidFill>
              </a:rPr>
              <a:t>neighbour,friend</a:t>
            </a:r>
            <a:r>
              <a:rPr lang="en-US" sz="1800" b="1" dirty="0" smtClean="0">
                <a:solidFill>
                  <a:schemeClr val="tx1"/>
                </a:solidFill>
              </a:rPr>
              <a:t>) </a:t>
            </a:r>
            <a:r>
              <a:rPr lang="en-US" sz="1800" b="1" dirty="0">
                <a:solidFill>
                  <a:schemeClr val="tx1"/>
                </a:solidFill>
              </a:rPr>
              <a:t>Lost productivity because of premature mortality</a:t>
            </a:r>
            <a:br>
              <a:rPr lang="en-US" sz="1800" b="1" dirty="0">
                <a:solidFill>
                  <a:schemeClr val="tx1"/>
                </a:solidFill>
              </a:rPr>
            </a:br>
            <a:r>
              <a:rPr lang="en-US" sz="1800" b="1" dirty="0">
                <a:solidFill>
                  <a:srgbClr val="FF0000"/>
                </a:solidFill>
              </a:rPr>
              <a:t>Intangible costs </a:t>
            </a:r>
            <a:r>
              <a:rPr lang="en-US" sz="1800" b="1" dirty="0">
                <a:solidFill>
                  <a:schemeClr val="tx1"/>
                </a:solidFill>
              </a:rPr>
              <a:t>• Pain and </a:t>
            </a:r>
            <a:r>
              <a:rPr lang="en-US" sz="1800" b="1" dirty="0" err="1">
                <a:solidFill>
                  <a:schemeClr val="tx1"/>
                </a:solidFill>
              </a:rPr>
              <a:t>suffering•Fatigue</a:t>
            </a:r>
            <a:r>
              <a:rPr lang="en-US" sz="1800" b="1" dirty="0">
                <a:solidFill>
                  <a:schemeClr val="tx1"/>
                </a:solidFill>
              </a:rPr>
              <a:t>• Anxiety</a:t>
            </a:r>
            <a:r>
              <a:rPr lang="en-US" sz="2000" b="1" dirty="0">
                <a:solidFill>
                  <a:schemeClr val="tx1"/>
                </a:solidFill>
              </a:rPr>
              <a:t/>
            </a:r>
            <a:br>
              <a:rPr lang="en-US" sz="2000" b="1" dirty="0">
                <a:solidFill>
                  <a:schemeClr val="tx1"/>
                </a:solidFill>
              </a:rPr>
            </a:br>
            <a:endParaRPr lang="en-US" sz="2000" b="1" dirty="0">
              <a:solidFill>
                <a:schemeClr val="tx1"/>
              </a:solidFill>
            </a:endParaRPr>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0648" y="6084168"/>
            <a:ext cx="6326460" cy="295232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4105640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539552"/>
            <a:ext cx="6172200" cy="3888432"/>
          </a:xfrm>
        </p:spPr>
        <p:txBody>
          <a:bodyPr>
            <a:noAutofit/>
          </a:bodyPr>
          <a:lstStyle/>
          <a:p>
            <a:r>
              <a:rPr lang="en-US" sz="2400" b="1" dirty="0">
                <a:solidFill>
                  <a:srgbClr val="FF0000"/>
                </a:solidFill>
              </a:rPr>
              <a:t>1-Direct Medical Costs</a:t>
            </a:r>
            <a:r>
              <a:rPr lang="en-US" sz="1800" b="1" dirty="0">
                <a:solidFill>
                  <a:schemeClr val="tx1"/>
                </a:solidFill>
              </a:rPr>
              <a:t/>
            </a:r>
            <a:br>
              <a:rPr lang="en-US" sz="1800" b="1" dirty="0">
                <a:solidFill>
                  <a:schemeClr val="tx1"/>
                </a:solidFill>
              </a:rPr>
            </a:br>
            <a:r>
              <a:rPr lang="en-US" sz="1800" b="1" dirty="0">
                <a:solidFill>
                  <a:schemeClr val="tx1"/>
                </a:solidFill>
              </a:rPr>
              <a:t>Direct medical costs are the most obvious costs to measure. These are the medically </a:t>
            </a:r>
            <a:r>
              <a:rPr lang="en-US" sz="1800" b="1" dirty="0" smtClean="0">
                <a:solidFill>
                  <a:schemeClr val="tx1"/>
                </a:solidFill>
              </a:rPr>
              <a:t>related </a:t>
            </a:r>
            <a:r>
              <a:rPr lang="en-US" sz="1800" b="1" dirty="0">
                <a:solidFill>
                  <a:schemeClr val="tx1"/>
                </a:solidFill>
              </a:rPr>
              <a:t>inputs used directly to provide the treatment. Examples of direct medical costs </a:t>
            </a:r>
            <a:r>
              <a:rPr lang="en-US" sz="1800" b="1" dirty="0" smtClean="0">
                <a:solidFill>
                  <a:schemeClr val="tx1"/>
                </a:solidFill>
              </a:rPr>
              <a:t>include </a:t>
            </a:r>
            <a:r>
              <a:rPr lang="en-US" sz="1800" b="1" dirty="0">
                <a:solidFill>
                  <a:schemeClr val="tx1"/>
                </a:solidFill>
              </a:rPr>
              <a:t>the costs associated with the pharmaceuticals, diagnostic tests, physician visits, </a:t>
            </a:r>
            <a:br>
              <a:rPr lang="en-US" sz="1800" b="1" dirty="0">
                <a:solidFill>
                  <a:schemeClr val="tx1"/>
                </a:solidFill>
              </a:rPr>
            </a:br>
            <a:r>
              <a:rPr lang="en-US" sz="1800" b="1" dirty="0" smtClean="0">
                <a:solidFill>
                  <a:schemeClr val="tx1"/>
                </a:solidFill>
              </a:rPr>
              <a:t>5pharmacist </a:t>
            </a:r>
            <a:r>
              <a:rPr lang="en-US" sz="1800" b="1" dirty="0">
                <a:solidFill>
                  <a:schemeClr val="tx1"/>
                </a:solidFill>
              </a:rPr>
              <a:t>visits, emergency department visits, and hospitalizations.</a:t>
            </a:r>
            <a:br>
              <a:rPr lang="en-US" sz="1800" b="1" dirty="0">
                <a:solidFill>
                  <a:schemeClr val="tx1"/>
                </a:solidFill>
              </a:rPr>
            </a:br>
            <a:r>
              <a:rPr lang="en-US" sz="1800" b="1" dirty="0">
                <a:solidFill>
                  <a:schemeClr val="tx1"/>
                </a:solidFill>
              </a:rPr>
              <a:t>Example: during chemotherapy treatment, direct medical costs may include the </a:t>
            </a:r>
            <a:r>
              <a:rPr lang="en-US" sz="1800" b="1" dirty="0" smtClean="0">
                <a:solidFill>
                  <a:schemeClr val="tx1"/>
                </a:solidFill>
              </a:rPr>
              <a:t>chemotherapy </a:t>
            </a:r>
            <a:r>
              <a:rPr lang="en-US" sz="1800" b="1" dirty="0">
                <a:solidFill>
                  <a:schemeClr val="tx1"/>
                </a:solidFill>
              </a:rPr>
              <a:t>products themselves, other medications given to reduce side effects of the </a:t>
            </a:r>
            <a:r>
              <a:rPr lang="en-US" sz="1800" b="1" dirty="0" smtClean="0">
                <a:solidFill>
                  <a:schemeClr val="tx1"/>
                </a:solidFill>
              </a:rPr>
              <a:t>chemotherapy</a:t>
            </a:r>
            <a:r>
              <a:rPr lang="en-US" sz="1800" b="1" dirty="0">
                <a:solidFill>
                  <a:schemeClr val="tx1"/>
                </a:solidFill>
              </a:rPr>
              <a:t>, intravenous supplies, laboratory tests, clinic costs, and physician visits(1)</a:t>
            </a:r>
            <a:br>
              <a:rPr lang="en-US" sz="1800" b="1" dirty="0">
                <a:solidFill>
                  <a:schemeClr val="tx1"/>
                </a:solidFill>
              </a:rPr>
            </a:br>
            <a:r>
              <a:rPr lang="en-US" sz="1800" b="1" dirty="0">
                <a:solidFill>
                  <a:schemeClr val="tx1"/>
                </a:solidFill>
              </a:rPr>
              <a:t>.</a:t>
            </a:r>
          </a:p>
        </p:txBody>
      </p:sp>
      <p:sp>
        <p:nvSpPr>
          <p:cNvPr id="3" name="عنصر نائب للمحتوى 2"/>
          <p:cNvSpPr>
            <a:spLocks noGrp="1"/>
          </p:cNvSpPr>
          <p:nvPr>
            <p:ph idx="1"/>
          </p:nvPr>
        </p:nvSpPr>
        <p:spPr>
          <a:xfrm>
            <a:off x="342900" y="4283968"/>
            <a:ext cx="6172200" cy="4608512"/>
          </a:xfrm>
        </p:spPr>
        <p:txBody>
          <a:bodyPr>
            <a:noAutofit/>
          </a:bodyPr>
          <a:lstStyle/>
          <a:p>
            <a:r>
              <a:rPr lang="en-US" sz="1800" b="1" dirty="0">
                <a:solidFill>
                  <a:srgbClr val="FF0000"/>
                </a:solidFill>
              </a:rPr>
              <a:t>2-Direct Nonmedical Costs</a:t>
            </a:r>
          </a:p>
          <a:p>
            <a:r>
              <a:rPr lang="en-US" sz="1800" b="1" dirty="0"/>
              <a:t>Direct nonmedical costs are costs to patients and their families that are directly associated </a:t>
            </a:r>
            <a:r>
              <a:rPr lang="en-US" sz="1800" b="1" dirty="0" smtClean="0"/>
              <a:t>with </a:t>
            </a:r>
            <a:r>
              <a:rPr lang="en-US" sz="1800" b="1" dirty="0"/>
              <a:t>treatment but are not medical in nature</a:t>
            </a:r>
            <a:r>
              <a:rPr lang="en-US" sz="1800" b="1" dirty="0" smtClean="0"/>
              <a:t>.</a:t>
            </a:r>
          </a:p>
          <a:p>
            <a:r>
              <a:rPr lang="en-US" sz="1800" b="1" dirty="0" smtClean="0"/>
              <a:t> </a:t>
            </a:r>
            <a:r>
              <a:rPr lang="en-US" sz="1800" b="1" dirty="0"/>
              <a:t>Examples of direct nonmedical costs </a:t>
            </a:r>
            <a:r>
              <a:rPr lang="en-US" sz="1800" b="1" dirty="0" smtClean="0"/>
              <a:t>include </a:t>
            </a:r>
            <a:r>
              <a:rPr lang="en-US" sz="1800" b="1" dirty="0"/>
              <a:t>the cost of traveling to and from the physician's office, clinic, or the hospital; child </a:t>
            </a:r>
            <a:r>
              <a:rPr lang="en-US" sz="1800" b="1" dirty="0" smtClean="0"/>
              <a:t>care </a:t>
            </a:r>
            <a:r>
              <a:rPr lang="en-US" sz="1800" b="1" dirty="0"/>
              <a:t>services for the children of a patient; and food and lodging required for the patients </a:t>
            </a:r>
            <a:r>
              <a:rPr lang="en-US" sz="1800" b="1" dirty="0" smtClean="0"/>
              <a:t>and </a:t>
            </a:r>
            <a:r>
              <a:rPr lang="en-US" sz="1800" b="1" dirty="0"/>
              <a:t>their families during out-of-town treatment.</a:t>
            </a:r>
          </a:p>
          <a:p>
            <a:r>
              <a:rPr lang="en-US" sz="1800" b="1" dirty="0"/>
              <a:t>Using the example of chemotherapy treatment, patients may have increased travel costs </a:t>
            </a:r>
            <a:r>
              <a:rPr lang="en-US" sz="1800" b="1" dirty="0" smtClean="0"/>
              <a:t>related </a:t>
            </a:r>
            <a:r>
              <a:rPr lang="en-US" sz="1800" b="1" dirty="0"/>
              <a:t>to traveling to the clinic or hospital</a:t>
            </a:r>
            <a:r>
              <a:rPr lang="en-US" sz="1800" b="1" dirty="0" smtClean="0"/>
              <a:t>.</a:t>
            </a:r>
          </a:p>
          <a:p>
            <a:r>
              <a:rPr lang="en-US" sz="1800" b="1" dirty="0" smtClean="0"/>
              <a:t> </a:t>
            </a:r>
            <a:r>
              <a:rPr lang="en-US" sz="1800" b="1" dirty="0"/>
              <a:t>They may also have to hire a babysitter for the </a:t>
            </a:r>
            <a:r>
              <a:rPr lang="en-US" sz="1800" b="1" dirty="0" smtClean="0"/>
              <a:t>time </a:t>
            </a:r>
            <a:r>
              <a:rPr lang="en-US" sz="1800" b="1" dirty="0"/>
              <a:t>they are undergoing treatment</a:t>
            </a:r>
          </a:p>
        </p:txBody>
      </p:sp>
    </p:spTree>
    <p:extLst>
      <p:ext uri="{BB962C8B-B14F-4D97-AF65-F5344CB8AC3E}">
        <p14:creationId xmlns:p14="http://schemas.microsoft.com/office/powerpoint/2010/main" val="4010111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467544"/>
            <a:ext cx="6172200" cy="1872208"/>
          </a:xfrm>
        </p:spPr>
        <p:txBody>
          <a:bodyPr>
            <a:noAutofit/>
          </a:bodyPr>
          <a:lstStyle/>
          <a:p>
            <a:r>
              <a:rPr lang="en-US" sz="2000" b="1" dirty="0" smtClean="0">
                <a:solidFill>
                  <a:srgbClr val="FF0000"/>
                </a:solidFill>
              </a:rPr>
              <a:t>3-Intangible </a:t>
            </a:r>
            <a:r>
              <a:rPr lang="en-US" sz="2000" b="1" dirty="0">
                <a:solidFill>
                  <a:srgbClr val="FF0000"/>
                </a:solidFill>
              </a:rPr>
              <a:t>costs</a:t>
            </a:r>
            <a:r>
              <a:rPr lang="en-US" sz="2000" b="1" dirty="0">
                <a:solidFill>
                  <a:schemeClr val="tx1"/>
                </a:solidFill>
              </a:rPr>
              <a:t/>
            </a:r>
            <a:br>
              <a:rPr lang="en-US" sz="2000" b="1" dirty="0">
                <a:solidFill>
                  <a:schemeClr val="tx1"/>
                </a:solidFill>
              </a:rPr>
            </a:br>
            <a:r>
              <a:rPr lang="en-US" sz="2000" b="1" dirty="0">
                <a:solidFill>
                  <a:schemeClr val="tx1"/>
                </a:solidFill>
              </a:rPr>
              <a:t>Intangible costs are difficult or impossible to measure, but they still occur and it is of value </a:t>
            </a:r>
            <a:r>
              <a:rPr lang="en-US" sz="2000" b="1" dirty="0" smtClean="0">
                <a:solidFill>
                  <a:schemeClr val="tx1"/>
                </a:solidFill>
              </a:rPr>
              <a:t>to </a:t>
            </a:r>
            <a:r>
              <a:rPr lang="en-US" sz="2000" b="1" dirty="0">
                <a:solidFill>
                  <a:schemeClr val="tx1"/>
                </a:solidFill>
              </a:rPr>
              <a:t>identify them</a:t>
            </a:r>
            <a:r>
              <a:rPr lang="en-US" sz="2000" b="1" dirty="0" smtClean="0">
                <a:solidFill>
                  <a:schemeClr val="tx1"/>
                </a:solidFill>
              </a:rPr>
              <a:t>.</a:t>
            </a:r>
            <a:br>
              <a:rPr lang="en-US" sz="2000" b="1" dirty="0" smtClean="0">
                <a:solidFill>
                  <a:schemeClr val="tx1"/>
                </a:solidFill>
              </a:rPr>
            </a:br>
            <a:r>
              <a:rPr lang="en-US" sz="2000" b="1" dirty="0" smtClean="0">
                <a:solidFill>
                  <a:schemeClr val="tx1"/>
                </a:solidFill>
              </a:rPr>
              <a:t> </a:t>
            </a:r>
            <a:r>
              <a:rPr lang="en-US" sz="2000" b="1" dirty="0">
                <a:solidFill>
                  <a:schemeClr val="tx1"/>
                </a:solidFill>
              </a:rPr>
              <a:t>They can include anxiety, pain or suffering from an illness </a:t>
            </a:r>
            <a:r>
              <a:rPr lang="en-US" sz="2000" b="1" dirty="0" smtClean="0">
                <a:solidFill>
                  <a:schemeClr val="tx1"/>
                </a:solidFill>
              </a:rPr>
              <a:t>or treatment</a:t>
            </a:r>
            <a:endParaRPr lang="en-US" sz="1800" dirty="0"/>
          </a:p>
        </p:txBody>
      </p:sp>
      <p:sp>
        <p:nvSpPr>
          <p:cNvPr id="3" name="عنصر نائب للمحتوى 2"/>
          <p:cNvSpPr>
            <a:spLocks noGrp="1"/>
          </p:cNvSpPr>
          <p:nvPr>
            <p:ph idx="1"/>
          </p:nvPr>
        </p:nvSpPr>
        <p:spPr>
          <a:xfrm>
            <a:off x="116632" y="2123728"/>
            <a:ext cx="6552728" cy="6768752"/>
          </a:xfrm>
        </p:spPr>
        <p:txBody>
          <a:bodyPr>
            <a:noAutofit/>
          </a:bodyPr>
          <a:lstStyle/>
          <a:p>
            <a:r>
              <a:rPr lang="en-US" sz="2800" b="1" dirty="0" smtClean="0">
                <a:solidFill>
                  <a:srgbClr val="FF0000"/>
                </a:solidFill>
              </a:rPr>
              <a:t>4-Indirect </a:t>
            </a:r>
            <a:r>
              <a:rPr lang="en-US" sz="2800" b="1" dirty="0">
                <a:solidFill>
                  <a:srgbClr val="FF0000"/>
                </a:solidFill>
              </a:rPr>
              <a:t>costs</a:t>
            </a:r>
          </a:p>
          <a:p>
            <a:r>
              <a:rPr lang="en-US" sz="1800" b="1" dirty="0"/>
              <a:t>Indirect costs are incurred by the reduced productivity of a patient and their family, </a:t>
            </a:r>
            <a:r>
              <a:rPr lang="en-US" sz="1800" b="1" dirty="0" smtClean="0"/>
              <a:t>resulting </a:t>
            </a:r>
            <a:r>
              <a:rPr lang="en-US" sz="1800" b="1" dirty="0"/>
              <a:t>from illness, death or treatment. They may include time off work or; time spent </a:t>
            </a:r>
            <a:r>
              <a:rPr lang="en-US" sz="1800" b="1" dirty="0" smtClean="0"/>
              <a:t>going </a:t>
            </a:r>
            <a:r>
              <a:rPr lang="en-US" sz="1800" b="1" dirty="0"/>
              <a:t>to healthcare providers; time spent caring for the patient by relatives (1</a:t>
            </a:r>
            <a:r>
              <a:rPr lang="en-US" sz="1800" b="1" dirty="0" smtClean="0"/>
              <a:t>). </a:t>
            </a:r>
            <a:r>
              <a:rPr lang="en-US" sz="1800" b="1" dirty="0"/>
              <a:t>Only the </a:t>
            </a:r>
            <a:r>
              <a:rPr lang="en-US" sz="1800" b="1" dirty="0" smtClean="0"/>
              <a:t>following </a:t>
            </a:r>
            <a:r>
              <a:rPr lang="en-US" sz="1800" b="1" dirty="0"/>
              <a:t>indirect costs can be calculated reliably from data:</a:t>
            </a:r>
          </a:p>
          <a:p>
            <a:r>
              <a:rPr lang="en-US" sz="1800" b="1" dirty="0">
                <a:solidFill>
                  <a:srgbClr val="FF0000"/>
                </a:solidFill>
              </a:rPr>
              <a:t>A-Time off work due to sick leave</a:t>
            </a:r>
          </a:p>
          <a:p>
            <a:r>
              <a:rPr lang="en-US" sz="1800" b="1" dirty="0">
                <a:solidFill>
                  <a:srgbClr val="FF0000"/>
                </a:solidFill>
              </a:rPr>
              <a:t>B-Early retirement</a:t>
            </a:r>
          </a:p>
          <a:p>
            <a:r>
              <a:rPr lang="en-US" sz="1800" b="1" dirty="0">
                <a:solidFill>
                  <a:srgbClr val="FF0000"/>
                </a:solidFill>
              </a:rPr>
              <a:t>C-Reduced productivity at work.</a:t>
            </a:r>
          </a:p>
          <a:p>
            <a:r>
              <a:rPr lang="en-US" sz="1800" b="1" dirty="0"/>
              <a:t>The significance of indirect costs depends upon the particular illness and treatments </a:t>
            </a:r>
            <a:r>
              <a:rPr lang="en-US" sz="1800" b="1" dirty="0" smtClean="0"/>
              <a:t>involved.</a:t>
            </a:r>
          </a:p>
          <a:p>
            <a:r>
              <a:rPr lang="en-US" sz="1800" b="1" dirty="0" smtClean="0"/>
              <a:t> </a:t>
            </a:r>
            <a:r>
              <a:rPr lang="en-US" sz="1800" b="1" dirty="0"/>
              <a:t>Diseases such as asthma, migraine and depression affect working age groups, </a:t>
            </a:r>
            <a:r>
              <a:rPr lang="en-US" sz="1800" b="1" dirty="0" smtClean="0"/>
              <a:t>whereas </a:t>
            </a:r>
            <a:r>
              <a:rPr lang="en-US" sz="1800" b="1" dirty="0"/>
              <a:t>other diseases, such as Alzheimer's, do not.</a:t>
            </a:r>
          </a:p>
          <a:p>
            <a:r>
              <a:rPr lang="en-US" sz="1800" b="1" dirty="0"/>
              <a:t>Indirect costs are difficult to measure and sometimes </a:t>
            </a:r>
            <a:r>
              <a:rPr lang="en-US" sz="1800" b="1" dirty="0" smtClean="0"/>
              <a:t>are underestimated </a:t>
            </a:r>
            <a:r>
              <a:rPr lang="en-US" sz="1800" b="1" dirty="0"/>
              <a:t>in certain patient </a:t>
            </a:r>
            <a:r>
              <a:rPr lang="en-US" sz="1800" b="1" dirty="0" smtClean="0"/>
              <a:t>groups like children, housewives, nonworking and the elderly. Because of the difficulties </a:t>
            </a:r>
          </a:p>
          <a:p>
            <a:r>
              <a:rPr lang="en-US" sz="1800" b="1" dirty="0" smtClean="0"/>
              <a:t>concerning </a:t>
            </a:r>
            <a:r>
              <a:rPr lang="en-US" sz="1800" b="1" dirty="0"/>
              <a:t>indirect costs, they are not often included in economic studies. However, they </a:t>
            </a:r>
            <a:r>
              <a:rPr lang="en-US" sz="1800" b="1" dirty="0" smtClean="0"/>
              <a:t>should </a:t>
            </a:r>
            <a:r>
              <a:rPr lang="en-US" sz="1800" b="1" dirty="0"/>
              <a:t>always be considered, if not measured(4) because they have a dramatic effects on </a:t>
            </a:r>
            <a:r>
              <a:rPr lang="en-US" sz="1800" b="1" dirty="0" smtClean="0"/>
              <a:t>the </a:t>
            </a:r>
            <a:r>
              <a:rPr lang="en-US" sz="1800" b="1" dirty="0"/>
              <a:t>results of economic analysis</a:t>
            </a:r>
          </a:p>
        </p:txBody>
      </p:sp>
    </p:spTree>
    <p:extLst>
      <p:ext uri="{BB962C8B-B14F-4D97-AF65-F5344CB8AC3E}">
        <p14:creationId xmlns:p14="http://schemas.microsoft.com/office/powerpoint/2010/main" val="28133756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ضوح">
  <a:themeElements>
    <a:clrScheme name="مركّب">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3883</TotalTime>
  <Words>1380</Words>
  <Application>Microsoft Office PowerPoint</Application>
  <PresentationFormat>عرض على الشاشة (3:4)‏</PresentationFormat>
  <Paragraphs>83</Paragraphs>
  <Slides>12</Slides>
  <Notes>1</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وضوح</vt:lpstr>
      <vt:lpstr>College of Pharmacy/University of al mustaqbal  Pharmacoeconomics   by. dr hasanain am abbas</vt:lpstr>
      <vt:lpstr>   Figure 1.Basic pharmacoeconomic equation.Pharmacoeconomic studies compare the costs (left box) associated with providing a pharmacy product or service (represented as Rx) to the outcome of the product or service.</vt:lpstr>
      <vt:lpstr>Relationship of Pharmacoeconomics to Other Research Health care economics encompasses a broad range of topics, including supply and demand for health care resources, the effects of health insurance, and manpower supply.   Clinical or humanistic outcomes research is defined as the attempt to identify, measure, and evaluate the end results of health care services. </vt:lpstr>
      <vt:lpstr>The consequences of medical care can be categorized into three categories:  Economic, clinical, and humanistic</vt:lpstr>
      <vt:lpstr>Positive versus negative consequences</vt:lpstr>
      <vt:lpstr>  (The nature and assessment of costs, in healthcare)                                   Identifying costs:</vt:lpstr>
      <vt:lpstr>Types of costs :  Costs are usually divided into direct, indirect and    intangible depending on perspective :   Direct medical costs • Medications• Medication monitoring• Medication administration Patient counseling and consultations•Diagnostic tests • Hospitalizations• Ambulance services• Nursing services Direct nonmedical costs • Travel costs to receive health care (bus, taxi or airplane) • Hotel stays for patient or family for out-of-town careChild care services for children of patients Indirect costs • Lost productivity for patient • Lost productivity for unpaid caregiver (e.g., family member, neighbour,friend) Lost productivity because of premature mortality Intangible costs • Pain and suffering•Fatigue• Anxiety </vt:lpstr>
      <vt:lpstr>1-Direct Medical Costs Direct medical costs are the most obvious costs to measure. These are the medically related inputs used directly to provide the treatment. Examples of direct medical costs include the costs associated with the pharmaceuticals, diagnostic tests, physician visits,  5pharmacist visits, emergency department visits, and hospitalizations. Example: during chemotherapy treatment, direct medical costs may include the chemotherapy products themselves, other medications given to reduce side effects of the chemotherapy, intravenous supplies, laboratory tests, clinic costs, and physician visits(1) .</vt:lpstr>
      <vt:lpstr>3-Intangible costs Intangible costs are difficult or impossible to measure, but they still occur and it is of value to identify them.  They can include anxiety, pain or suffering from an illness or treatment</vt:lpstr>
      <vt:lpstr> Fixed, semifixed and variable costs  The costs of healthcare can be split into fixed costs &amp; variable costs. There is an intermediate category called semifixed costs. </vt:lpstr>
      <vt:lpstr>What costs need to be included in an economic evaluation</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of Pharmacy/University of Baghdad Pharmacoeconomics   </dc:title>
  <dc:creator>prog</dc:creator>
  <cp:lastModifiedBy>Maher</cp:lastModifiedBy>
  <cp:revision>19</cp:revision>
  <dcterms:created xsi:type="dcterms:W3CDTF">2024-03-18T18:47:42Z</dcterms:created>
  <dcterms:modified xsi:type="dcterms:W3CDTF">2024-03-21T12:11:58Z</dcterms:modified>
</cp:coreProperties>
</file>