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DEB3F-B424-4515-ADAB-FC04E75FF63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5FAA7-824C-45AD-9D29-CFA4E7DDB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6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67D-4A25-4B93-8951-3A4B78D2B101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22B01-E318-4523-9F9E-63E8D5595D32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BFC73-7BA2-4712-809F-B020F96D719E}" type="datetime1">
              <a:rPr lang="en-US" smtClean="0"/>
              <a:t>5/22/2024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4CB6C-C46E-40EF-BF91-3E5E884D086D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3E61-E9B3-48B4-A925-C46116CFC2FF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162255"/>
            <a:ext cx="8303895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899" y="1415046"/>
            <a:ext cx="8458200" cy="4668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58134" y="6373469"/>
            <a:ext cx="2426335" cy="36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1F2C-D835-4364-8338-723B45C9A0D5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557" y="6464680"/>
            <a:ext cx="2444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1245" y="2251074"/>
            <a:ext cx="44602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35" dirty="0">
                <a:solidFill>
                  <a:srgbClr val="FF0000"/>
                </a:solidFill>
              </a:rPr>
              <a:t>Cost-</a:t>
            </a:r>
            <a:r>
              <a:rPr dirty="0">
                <a:solidFill>
                  <a:srgbClr val="FF0000"/>
                </a:solidFill>
              </a:rPr>
              <a:t>Benefit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Analysis</a:t>
            </a:r>
          </a:p>
          <a:p>
            <a:pPr marL="1905" algn="ctr">
              <a:lnSpc>
                <a:spcPct val="100000"/>
              </a:lnSpc>
            </a:pPr>
            <a:r>
              <a:rPr spc="-25" dirty="0">
                <a:solidFill>
                  <a:srgbClr val="FF0000"/>
                </a:solidFill>
              </a:rPr>
              <a:t>-</a:t>
            </a:r>
            <a:r>
              <a:rPr sz="3200" dirty="0">
                <a:solidFill>
                  <a:srgbClr val="FF0000"/>
                </a:solidFill>
              </a:rPr>
              <a:t>Part</a:t>
            </a:r>
            <a:r>
              <a:rPr sz="3200" spc="-70" dirty="0">
                <a:solidFill>
                  <a:srgbClr val="FF0000"/>
                </a:solidFill>
              </a:rPr>
              <a:t> </a:t>
            </a:r>
            <a:r>
              <a:rPr sz="3200" spc="-25" dirty="0">
                <a:solidFill>
                  <a:srgbClr val="FF0000"/>
                </a:solidFill>
              </a:rPr>
              <a:t>2-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dirty="0" smtClean="0"/>
              <a:t>AL-MUSTAQBAL UNIVERSITY- COLLEGE OF PHARMACY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2238" y="52527"/>
            <a:ext cx="43186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Times New Roman"/>
                <a:cs typeface="Times New Roman"/>
              </a:rPr>
              <a:t>2-</a:t>
            </a:r>
            <a:r>
              <a:rPr sz="4400" b="0" dirty="0">
                <a:latin typeface="Times New Roman"/>
                <a:cs typeface="Times New Roman"/>
              </a:rPr>
              <a:t>Bidding</a:t>
            </a:r>
            <a:r>
              <a:rPr sz="4400" b="0" spc="-85" dirty="0">
                <a:latin typeface="Times New Roman"/>
                <a:cs typeface="Times New Roman"/>
              </a:rPr>
              <a:t> </a:t>
            </a:r>
            <a:r>
              <a:rPr sz="4400" b="0" spc="-55" dirty="0">
                <a:latin typeface="Times New Roman"/>
                <a:cs typeface="Times New Roman"/>
              </a:rPr>
              <a:t>Vehicles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973888"/>
            <a:ext cx="8622030" cy="387286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55600" marR="203200" indent="-342900">
              <a:lnSpc>
                <a:spcPct val="115100"/>
              </a:lnSpc>
              <a:spcBef>
                <a:spcPts val="3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After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program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intervention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been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adequately </a:t>
            </a:r>
            <a:r>
              <a:rPr sz="2800" dirty="0">
                <a:latin typeface="Times New Roman"/>
                <a:cs typeface="Times New Roman"/>
              </a:rPr>
              <a:t>described,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respondents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asked to</a:t>
            </a:r>
            <a:r>
              <a:rPr sz="32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Times New Roman"/>
                <a:cs typeface="Times New Roman"/>
              </a:rPr>
              <a:t>"bid"</a:t>
            </a:r>
            <a:r>
              <a:rPr sz="3200" spc="-4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place</a:t>
            </a:r>
            <a:r>
              <a:rPr sz="2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value</a:t>
            </a:r>
            <a:r>
              <a:rPr sz="28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2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program</a:t>
            </a:r>
            <a:r>
              <a:rPr sz="2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intervention.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14999"/>
              </a:lnSpc>
              <a:spcBef>
                <a:spcPts val="1664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Bids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obtained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through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variety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formats,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such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as </a:t>
            </a:r>
            <a:r>
              <a:rPr sz="2800" spc="-10" dirty="0">
                <a:latin typeface="Times New Roman"/>
                <a:cs typeface="Times New Roman"/>
              </a:rPr>
              <a:t>open-</a:t>
            </a:r>
            <a:r>
              <a:rPr sz="2800" dirty="0">
                <a:latin typeface="Times New Roman"/>
                <a:cs typeface="Times New Roman"/>
              </a:rPr>
              <a:t>ended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questions,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closed-ended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questions,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bidding </a:t>
            </a:r>
            <a:r>
              <a:rPr sz="2800" dirty="0">
                <a:latin typeface="Times New Roman"/>
                <a:cs typeface="Times New Roman"/>
              </a:rPr>
              <a:t>game,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payment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card.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2400" spc="-5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3858767"/>
            <a:ext cx="4343400" cy="22905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8485" y="4562273"/>
            <a:ext cx="3804285" cy="0"/>
          </a:xfrm>
          <a:custGeom>
            <a:avLst/>
            <a:gdLst/>
            <a:ahLst/>
            <a:cxnLst/>
            <a:rect l="l" t="t" r="r" b="b"/>
            <a:pathLst>
              <a:path w="3804285">
                <a:moveTo>
                  <a:pt x="0" y="0"/>
                </a:moveTo>
                <a:lnTo>
                  <a:pt x="3803985" y="0"/>
                </a:lnTo>
              </a:path>
            </a:pathLst>
          </a:custGeom>
          <a:ln w="2620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1190371"/>
            <a:ext cx="8388985" cy="473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1975" indent="-549275">
              <a:lnSpc>
                <a:spcPct val="100000"/>
              </a:lnSpc>
              <a:spcBef>
                <a:spcPts val="95"/>
              </a:spcBef>
              <a:buSzPct val="125000"/>
              <a:buFont typeface="Times New Roman"/>
              <a:buAutoNum type="arabicPlain"/>
              <a:tabLst>
                <a:tab pos="561975" algn="l"/>
              </a:tabLst>
            </a:pPr>
            <a:r>
              <a:rPr sz="3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Open-Ended</a:t>
            </a:r>
            <a:r>
              <a:rPr sz="32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Questions:</a:t>
            </a:r>
            <a:endParaRPr sz="3200">
              <a:latin typeface="Times New Roman"/>
              <a:cs typeface="Times New Roman"/>
            </a:endParaRPr>
          </a:p>
          <a:p>
            <a:pPr marL="353695" marR="13970" lvl="1" indent="-340995" algn="just">
              <a:lnSpc>
                <a:spcPct val="115100"/>
              </a:lnSpc>
              <a:spcBef>
                <a:spcPts val="184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Simply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ask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respondents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how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much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they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would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be 	</a:t>
            </a:r>
            <a:r>
              <a:rPr sz="2800" dirty="0">
                <a:latin typeface="Times New Roman"/>
                <a:cs typeface="Times New Roman"/>
              </a:rPr>
              <a:t>willing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program</a:t>
            </a:r>
            <a:endParaRPr sz="2800">
              <a:latin typeface="Times New Roman"/>
              <a:cs typeface="Times New Roman"/>
            </a:endParaRPr>
          </a:p>
          <a:p>
            <a:pPr marL="354330" marR="15240" lvl="1" indent="-341630" algn="just">
              <a:lnSpc>
                <a:spcPct val="114999"/>
              </a:lnSpc>
              <a:spcBef>
                <a:spcPts val="1664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e.g</a:t>
            </a:r>
            <a:r>
              <a:rPr sz="2800" spc="5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what</a:t>
            </a:r>
            <a:r>
              <a:rPr sz="2800" spc="5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2800" spc="5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800" spc="5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maximum</a:t>
            </a:r>
            <a:r>
              <a:rPr sz="2800" spc="48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amount</a:t>
            </a:r>
            <a:r>
              <a:rPr sz="2800" spc="5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2800" spc="5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you</a:t>
            </a:r>
            <a:r>
              <a:rPr sz="2800" spc="5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would</a:t>
            </a:r>
            <a:r>
              <a:rPr sz="2800" spc="5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Times New Roman"/>
                <a:cs typeface="Times New Roman"/>
              </a:rPr>
              <a:t>be 	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willing</a:t>
            </a:r>
            <a:r>
              <a:rPr sz="2800" spc="35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2800" spc="35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pay</a:t>
            </a:r>
            <a:r>
              <a:rPr sz="2800" spc="35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2800" spc="36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800" spc="35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800" spc="-20" dirty="0">
                <a:solidFill>
                  <a:srgbClr val="006FC0"/>
                </a:solidFill>
                <a:latin typeface="Times New Roman"/>
                <a:cs typeface="Times New Roman"/>
              </a:rPr>
              <a:t>1-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hour</a:t>
            </a:r>
            <a:r>
              <a:rPr sz="2800" spc="35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consultation</a:t>
            </a:r>
            <a:r>
              <a:rPr sz="2800" spc="36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2800" spc="35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800" spc="-50" dirty="0">
                <a:solidFill>
                  <a:srgbClr val="006FC0"/>
                </a:solidFill>
                <a:latin typeface="Times New Roman"/>
                <a:cs typeface="Times New Roman"/>
              </a:rPr>
              <a:t>a 	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pharmacist?</a:t>
            </a:r>
            <a:endParaRPr sz="2800">
              <a:latin typeface="Times New Roman"/>
              <a:cs typeface="Times New Roman"/>
            </a:endParaRPr>
          </a:p>
          <a:p>
            <a:pPr marL="355600" marR="5080" lvl="1" indent="-342900" algn="just">
              <a:lnSpc>
                <a:spcPct val="115100"/>
              </a:lnSpc>
              <a:spcBef>
                <a:spcPts val="1680"/>
              </a:spcBef>
              <a:buFont typeface="Arial MT"/>
              <a:buChar char="•"/>
              <a:tabLst>
                <a:tab pos="355600" algn="l"/>
                <a:tab pos="436245" algn="l"/>
              </a:tabLst>
            </a:pPr>
            <a:r>
              <a:rPr sz="2800" dirty="0">
                <a:latin typeface="Times New Roman"/>
                <a:cs typeface="Times New Roman"/>
              </a:rPr>
              <a:t>	This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method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least</a:t>
            </a:r>
            <a:r>
              <a:rPr sz="2800" u="sng" spc="6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because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results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WTP </a:t>
            </a:r>
            <a:r>
              <a:rPr sz="2800" dirty="0">
                <a:latin typeface="Times New Roman"/>
                <a:cs typeface="Times New Roman"/>
              </a:rPr>
              <a:t>values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vary 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widely.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610" rIns="0" bIns="0" rtlCol="0">
            <a:spAutoFit/>
          </a:bodyPr>
          <a:lstStyle/>
          <a:p>
            <a:pPr marL="256857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Bidding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45" dirty="0">
                <a:latin typeface="Times New Roman"/>
                <a:cs typeface="Times New Roman"/>
              </a:rPr>
              <a:t>Vehicles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95"/>
              </a:spcBef>
            </a:pPr>
            <a:r>
              <a:rPr sz="4000" u="none" dirty="0">
                <a:solidFill>
                  <a:srgbClr val="FF0000"/>
                </a:solidFill>
              </a:rPr>
              <a:t>2-</a:t>
            </a:r>
            <a:r>
              <a:rPr sz="4000" u="none" spc="-10" dirty="0">
                <a:solidFill>
                  <a:srgbClr val="FF0000"/>
                </a:solidFill>
              </a:rPr>
              <a:t> </a:t>
            </a:r>
            <a:r>
              <a:rPr spc="-10" dirty="0"/>
              <a:t>Closed-</a:t>
            </a:r>
            <a:r>
              <a:rPr dirty="0"/>
              <a:t>Ended</a:t>
            </a:r>
            <a:r>
              <a:rPr spc="10" dirty="0"/>
              <a:t> </a:t>
            </a:r>
            <a:r>
              <a:rPr spc="-10" dirty="0"/>
              <a:t>Questions</a:t>
            </a:r>
            <a:endParaRPr sz="4000"/>
          </a:p>
          <a:p>
            <a:pPr marL="357505" indent="-3422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57505" algn="l"/>
              </a:tabLst>
            </a:pPr>
            <a:r>
              <a:rPr sz="3200" u="none" dirty="0"/>
              <a:t>Are also called</a:t>
            </a:r>
            <a:r>
              <a:rPr sz="3200" u="none" spc="-5" dirty="0"/>
              <a:t> </a:t>
            </a:r>
            <a:r>
              <a:rPr sz="3200" u="none" spc="-10" dirty="0">
                <a:solidFill>
                  <a:srgbClr val="FF0000"/>
                </a:solidFill>
              </a:rPr>
              <a:t>"take-it-</a:t>
            </a:r>
            <a:r>
              <a:rPr sz="3200" u="none" spc="-30" dirty="0">
                <a:solidFill>
                  <a:srgbClr val="FF0000"/>
                </a:solidFill>
              </a:rPr>
              <a:t>or-</a:t>
            </a:r>
            <a:r>
              <a:rPr sz="3200" u="none" spc="-20" dirty="0">
                <a:solidFill>
                  <a:srgbClr val="FF0000"/>
                </a:solidFill>
              </a:rPr>
              <a:t>leave-</a:t>
            </a:r>
            <a:r>
              <a:rPr sz="3200" u="none" dirty="0">
                <a:solidFill>
                  <a:srgbClr val="FF0000"/>
                </a:solidFill>
              </a:rPr>
              <a:t>it"</a:t>
            </a:r>
            <a:r>
              <a:rPr sz="3200" u="none" spc="-30" dirty="0">
                <a:solidFill>
                  <a:srgbClr val="FF0000"/>
                </a:solidFill>
              </a:rPr>
              <a:t> </a:t>
            </a:r>
            <a:r>
              <a:rPr sz="3200" u="none" spc="-10" dirty="0"/>
              <a:t>questions.</a:t>
            </a:r>
            <a:endParaRPr sz="3200"/>
          </a:p>
          <a:p>
            <a:pPr marL="2540">
              <a:lnSpc>
                <a:spcPct val="100000"/>
              </a:lnSpc>
              <a:spcBef>
                <a:spcPts val="1700"/>
              </a:spcBef>
              <a:buFont typeface="Arial MT"/>
              <a:buChar char="•"/>
            </a:pPr>
            <a:endParaRPr sz="3200"/>
          </a:p>
          <a:p>
            <a:pPr marL="358140" marR="5715" indent="-342900">
              <a:lnSpc>
                <a:spcPct val="100000"/>
              </a:lnSpc>
              <a:buChar char="•"/>
              <a:tabLst>
                <a:tab pos="358140" algn="l"/>
                <a:tab pos="459740" algn="l"/>
              </a:tabLst>
            </a:pPr>
            <a:r>
              <a:rPr sz="3200" u="none" dirty="0">
                <a:latin typeface="Arial MT"/>
                <a:cs typeface="Arial MT"/>
              </a:rPr>
              <a:t>	</a:t>
            </a:r>
            <a:r>
              <a:rPr sz="3200" u="none" dirty="0"/>
              <a:t>Respondents</a:t>
            </a:r>
            <a:r>
              <a:rPr sz="3200" u="none" spc="265" dirty="0"/>
              <a:t> </a:t>
            </a:r>
            <a:r>
              <a:rPr sz="3200" u="none" dirty="0"/>
              <a:t>are</a:t>
            </a:r>
            <a:r>
              <a:rPr sz="3200" u="none" spc="254" dirty="0"/>
              <a:t> </a:t>
            </a:r>
            <a:r>
              <a:rPr sz="3200" u="none" dirty="0"/>
              <a:t>asked</a:t>
            </a:r>
            <a:r>
              <a:rPr sz="3200" u="none" spc="275" dirty="0"/>
              <a:t> </a:t>
            </a:r>
            <a:r>
              <a:rPr sz="3200" u="none" dirty="0"/>
              <a:t>whether</a:t>
            </a:r>
            <a:r>
              <a:rPr sz="3200" u="none" spc="260" dirty="0"/>
              <a:t> </a:t>
            </a:r>
            <a:r>
              <a:rPr sz="3200" u="none" dirty="0"/>
              <a:t>or</a:t>
            </a:r>
            <a:r>
              <a:rPr sz="3200" u="none" spc="254" dirty="0"/>
              <a:t> </a:t>
            </a:r>
            <a:r>
              <a:rPr sz="3200" u="none" dirty="0"/>
              <a:t>not</a:t>
            </a:r>
            <a:r>
              <a:rPr sz="3200" u="none" spc="270" dirty="0"/>
              <a:t> </a:t>
            </a:r>
            <a:r>
              <a:rPr sz="3200" u="none" dirty="0"/>
              <a:t>they</a:t>
            </a:r>
            <a:r>
              <a:rPr sz="3200" u="none" spc="260" dirty="0"/>
              <a:t> </a:t>
            </a:r>
            <a:r>
              <a:rPr sz="3200" u="none" spc="-20" dirty="0"/>
              <a:t>will </a:t>
            </a:r>
            <a:r>
              <a:rPr sz="3200" u="none" dirty="0"/>
              <a:t>pay</a:t>
            </a:r>
            <a:r>
              <a:rPr sz="3200" u="none" spc="-20" dirty="0"/>
              <a:t> </a:t>
            </a:r>
            <a:r>
              <a:rPr sz="3200" u="none" dirty="0"/>
              <a:t>a</a:t>
            </a:r>
            <a:r>
              <a:rPr sz="3200" u="none" spc="-10" dirty="0"/>
              <a:t> </a:t>
            </a:r>
            <a:r>
              <a:rPr sz="3200" u="none" dirty="0">
                <a:solidFill>
                  <a:srgbClr val="FF0000"/>
                </a:solidFill>
              </a:rPr>
              <a:t>specified</a:t>
            </a:r>
            <a:r>
              <a:rPr sz="3200" u="none" spc="-5" dirty="0">
                <a:solidFill>
                  <a:srgbClr val="FF0000"/>
                </a:solidFill>
              </a:rPr>
              <a:t> </a:t>
            </a:r>
            <a:r>
              <a:rPr sz="3200" u="none" dirty="0">
                <a:solidFill>
                  <a:srgbClr val="FF0000"/>
                </a:solidFill>
              </a:rPr>
              <a:t>amount</a:t>
            </a:r>
            <a:r>
              <a:rPr sz="3200" u="none" spc="-50" dirty="0">
                <a:solidFill>
                  <a:srgbClr val="FF0000"/>
                </a:solidFill>
              </a:rPr>
              <a:t> </a:t>
            </a:r>
            <a:r>
              <a:rPr sz="3200" u="none" dirty="0"/>
              <a:t>of</a:t>
            </a:r>
            <a:r>
              <a:rPr sz="3200" u="none" spc="-15" dirty="0"/>
              <a:t> </a:t>
            </a:r>
            <a:r>
              <a:rPr sz="3200" u="none" dirty="0"/>
              <a:t>money</a:t>
            </a:r>
            <a:r>
              <a:rPr sz="3200" u="none" spc="-30" dirty="0"/>
              <a:t> </a:t>
            </a:r>
            <a:r>
              <a:rPr sz="3200" u="none" dirty="0"/>
              <a:t>for</a:t>
            </a:r>
            <a:r>
              <a:rPr sz="3200" u="none" spc="-20" dirty="0"/>
              <a:t> </a:t>
            </a:r>
            <a:r>
              <a:rPr sz="3200" u="none" dirty="0"/>
              <a:t>the</a:t>
            </a:r>
            <a:r>
              <a:rPr sz="3200" u="none" spc="-15" dirty="0"/>
              <a:t> </a:t>
            </a:r>
            <a:r>
              <a:rPr sz="3200" u="none" spc="-10" dirty="0"/>
              <a:t>option.</a:t>
            </a:r>
            <a:endParaRPr sz="3200">
              <a:latin typeface="Arial MT"/>
              <a:cs typeface="Arial MT"/>
            </a:endParaRPr>
          </a:p>
          <a:p>
            <a:pPr marL="358140" marR="508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8140" algn="l"/>
                <a:tab pos="1612265" algn="l"/>
                <a:tab pos="2401570" algn="l"/>
                <a:tab pos="2966085" algn="l"/>
                <a:tab pos="4296410" algn="l"/>
                <a:tab pos="4790440" algn="l"/>
                <a:tab pos="5558790" algn="l"/>
                <a:tab pos="6346190" algn="l"/>
                <a:tab pos="7000875" algn="l"/>
                <a:tab pos="7360284" algn="l"/>
              </a:tabLst>
            </a:pPr>
            <a:r>
              <a:rPr sz="3200" u="none" spc="-10" dirty="0">
                <a:solidFill>
                  <a:srgbClr val="006FC0"/>
                </a:solidFill>
              </a:rPr>
              <a:t>Would</a:t>
            </a:r>
            <a:r>
              <a:rPr sz="3200" u="none" dirty="0">
                <a:solidFill>
                  <a:srgbClr val="006FC0"/>
                </a:solidFill>
              </a:rPr>
              <a:t>	</a:t>
            </a:r>
            <a:r>
              <a:rPr sz="3200" u="none" spc="-25" dirty="0">
                <a:solidFill>
                  <a:srgbClr val="006FC0"/>
                </a:solidFill>
              </a:rPr>
              <a:t>you</a:t>
            </a:r>
            <a:r>
              <a:rPr sz="3200" u="none" dirty="0">
                <a:solidFill>
                  <a:srgbClr val="006FC0"/>
                </a:solidFill>
              </a:rPr>
              <a:t>	</a:t>
            </a:r>
            <a:r>
              <a:rPr sz="3200" u="none" spc="-25" dirty="0">
                <a:solidFill>
                  <a:srgbClr val="006FC0"/>
                </a:solidFill>
              </a:rPr>
              <a:t>be</a:t>
            </a:r>
            <a:r>
              <a:rPr sz="3200" u="none" dirty="0">
                <a:solidFill>
                  <a:srgbClr val="006FC0"/>
                </a:solidFill>
              </a:rPr>
              <a:t>	</a:t>
            </a:r>
            <a:r>
              <a:rPr sz="3200" u="none" spc="-10" dirty="0">
                <a:solidFill>
                  <a:srgbClr val="006FC0"/>
                </a:solidFill>
              </a:rPr>
              <a:t>willing</a:t>
            </a:r>
            <a:r>
              <a:rPr sz="3200" u="none" dirty="0">
                <a:solidFill>
                  <a:srgbClr val="006FC0"/>
                </a:solidFill>
              </a:rPr>
              <a:t>	</a:t>
            </a:r>
            <a:r>
              <a:rPr sz="3200" u="none" spc="-25" dirty="0">
                <a:solidFill>
                  <a:srgbClr val="006FC0"/>
                </a:solidFill>
              </a:rPr>
              <a:t>to</a:t>
            </a:r>
            <a:r>
              <a:rPr sz="3200" u="none" dirty="0">
                <a:solidFill>
                  <a:srgbClr val="006FC0"/>
                </a:solidFill>
              </a:rPr>
              <a:t>	</a:t>
            </a:r>
            <a:r>
              <a:rPr sz="3200" u="none" spc="-25" dirty="0">
                <a:solidFill>
                  <a:srgbClr val="006FC0"/>
                </a:solidFill>
              </a:rPr>
              <a:t>pay</a:t>
            </a:r>
            <a:r>
              <a:rPr sz="3200" u="none" dirty="0">
                <a:solidFill>
                  <a:srgbClr val="006FC0"/>
                </a:solidFill>
              </a:rPr>
              <a:t>	</a:t>
            </a:r>
            <a:r>
              <a:rPr sz="3200" u="none" spc="-25" dirty="0">
                <a:solidFill>
                  <a:srgbClr val="006FC0"/>
                </a:solidFill>
              </a:rPr>
              <a:t>$60</a:t>
            </a:r>
            <a:r>
              <a:rPr sz="3200" u="none" dirty="0">
                <a:solidFill>
                  <a:srgbClr val="006FC0"/>
                </a:solidFill>
              </a:rPr>
              <a:t>	</a:t>
            </a:r>
            <a:r>
              <a:rPr sz="3200" u="none" spc="-25" dirty="0">
                <a:solidFill>
                  <a:srgbClr val="006FC0"/>
                </a:solidFill>
              </a:rPr>
              <a:t>for</a:t>
            </a:r>
            <a:r>
              <a:rPr sz="3200" u="none" dirty="0">
                <a:solidFill>
                  <a:srgbClr val="006FC0"/>
                </a:solidFill>
              </a:rPr>
              <a:t>	</a:t>
            </a:r>
            <a:r>
              <a:rPr sz="3200" u="none" spc="-50" dirty="0">
                <a:solidFill>
                  <a:srgbClr val="006FC0"/>
                </a:solidFill>
              </a:rPr>
              <a:t>a</a:t>
            </a:r>
            <a:r>
              <a:rPr sz="3200" u="none" dirty="0">
                <a:solidFill>
                  <a:srgbClr val="006FC0"/>
                </a:solidFill>
              </a:rPr>
              <a:t>	</a:t>
            </a:r>
            <a:r>
              <a:rPr sz="3200" u="none" spc="-10" dirty="0">
                <a:solidFill>
                  <a:srgbClr val="006FC0"/>
                </a:solidFill>
              </a:rPr>
              <a:t>1-</a:t>
            </a:r>
            <a:r>
              <a:rPr sz="3200" u="none" spc="-20" dirty="0">
                <a:solidFill>
                  <a:srgbClr val="006FC0"/>
                </a:solidFill>
              </a:rPr>
              <a:t>hour </a:t>
            </a:r>
            <a:r>
              <a:rPr sz="3200" u="none" dirty="0">
                <a:solidFill>
                  <a:srgbClr val="006FC0"/>
                </a:solidFill>
              </a:rPr>
              <a:t>consultation</a:t>
            </a:r>
            <a:r>
              <a:rPr sz="3200" u="none" spc="-45" dirty="0">
                <a:solidFill>
                  <a:srgbClr val="006FC0"/>
                </a:solidFill>
              </a:rPr>
              <a:t> </a:t>
            </a:r>
            <a:r>
              <a:rPr sz="3200" u="none" dirty="0">
                <a:solidFill>
                  <a:srgbClr val="006FC0"/>
                </a:solidFill>
              </a:rPr>
              <a:t>with</a:t>
            </a:r>
            <a:r>
              <a:rPr sz="3200" u="none" spc="-25" dirty="0">
                <a:solidFill>
                  <a:srgbClr val="006FC0"/>
                </a:solidFill>
              </a:rPr>
              <a:t> </a:t>
            </a:r>
            <a:r>
              <a:rPr sz="3200" u="none" dirty="0">
                <a:solidFill>
                  <a:srgbClr val="006FC0"/>
                </a:solidFill>
              </a:rPr>
              <a:t>a</a:t>
            </a:r>
            <a:r>
              <a:rPr sz="3200" u="none" spc="-5" dirty="0">
                <a:solidFill>
                  <a:srgbClr val="006FC0"/>
                </a:solidFill>
              </a:rPr>
              <a:t> </a:t>
            </a:r>
            <a:r>
              <a:rPr sz="3200" u="none" spc="-10" dirty="0">
                <a:solidFill>
                  <a:srgbClr val="006FC0"/>
                </a:solidFill>
              </a:rPr>
              <a:t>pharmacist?</a:t>
            </a:r>
            <a:endParaRPr sz="3200"/>
          </a:p>
          <a:p>
            <a:pPr marL="421640">
              <a:lnSpc>
                <a:spcPct val="100000"/>
              </a:lnSpc>
              <a:spcBef>
                <a:spcPts val="770"/>
              </a:spcBef>
              <a:tabLst>
                <a:tab pos="2758440" algn="l"/>
              </a:tabLst>
            </a:pPr>
            <a:r>
              <a:rPr sz="3200" u="none" spc="-20" dirty="0"/>
              <a:t>.Yes</a:t>
            </a:r>
            <a:r>
              <a:rPr sz="3200" u="none" dirty="0"/>
              <a:t>	</a:t>
            </a:r>
            <a:r>
              <a:rPr sz="3200" u="none" spc="-25" dirty="0"/>
              <a:t>No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8810" rIns="0" bIns="0" rtlCol="0">
            <a:spAutoFit/>
          </a:bodyPr>
          <a:lstStyle/>
          <a:p>
            <a:pPr marL="233997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Bidding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40" dirty="0">
                <a:latin typeface="Times New Roman"/>
                <a:cs typeface="Times New Roman"/>
              </a:rPr>
              <a:t>Vehicles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307340" y="1332128"/>
            <a:ext cx="8530590" cy="42703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330" indent="-341630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330" algn="l"/>
              </a:tabLst>
            </a:pPr>
            <a:r>
              <a:rPr sz="2800" dirty="0">
                <a:latin typeface="Calibri"/>
                <a:cs typeface="Calibri"/>
              </a:rPr>
              <a:t>This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method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more</a:t>
            </a:r>
            <a:r>
              <a:rPr sz="28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closely</a:t>
            </a:r>
            <a:r>
              <a:rPr sz="28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resembles</a:t>
            </a:r>
            <a:r>
              <a:rPr sz="2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8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marketplace.</a:t>
            </a:r>
            <a:endParaRPr sz="2800">
              <a:latin typeface="Calibri"/>
              <a:cs typeface="Calibri"/>
            </a:endParaRPr>
          </a:p>
          <a:p>
            <a:pPr marL="354330" marR="6985" indent="-341630" algn="just">
              <a:lnSpc>
                <a:spcPct val="100400"/>
              </a:lnSpc>
              <a:spcBef>
                <a:spcPts val="66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When</a:t>
            </a:r>
            <a:r>
              <a:rPr sz="2800" spc="3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consumers</a:t>
            </a:r>
            <a:r>
              <a:rPr sz="2800" spc="3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shop</a:t>
            </a:r>
            <a:r>
              <a:rPr sz="2800" spc="3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3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products,</a:t>
            </a:r>
            <a:r>
              <a:rPr sz="2800" spc="3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they</a:t>
            </a:r>
            <a:r>
              <a:rPr sz="2800" spc="3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must</a:t>
            </a:r>
            <a:r>
              <a:rPr sz="2800" spc="3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decide 	</a:t>
            </a:r>
            <a:r>
              <a:rPr sz="2800" dirty="0">
                <a:latin typeface="Calibri"/>
                <a:cs typeface="Calibri"/>
              </a:rPr>
              <a:t>based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2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price</a:t>
            </a:r>
            <a:r>
              <a:rPr sz="2800" spc="2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2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product</a:t>
            </a:r>
            <a:r>
              <a:rPr sz="2800" spc="2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whether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29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"take-</a:t>
            </a:r>
            <a:r>
              <a:rPr sz="2800" spc="-25" dirty="0">
                <a:latin typeface="Calibri"/>
                <a:cs typeface="Calibri"/>
              </a:rPr>
              <a:t>it- 	</a:t>
            </a:r>
            <a:r>
              <a:rPr sz="2800" spc="-10" dirty="0">
                <a:latin typeface="Calibri"/>
                <a:cs typeface="Calibri"/>
              </a:rPr>
              <a:t>or-</a:t>
            </a:r>
            <a:r>
              <a:rPr sz="2800" spc="-25" dirty="0">
                <a:latin typeface="Calibri"/>
                <a:cs typeface="Calibri"/>
              </a:rPr>
              <a:t>leave-</a:t>
            </a:r>
            <a:r>
              <a:rPr sz="2800" spc="-20" dirty="0">
                <a:latin typeface="Calibri"/>
                <a:cs typeface="Calibri"/>
              </a:rPr>
              <a:t>it."</a:t>
            </a:r>
            <a:endParaRPr sz="2800">
              <a:latin typeface="Calibri"/>
              <a:cs typeface="Calibri"/>
            </a:endParaRPr>
          </a:p>
          <a:p>
            <a:pPr marL="354330" marR="5080" indent="-341630" algn="just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One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drawback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this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method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only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question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is 	</a:t>
            </a:r>
            <a:r>
              <a:rPr sz="2800" dirty="0">
                <a:latin typeface="Times New Roman"/>
                <a:cs typeface="Times New Roman"/>
              </a:rPr>
              <a:t>asked,</a:t>
            </a:r>
            <a:r>
              <a:rPr sz="2800" spc="5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</a:t>
            </a:r>
            <a:r>
              <a:rPr sz="2800" spc="5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only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one</a:t>
            </a:r>
            <a:r>
              <a:rPr sz="2800" spc="48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WTP</a:t>
            </a:r>
            <a:r>
              <a:rPr sz="2800" spc="4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value</a:t>
            </a:r>
            <a:r>
              <a:rPr sz="2800" spc="5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5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5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elicited</a:t>
            </a:r>
            <a:r>
              <a:rPr sz="2800" spc="5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51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a 	</a:t>
            </a:r>
            <a:r>
              <a:rPr sz="2800" spc="-10" dirty="0">
                <a:latin typeface="Times New Roman"/>
                <a:cs typeface="Times New Roman"/>
              </a:rPr>
              <a:t>respondent.</a:t>
            </a:r>
            <a:endParaRPr sz="2800">
              <a:latin typeface="Times New Roman"/>
              <a:cs typeface="Times New Roman"/>
            </a:endParaRPr>
          </a:p>
          <a:p>
            <a:pPr marL="354330" marR="5080" indent="-341630" algn="just">
              <a:lnSpc>
                <a:spcPts val="3679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Thus,</a:t>
            </a:r>
            <a:r>
              <a:rPr sz="2800" spc="3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350" dirty="0"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very</a:t>
            </a:r>
            <a:r>
              <a:rPr sz="2800" spc="35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large</a:t>
            </a:r>
            <a:r>
              <a:rPr sz="2800" spc="35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sample</a:t>
            </a:r>
            <a:r>
              <a:rPr sz="2800" spc="34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would</a:t>
            </a:r>
            <a:r>
              <a:rPr sz="2800" spc="3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3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required</a:t>
            </a:r>
            <a:r>
              <a:rPr sz="2800" spc="34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to 	</a:t>
            </a:r>
            <a:r>
              <a:rPr sz="2800" dirty="0">
                <a:latin typeface="Times New Roman"/>
                <a:cs typeface="Times New Roman"/>
              </a:rPr>
              <a:t>determine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overall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WTP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value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637" rIns="0" bIns="0" rtlCol="0">
            <a:spAutoFit/>
          </a:bodyPr>
          <a:lstStyle/>
          <a:p>
            <a:pPr marL="1905635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06FC0"/>
                </a:solidFill>
                <a:latin typeface="Times New Roman"/>
                <a:cs typeface="Times New Roman"/>
              </a:rPr>
              <a:t>Closed-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Ended</a:t>
            </a:r>
            <a:r>
              <a:rPr sz="3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Times New Roman"/>
                <a:cs typeface="Times New Roman"/>
              </a:rPr>
              <a:t>Questions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822" y="1470025"/>
            <a:ext cx="7647305" cy="2074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Several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bids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offered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reach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person's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maximum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WTP.</a:t>
            </a:r>
            <a:endParaRPr sz="2400">
              <a:latin typeface="Times New Roman"/>
              <a:cs typeface="Times New Roman"/>
            </a:endParaRPr>
          </a:p>
          <a:p>
            <a:pPr marL="355600" marR="4572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Iteration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could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number 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times,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three</a:t>
            </a:r>
            <a:r>
              <a:rPr sz="24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times</a:t>
            </a:r>
            <a:r>
              <a:rPr sz="24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are </a:t>
            </a:r>
            <a:r>
              <a:rPr sz="2400" spc="-10" dirty="0">
                <a:latin typeface="Times New Roman"/>
                <a:cs typeface="Times New Roman"/>
              </a:rPr>
              <a:t>optimal</a:t>
            </a:r>
            <a:endParaRPr sz="2400">
              <a:latin typeface="Times New Roman"/>
              <a:cs typeface="Times New Roman"/>
            </a:endParaRPr>
          </a:p>
          <a:p>
            <a:pPr marL="355600" marR="107314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example,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would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you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willing</a:t>
            </a:r>
            <a:r>
              <a:rPr sz="24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pay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$60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 1-</a:t>
            </a:r>
            <a:r>
              <a:rPr sz="2400" spc="-20" dirty="0">
                <a:solidFill>
                  <a:srgbClr val="006FC0"/>
                </a:solidFill>
                <a:latin typeface="Times New Roman"/>
                <a:cs typeface="Times New Roman"/>
              </a:rPr>
              <a:t>hour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consultation</a:t>
            </a:r>
            <a:r>
              <a:rPr sz="2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pharmacist?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822" y="4470"/>
            <a:ext cx="6050280" cy="148463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2438400">
              <a:lnSpc>
                <a:spcPct val="100000"/>
              </a:lnSpc>
              <a:spcBef>
                <a:spcPts val="1045"/>
              </a:spcBef>
            </a:pPr>
            <a:r>
              <a:rPr dirty="0">
                <a:latin typeface="Times New Roman"/>
                <a:cs typeface="Times New Roman"/>
              </a:rPr>
              <a:t>Bidding</a:t>
            </a:r>
            <a:r>
              <a:rPr spc="-195" dirty="0">
                <a:latin typeface="Times New Roman"/>
                <a:cs typeface="Times New Roman"/>
              </a:rPr>
              <a:t> </a:t>
            </a:r>
            <a:r>
              <a:rPr spc="-35" dirty="0">
                <a:latin typeface="Times New Roman"/>
                <a:cs typeface="Times New Roman"/>
              </a:rPr>
              <a:t>Vehicles</a:t>
            </a: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b="0" spc="-20" dirty="0">
                <a:solidFill>
                  <a:srgbClr val="FF0000"/>
                </a:solidFill>
                <a:latin typeface="Times New Roman"/>
                <a:cs typeface="Times New Roman"/>
              </a:rPr>
              <a:t>3-</a:t>
            </a:r>
            <a:r>
              <a:rPr b="0" spc="-4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FF0000"/>
                </a:solidFill>
                <a:latin typeface="Times New Roman"/>
                <a:cs typeface="Times New Roman"/>
              </a:rPr>
              <a:t>Bidding</a:t>
            </a:r>
            <a:r>
              <a:rPr sz="3200" b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0" spc="-20" dirty="0">
                <a:solidFill>
                  <a:srgbClr val="FF0000"/>
                </a:solidFill>
                <a:latin typeface="Times New Roman"/>
                <a:cs typeface="Times New Roman"/>
              </a:rPr>
              <a:t>Game: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5500" y="3508247"/>
            <a:ext cx="3238500" cy="322935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78739" y="1421550"/>
            <a:ext cx="8862060" cy="346075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9"/>
              </a:spcBef>
              <a:buClr>
                <a:srgbClr val="006FC0"/>
              </a:buClr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If</a:t>
            </a:r>
            <a:r>
              <a:rPr sz="3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yes,</a:t>
            </a:r>
            <a:r>
              <a:rPr sz="3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ask:</a:t>
            </a:r>
            <a:r>
              <a:rPr sz="3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Times New Roman"/>
                <a:cs typeface="Times New Roman"/>
              </a:rPr>
              <a:t>"Would</a:t>
            </a:r>
            <a:r>
              <a:rPr sz="3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you</a:t>
            </a:r>
            <a:r>
              <a:rPr sz="3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3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willing</a:t>
            </a:r>
            <a:r>
              <a:rPr sz="3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3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pay</a:t>
            </a:r>
            <a:r>
              <a:rPr sz="3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Times New Roman"/>
                <a:cs typeface="Times New Roman"/>
              </a:rPr>
              <a:t>$80?“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If</a:t>
            </a:r>
            <a:r>
              <a:rPr sz="3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no,</a:t>
            </a:r>
            <a:r>
              <a:rPr sz="3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ask:</a:t>
            </a:r>
            <a:r>
              <a:rPr sz="3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006FC0"/>
                </a:solidFill>
                <a:latin typeface="Times New Roman"/>
                <a:cs typeface="Times New Roman"/>
              </a:rPr>
              <a:t>"Would</a:t>
            </a:r>
            <a:r>
              <a:rPr sz="3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you</a:t>
            </a:r>
            <a:r>
              <a:rPr sz="3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3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willing</a:t>
            </a:r>
            <a:r>
              <a:rPr sz="3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3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pay</a:t>
            </a:r>
            <a:r>
              <a:rPr sz="3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Times New Roman"/>
                <a:cs typeface="Times New Roman"/>
              </a:rPr>
              <a:t>$40?“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14"/>
              </a:spcBef>
              <a:buFont typeface="Arial MT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96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This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method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time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consuming</a:t>
            </a:r>
            <a:r>
              <a:rPr sz="32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WTP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values </a:t>
            </a:r>
            <a:r>
              <a:rPr sz="3200" dirty="0">
                <a:latin typeface="Times New Roman"/>
                <a:cs typeface="Times New Roman"/>
              </a:rPr>
              <a:t>can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biased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depending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how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high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(or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low)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first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bid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&amp;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this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bias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called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“</a:t>
            </a:r>
            <a:r>
              <a:rPr sz="3200" i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starting</a:t>
            </a:r>
            <a:r>
              <a:rPr sz="3200" i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point</a:t>
            </a:r>
            <a:r>
              <a:rPr sz="3200" i="1" u="sng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bias.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478" rIns="0" bIns="0" rtlCol="0">
            <a:spAutoFit/>
          </a:bodyPr>
          <a:lstStyle/>
          <a:p>
            <a:pPr marL="25273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0000"/>
                </a:solidFill>
                <a:latin typeface="Times New Roman"/>
                <a:cs typeface="Times New Roman"/>
              </a:rPr>
              <a:t>3-</a:t>
            </a:r>
            <a:r>
              <a:rPr sz="3600" spc="-4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Bidding</a:t>
            </a:r>
            <a:r>
              <a:rPr sz="36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000000"/>
                </a:solidFill>
                <a:latin typeface="Times New Roman"/>
                <a:cs typeface="Times New Roman"/>
              </a:rPr>
              <a:t>Game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78739" y="1946275"/>
            <a:ext cx="8611235" cy="3049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payment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card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method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provides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respondent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list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possible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WTP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amounts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10" dirty="0">
                <a:latin typeface="Times New Roman"/>
                <a:cs typeface="Times New Roman"/>
              </a:rPr>
              <a:t> choose from:</a:t>
            </a:r>
            <a:endParaRPr sz="3200">
              <a:latin typeface="Times New Roman"/>
              <a:cs typeface="Times New Roman"/>
            </a:endParaRPr>
          </a:p>
          <a:p>
            <a:pPr marL="355600" marR="302895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What</a:t>
            </a:r>
            <a:r>
              <a:rPr sz="3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3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3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maximum</a:t>
            </a:r>
            <a:r>
              <a:rPr sz="3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amount</a:t>
            </a:r>
            <a:r>
              <a:rPr sz="3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3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you</a:t>
            </a:r>
            <a:r>
              <a:rPr sz="3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would</a:t>
            </a:r>
            <a:r>
              <a:rPr sz="3200" spc="-25" dirty="0">
                <a:solidFill>
                  <a:srgbClr val="006FC0"/>
                </a:solidFill>
                <a:latin typeface="Times New Roman"/>
                <a:cs typeface="Times New Roman"/>
              </a:rPr>
              <a:t> be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willing</a:t>
            </a:r>
            <a:r>
              <a:rPr sz="3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3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pay</a:t>
            </a:r>
            <a:r>
              <a:rPr sz="3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3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a 1-hour</a:t>
            </a:r>
            <a:r>
              <a:rPr sz="3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consultation</a:t>
            </a:r>
            <a:r>
              <a:rPr sz="3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3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pharmacist?</a:t>
            </a:r>
            <a:r>
              <a:rPr sz="3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Please</a:t>
            </a:r>
            <a:r>
              <a:rPr sz="32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circle</a:t>
            </a:r>
            <a:r>
              <a:rPr sz="32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your</a:t>
            </a:r>
            <a:r>
              <a:rPr sz="3200" u="sng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choice.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5055870"/>
            <a:ext cx="8763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Calibri"/>
                <a:cs typeface="Calibri"/>
              </a:rPr>
              <a:t>$150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20" dirty="0">
                <a:latin typeface="Calibri"/>
                <a:cs typeface="Calibri"/>
              </a:rPr>
              <a:t>$110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653" y="5055870"/>
            <a:ext cx="56661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6045" algn="l"/>
                <a:tab pos="2548890" algn="l"/>
                <a:tab pos="4028440" algn="l"/>
                <a:tab pos="5034280" algn="l"/>
              </a:tabLst>
            </a:pPr>
            <a:r>
              <a:rPr sz="3200" spc="-25" dirty="0">
                <a:latin typeface="Calibri"/>
                <a:cs typeface="Calibri"/>
              </a:rPr>
              <a:t>$90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5" dirty="0">
                <a:latin typeface="Calibri"/>
                <a:cs typeface="Calibri"/>
              </a:rPr>
              <a:t>$30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$130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5" dirty="0">
                <a:latin typeface="Calibri"/>
                <a:cs typeface="Calibri"/>
              </a:rPr>
              <a:t>$70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5" dirty="0">
                <a:latin typeface="Calibri"/>
                <a:cs typeface="Calibri"/>
              </a:rPr>
              <a:t>$10</a:t>
            </a:r>
            <a:endParaRPr sz="3200">
              <a:latin typeface="Calibri"/>
              <a:cs typeface="Calibri"/>
            </a:endParaRPr>
          </a:p>
          <a:p>
            <a:pPr marL="370840">
              <a:lnSpc>
                <a:spcPct val="100000"/>
              </a:lnSpc>
              <a:tabLst>
                <a:tab pos="1469390" algn="l"/>
              </a:tabLst>
            </a:pPr>
            <a:r>
              <a:rPr sz="3200" spc="-25" dirty="0">
                <a:latin typeface="Calibri"/>
                <a:cs typeface="Calibri"/>
              </a:rPr>
              <a:t>$50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5" dirty="0">
                <a:latin typeface="Calibri"/>
                <a:cs typeface="Calibri"/>
              </a:rPr>
              <a:t>$0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169" rIns="0" bIns="0" rtlCol="0">
            <a:spAutoFit/>
          </a:bodyPr>
          <a:lstStyle/>
          <a:p>
            <a:pPr marL="277495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4-</a:t>
            </a:r>
            <a:r>
              <a:rPr sz="3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Payment</a:t>
            </a:r>
            <a:r>
              <a:rPr sz="3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Times New Roman"/>
                <a:cs typeface="Times New Roman"/>
              </a:rPr>
              <a:t>Card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78739" y="2144395"/>
            <a:ext cx="8649335" cy="326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This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method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very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easy</a:t>
            </a:r>
            <a:r>
              <a:rPr sz="32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use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provides </a:t>
            </a:r>
            <a:r>
              <a:rPr sz="3200" dirty="0">
                <a:latin typeface="Times New Roman"/>
                <a:cs typeface="Times New Roman"/>
              </a:rPr>
              <a:t>respondents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range</a:t>
            </a:r>
            <a:r>
              <a:rPr sz="3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values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choose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from.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95"/>
              </a:spcBef>
              <a:buFont typeface="Arial MT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marR="28321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Providing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respondents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range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values</a:t>
            </a:r>
            <a:r>
              <a:rPr sz="3200" spc="-25" dirty="0">
                <a:latin typeface="Times New Roman"/>
                <a:cs typeface="Times New Roman"/>
              </a:rPr>
              <a:t> can </a:t>
            </a:r>
            <a:r>
              <a:rPr sz="3200" dirty="0">
                <a:latin typeface="Times New Roman"/>
                <a:cs typeface="Times New Roman"/>
              </a:rPr>
              <a:t>bias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their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WTP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values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which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called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ts val="4770"/>
              </a:lnSpc>
            </a:pPr>
            <a:r>
              <a:rPr sz="4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"range</a:t>
            </a:r>
            <a:r>
              <a:rPr sz="4000" u="sng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bias“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610" rIns="0" bIns="0" rtlCol="0">
            <a:spAutoFit/>
          </a:bodyPr>
          <a:lstStyle/>
          <a:p>
            <a:pPr marL="272161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FC0"/>
                </a:solidFill>
                <a:latin typeface="Times New Roman"/>
                <a:cs typeface="Times New Roman"/>
              </a:rPr>
              <a:t>Payment</a:t>
            </a:r>
            <a:r>
              <a:rPr sz="3600" spc="-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006FC0"/>
                </a:solidFill>
                <a:latin typeface="Times New Roman"/>
                <a:cs typeface="Times New Roman"/>
              </a:rPr>
              <a:t>Card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78739" y="1920367"/>
            <a:ext cx="8738235" cy="4114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89584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advantage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place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monetary</a:t>
            </a:r>
            <a:r>
              <a:rPr sz="2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value</a:t>
            </a:r>
            <a:r>
              <a:rPr sz="2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Times New Roman"/>
                <a:cs typeface="Times New Roman"/>
              </a:rPr>
              <a:t>on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intangible</a:t>
            </a:r>
            <a:r>
              <a:rPr sz="28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benefits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55600" marR="78232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However, </a:t>
            </a:r>
            <a:r>
              <a:rPr sz="2800" dirty="0">
                <a:latin typeface="Times New Roman"/>
                <a:cs typeface="Times New Roman"/>
              </a:rPr>
              <a:t>there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several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disadvantages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WTP </a:t>
            </a:r>
            <a:r>
              <a:rPr sz="2800" spc="-10" dirty="0">
                <a:latin typeface="Times New Roman"/>
                <a:cs typeface="Times New Roman"/>
              </a:rPr>
              <a:t>methodology.</a:t>
            </a:r>
            <a:endParaRPr sz="2800">
              <a:latin typeface="Times New Roman"/>
              <a:cs typeface="Times New Roman"/>
            </a:endParaRPr>
          </a:p>
          <a:p>
            <a:pPr marL="355600" marR="194945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2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2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difficult</a:t>
            </a:r>
            <a:r>
              <a:rPr sz="28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people</a:t>
            </a:r>
            <a:r>
              <a:rPr sz="28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place</a:t>
            </a:r>
            <a:r>
              <a:rPr sz="2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dollar</a:t>
            </a:r>
            <a:r>
              <a:rPr sz="2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value</a:t>
            </a:r>
            <a:r>
              <a:rPr sz="2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28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health benefit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9100"/>
              </a:lnSpc>
              <a:spcBef>
                <a:spcPts val="70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Because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"hypothetical"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artificial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scenario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presented, </a:t>
            </a: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possible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2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respondents</a:t>
            </a:r>
            <a:r>
              <a:rPr sz="2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might</a:t>
            </a:r>
            <a:r>
              <a:rPr sz="2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give</a:t>
            </a:r>
            <a:r>
              <a:rPr sz="2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2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"hypothetical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response</a:t>
            </a:r>
            <a:r>
              <a:rPr sz="2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969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Advantages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Disadvantages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WTP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944" y="397509"/>
            <a:ext cx="7252334" cy="220408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ct val="98900"/>
              </a:lnSpc>
              <a:spcBef>
                <a:spcPts val="160"/>
              </a:spcBef>
            </a:pPr>
            <a:r>
              <a:rPr sz="4800" dirty="0">
                <a:solidFill>
                  <a:srgbClr val="006FC0"/>
                </a:solidFill>
                <a:latin typeface="Arial"/>
                <a:cs typeface="Arial"/>
              </a:rPr>
              <a:t>Calculating</a:t>
            </a:r>
            <a:r>
              <a:rPr sz="48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006FC0"/>
                </a:solidFill>
                <a:latin typeface="Arial"/>
                <a:cs typeface="Arial"/>
              </a:rPr>
              <a:t>&amp;</a:t>
            </a:r>
            <a:r>
              <a:rPr sz="48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800" spc="-10" dirty="0">
                <a:solidFill>
                  <a:srgbClr val="006FC0"/>
                </a:solidFill>
                <a:latin typeface="Arial"/>
                <a:cs typeface="Arial"/>
              </a:rPr>
              <a:t>Presenting </a:t>
            </a:r>
            <a:r>
              <a:rPr sz="4800" dirty="0">
                <a:solidFill>
                  <a:srgbClr val="006FC0"/>
                </a:solidFill>
                <a:latin typeface="Arial"/>
                <a:cs typeface="Arial"/>
              </a:rPr>
              <a:t>Results</a:t>
            </a:r>
            <a:r>
              <a:rPr sz="4800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4800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006FC0"/>
                </a:solidFill>
                <a:latin typeface="Arial"/>
                <a:cs typeface="Arial"/>
              </a:rPr>
              <a:t>Costs</a:t>
            </a:r>
            <a:r>
              <a:rPr sz="4800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800" spc="-25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4800" spc="-10" dirty="0">
                <a:solidFill>
                  <a:srgbClr val="006FC0"/>
                </a:solidFill>
                <a:latin typeface="Arial"/>
                <a:cs typeface="Arial"/>
              </a:rPr>
              <a:t>Benefits</a:t>
            </a:r>
            <a:endParaRPr sz="4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3139439"/>
            <a:ext cx="5334000" cy="29870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3358134" y="6373469"/>
            <a:ext cx="24263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2894" y="461899"/>
            <a:ext cx="24580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Objectives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9452"/>
            <a:ext cx="764794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Willingness-</a:t>
            </a:r>
            <a:r>
              <a:rPr sz="3200" b="1" dirty="0">
                <a:solidFill>
                  <a:srgbClr val="4F81BC"/>
                </a:solidFill>
                <a:latin typeface="Times New Roman"/>
                <a:cs typeface="Times New Roman"/>
              </a:rPr>
              <a:t>to-Pay</a:t>
            </a:r>
            <a:r>
              <a:rPr sz="32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F81BC"/>
                </a:solidFill>
                <a:latin typeface="Times New Roman"/>
                <a:cs typeface="Times New Roman"/>
              </a:rPr>
              <a:t>Method</a:t>
            </a:r>
            <a:r>
              <a:rPr sz="3200" b="1" spc="6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F81BC"/>
                </a:solidFill>
                <a:latin typeface="Times New Roman"/>
                <a:cs typeface="Times New Roman"/>
              </a:rPr>
              <a:t>(WTP</a:t>
            </a:r>
            <a:r>
              <a:rPr sz="3200" b="1" spc="7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):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Hypothetical</a:t>
            </a:r>
            <a:r>
              <a:rPr sz="3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Scenario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&amp; Bidding</a:t>
            </a:r>
            <a:r>
              <a:rPr sz="3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Vehicles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277946"/>
            <a:ext cx="805307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Formats</a:t>
            </a:r>
            <a:r>
              <a:rPr sz="32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3200" b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presenting</a:t>
            </a:r>
            <a:r>
              <a:rPr sz="32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CBA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95"/>
              </a:spcBef>
              <a:buClr>
                <a:srgbClr val="006FC0"/>
              </a:buClr>
              <a:buFont typeface="Arial MT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Cost-Benefit</a:t>
            </a:r>
            <a:r>
              <a:rPr sz="32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32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Cost-Effectiveness</a:t>
            </a:r>
            <a:r>
              <a:rPr sz="3200" b="1" spc="-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Analysis?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78739" y="2010282"/>
            <a:ext cx="8939530" cy="2522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1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After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costs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benefits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have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been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identified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and </a:t>
            </a:r>
            <a:r>
              <a:rPr sz="3200" dirty="0">
                <a:latin typeface="Calibri"/>
                <a:cs typeface="Calibri"/>
              </a:rPr>
              <a:t>quantified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(measured),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results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analysis </a:t>
            </a:r>
            <a:r>
              <a:rPr sz="3200" dirty="0">
                <a:latin typeface="Calibri"/>
                <a:cs typeface="Calibri"/>
              </a:rPr>
              <a:t>must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presented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ways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that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help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decision makers</a:t>
            </a:r>
            <a:r>
              <a:rPr sz="32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understand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value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program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intervention</a:t>
            </a:r>
            <a:r>
              <a:rPr sz="3600" spc="-10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471" rIns="0" bIns="0" rtlCol="0">
            <a:spAutoFit/>
          </a:bodyPr>
          <a:lstStyle/>
          <a:p>
            <a:pPr marL="69469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Calculating</a:t>
            </a:r>
            <a:r>
              <a:rPr sz="28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Results</a:t>
            </a:r>
            <a:r>
              <a:rPr sz="28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28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Costs</a:t>
            </a:r>
            <a:r>
              <a:rPr sz="28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28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Arial"/>
                <a:cs typeface="Arial"/>
              </a:rPr>
              <a:t>Benefits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661" y="791209"/>
            <a:ext cx="7264400" cy="1358900"/>
            <a:chOff x="216661" y="791209"/>
            <a:chExt cx="7264400" cy="1358900"/>
          </a:xfrm>
        </p:grpSpPr>
        <p:sp>
          <p:nvSpPr>
            <p:cNvPr id="3" name="object 3"/>
            <p:cNvSpPr/>
            <p:nvPr/>
          </p:nvSpPr>
          <p:spPr>
            <a:xfrm>
              <a:off x="229361" y="1238250"/>
              <a:ext cx="7239000" cy="806450"/>
            </a:xfrm>
            <a:custGeom>
              <a:avLst/>
              <a:gdLst/>
              <a:ahLst/>
              <a:cxnLst/>
              <a:rect l="l" t="t" r="r" b="b"/>
              <a:pathLst>
                <a:path w="7239000" h="806450">
                  <a:moveTo>
                    <a:pt x="0" y="806196"/>
                  </a:moveTo>
                  <a:lnTo>
                    <a:pt x="7239000" y="806196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80619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2073" y="803909"/>
              <a:ext cx="6096000" cy="1333500"/>
            </a:xfrm>
            <a:custGeom>
              <a:avLst/>
              <a:gdLst/>
              <a:ahLst/>
              <a:cxnLst/>
              <a:rect l="l" t="t" r="r" b="b"/>
              <a:pathLst>
                <a:path w="6096000" h="1333500">
                  <a:moveTo>
                    <a:pt x="5873750" y="0"/>
                  </a:moveTo>
                  <a:lnTo>
                    <a:pt x="222250" y="0"/>
                  </a:lnTo>
                  <a:lnTo>
                    <a:pt x="177458" y="4517"/>
                  </a:lnTo>
                  <a:lnTo>
                    <a:pt x="135740" y="17474"/>
                  </a:lnTo>
                  <a:lnTo>
                    <a:pt x="97987" y="37973"/>
                  </a:lnTo>
                  <a:lnTo>
                    <a:pt x="65095" y="65119"/>
                  </a:lnTo>
                  <a:lnTo>
                    <a:pt x="37956" y="98015"/>
                  </a:lnTo>
                  <a:lnTo>
                    <a:pt x="17465" y="135766"/>
                  </a:lnTo>
                  <a:lnTo>
                    <a:pt x="4515" y="177477"/>
                  </a:lnTo>
                  <a:lnTo>
                    <a:pt x="0" y="222250"/>
                  </a:lnTo>
                  <a:lnTo>
                    <a:pt x="0" y="1111250"/>
                  </a:lnTo>
                  <a:lnTo>
                    <a:pt x="4515" y="1156022"/>
                  </a:lnTo>
                  <a:lnTo>
                    <a:pt x="17465" y="1197733"/>
                  </a:lnTo>
                  <a:lnTo>
                    <a:pt x="37956" y="1235484"/>
                  </a:lnTo>
                  <a:lnTo>
                    <a:pt x="65095" y="1268380"/>
                  </a:lnTo>
                  <a:lnTo>
                    <a:pt x="97987" y="1295526"/>
                  </a:lnTo>
                  <a:lnTo>
                    <a:pt x="135740" y="1316025"/>
                  </a:lnTo>
                  <a:lnTo>
                    <a:pt x="177458" y="1328982"/>
                  </a:lnTo>
                  <a:lnTo>
                    <a:pt x="222250" y="1333500"/>
                  </a:lnTo>
                  <a:lnTo>
                    <a:pt x="5873750" y="1333500"/>
                  </a:lnTo>
                  <a:lnTo>
                    <a:pt x="5918522" y="1328982"/>
                  </a:lnTo>
                  <a:lnTo>
                    <a:pt x="5960233" y="1316025"/>
                  </a:lnTo>
                  <a:lnTo>
                    <a:pt x="5997984" y="1295526"/>
                  </a:lnTo>
                  <a:lnTo>
                    <a:pt x="6030880" y="1268380"/>
                  </a:lnTo>
                  <a:lnTo>
                    <a:pt x="6058026" y="1235484"/>
                  </a:lnTo>
                  <a:lnTo>
                    <a:pt x="6078525" y="1197733"/>
                  </a:lnTo>
                  <a:lnTo>
                    <a:pt x="6091482" y="1156022"/>
                  </a:lnTo>
                  <a:lnTo>
                    <a:pt x="6096000" y="1111250"/>
                  </a:lnTo>
                  <a:lnTo>
                    <a:pt x="6096000" y="222250"/>
                  </a:lnTo>
                  <a:lnTo>
                    <a:pt x="6091482" y="177477"/>
                  </a:lnTo>
                  <a:lnTo>
                    <a:pt x="6078525" y="135766"/>
                  </a:lnTo>
                  <a:lnTo>
                    <a:pt x="6058026" y="98015"/>
                  </a:lnTo>
                  <a:lnTo>
                    <a:pt x="6030880" y="65119"/>
                  </a:lnTo>
                  <a:lnTo>
                    <a:pt x="5997984" y="37973"/>
                  </a:lnTo>
                  <a:lnTo>
                    <a:pt x="5960233" y="17474"/>
                  </a:lnTo>
                  <a:lnTo>
                    <a:pt x="5918522" y="4517"/>
                  </a:lnTo>
                  <a:lnTo>
                    <a:pt x="5873750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2073" y="803909"/>
              <a:ext cx="6096000" cy="1333500"/>
            </a:xfrm>
            <a:custGeom>
              <a:avLst/>
              <a:gdLst/>
              <a:ahLst/>
              <a:cxnLst/>
              <a:rect l="l" t="t" r="r" b="b"/>
              <a:pathLst>
                <a:path w="6096000" h="1333500">
                  <a:moveTo>
                    <a:pt x="0" y="222250"/>
                  </a:moveTo>
                  <a:lnTo>
                    <a:pt x="4515" y="177477"/>
                  </a:lnTo>
                  <a:lnTo>
                    <a:pt x="17465" y="135766"/>
                  </a:lnTo>
                  <a:lnTo>
                    <a:pt x="37956" y="98015"/>
                  </a:lnTo>
                  <a:lnTo>
                    <a:pt x="65095" y="65119"/>
                  </a:lnTo>
                  <a:lnTo>
                    <a:pt x="97987" y="37973"/>
                  </a:lnTo>
                  <a:lnTo>
                    <a:pt x="135740" y="17474"/>
                  </a:lnTo>
                  <a:lnTo>
                    <a:pt x="177458" y="4517"/>
                  </a:lnTo>
                  <a:lnTo>
                    <a:pt x="222250" y="0"/>
                  </a:lnTo>
                  <a:lnTo>
                    <a:pt x="5873750" y="0"/>
                  </a:lnTo>
                  <a:lnTo>
                    <a:pt x="5918522" y="4517"/>
                  </a:lnTo>
                  <a:lnTo>
                    <a:pt x="5960233" y="17474"/>
                  </a:lnTo>
                  <a:lnTo>
                    <a:pt x="5997984" y="37973"/>
                  </a:lnTo>
                  <a:lnTo>
                    <a:pt x="6030880" y="65119"/>
                  </a:lnTo>
                  <a:lnTo>
                    <a:pt x="6058026" y="98015"/>
                  </a:lnTo>
                  <a:lnTo>
                    <a:pt x="6078525" y="135766"/>
                  </a:lnTo>
                  <a:lnTo>
                    <a:pt x="6091482" y="177477"/>
                  </a:lnTo>
                  <a:lnTo>
                    <a:pt x="6096000" y="222250"/>
                  </a:lnTo>
                  <a:lnTo>
                    <a:pt x="6096000" y="1111250"/>
                  </a:lnTo>
                  <a:lnTo>
                    <a:pt x="6091482" y="1156022"/>
                  </a:lnTo>
                  <a:lnTo>
                    <a:pt x="6078525" y="1197733"/>
                  </a:lnTo>
                  <a:lnTo>
                    <a:pt x="6058026" y="1235484"/>
                  </a:lnTo>
                  <a:lnTo>
                    <a:pt x="6030880" y="1268380"/>
                  </a:lnTo>
                  <a:lnTo>
                    <a:pt x="5997984" y="1295526"/>
                  </a:lnTo>
                  <a:lnTo>
                    <a:pt x="5960233" y="1316025"/>
                  </a:lnTo>
                  <a:lnTo>
                    <a:pt x="5918522" y="1328982"/>
                  </a:lnTo>
                  <a:lnTo>
                    <a:pt x="5873750" y="1333500"/>
                  </a:lnTo>
                  <a:lnTo>
                    <a:pt x="222250" y="1333500"/>
                  </a:lnTo>
                  <a:lnTo>
                    <a:pt x="177458" y="1328982"/>
                  </a:lnTo>
                  <a:lnTo>
                    <a:pt x="135740" y="1316025"/>
                  </a:lnTo>
                  <a:lnTo>
                    <a:pt x="97987" y="1295526"/>
                  </a:lnTo>
                  <a:lnTo>
                    <a:pt x="65095" y="1268380"/>
                  </a:lnTo>
                  <a:lnTo>
                    <a:pt x="37956" y="1235484"/>
                  </a:lnTo>
                  <a:lnTo>
                    <a:pt x="17465" y="1197733"/>
                  </a:lnTo>
                  <a:lnTo>
                    <a:pt x="4515" y="1156022"/>
                  </a:lnTo>
                  <a:lnTo>
                    <a:pt x="0" y="1111250"/>
                  </a:lnTo>
                  <a:lnTo>
                    <a:pt x="0" y="222250"/>
                  </a:lnTo>
                  <a:close/>
                </a:path>
              </a:pathLst>
            </a:custGeom>
            <a:ln w="25400">
              <a:solidFill>
                <a:srgbClr val="DBED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16661" y="2641345"/>
            <a:ext cx="7264400" cy="1708150"/>
            <a:chOff x="216661" y="2641345"/>
            <a:chExt cx="7264400" cy="1708150"/>
          </a:xfrm>
        </p:grpSpPr>
        <p:sp>
          <p:nvSpPr>
            <p:cNvPr id="7" name="object 7"/>
            <p:cNvSpPr/>
            <p:nvPr/>
          </p:nvSpPr>
          <p:spPr>
            <a:xfrm>
              <a:off x="229361" y="3530345"/>
              <a:ext cx="7239000" cy="806450"/>
            </a:xfrm>
            <a:custGeom>
              <a:avLst/>
              <a:gdLst/>
              <a:ahLst/>
              <a:cxnLst/>
              <a:rect l="l" t="t" r="r" b="b"/>
              <a:pathLst>
                <a:path w="7239000" h="806450">
                  <a:moveTo>
                    <a:pt x="0" y="806195"/>
                  </a:moveTo>
                  <a:lnTo>
                    <a:pt x="7239000" y="806195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80619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2073" y="2654045"/>
              <a:ext cx="6134100" cy="1359535"/>
            </a:xfrm>
            <a:custGeom>
              <a:avLst/>
              <a:gdLst/>
              <a:ahLst/>
              <a:cxnLst/>
              <a:rect l="l" t="t" r="r" b="b"/>
              <a:pathLst>
                <a:path w="6134100" h="1359535">
                  <a:moveTo>
                    <a:pt x="5907532" y="0"/>
                  </a:moveTo>
                  <a:lnTo>
                    <a:pt x="226567" y="0"/>
                  </a:lnTo>
                  <a:lnTo>
                    <a:pt x="180905" y="4604"/>
                  </a:lnTo>
                  <a:lnTo>
                    <a:pt x="138376" y="17809"/>
                  </a:lnTo>
                  <a:lnTo>
                    <a:pt x="99890" y="38703"/>
                  </a:lnTo>
                  <a:lnTo>
                    <a:pt x="66359" y="66373"/>
                  </a:lnTo>
                  <a:lnTo>
                    <a:pt x="38693" y="99907"/>
                  </a:lnTo>
                  <a:lnTo>
                    <a:pt x="17804" y="138392"/>
                  </a:lnTo>
                  <a:lnTo>
                    <a:pt x="4602" y="180916"/>
                  </a:lnTo>
                  <a:lnTo>
                    <a:pt x="0" y="226567"/>
                  </a:lnTo>
                  <a:lnTo>
                    <a:pt x="0" y="1132839"/>
                  </a:lnTo>
                  <a:lnTo>
                    <a:pt x="4602" y="1178491"/>
                  </a:lnTo>
                  <a:lnTo>
                    <a:pt x="17804" y="1221015"/>
                  </a:lnTo>
                  <a:lnTo>
                    <a:pt x="38693" y="1259500"/>
                  </a:lnTo>
                  <a:lnTo>
                    <a:pt x="66359" y="1293034"/>
                  </a:lnTo>
                  <a:lnTo>
                    <a:pt x="99890" y="1320704"/>
                  </a:lnTo>
                  <a:lnTo>
                    <a:pt x="138376" y="1341598"/>
                  </a:lnTo>
                  <a:lnTo>
                    <a:pt x="180905" y="1354803"/>
                  </a:lnTo>
                  <a:lnTo>
                    <a:pt x="226567" y="1359408"/>
                  </a:lnTo>
                  <a:lnTo>
                    <a:pt x="5907532" y="1359408"/>
                  </a:lnTo>
                  <a:lnTo>
                    <a:pt x="5953183" y="1354803"/>
                  </a:lnTo>
                  <a:lnTo>
                    <a:pt x="5995707" y="1341598"/>
                  </a:lnTo>
                  <a:lnTo>
                    <a:pt x="6034192" y="1320704"/>
                  </a:lnTo>
                  <a:lnTo>
                    <a:pt x="6067726" y="1293034"/>
                  </a:lnTo>
                  <a:lnTo>
                    <a:pt x="6095396" y="1259500"/>
                  </a:lnTo>
                  <a:lnTo>
                    <a:pt x="6116290" y="1221015"/>
                  </a:lnTo>
                  <a:lnTo>
                    <a:pt x="6129495" y="1178491"/>
                  </a:lnTo>
                  <a:lnTo>
                    <a:pt x="6134100" y="1132839"/>
                  </a:lnTo>
                  <a:lnTo>
                    <a:pt x="6134100" y="226567"/>
                  </a:lnTo>
                  <a:lnTo>
                    <a:pt x="6129495" y="180916"/>
                  </a:lnTo>
                  <a:lnTo>
                    <a:pt x="6116290" y="138392"/>
                  </a:lnTo>
                  <a:lnTo>
                    <a:pt x="6095396" y="99907"/>
                  </a:lnTo>
                  <a:lnTo>
                    <a:pt x="6067726" y="66373"/>
                  </a:lnTo>
                  <a:lnTo>
                    <a:pt x="6034192" y="38703"/>
                  </a:lnTo>
                  <a:lnTo>
                    <a:pt x="5995707" y="17809"/>
                  </a:lnTo>
                  <a:lnTo>
                    <a:pt x="5953183" y="4604"/>
                  </a:lnTo>
                  <a:lnTo>
                    <a:pt x="5907532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2073" y="2654045"/>
              <a:ext cx="6134100" cy="1359535"/>
            </a:xfrm>
            <a:custGeom>
              <a:avLst/>
              <a:gdLst/>
              <a:ahLst/>
              <a:cxnLst/>
              <a:rect l="l" t="t" r="r" b="b"/>
              <a:pathLst>
                <a:path w="6134100" h="1359535">
                  <a:moveTo>
                    <a:pt x="0" y="226567"/>
                  </a:moveTo>
                  <a:lnTo>
                    <a:pt x="4602" y="180916"/>
                  </a:lnTo>
                  <a:lnTo>
                    <a:pt x="17804" y="138392"/>
                  </a:lnTo>
                  <a:lnTo>
                    <a:pt x="38693" y="99907"/>
                  </a:lnTo>
                  <a:lnTo>
                    <a:pt x="66359" y="66373"/>
                  </a:lnTo>
                  <a:lnTo>
                    <a:pt x="99890" y="38703"/>
                  </a:lnTo>
                  <a:lnTo>
                    <a:pt x="138376" y="17809"/>
                  </a:lnTo>
                  <a:lnTo>
                    <a:pt x="180905" y="4604"/>
                  </a:lnTo>
                  <a:lnTo>
                    <a:pt x="226567" y="0"/>
                  </a:lnTo>
                  <a:lnTo>
                    <a:pt x="5907532" y="0"/>
                  </a:lnTo>
                  <a:lnTo>
                    <a:pt x="5953183" y="4604"/>
                  </a:lnTo>
                  <a:lnTo>
                    <a:pt x="5995707" y="17809"/>
                  </a:lnTo>
                  <a:lnTo>
                    <a:pt x="6034192" y="38703"/>
                  </a:lnTo>
                  <a:lnTo>
                    <a:pt x="6067726" y="66373"/>
                  </a:lnTo>
                  <a:lnTo>
                    <a:pt x="6095396" y="99907"/>
                  </a:lnTo>
                  <a:lnTo>
                    <a:pt x="6116290" y="138392"/>
                  </a:lnTo>
                  <a:lnTo>
                    <a:pt x="6129495" y="180916"/>
                  </a:lnTo>
                  <a:lnTo>
                    <a:pt x="6134100" y="226567"/>
                  </a:lnTo>
                  <a:lnTo>
                    <a:pt x="6134100" y="1132839"/>
                  </a:lnTo>
                  <a:lnTo>
                    <a:pt x="6129495" y="1178491"/>
                  </a:lnTo>
                  <a:lnTo>
                    <a:pt x="6116290" y="1221015"/>
                  </a:lnTo>
                  <a:lnTo>
                    <a:pt x="6095396" y="1259500"/>
                  </a:lnTo>
                  <a:lnTo>
                    <a:pt x="6067726" y="1293034"/>
                  </a:lnTo>
                  <a:lnTo>
                    <a:pt x="6034192" y="1320704"/>
                  </a:lnTo>
                  <a:lnTo>
                    <a:pt x="5995707" y="1341598"/>
                  </a:lnTo>
                  <a:lnTo>
                    <a:pt x="5953183" y="1354803"/>
                  </a:lnTo>
                  <a:lnTo>
                    <a:pt x="5907532" y="1359408"/>
                  </a:lnTo>
                  <a:lnTo>
                    <a:pt x="226567" y="1359408"/>
                  </a:lnTo>
                  <a:lnTo>
                    <a:pt x="180905" y="1354803"/>
                  </a:lnTo>
                  <a:lnTo>
                    <a:pt x="138376" y="1341598"/>
                  </a:lnTo>
                  <a:lnTo>
                    <a:pt x="99890" y="1320704"/>
                  </a:lnTo>
                  <a:lnTo>
                    <a:pt x="66359" y="1293034"/>
                  </a:lnTo>
                  <a:lnTo>
                    <a:pt x="38693" y="1259500"/>
                  </a:lnTo>
                  <a:lnTo>
                    <a:pt x="17804" y="1221015"/>
                  </a:lnTo>
                  <a:lnTo>
                    <a:pt x="4602" y="1178491"/>
                  </a:lnTo>
                  <a:lnTo>
                    <a:pt x="0" y="1132839"/>
                  </a:lnTo>
                  <a:lnTo>
                    <a:pt x="0" y="22656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16661" y="4497578"/>
            <a:ext cx="7264400" cy="1723389"/>
            <a:chOff x="216661" y="4497578"/>
            <a:chExt cx="7264400" cy="1723389"/>
          </a:xfrm>
        </p:grpSpPr>
        <p:sp>
          <p:nvSpPr>
            <p:cNvPr id="11" name="object 11"/>
            <p:cNvSpPr/>
            <p:nvPr/>
          </p:nvSpPr>
          <p:spPr>
            <a:xfrm>
              <a:off x="229361" y="5401818"/>
              <a:ext cx="7239000" cy="806450"/>
            </a:xfrm>
            <a:custGeom>
              <a:avLst/>
              <a:gdLst/>
              <a:ahLst/>
              <a:cxnLst/>
              <a:rect l="l" t="t" r="r" b="b"/>
              <a:pathLst>
                <a:path w="7239000" h="806450">
                  <a:moveTo>
                    <a:pt x="0" y="806195"/>
                  </a:moveTo>
                  <a:lnTo>
                    <a:pt x="7239000" y="806195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80619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2073" y="4510278"/>
              <a:ext cx="6372225" cy="1363980"/>
            </a:xfrm>
            <a:custGeom>
              <a:avLst/>
              <a:gdLst/>
              <a:ahLst/>
              <a:cxnLst/>
              <a:rect l="l" t="t" r="r" b="b"/>
              <a:pathLst>
                <a:path w="6372225" h="1363979">
                  <a:moveTo>
                    <a:pt x="6144514" y="0"/>
                  </a:moveTo>
                  <a:lnTo>
                    <a:pt x="227329" y="0"/>
                  </a:lnTo>
                  <a:lnTo>
                    <a:pt x="181514" y="4616"/>
                  </a:lnTo>
                  <a:lnTo>
                    <a:pt x="138842" y="17857"/>
                  </a:lnTo>
                  <a:lnTo>
                    <a:pt x="100227" y="38810"/>
                  </a:lnTo>
                  <a:lnTo>
                    <a:pt x="66582" y="66563"/>
                  </a:lnTo>
                  <a:lnTo>
                    <a:pt x="38824" y="100204"/>
                  </a:lnTo>
                  <a:lnTo>
                    <a:pt x="17864" y="138820"/>
                  </a:lnTo>
                  <a:lnTo>
                    <a:pt x="4618" y="181500"/>
                  </a:lnTo>
                  <a:lnTo>
                    <a:pt x="0" y="227330"/>
                  </a:lnTo>
                  <a:lnTo>
                    <a:pt x="0" y="1136650"/>
                  </a:lnTo>
                  <a:lnTo>
                    <a:pt x="4618" y="1182465"/>
                  </a:lnTo>
                  <a:lnTo>
                    <a:pt x="17864" y="1225137"/>
                  </a:lnTo>
                  <a:lnTo>
                    <a:pt x="38824" y="1263752"/>
                  </a:lnTo>
                  <a:lnTo>
                    <a:pt x="66582" y="1297397"/>
                  </a:lnTo>
                  <a:lnTo>
                    <a:pt x="100227" y="1325155"/>
                  </a:lnTo>
                  <a:lnTo>
                    <a:pt x="138842" y="1346115"/>
                  </a:lnTo>
                  <a:lnTo>
                    <a:pt x="181514" y="1359361"/>
                  </a:lnTo>
                  <a:lnTo>
                    <a:pt x="227329" y="1363980"/>
                  </a:lnTo>
                  <a:lnTo>
                    <a:pt x="6144514" y="1363980"/>
                  </a:lnTo>
                  <a:lnTo>
                    <a:pt x="6190343" y="1359361"/>
                  </a:lnTo>
                  <a:lnTo>
                    <a:pt x="6233023" y="1346115"/>
                  </a:lnTo>
                  <a:lnTo>
                    <a:pt x="6271639" y="1325155"/>
                  </a:lnTo>
                  <a:lnTo>
                    <a:pt x="6305280" y="1297397"/>
                  </a:lnTo>
                  <a:lnTo>
                    <a:pt x="6333033" y="1263752"/>
                  </a:lnTo>
                  <a:lnTo>
                    <a:pt x="6353986" y="1225137"/>
                  </a:lnTo>
                  <a:lnTo>
                    <a:pt x="6367227" y="1182465"/>
                  </a:lnTo>
                  <a:lnTo>
                    <a:pt x="6371844" y="1136650"/>
                  </a:lnTo>
                  <a:lnTo>
                    <a:pt x="6371844" y="227330"/>
                  </a:lnTo>
                  <a:lnTo>
                    <a:pt x="6367227" y="181500"/>
                  </a:lnTo>
                  <a:lnTo>
                    <a:pt x="6353986" y="138820"/>
                  </a:lnTo>
                  <a:lnTo>
                    <a:pt x="6333033" y="100204"/>
                  </a:lnTo>
                  <a:lnTo>
                    <a:pt x="6305280" y="66563"/>
                  </a:lnTo>
                  <a:lnTo>
                    <a:pt x="6271639" y="38810"/>
                  </a:lnTo>
                  <a:lnTo>
                    <a:pt x="6233023" y="17857"/>
                  </a:lnTo>
                  <a:lnTo>
                    <a:pt x="6190343" y="4616"/>
                  </a:lnTo>
                  <a:lnTo>
                    <a:pt x="6144514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2073" y="4510278"/>
              <a:ext cx="6372225" cy="1363980"/>
            </a:xfrm>
            <a:custGeom>
              <a:avLst/>
              <a:gdLst/>
              <a:ahLst/>
              <a:cxnLst/>
              <a:rect l="l" t="t" r="r" b="b"/>
              <a:pathLst>
                <a:path w="6372225" h="1363979">
                  <a:moveTo>
                    <a:pt x="0" y="227330"/>
                  </a:moveTo>
                  <a:lnTo>
                    <a:pt x="4618" y="181500"/>
                  </a:lnTo>
                  <a:lnTo>
                    <a:pt x="17864" y="138820"/>
                  </a:lnTo>
                  <a:lnTo>
                    <a:pt x="38824" y="100204"/>
                  </a:lnTo>
                  <a:lnTo>
                    <a:pt x="66582" y="66563"/>
                  </a:lnTo>
                  <a:lnTo>
                    <a:pt x="100227" y="38810"/>
                  </a:lnTo>
                  <a:lnTo>
                    <a:pt x="138842" y="17857"/>
                  </a:lnTo>
                  <a:lnTo>
                    <a:pt x="181514" y="4616"/>
                  </a:lnTo>
                  <a:lnTo>
                    <a:pt x="227329" y="0"/>
                  </a:lnTo>
                  <a:lnTo>
                    <a:pt x="6144514" y="0"/>
                  </a:lnTo>
                  <a:lnTo>
                    <a:pt x="6190343" y="4616"/>
                  </a:lnTo>
                  <a:lnTo>
                    <a:pt x="6233023" y="17857"/>
                  </a:lnTo>
                  <a:lnTo>
                    <a:pt x="6271639" y="38810"/>
                  </a:lnTo>
                  <a:lnTo>
                    <a:pt x="6305280" y="66563"/>
                  </a:lnTo>
                  <a:lnTo>
                    <a:pt x="6333033" y="100204"/>
                  </a:lnTo>
                  <a:lnTo>
                    <a:pt x="6353986" y="138820"/>
                  </a:lnTo>
                  <a:lnTo>
                    <a:pt x="6367227" y="181500"/>
                  </a:lnTo>
                  <a:lnTo>
                    <a:pt x="6371844" y="227330"/>
                  </a:lnTo>
                  <a:lnTo>
                    <a:pt x="6371844" y="1136650"/>
                  </a:lnTo>
                  <a:lnTo>
                    <a:pt x="6367227" y="1182465"/>
                  </a:lnTo>
                  <a:lnTo>
                    <a:pt x="6353986" y="1225137"/>
                  </a:lnTo>
                  <a:lnTo>
                    <a:pt x="6333033" y="1263752"/>
                  </a:lnTo>
                  <a:lnTo>
                    <a:pt x="6305280" y="1297397"/>
                  </a:lnTo>
                  <a:lnTo>
                    <a:pt x="6271639" y="1325155"/>
                  </a:lnTo>
                  <a:lnTo>
                    <a:pt x="6233023" y="1346115"/>
                  </a:lnTo>
                  <a:lnTo>
                    <a:pt x="6190343" y="1359361"/>
                  </a:lnTo>
                  <a:lnTo>
                    <a:pt x="6144514" y="1363980"/>
                  </a:lnTo>
                  <a:lnTo>
                    <a:pt x="227329" y="1363980"/>
                  </a:lnTo>
                  <a:lnTo>
                    <a:pt x="181514" y="1359361"/>
                  </a:lnTo>
                  <a:lnTo>
                    <a:pt x="138842" y="1346115"/>
                  </a:lnTo>
                  <a:lnTo>
                    <a:pt x="100227" y="1325155"/>
                  </a:lnTo>
                  <a:lnTo>
                    <a:pt x="66582" y="1297397"/>
                  </a:lnTo>
                  <a:lnTo>
                    <a:pt x="38824" y="1263752"/>
                  </a:lnTo>
                  <a:lnTo>
                    <a:pt x="17864" y="1225137"/>
                  </a:lnTo>
                  <a:lnTo>
                    <a:pt x="4618" y="1182465"/>
                  </a:lnTo>
                  <a:lnTo>
                    <a:pt x="0" y="1136650"/>
                  </a:lnTo>
                  <a:lnTo>
                    <a:pt x="0" y="22733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8739" y="20523"/>
            <a:ext cx="8098790" cy="5626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330" algn="l"/>
              </a:tabLst>
            </a:pPr>
            <a:r>
              <a:rPr sz="3700" b="1" dirty="0">
                <a:latin typeface="Arial"/>
                <a:cs typeface="Arial"/>
              </a:rPr>
              <a:t>Three</a:t>
            </a:r>
            <a:r>
              <a:rPr sz="3700" b="1" spc="-130" dirty="0">
                <a:latin typeface="Arial"/>
                <a:cs typeface="Arial"/>
              </a:rPr>
              <a:t> </a:t>
            </a:r>
            <a:r>
              <a:rPr sz="3700" b="1" dirty="0">
                <a:latin typeface="Arial"/>
                <a:cs typeface="Arial"/>
              </a:rPr>
              <a:t>formats</a:t>
            </a:r>
            <a:r>
              <a:rPr sz="3700" b="1" spc="-120" dirty="0">
                <a:latin typeface="Arial"/>
                <a:cs typeface="Arial"/>
              </a:rPr>
              <a:t> </a:t>
            </a:r>
            <a:r>
              <a:rPr sz="3700" b="1" dirty="0">
                <a:latin typeface="Arial"/>
                <a:cs typeface="Arial"/>
              </a:rPr>
              <a:t>for</a:t>
            </a:r>
            <a:r>
              <a:rPr sz="3700" b="1" spc="-140" dirty="0">
                <a:latin typeface="Arial"/>
                <a:cs typeface="Arial"/>
              </a:rPr>
              <a:t> </a:t>
            </a:r>
            <a:r>
              <a:rPr sz="3700" b="1" dirty="0">
                <a:latin typeface="Arial"/>
                <a:cs typeface="Arial"/>
              </a:rPr>
              <a:t>presenting</a:t>
            </a:r>
            <a:r>
              <a:rPr sz="3700" b="1" spc="-105" dirty="0">
                <a:latin typeface="Arial"/>
                <a:cs typeface="Arial"/>
              </a:rPr>
              <a:t> </a:t>
            </a:r>
            <a:r>
              <a:rPr sz="3700" b="1" spc="-20" dirty="0">
                <a:latin typeface="Arial"/>
                <a:cs typeface="Arial"/>
              </a:rPr>
              <a:t>CBA:</a:t>
            </a:r>
            <a:endParaRPr sz="3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3700">
              <a:latin typeface="Arial"/>
              <a:cs typeface="Arial"/>
            </a:endParaRPr>
          </a:p>
          <a:p>
            <a:pPr marL="769620">
              <a:lnSpc>
                <a:spcPct val="100000"/>
              </a:lnSpc>
              <a:spcBef>
                <a:spcPts val="5"/>
              </a:spcBef>
            </a:pPr>
            <a:r>
              <a:rPr sz="3500" b="1" dirty="0">
                <a:solidFill>
                  <a:srgbClr val="E36C09"/>
                </a:solidFill>
                <a:latin typeface="Arial"/>
                <a:cs typeface="Arial"/>
              </a:rPr>
              <a:t>Net</a:t>
            </a:r>
            <a:r>
              <a:rPr sz="3500" b="1" spc="-4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E36C09"/>
                </a:solidFill>
                <a:latin typeface="Arial"/>
                <a:cs typeface="Arial"/>
              </a:rPr>
              <a:t>benefit</a:t>
            </a:r>
            <a:r>
              <a:rPr sz="3500" b="1" spc="-2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500" b="1" spc="-10" dirty="0">
                <a:solidFill>
                  <a:srgbClr val="E36C09"/>
                </a:solidFill>
                <a:latin typeface="Arial"/>
                <a:cs typeface="Arial"/>
              </a:rPr>
              <a:t>calculations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25"/>
              </a:spcBef>
            </a:pPr>
            <a:endParaRPr sz="3500">
              <a:latin typeface="Arial"/>
              <a:cs typeface="Arial"/>
            </a:endParaRPr>
          </a:p>
          <a:p>
            <a:pPr marL="771525" indent="-635">
              <a:lnSpc>
                <a:spcPct val="100000"/>
              </a:lnSpc>
            </a:pPr>
            <a:r>
              <a:rPr sz="3500" b="1" spc="-10" dirty="0">
                <a:solidFill>
                  <a:srgbClr val="E36C09"/>
                </a:solidFill>
                <a:latin typeface="Arial"/>
                <a:cs typeface="Arial"/>
              </a:rPr>
              <a:t>Benefit-to-</a:t>
            </a:r>
            <a:r>
              <a:rPr sz="3500" b="1" dirty="0">
                <a:solidFill>
                  <a:srgbClr val="E36C09"/>
                </a:solidFill>
                <a:latin typeface="Arial"/>
                <a:cs typeface="Arial"/>
              </a:rPr>
              <a:t>cost</a:t>
            </a:r>
            <a:r>
              <a:rPr sz="3500" b="1" spc="4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500" b="1" spc="-10" dirty="0">
                <a:solidFill>
                  <a:srgbClr val="E36C09"/>
                </a:solidFill>
                <a:latin typeface="Arial"/>
                <a:cs typeface="Arial"/>
              </a:rPr>
              <a:t>ratios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3500">
              <a:latin typeface="Arial"/>
              <a:cs typeface="Arial"/>
            </a:endParaRPr>
          </a:p>
          <a:p>
            <a:pPr marL="771525" marR="2714625">
              <a:lnSpc>
                <a:spcPts val="3520"/>
              </a:lnSpc>
            </a:pPr>
            <a:r>
              <a:rPr sz="3400" b="1" dirty="0">
                <a:solidFill>
                  <a:srgbClr val="E36C09"/>
                </a:solidFill>
                <a:latin typeface="Arial"/>
                <a:cs typeface="Arial"/>
              </a:rPr>
              <a:t>Internal</a:t>
            </a:r>
            <a:r>
              <a:rPr sz="3400" b="1" spc="-7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E36C09"/>
                </a:solidFill>
                <a:latin typeface="Arial"/>
                <a:cs typeface="Arial"/>
              </a:rPr>
              <a:t>rates</a:t>
            </a:r>
            <a:r>
              <a:rPr sz="3400" b="1" spc="-7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E36C09"/>
                </a:solidFill>
                <a:latin typeface="Arial"/>
                <a:cs typeface="Arial"/>
              </a:rPr>
              <a:t>of</a:t>
            </a:r>
            <a:r>
              <a:rPr sz="3400" b="1" spc="-8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400" b="1" spc="-10" dirty="0">
                <a:solidFill>
                  <a:srgbClr val="E36C09"/>
                </a:solidFill>
                <a:latin typeface="Arial"/>
                <a:cs typeface="Arial"/>
              </a:rPr>
              <a:t>return (IRR)</a:t>
            </a:r>
            <a:endParaRPr sz="3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78739" y="478282"/>
            <a:ext cx="8896350" cy="532955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805554" marR="1113790" indent="-2366010">
              <a:lnSpc>
                <a:spcPts val="3760"/>
              </a:lnSpc>
              <a:spcBef>
                <a:spcPts val="295"/>
              </a:spcBef>
            </a:pP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Calculating</a:t>
            </a:r>
            <a:r>
              <a:rPr sz="3200" b="1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Results</a:t>
            </a:r>
            <a:r>
              <a:rPr sz="32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32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Costs</a:t>
            </a:r>
            <a:r>
              <a:rPr sz="32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3200" b="1" spc="-10" dirty="0">
                <a:solidFill>
                  <a:srgbClr val="006FC0"/>
                </a:solidFill>
                <a:latin typeface="Arial"/>
                <a:cs typeface="Arial"/>
              </a:rPr>
              <a:t>Benefits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89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 MT"/>
                <a:cs typeface="Arial MT"/>
              </a:rPr>
              <a:t>When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evaluating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interventions,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it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important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to </a:t>
            </a:r>
            <a:r>
              <a:rPr sz="3200" dirty="0">
                <a:latin typeface="Arial MT"/>
                <a:cs typeface="Arial MT"/>
              </a:rPr>
              <a:t>consider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6FC0"/>
                </a:solidFill>
                <a:latin typeface="Arial MT"/>
                <a:cs typeface="Arial MT"/>
              </a:rPr>
              <a:t>time</a:t>
            </a:r>
            <a:r>
              <a:rPr sz="3200" spc="-4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6FC0"/>
                </a:solidFill>
                <a:latin typeface="Arial MT"/>
                <a:cs typeface="Arial MT"/>
              </a:rPr>
              <a:t>horizon</a:t>
            </a:r>
            <a:r>
              <a:rPr sz="3200" spc="-4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6FC0"/>
                </a:solidFill>
                <a:latin typeface="Arial MT"/>
                <a:cs typeface="Arial MT"/>
              </a:rPr>
              <a:t>for</a:t>
            </a:r>
            <a:r>
              <a:rPr sz="3200" spc="-4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6FC0"/>
                </a:solidFill>
                <a:latin typeface="Arial MT"/>
                <a:cs typeface="Arial MT"/>
              </a:rPr>
              <a:t>the</a:t>
            </a:r>
            <a:r>
              <a:rPr sz="3200" spc="-3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Arial MT"/>
                <a:cs typeface="Arial MT"/>
              </a:rPr>
              <a:t>project.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90"/>
              </a:spcBef>
              <a:buFont typeface="Arial MT"/>
              <a:buChar char="•"/>
            </a:pPr>
            <a:endParaRPr sz="3200">
              <a:latin typeface="Arial MT"/>
              <a:cs typeface="Arial MT"/>
            </a:endParaRPr>
          </a:p>
          <a:p>
            <a:pPr marL="355600" marR="11176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If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retrospective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data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collected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more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than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1 </a:t>
            </a:r>
            <a:r>
              <a:rPr sz="3200" dirty="0">
                <a:latin typeface="Calibri"/>
                <a:cs typeface="Calibri"/>
              </a:rPr>
              <a:t>year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if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project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inputs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outcomes</a:t>
            </a:r>
            <a:r>
              <a:rPr sz="32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are </a:t>
            </a:r>
            <a:r>
              <a:rPr sz="3200" spc="-10" dirty="0">
                <a:latin typeface="Calibri"/>
                <a:cs typeface="Calibri"/>
              </a:rPr>
              <a:t>estimated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more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than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year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into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future,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important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adjust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discount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these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costs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one </a:t>
            </a:r>
            <a:r>
              <a:rPr sz="3200" dirty="0">
                <a:latin typeface="Calibri"/>
                <a:cs typeface="Calibri"/>
              </a:rPr>
              <a:t>point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time.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78739" y="388365"/>
            <a:ext cx="8430895" cy="5333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1955" algn="ctr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1-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Net</a:t>
            </a:r>
            <a:r>
              <a:rPr sz="3200" b="1" spc="-8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Benefit</a:t>
            </a:r>
            <a:r>
              <a:rPr sz="3200" b="1" spc="-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(or</a:t>
            </a:r>
            <a:r>
              <a:rPr sz="3200" b="1" spc="-8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Net</a:t>
            </a:r>
            <a:r>
              <a:rPr sz="3200" b="1" spc="-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Cost)</a:t>
            </a:r>
            <a:r>
              <a:rPr sz="3200" b="1" spc="-7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Calculations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50"/>
              </a:spcBef>
            </a:pP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Simply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presents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difference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between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total </a:t>
            </a:r>
            <a:r>
              <a:rPr sz="3200" dirty="0">
                <a:latin typeface="Calibri"/>
                <a:cs typeface="Calibri"/>
              </a:rPr>
              <a:t>costs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benefits.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Net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benefit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total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benefits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—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total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costs;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Net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cost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total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costs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—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total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benefits.</a:t>
            </a:r>
            <a:endParaRPr sz="3200">
              <a:latin typeface="Calibri"/>
              <a:cs typeface="Calibri"/>
            </a:endParaRPr>
          </a:p>
          <a:p>
            <a:pPr marL="355600" marR="533400" indent="-342900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Interventions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would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considered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6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cost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beneficial</a:t>
            </a:r>
            <a:r>
              <a:rPr sz="3600" spc="-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if: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90"/>
              </a:spcBef>
              <a:buFont typeface="Arial MT"/>
              <a:buChar char="•"/>
              <a:tabLst>
                <a:tab pos="354965" algn="l"/>
                <a:tab pos="3751579" algn="l"/>
                <a:tab pos="4770755" algn="l"/>
              </a:tabLst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Net</a:t>
            </a:r>
            <a:r>
              <a:rPr sz="3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Benefit</a:t>
            </a:r>
            <a:r>
              <a:rPr sz="3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r>
              <a:rPr sz="3600" spc="-50" dirty="0">
                <a:solidFill>
                  <a:srgbClr val="FF0000"/>
                </a:solidFill>
                <a:latin typeface="Calibri"/>
                <a:cs typeface="Calibri"/>
              </a:rPr>
              <a:t> 0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	Net</a:t>
            </a:r>
            <a:r>
              <a:rPr sz="3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Cost</a:t>
            </a:r>
            <a:r>
              <a:rPr sz="3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&lt;</a:t>
            </a:r>
            <a:r>
              <a:rPr sz="3600" spc="-50" dirty="0">
                <a:solidFill>
                  <a:srgbClr val="FF0000"/>
                </a:solidFill>
                <a:latin typeface="Calibri"/>
                <a:cs typeface="Calibri"/>
              </a:rPr>
              <a:t> 0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78739" y="281432"/>
            <a:ext cx="8437245" cy="569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Example:</a:t>
            </a:r>
            <a:r>
              <a:rPr sz="24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Using</a:t>
            </a:r>
            <a:r>
              <a:rPr sz="24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Different</a:t>
            </a:r>
            <a:r>
              <a:rPr sz="2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Cost-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Benefit</a:t>
            </a:r>
            <a:r>
              <a:rPr sz="24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Calculation</a:t>
            </a:r>
            <a:r>
              <a:rPr sz="24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Techniques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0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Benefit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Cost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(or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Cost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Benefit):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ratio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may be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expressed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benefit-</a:t>
            </a:r>
            <a:r>
              <a:rPr sz="2800" spc="-10" dirty="0">
                <a:latin typeface="Times New Roman"/>
                <a:cs typeface="Times New Roman"/>
              </a:rPr>
              <a:t>to-</a:t>
            </a:r>
            <a:r>
              <a:rPr sz="2800" dirty="0">
                <a:latin typeface="Times New Roman"/>
                <a:cs typeface="Times New Roman"/>
              </a:rPr>
              <a:t>cost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ratio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cost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to-</a:t>
            </a:r>
            <a:r>
              <a:rPr sz="2800" dirty="0">
                <a:latin typeface="Times New Roman"/>
                <a:cs typeface="Times New Roman"/>
              </a:rPr>
              <a:t>benefit </a:t>
            </a:r>
            <a:r>
              <a:rPr sz="2800" spc="-10" dirty="0">
                <a:latin typeface="Times New Roman"/>
                <a:cs typeface="Times New Roman"/>
              </a:rPr>
              <a:t>ratio.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Interventions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cost</a:t>
            </a:r>
            <a:r>
              <a:rPr sz="32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beneficial</a:t>
            </a:r>
            <a:r>
              <a:rPr sz="32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if: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Benefit</a:t>
            </a:r>
            <a:r>
              <a:rPr sz="32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Cost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&gt;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Cost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Benefit</a:t>
            </a:r>
            <a:r>
              <a:rPr sz="32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&lt;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Example:</a:t>
            </a:r>
            <a:endParaRPr sz="2800">
              <a:latin typeface="Times New Roman"/>
              <a:cs typeface="Times New Roman"/>
            </a:endParaRPr>
          </a:p>
          <a:p>
            <a:pPr marL="355600" marR="443865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Suppose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decision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maker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choose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between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two </a:t>
            </a:r>
            <a:r>
              <a:rPr sz="2800" spc="-10" dirty="0">
                <a:latin typeface="Times New Roman"/>
                <a:cs typeface="Times New Roman"/>
              </a:rPr>
              <a:t>options.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Proposal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A: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Cost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=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$1000;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Benefit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=</a:t>
            </a:r>
            <a:r>
              <a:rPr sz="2800" spc="-10" dirty="0">
                <a:latin typeface="Times New Roman"/>
                <a:cs typeface="Times New Roman"/>
              </a:rPr>
              <a:t> $2000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Proposal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B: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Cost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=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$5000;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Benefit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=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$7500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998" y="152400"/>
            <a:ext cx="8584401" cy="6400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154939" y="1339341"/>
            <a:ext cx="8761730" cy="45529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715" indent="-342900" algn="just">
              <a:lnSpc>
                <a:spcPct val="80000"/>
              </a:lnSpc>
              <a:spcBef>
                <a:spcPts val="745"/>
              </a:spcBef>
              <a:buFont typeface="Arial MT"/>
              <a:buChar char="•"/>
              <a:tabLst>
                <a:tab pos="355600" algn="l"/>
                <a:tab pos="433070" algn="l"/>
              </a:tabLst>
            </a:pPr>
            <a:r>
              <a:rPr sz="2700" dirty="0">
                <a:latin typeface="Calibri"/>
                <a:cs typeface="Calibri"/>
              </a:rPr>
              <a:t>	Although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4</a:t>
            </a:r>
            <a:r>
              <a:rPr sz="2700" spc="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calculations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are</a:t>
            </a:r>
            <a:r>
              <a:rPr sz="2700" spc="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shown</a:t>
            </a:r>
            <a:r>
              <a:rPr sz="2700" spc="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table,</a:t>
            </a:r>
            <a:r>
              <a:rPr sz="2700" spc="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benefit- </a:t>
            </a:r>
            <a:r>
              <a:rPr sz="2700" spc="-20" dirty="0">
                <a:latin typeface="Calibri"/>
                <a:cs typeface="Calibri"/>
              </a:rPr>
              <a:t>to-</a:t>
            </a:r>
            <a:r>
              <a:rPr sz="2700" dirty="0">
                <a:latin typeface="Calibri"/>
                <a:cs typeface="Calibri"/>
              </a:rPr>
              <a:t>cost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ratio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(when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compared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with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25" dirty="0">
                <a:latin typeface="Calibri"/>
                <a:cs typeface="Calibri"/>
              </a:rPr>
              <a:t>cost-</a:t>
            </a:r>
            <a:r>
              <a:rPr sz="2700" spc="-20" dirty="0">
                <a:latin typeface="Calibri"/>
                <a:cs typeface="Calibri"/>
              </a:rPr>
              <a:t>to-</a:t>
            </a:r>
            <a:r>
              <a:rPr sz="2700" dirty="0">
                <a:latin typeface="Calibri"/>
                <a:cs typeface="Calibri"/>
              </a:rPr>
              <a:t>benefit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ratio)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409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3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net</a:t>
            </a:r>
            <a:r>
              <a:rPr sz="2700" spc="4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benefit</a:t>
            </a:r>
            <a:r>
              <a:rPr sz="2700" spc="4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calculation</a:t>
            </a:r>
            <a:r>
              <a:rPr sz="2700" spc="4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(when</a:t>
            </a:r>
            <a:r>
              <a:rPr sz="2700" spc="409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compared</a:t>
            </a:r>
            <a:r>
              <a:rPr sz="2700" spc="4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with</a:t>
            </a:r>
            <a:r>
              <a:rPr sz="2700" spc="409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the </a:t>
            </a:r>
            <a:r>
              <a:rPr sz="2700" dirty="0">
                <a:latin typeface="Calibri"/>
                <a:cs typeface="Calibri"/>
              </a:rPr>
              <a:t>net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cost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calculation)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are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used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most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often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because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higher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1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result,</a:t>
            </a:r>
            <a:r>
              <a:rPr sz="2700" spc="1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1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more</a:t>
            </a:r>
            <a:r>
              <a:rPr sz="2700" spc="1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cost</a:t>
            </a:r>
            <a:r>
              <a:rPr sz="2700" spc="1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beneficial</a:t>
            </a:r>
            <a:r>
              <a:rPr sz="2700" spc="1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</a:t>
            </a:r>
            <a:r>
              <a:rPr sz="2700" spc="1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option</a:t>
            </a:r>
            <a:r>
              <a:rPr sz="2700" spc="1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becomes</a:t>
            </a:r>
            <a:r>
              <a:rPr sz="2700" spc="14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(for </a:t>
            </a:r>
            <a:r>
              <a:rPr sz="2700" dirty="0">
                <a:latin typeface="Calibri"/>
                <a:cs typeface="Calibri"/>
              </a:rPr>
              <a:t>cost/benefit</a:t>
            </a:r>
            <a:r>
              <a:rPr sz="2700" spc="140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ratio:</a:t>
            </a:r>
            <a:r>
              <a:rPr sz="2700" spc="140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140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lower</a:t>
            </a:r>
            <a:r>
              <a:rPr sz="2700" spc="135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140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result,</a:t>
            </a:r>
            <a:r>
              <a:rPr sz="2700" spc="130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145" dirty="0">
                <a:latin typeface="Calibri"/>
                <a:cs typeface="Calibri"/>
              </a:rPr>
              <a:t>  </a:t>
            </a:r>
            <a:r>
              <a:rPr sz="2700" dirty="0">
                <a:latin typeface="Calibri"/>
                <a:cs typeface="Calibri"/>
              </a:rPr>
              <a:t>more</a:t>
            </a:r>
            <a:r>
              <a:rPr sz="2700" spc="140" dirty="0">
                <a:latin typeface="Calibri"/>
                <a:cs typeface="Calibri"/>
              </a:rPr>
              <a:t>  </a:t>
            </a:r>
            <a:r>
              <a:rPr sz="2700" spc="-20" dirty="0">
                <a:latin typeface="Calibri"/>
                <a:cs typeface="Calibri"/>
              </a:rPr>
              <a:t>cost </a:t>
            </a:r>
            <a:r>
              <a:rPr sz="2700" dirty="0">
                <a:latin typeface="Calibri"/>
                <a:cs typeface="Calibri"/>
              </a:rPr>
              <a:t>beneficial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option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becomes).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Font typeface="Arial MT"/>
              <a:buChar char="•"/>
            </a:pPr>
            <a:endParaRPr sz="2700">
              <a:latin typeface="Calibri"/>
              <a:cs typeface="Calibri"/>
            </a:endParaRPr>
          </a:p>
          <a:p>
            <a:pPr marL="355600" marR="7620" indent="-342900">
              <a:lnSpc>
                <a:spcPct val="80000"/>
              </a:lnSpc>
              <a:buFont typeface="Arial MT"/>
              <a:buChar char="•"/>
              <a:tabLst>
                <a:tab pos="355600" algn="l"/>
                <a:tab pos="1891664" algn="l"/>
                <a:tab pos="2719070" algn="l"/>
                <a:tab pos="4119879" algn="l"/>
                <a:tab pos="4508500" algn="l"/>
                <a:tab pos="5263515" algn="l"/>
                <a:tab pos="6445885" algn="l"/>
                <a:tab pos="6807200" algn="l"/>
                <a:tab pos="7861934" algn="l"/>
              </a:tabLst>
            </a:pPr>
            <a:r>
              <a:rPr sz="2700" dirty="0">
                <a:latin typeface="Calibri"/>
                <a:cs typeface="Calibri"/>
              </a:rPr>
              <a:t>When</a:t>
            </a:r>
            <a:r>
              <a:rPr sz="2700" spc="2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comparing</a:t>
            </a:r>
            <a:r>
              <a:rPr sz="2700" spc="290" dirty="0"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net</a:t>
            </a:r>
            <a:r>
              <a:rPr sz="2700" spc="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calculations</a:t>
            </a:r>
            <a:r>
              <a:rPr sz="2700" dirty="0">
                <a:latin typeface="Calibri"/>
                <a:cs typeface="Calibri"/>
              </a:rPr>
              <a:t>,</a:t>
            </a:r>
            <a:r>
              <a:rPr sz="2700" spc="2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proposal</a:t>
            </a:r>
            <a:r>
              <a:rPr sz="2700" spc="3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</a:t>
            </a:r>
            <a:r>
              <a:rPr sz="2700" spc="2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2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more</a:t>
            </a:r>
            <a:r>
              <a:rPr sz="2700" spc="29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cost </a:t>
            </a:r>
            <a:r>
              <a:rPr sz="2700" spc="-10" dirty="0">
                <a:latin typeface="Calibri"/>
                <a:cs typeface="Calibri"/>
              </a:rPr>
              <a:t>beneficial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20" dirty="0">
                <a:latin typeface="Calibri"/>
                <a:cs typeface="Calibri"/>
              </a:rPr>
              <a:t>than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10" dirty="0">
                <a:latin typeface="Calibri"/>
                <a:cs typeface="Calibri"/>
              </a:rPr>
              <a:t>proposal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50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20" dirty="0">
                <a:latin typeface="Calibri"/>
                <a:cs typeface="Calibri"/>
              </a:rPr>
              <a:t>(net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10" dirty="0">
                <a:latin typeface="Calibri"/>
                <a:cs typeface="Calibri"/>
              </a:rPr>
              <a:t>benefit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50" dirty="0">
                <a:latin typeface="Calibri"/>
                <a:cs typeface="Calibri"/>
              </a:rPr>
              <a:t>=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10" dirty="0">
                <a:latin typeface="Calibri"/>
                <a:cs typeface="Calibri"/>
              </a:rPr>
              <a:t>$2500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20" dirty="0">
                <a:latin typeface="Calibri"/>
                <a:cs typeface="Calibri"/>
              </a:rPr>
              <a:t>versus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270"/>
              </a:lnSpc>
            </a:pPr>
            <a:r>
              <a:rPr sz="2700" dirty="0">
                <a:latin typeface="Calibri"/>
                <a:cs typeface="Calibri"/>
              </a:rPr>
              <a:t>$1000),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but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proposal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more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cost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beneficial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than</a:t>
            </a:r>
            <a:r>
              <a:rPr sz="2700" spc="-10" dirty="0">
                <a:latin typeface="Calibri"/>
                <a:cs typeface="Calibri"/>
              </a:rPr>
              <a:t> proposal</a:t>
            </a:r>
            <a:endParaRPr sz="2700">
              <a:latin typeface="Calibri"/>
              <a:cs typeface="Calibri"/>
            </a:endParaRPr>
          </a:p>
          <a:p>
            <a:pPr marL="355600" marR="6985">
              <a:lnSpc>
                <a:spcPct val="80000"/>
              </a:lnSpc>
              <a:spcBef>
                <a:spcPts val="325"/>
              </a:spcBef>
            </a:pPr>
            <a:r>
              <a:rPr sz="2700" dirty="0">
                <a:latin typeface="Calibri"/>
                <a:cs typeface="Calibri"/>
              </a:rPr>
              <a:t>B</a:t>
            </a:r>
            <a:r>
              <a:rPr sz="2700" spc="3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when</a:t>
            </a:r>
            <a:r>
              <a:rPr sz="2700" spc="2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using</a:t>
            </a:r>
            <a:r>
              <a:rPr sz="2700" spc="310" dirty="0"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ratio</a:t>
            </a:r>
            <a:r>
              <a:rPr sz="270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calculations</a:t>
            </a:r>
            <a:r>
              <a:rPr sz="2700" spc="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(benefit-</a:t>
            </a:r>
            <a:r>
              <a:rPr sz="2700" spc="-20" dirty="0">
                <a:latin typeface="Calibri"/>
                <a:cs typeface="Calibri"/>
              </a:rPr>
              <a:t>to-</a:t>
            </a:r>
            <a:r>
              <a:rPr sz="2700" dirty="0">
                <a:latin typeface="Calibri"/>
                <a:cs typeface="Calibri"/>
              </a:rPr>
              <a:t>cost</a:t>
            </a:r>
            <a:r>
              <a:rPr sz="2700" spc="3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ratio</a:t>
            </a:r>
            <a:r>
              <a:rPr sz="2700" spc="3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=</a:t>
            </a:r>
            <a:r>
              <a:rPr sz="2700" spc="3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2.0 </a:t>
            </a:r>
            <a:r>
              <a:rPr sz="2700" dirty="0">
                <a:latin typeface="Calibri"/>
                <a:cs typeface="Calibri"/>
              </a:rPr>
              <a:t>versus</a:t>
            </a:r>
            <a:r>
              <a:rPr sz="2700" spc="-13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1.5).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1F487C"/>
                </a:solidFill>
              </a:rPr>
              <a:t>Table</a:t>
            </a:r>
            <a:r>
              <a:rPr sz="2800" spc="155" dirty="0">
                <a:solidFill>
                  <a:srgbClr val="1F487C"/>
                </a:solidFill>
              </a:rPr>
              <a:t> </a:t>
            </a:r>
            <a:r>
              <a:rPr sz="2800" dirty="0">
                <a:solidFill>
                  <a:srgbClr val="1F487C"/>
                </a:solidFill>
              </a:rPr>
              <a:t>7.4</a:t>
            </a:r>
            <a:r>
              <a:rPr sz="2800" spc="160" dirty="0">
                <a:solidFill>
                  <a:srgbClr val="1F487C"/>
                </a:solidFill>
              </a:rPr>
              <a:t> </a:t>
            </a:r>
            <a:r>
              <a:rPr sz="2800" dirty="0">
                <a:solidFill>
                  <a:srgbClr val="1F487C"/>
                </a:solidFill>
              </a:rPr>
              <a:t>shows</a:t>
            </a:r>
            <a:r>
              <a:rPr sz="2800" spc="140" dirty="0">
                <a:solidFill>
                  <a:srgbClr val="1F487C"/>
                </a:solidFill>
              </a:rPr>
              <a:t> </a:t>
            </a:r>
            <a:r>
              <a:rPr sz="2800" dirty="0">
                <a:solidFill>
                  <a:srgbClr val="1F487C"/>
                </a:solidFill>
              </a:rPr>
              <a:t>the</a:t>
            </a:r>
            <a:r>
              <a:rPr sz="2800" spc="155" dirty="0">
                <a:solidFill>
                  <a:srgbClr val="1F487C"/>
                </a:solidFill>
              </a:rPr>
              <a:t> </a:t>
            </a:r>
            <a:r>
              <a:rPr sz="2800" dirty="0">
                <a:solidFill>
                  <a:srgbClr val="1F487C"/>
                </a:solidFill>
              </a:rPr>
              <a:t>net</a:t>
            </a:r>
            <a:r>
              <a:rPr sz="2800" spc="155" dirty="0">
                <a:solidFill>
                  <a:srgbClr val="1F487C"/>
                </a:solidFill>
              </a:rPr>
              <a:t> </a:t>
            </a:r>
            <a:r>
              <a:rPr sz="2800" dirty="0">
                <a:solidFill>
                  <a:srgbClr val="1F487C"/>
                </a:solidFill>
              </a:rPr>
              <a:t>and</a:t>
            </a:r>
            <a:r>
              <a:rPr sz="2800" spc="150" dirty="0">
                <a:solidFill>
                  <a:srgbClr val="1F487C"/>
                </a:solidFill>
              </a:rPr>
              <a:t> </a:t>
            </a:r>
            <a:r>
              <a:rPr sz="2800" dirty="0">
                <a:solidFill>
                  <a:srgbClr val="1F487C"/>
                </a:solidFill>
              </a:rPr>
              <a:t>ratio</a:t>
            </a:r>
            <a:r>
              <a:rPr sz="2800" spc="145" dirty="0">
                <a:solidFill>
                  <a:srgbClr val="1F487C"/>
                </a:solidFill>
              </a:rPr>
              <a:t> </a:t>
            </a:r>
            <a:r>
              <a:rPr sz="2800" dirty="0">
                <a:solidFill>
                  <a:srgbClr val="1F487C"/>
                </a:solidFill>
              </a:rPr>
              <a:t>calculations</a:t>
            </a:r>
            <a:r>
              <a:rPr sz="2800" spc="150" dirty="0">
                <a:solidFill>
                  <a:srgbClr val="1F487C"/>
                </a:solidFill>
              </a:rPr>
              <a:t> </a:t>
            </a:r>
            <a:r>
              <a:rPr sz="2800" dirty="0">
                <a:solidFill>
                  <a:srgbClr val="1F487C"/>
                </a:solidFill>
              </a:rPr>
              <a:t>for</a:t>
            </a:r>
            <a:r>
              <a:rPr sz="2800" spc="165" dirty="0">
                <a:solidFill>
                  <a:srgbClr val="1F487C"/>
                </a:solidFill>
              </a:rPr>
              <a:t> </a:t>
            </a:r>
            <a:r>
              <a:rPr sz="2800" spc="-20" dirty="0">
                <a:solidFill>
                  <a:srgbClr val="1F487C"/>
                </a:solidFill>
              </a:rPr>
              <a:t>both </a:t>
            </a:r>
            <a:r>
              <a:rPr sz="2800" spc="-10" dirty="0">
                <a:solidFill>
                  <a:srgbClr val="1F487C"/>
                </a:solidFill>
              </a:rPr>
              <a:t>proposals.</a:t>
            </a:r>
            <a:endParaRPr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69240" y="278384"/>
            <a:ext cx="8333105" cy="5519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marR="46037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Example:</a:t>
            </a:r>
            <a:r>
              <a:rPr sz="2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Using</a:t>
            </a:r>
            <a:r>
              <a:rPr sz="28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Different</a:t>
            </a:r>
            <a:r>
              <a:rPr sz="28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Cost-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Benefit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Calculation Techniques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2800">
              <a:latin typeface="Calibri"/>
              <a:cs typeface="Calibri"/>
            </a:endParaRPr>
          </a:p>
          <a:p>
            <a:pPr marL="354330" marR="234950" indent="-341630" algn="just">
              <a:lnSpc>
                <a:spcPct val="99100"/>
              </a:lnSpc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this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example,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both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proposals</a:t>
            </a:r>
            <a:r>
              <a:rPr sz="2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cost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beneficial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the 	</a:t>
            </a:r>
            <a:r>
              <a:rPr sz="2800" dirty="0">
                <a:latin typeface="Times New Roman"/>
                <a:cs typeface="Times New Roman"/>
              </a:rPr>
              <a:t>decision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maker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consider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other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issues,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such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25" dirty="0">
                <a:latin typeface="Times New Roman"/>
                <a:cs typeface="Times New Roman"/>
              </a:rPr>
              <a:t> the 	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amount</a:t>
            </a:r>
            <a:r>
              <a:rPr sz="2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money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available</a:t>
            </a:r>
            <a:r>
              <a:rPr sz="2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investment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5600" marR="25400" indent="-3429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Whereas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would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require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$1000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input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costs,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proposal</a:t>
            </a:r>
            <a:r>
              <a:rPr sz="2800" spc="-50" dirty="0">
                <a:latin typeface="Times New Roman"/>
                <a:cs typeface="Times New Roman"/>
              </a:rPr>
              <a:t> B </a:t>
            </a:r>
            <a:r>
              <a:rPr sz="2800" dirty="0">
                <a:latin typeface="Times New Roman"/>
                <a:cs typeface="Times New Roman"/>
              </a:rPr>
              <a:t>would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require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$5000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input.</a:t>
            </a:r>
            <a:endParaRPr sz="2800">
              <a:latin typeface="Times New Roman"/>
              <a:cs typeface="Times New Roman"/>
            </a:endParaRPr>
          </a:p>
          <a:p>
            <a:pPr marL="355600" marR="1043940" indent="-342900">
              <a:lnSpc>
                <a:spcPts val="3300"/>
              </a:lnSpc>
              <a:spcBef>
                <a:spcPts val="83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Another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consideration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involve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return</a:t>
            </a:r>
            <a:r>
              <a:rPr sz="2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on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investment.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Proposal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2:1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benefit-to-</a:t>
            </a:r>
            <a:r>
              <a:rPr sz="2800" dirty="0">
                <a:latin typeface="Times New Roman"/>
                <a:cs typeface="Times New Roman"/>
              </a:rPr>
              <a:t>cost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ratio,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higher </a:t>
            </a:r>
            <a:r>
              <a:rPr sz="2800" dirty="0">
                <a:latin typeface="Times New Roman"/>
                <a:cs typeface="Times New Roman"/>
              </a:rPr>
              <a:t>return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proposal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(i.e.,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1.5:1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benefit-to-</a:t>
            </a:r>
            <a:r>
              <a:rPr sz="2800" dirty="0">
                <a:latin typeface="Times New Roman"/>
                <a:cs typeface="Times New Roman"/>
              </a:rPr>
              <a:t>cost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ratio).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875"/>
            <a:ext cx="8810123" cy="65203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84404"/>
            <a:ext cx="8305800" cy="6172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986" y="496950"/>
            <a:ext cx="7476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Pharmacoeconomic</a:t>
            </a:r>
            <a:r>
              <a:rPr spc="-100" dirty="0"/>
              <a:t> </a:t>
            </a:r>
            <a:r>
              <a:rPr spc="-10" dirty="0"/>
              <a:t>Methodologies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26" y="1830323"/>
            <a:ext cx="8095872" cy="40660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35051"/>
            <a:ext cx="8610600" cy="63566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86799" cy="6400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78739" y="2153538"/>
            <a:ext cx="898779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CEA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cannot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used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this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situation, and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have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use</a:t>
            </a:r>
            <a:r>
              <a:rPr sz="3200" spc="7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</a:t>
            </a:r>
            <a:r>
              <a:rPr sz="3200" spc="7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outcome</a:t>
            </a:r>
            <a:r>
              <a:rPr sz="3200" spc="7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measure</a:t>
            </a:r>
            <a:r>
              <a:rPr sz="3200" spc="7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7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can</a:t>
            </a:r>
            <a:r>
              <a:rPr sz="3200" spc="7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7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used</a:t>
            </a:r>
            <a:r>
              <a:rPr sz="3200" spc="7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across </a:t>
            </a:r>
            <a:r>
              <a:rPr sz="3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different</a:t>
            </a:r>
            <a:r>
              <a:rPr sz="3200" u="sng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diseases</a:t>
            </a:r>
            <a:r>
              <a:rPr sz="3200" dirty="0">
                <a:latin typeface="Times New Roman"/>
                <a:cs typeface="Times New Roman"/>
              </a:rPr>
              <a:t>,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such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WTP.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95"/>
              </a:spcBef>
              <a:buFont typeface="Arial MT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marR="173355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CBA</a:t>
            </a:r>
            <a:r>
              <a:rPr sz="3200" spc="-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used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generate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net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benefit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different </a:t>
            </a:r>
            <a:r>
              <a:rPr sz="3200" dirty="0">
                <a:latin typeface="Times New Roman"/>
                <a:cs typeface="Times New Roman"/>
              </a:rPr>
              <a:t>disease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areas,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diseases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different</a:t>
            </a:r>
            <a:r>
              <a:rPr sz="32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clinical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outcomes</a:t>
            </a:r>
            <a:r>
              <a:rPr sz="32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compared.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699261"/>
            <a:ext cx="7933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2800" spc="-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Times New Roman"/>
                <a:cs typeface="Times New Roman"/>
              </a:rPr>
              <a:t>CBA</a:t>
            </a:r>
            <a:r>
              <a:rPr sz="2800" spc="-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28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allocate</a:t>
            </a:r>
            <a:r>
              <a:rPr sz="28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resources</a:t>
            </a:r>
            <a:r>
              <a:rPr sz="28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28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different</a:t>
            </a:r>
            <a:r>
              <a:rPr sz="28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services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23045" cy="6858000"/>
            <a:chOff x="0" y="0"/>
            <a:chExt cx="91230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23027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58031" y="1666747"/>
              <a:ext cx="4959350" cy="1794510"/>
            </a:xfrm>
            <a:custGeom>
              <a:avLst/>
              <a:gdLst/>
              <a:ahLst/>
              <a:cxnLst/>
              <a:rect l="l" t="t" r="r" b="b"/>
              <a:pathLst>
                <a:path w="4959350" h="1794510">
                  <a:moveTo>
                    <a:pt x="820039" y="1415542"/>
                  </a:moveTo>
                  <a:lnTo>
                    <a:pt x="768223" y="1415542"/>
                  </a:lnTo>
                  <a:lnTo>
                    <a:pt x="694055" y="1414907"/>
                  </a:lnTo>
                  <a:lnTo>
                    <a:pt x="514096" y="1414907"/>
                  </a:lnTo>
                  <a:lnTo>
                    <a:pt x="313944" y="1419225"/>
                  </a:lnTo>
                  <a:lnTo>
                    <a:pt x="189738" y="1424559"/>
                  </a:lnTo>
                  <a:lnTo>
                    <a:pt x="123825" y="1426083"/>
                  </a:lnTo>
                  <a:lnTo>
                    <a:pt x="69850" y="1430020"/>
                  </a:lnTo>
                  <a:lnTo>
                    <a:pt x="0" y="1434338"/>
                  </a:lnTo>
                  <a:lnTo>
                    <a:pt x="0" y="1794256"/>
                  </a:lnTo>
                  <a:lnTo>
                    <a:pt x="179959" y="1794256"/>
                  </a:lnTo>
                  <a:lnTo>
                    <a:pt x="249809" y="1789938"/>
                  </a:lnTo>
                  <a:lnTo>
                    <a:pt x="303784" y="1786001"/>
                  </a:lnTo>
                  <a:lnTo>
                    <a:pt x="369697" y="1784604"/>
                  </a:lnTo>
                  <a:lnTo>
                    <a:pt x="493903" y="1779143"/>
                  </a:lnTo>
                  <a:lnTo>
                    <a:pt x="658723" y="1775587"/>
                  </a:lnTo>
                  <a:lnTo>
                    <a:pt x="768223" y="1775587"/>
                  </a:lnTo>
                  <a:lnTo>
                    <a:pt x="820039" y="1775587"/>
                  </a:lnTo>
                  <a:lnTo>
                    <a:pt x="820039" y="1415542"/>
                  </a:lnTo>
                  <a:close/>
                </a:path>
                <a:path w="4959350" h="1794510">
                  <a:moveTo>
                    <a:pt x="4958969" y="398907"/>
                  </a:moveTo>
                  <a:lnTo>
                    <a:pt x="4958842" y="73406"/>
                  </a:lnTo>
                  <a:lnTo>
                    <a:pt x="4956810" y="66929"/>
                  </a:lnTo>
                  <a:lnTo>
                    <a:pt x="4955032" y="62992"/>
                  </a:lnTo>
                  <a:lnTo>
                    <a:pt x="4954270" y="61214"/>
                  </a:lnTo>
                  <a:lnTo>
                    <a:pt x="4953254" y="59817"/>
                  </a:lnTo>
                  <a:lnTo>
                    <a:pt x="4952111" y="58039"/>
                  </a:lnTo>
                  <a:lnTo>
                    <a:pt x="4951095" y="56515"/>
                  </a:lnTo>
                  <a:lnTo>
                    <a:pt x="4949952" y="54737"/>
                  </a:lnTo>
                  <a:lnTo>
                    <a:pt x="4947031" y="51816"/>
                  </a:lnTo>
                  <a:lnTo>
                    <a:pt x="4945634" y="50800"/>
                  </a:lnTo>
                  <a:lnTo>
                    <a:pt x="4944237" y="49403"/>
                  </a:lnTo>
                  <a:lnTo>
                    <a:pt x="4942713" y="48260"/>
                  </a:lnTo>
                  <a:lnTo>
                    <a:pt x="4941316" y="46863"/>
                  </a:lnTo>
                  <a:lnTo>
                    <a:pt x="4939538" y="45720"/>
                  </a:lnTo>
                  <a:lnTo>
                    <a:pt x="4938141" y="44704"/>
                  </a:lnTo>
                  <a:lnTo>
                    <a:pt x="4936236" y="43942"/>
                  </a:lnTo>
                  <a:lnTo>
                    <a:pt x="4934458" y="42926"/>
                  </a:lnTo>
                  <a:lnTo>
                    <a:pt x="4930902" y="41402"/>
                  </a:lnTo>
                  <a:lnTo>
                    <a:pt x="4929124" y="40767"/>
                  </a:lnTo>
                  <a:lnTo>
                    <a:pt x="4927346" y="40386"/>
                  </a:lnTo>
                  <a:lnTo>
                    <a:pt x="4925441" y="39624"/>
                  </a:lnTo>
                  <a:lnTo>
                    <a:pt x="4923282" y="39243"/>
                  </a:lnTo>
                  <a:lnTo>
                    <a:pt x="4921504" y="38862"/>
                  </a:lnTo>
                  <a:lnTo>
                    <a:pt x="4919345" y="38862"/>
                  </a:lnTo>
                  <a:lnTo>
                    <a:pt x="4917567" y="38608"/>
                  </a:lnTo>
                  <a:lnTo>
                    <a:pt x="4913630" y="38608"/>
                  </a:lnTo>
                  <a:lnTo>
                    <a:pt x="4808474" y="34925"/>
                  </a:lnTo>
                  <a:lnTo>
                    <a:pt x="4716272" y="28448"/>
                  </a:lnTo>
                  <a:lnTo>
                    <a:pt x="4674870" y="22733"/>
                  </a:lnTo>
                  <a:lnTo>
                    <a:pt x="4655820" y="19050"/>
                  </a:lnTo>
                  <a:lnTo>
                    <a:pt x="4637532" y="14478"/>
                  </a:lnTo>
                  <a:lnTo>
                    <a:pt x="4599686" y="5461"/>
                  </a:lnTo>
                  <a:lnTo>
                    <a:pt x="4582795" y="2921"/>
                  </a:lnTo>
                  <a:lnTo>
                    <a:pt x="4565904" y="1143"/>
                  </a:lnTo>
                  <a:lnTo>
                    <a:pt x="4549267" y="0"/>
                  </a:lnTo>
                  <a:lnTo>
                    <a:pt x="4369308" y="0"/>
                  </a:lnTo>
                  <a:lnTo>
                    <a:pt x="4232910" y="2540"/>
                  </a:lnTo>
                  <a:lnTo>
                    <a:pt x="4133088" y="14097"/>
                  </a:lnTo>
                  <a:lnTo>
                    <a:pt x="4098544" y="21209"/>
                  </a:lnTo>
                  <a:lnTo>
                    <a:pt x="4065079" y="26289"/>
                  </a:lnTo>
                  <a:lnTo>
                    <a:pt x="3939794" y="26289"/>
                  </a:lnTo>
                  <a:lnTo>
                    <a:pt x="3916426" y="28448"/>
                  </a:lnTo>
                  <a:lnTo>
                    <a:pt x="3908552" y="29591"/>
                  </a:lnTo>
                  <a:lnTo>
                    <a:pt x="3900551" y="31369"/>
                  </a:lnTo>
                  <a:lnTo>
                    <a:pt x="3892677" y="33528"/>
                  </a:lnTo>
                  <a:lnTo>
                    <a:pt x="3889756" y="34290"/>
                  </a:lnTo>
                  <a:lnTo>
                    <a:pt x="3888359" y="34544"/>
                  </a:lnTo>
                  <a:lnTo>
                    <a:pt x="3886835" y="34925"/>
                  </a:lnTo>
                  <a:lnTo>
                    <a:pt x="3885819" y="35687"/>
                  </a:lnTo>
                  <a:lnTo>
                    <a:pt x="3884422" y="36449"/>
                  </a:lnTo>
                  <a:lnTo>
                    <a:pt x="3882898" y="37084"/>
                  </a:lnTo>
                  <a:lnTo>
                    <a:pt x="3881882" y="37846"/>
                  </a:lnTo>
                  <a:lnTo>
                    <a:pt x="3880358" y="38608"/>
                  </a:lnTo>
                  <a:lnTo>
                    <a:pt x="3879342" y="39624"/>
                  </a:lnTo>
                  <a:lnTo>
                    <a:pt x="3878199" y="40386"/>
                  </a:lnTo>
                  <a:lnTo>
                    <a:pt x="3872865" y="45720"/>
                  </a:lnTo>
                  <a:lnTo>
                    <a:pt x="3872103" y="46863"/>
                  </a:lnTo>
                  <a:lnTo>
                    <a:pt x="3871468" y="48260"/>
                  </a:lnTo>
                  <a:lnTo>
                    <a:pt x="3870325" y="49403"/>
                  </a:lnTo>
                  <a:lnTo>
                    <a:pt x="3869563" y="50800"/>
                  </a:lnTo>
                  <a:lnTo>
                    <a:pt x="3869309" y="51816"/>
                  </a:lnTo>
                  <a:lnTo>
                    <a:pt x="3868547" y="53340"/>
                  </a:lnTo>
                  <a:lnTo>
                    <a:pt x="3866388" y="61976"/>
                  </a:lnTo>
                  <a:lnTo>
                    <a:pt x="3865626" y="65913"/>
                  </a:lnTo>
                  <a:lnTo>
                    <a:pt x="3865245" y="69469"/>
                  </a:lnTo>
                  <a:lnTo>
                    <a:pt x="3864953" y="73787"/>
                  </a:lnTo>
                  <a:lnTo>
                    <a:pt x="3864610" y="77470"/>
                  </a:lnTo>
                  <a:lnTo>
                    <a:pt x="3864610" y="437388"/>
                  </a:lnTo>
                  <a:lnTo>
                    <a:pt x="3864991" y="441325"/>
                  </a:lnTo>
                  <a:lnTo>
                    <a:pt x="3864991" y="445008"/>
                  </a:lnTo>
                  <a:lnTo>
                    <a:pt x="4044950" y="445008"/>
                  </a:lnTo>
                  <a:lnTo>
                    <a:pt x="4044950" y="437388"/>
                  </a:lnTo>
                  <a:lnTo>
                    <a:pt x="4044950" y="433451"/>
                  </a:lnTo>
                  <a:lnTo>
                    <a:pt x="4044912" y="433832"/>
                  </a:lnTo>
                  <a:lnTo>
                    <a:pt x="4044950" y="388493"/>
                  </a:lnTo>
                  <a:lnTo>
                    <a:pt x="4044950" y="433451"/>
                  </a:lnTo>
                  <a:lnTo>
                    <a:pt x="4045331" y="429514"/>
                  </a:lnTo>
                  <a:lnTo>
                    <a:pt x="4045712" y="425958"/>
                  </a:lnTo>
                  <a:lnTo>
                    <a:pt x="4046347" y="421894"/>
                  </a:lnTo>
                  <a:lnTo>
                    <a:pt x="4048506" y="413258"/>
                  </a:lnTo>
                  <a:lnTo>
                    <a:pt x="4049268" y="411861"/>
                  </a:lnTo>
                  <a:lnTo>
                    <a:pt x="4049649" y="410845"/>
                  </a:lnTo>
                  <a:lnTo>
                    <a:pt x="4050284" y="409321"/>
                  </a:lnTo>
                  <a:lnTo>
                    <a:pt x="4051427" y="408305"/>
                  </a:lnTo>
                  <a:lnTo>
                    <a:pt x="4052189" y="406781"/>
                  </a:lnTo>
                  <a:lnTo>
                    <a:pt x="4052824" y="405765"/>
                  </a:lnTo>
                  <a:lnTo>
                    <a:pt x="4058285" y="400304"/>
                  </a:lnTo>
                  <a:lnTo>
                    <a:pt x="4059301" y="399669"/>
                  </a:lnTo>
                  <a:lnTo>
                    <a:pt x="4060444" y="398526"/>
                  </a:lnTo>
                  <a:lnTo>
                    <a:pt x="4066921" y="394970"/>
                  </a:lnTo>
                  <a:lnTo>
                    <a:pt x="4080510" y="391287"/>
                  </a:lnTo>
                  <a:lnTo>
                    <a:pt x="4088511" y="389509"/>
                  </a:lnTo>
                  <a:lnTo>
                    <a:pt x="4096385" y="388493"/>
                  </a:lnTo>
                  <a:lnTo>
                    <a:pt x="4211955" y="388493"/>
                  </a:lnTo>
                  <a:lnTo>
                    <a:pt x="4226052" y="388112"/>
                  </a:lnTo>
                  <a:lnTo>
                    <a:pt x="4240022" y="386969"/>
                  </a:lnTo>
                  <a:lnTo>
                    <a:pt x="4278630" y="381254"/>
                  </a:lnTo>
                  <a:lnTo>
                    <a:pt x="4313174" y="374015"/>
                  </a:lnTo>
                  <a:lnTo>
                    <a:pt x="4405757" y="363410"/>
                  </a:lnTo>
                  <a:lnTo>
                    <a:pt x="4419727" y="365379"/>
                  </a:lnTo>
                  <a:lnTo>
                    <a:pt x="4457446" y="374396"/>
                  </a:lnTo>
                  <a:lnTo>
                    <a:pt x="4475861" y="379095"/>
                  </a:lnTo>
                  <a:lnTo>
                    <a:pt x="4494911" y="382651"/>
                  </a:lnTo>
                  <a:lnTo>
                    <a:pt x="4536313" y="388493"/>
                  </a:lnTo>
                  <a:lnTo>
                    <a:pt x="4554347" y="389509"/>
                  </a:lnTo>
                  <a:lnTo>
                    <a:pt x="4628515" y="394970"/>
                  </a:lnTo>
                  <a:lnTo>
                    <a:pt x="4733671" y="398526"/>
                  </a:lnTo>
                  <a:lnTo>
                    <a:pt x="4737608" y="398526"/>
                  </a:lnTo>
                  <a:lnTo>
                    <a:pt x="4739386" y="398907"/>
                  </a:lnTo>
                  <a:lnTo>
                    <a:pt x="4741545" y="398907"/>
                  </a:lnTo>
                  <a:lnTo>
                    <a:pt x="4743323" y="399288"/>
                  </a:lnTo>
                  <a:lnTo>
                    <a:pt x="4745482" y="399669"/>
                  </a:lnTo>
                  <a:lnTo>
                    <a:pt x="4747260" y="400304"/>
                  </a:lnTo>
                  <a:lnTo>
                    <a:pt x="4749038" y="400685"/>
                  </a:lnTo>
                  <a:lnTo>
                    <a:pt x="4750943" y="401447"/>
                  </a:lnTo>
                  <a:lnTo>
                    <a:pt x="4752721" y="402209"/>
                  </a:lnTo>
                  <a:lnTo>
                    <a:pt x="4754499" y="402844"/>
                  </a:lnTo>
                  <a:lnTo>
                    <a:pt x="4756277" y="403987"/>
                  </a:lnTo>
                  <a:lnTo>
                    <a:pt x="4758055" y="404622"/>
                  </a:lnTo>
                  <a:lnTo>
                    <a:pt x="4759579" y="405765"/>
                  </a:lnTo>
                  <a:lnTo>
                    <a:pt x="4761357" y="406781"/>
                  </a:lnTo>
                  <a:lnTo>
                    <a:pt x="4762754" y="408305"/>
                  </a:lnTo>
                  <a:lnTo>
                    <a:pt x="4764151" y="409321"/>
                  </a:lnTo>
                  <a:lnTo>
                    <a:pt x="4765675" y="410845"/>
                  </a:lnTo>
                  <a:lnTo>
                    <a:pt x="4767072" y="411861"/>
                  </a:lnTo>
                  <a:lnTo>
                    <a:pt x="4768596" y="413258"/>
                  </a:lnTo>
                  <a:lnTo>
                    <a:pt x="4769993" y="414782"/>
                  </a:lnTo>
                  <a:lnTo>
                    <a:pt x="4771009" y="416560"/>
                  </a:lnTo>
                  <a:lnTo>
                    <a:pt x="4772152" y="417957"/>
                  </a:lnTo>
                  <a:lnTo>
                    <a:pt x="4773168" y="419735"/>
                  </a:lnTo>
                  <a:lnTo>
                    <a:pt x="4774311" y="421259"/>
                  </a:lnTo>
                  <a:lnTo>
                    <a:pt x="4775073" y="423037"/>
                  </a:lnTo>
                  <a:lnTo>
                    <a:pt x="4776851" y="426974"/>
                  </a:lnTo>
                  <a:lnTo>
                    <a:pt x="4779010" y="433832"/>
                  </a:lnTo>
                  <a:lnTo>
                    <a:pt x="4958969" y="433832"/>
                  </a:lnTo>
                  <a:lnTo>
                    <a:pt x="4958969" y="398907"/>
                  </a:lnTo>
                  <a:close/>
                </a:path>
              </a:pathLst>
            </a:custGeom>
            <a:solidFill>
              <a:srgbClr val="FF851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398"/>
            <a:ext cx="8981440" cy="6705600"/>
            <a:chOff x="0" y="152398"/>
            <a:chExt cx="8981440" cy="670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398"/>
              <a:ext cx="8981335" cy="67055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9085" y="487692"/>
              <a:ext cx="7482205" cy="2519045"/>
            </a:xfrm>
            <a:custGeom>
              <a:avLst/>
              <a:gdLst/>
              <a:ahLst/>
              <a:cxnLst/>
              <a:rect l="l" t="t" r="r" b="b"/>
              <a:pathLst>
                <a:path w="7482205" h="2519045">
                  <a:moveTo>
                    <a:pt x="3593554" y="113017"/>
                  </a:moveTo>
                  <a:lnTo>
                    <a:pt x="3591014" y="107950"/>
                  </a:lnTo>
                  <a:lnTo>
                    <a:pt x="3588855" y="105410"/>
                  </a:lnTo>
                  <a:lnTo>
                    <a:pt x="3588093" y="104127"/>
                  </a:lnTo>
                  <a:lnTo>
                    <a:pt x="3587458" y="102857"/>
                  </a:lnTo>
                  <a:lnTo>
                    <a:pt x="3586696" y="102857"/>
                  </a:lnTo>
                  <a:lnTo>
                    <a:pt x="3585934" y="101600"/>
                  </a:lnTo>
                  <a:lnTo>
                    <a:pt x="3584918" y="101600"/>
                  </a:lnTo>
                  <a:lnTo>
                    <a:pt x="3584156" y="100317"/>
                  </a:lnTo>
                  <a:lnTo>
                    <a:pt x="3583140" y="100317"/>
                  </a:lnTo>
                  <a:lnTo>
                    <a:pt x="3581997" y="99060"/>
                  </a:lnTo>
                  <a:lnTo>
                    <a:pt x="3581235" y="99060"/>
                  </a:lnTo>
                  <a:lnTo>
                    <a:pt x="3580219" y="97777"/>
                  </a:lnTo>
                  <a:lnTo>
                    <a:pt x="3578060" y="97777"/>
                  </a:lnTo>
                  <a:lnTo>
                    <a:pt x="3576917" y="96507"/>
                  </a:lnTo>
                  <a:lnTo>
                    <a:pt x="3573742" y="96507"/>
                  </a:lnTo>
                  <a:lnTo>
                    <a:pt x="3571583" y="96507"/>
                  </a:lnTo>
                  <a:lnTo>
                    <a:pt x="3539198" y="87617"/>
                  </a:lnTo>
                  <a:lnTo>
                    <a:pt x="3512528" y="80010"/>
                  </a:lnTo>
                  <a:lnTo>
                    <a:pt x="3491319" y="77457"/>
                  </a:lnTo>
                  <a:lnTo>
                    <a:pt x="3415373" y="76200"/>
                  </a:lnTo>
                  <a:lnTo>
                    <a:pt x="3353778" y="76200"/>
                  </a:lnTo>
                  <a:lnTo>
                    <a:pt x="3333966" y="74917"/>
                  </a:lnTo>
                  <a:lnTo>
                    <a:pt x="3314154" y="72377"/>
                  </a:lnTo>
                  <a:lnTo>
                    <a:pt x="3294723" y="68567"/>
                  </a:lnTo>
                  <a:lnTo>
                    <a:pt x="3281388" y="63500"/>
                  </a:lnTo>
                  <a:lnTo>
                    <a:pt x="3275673" y="60960"/>
                  </a:lnTo>
                  <a:lnTo>
                    <a:pt x="3269577" y="58407"/>
                  </a:lnTo>
                  <a:lnTo>
                    <a:pt x="3229953" y="38100"/>
                  </a:lnTo>
                  <a:lnTo>
                    <a:pt x="3157563" y="16510"/>
                  </a:lnTo>
                  <a:lnTo>
                    <a:pt x="3072968" y="2527"/>
                  </a:lnTo>
                  <a:lnTo>
                    <a:pt x="3044152" y="0"/>
                  </a:lnTo>
                  <a:lnTo>
                    <a:pt x="2864193" y="0"/>
                  </a:lnTo>
                  <a:lnTo>
                    <a:pt x="2676614" y="0"/>
                  </a:lnTo>
                  <a:lnTo>
                    <a:pt x="2613622" y="5067"/>
                  </a:lnTo>
                  <a:lnTo>
                    <a:pt x="2465667" y="31750"/>
                  </a:lnTo>
                  <a:lnTo>
                    <a:pt x="2416645" y="44450"/>
                  </a:lnTo>
                  <a:lnTo>
                    <a:pt x="2368131" y="59677"/>
                  </a:lnTo>
                  <a:lnTo>
                    <a:pt x="2273376" y="100291"/>
                  </a:lnTo>
                  <a:lnTo>
                    <a:pt x="2120735" y="73660"/>
                  </a:lnTo>
                  <a:lnTo>
                    <a:pt x="2074633" y="69850"/>
                  </a:lnTo>
                  <a:lnTo>
                    <a:pt x="2028659" y="67310"/>
                  </a:lnTo>
                  <a:lnTo>
                    <a:pt x="1848573" y="67310"/>
                  </a:lnTo>
                  <a:lnTo>
                    <a:pt x="1383118" y="77457"/>
                  </a:lnTo>
                  <a:lnTo>
                    <a:pt x="1251673" y="95250"/>
                  </a:lnTo>
                  <a:lnTo>
                    <a:pt x="1198460" y="106667"/>
                  </a:lnTo>
                  <a:lnTo>
                    <a:pt x="1136484" y="124460"/>
                  </a:lnTo>
                  <a:lnTo>
                    <a:pt x="1079588" y="144767"/>
                  </a:lnTo>
                  <a:lnTo>
                    <a:pt x="1025232" y="171450"/>
                  </a:lnTo>
                  <a:lnTo>
                    <a:pt x="1021295" y="172707"/>
                  </a:lnTo>
                  <a:lnTo>
                    <a:pt x="1002601" y="185407"/>
                  </a:lnTo>
                  <a:lnTo>
                    <a:pt x="999718" y="187960"/>
                  </a:lnTo>
                  <a:lnTo>
                    <a:pt x="998639" y="187960"/>
                  </a:lnTo>
                  <a:lnTo>
                    <a:pt x="997559" y="189217"/>
                  </a:lnTo>
                  <a:lnTo>
                    <a:pt x="996835" y="190500"/>
                  </a:lnTo>
                  <a:lnTo>
                    <a:pt x="995756" y="191757"/>
                  </a:lnTo>
                  <a:lnTo>
                    <a:pt x="994321" y="194310"/>
                  </a:lnTo>
                  <a:lnTo>
                    <a:pt x="993597" y="194310"/>
                  </a:lnTo>
                  <a:lnTo>
                    <a:pt x="992873" y="196850"/>
                  </a:lnTo>
                  <a:lnTo>
                    <a:pt x="992162" y="196850"/>
                  </a:lnTo>
                  <a:lnTo>
                    <a:pt x="991793" y="199377"/>
                  </a:lnTo>
                  <a:lnTo>
                    <a:pt x="991082" y="199377"/>
                  </a:lnTo>
                  <a:lnTo>
                    <a:pt x="991082" y="215747"/>
                  </a:lnTo>
                  <a:lnTo>
                    <a:pt x="989279" y="217157"/>
                  </a:lnTo>
                  <a:lnTo>
                    <a:pt x="986040" y="217157"/>
                  </a:lnTo>
                  <a:lnTo>
                    <a:pt x="985812" y="217360"/>
                  </a:lnTo>
                  <a:lnTo>
                    <a:pt x="953274" y="214617"/>
                  </a:lnTo>
                  <a:lnTo>
                    <a:pt x="899642" y="209550"/>
                  </a:lnTo>
                  <a:lnTo>
                    <a:pt x="822960" y="207010"/>
                  </a:lnTo>
                  <a:lnTo>
                    <a:pt x="793800" y="203200"/>
                  </a:lnTo>
                  <a:lnTo>
                    <a:pt x="764997" y="198107"/>
                  </a:lnTo>
                  <a:lnTo>
                    <a:pt x="702360" y="179057"/>
                  </a:lnTo>
                  <a:lnTo>
                    <a:pt x="682917" y="173977"/>
                  </a:lnTo>
                  <a:lnTo>
                    <a:pt x="663117" y="171450"/>
                  </a:lnTo>
                  <a:lnTo>
                    <a:pt x="579958" y="171450"/>
                  </a:lnTo>
                  <a:lnTo>
                    <a:pt x="536397" y="171450"/>
                  </a:lnTo>
                  <a:lnTo>
                    <a:pt x="488873" y="170167"/>
                  </a:lnTo>
                  <a:lnTo>
                    <a:pt x="308876" y="170167"/>
                  </a:lnTo>
                  <a:lnTo>
                    <a:pt x="215633" y="170167"/>
                  </a:lnTo>
                  <a:lnTo>
                    <a:pt x="168122" y="172707"/>
                  </a:lnTo>
                  <a:lnTo>
                    <a:pt x="123482" y="180327"/>
                  </a:lnTo>
                  <a:lnTo>
                    <a:pt x="60477" y="194310"/>
                  </a:lnTo>
                  <a:lnTo>
                    <a:pt x="34912" y="204457"/>
                  </a:lnTo>
                  <a:lnTo>
                    <a:pt x="30962" y="205727"/>
                  </a:lnTo>
                  <a:lnTo>
                    <a:pt x="27355" y="208267"/>
                  </a:lnTo>
                  <a:lnTo>
                    <a:pt x="23393" y="210807"/>
                  </a:lnTo>
                  <a:lnTo>
                    <a:pt x="19799" y="213360"/>
                  </a:lnTo>
                  <a:lnTo>
                    <a:pt x="16560" y="217157"/>
                  </a:lnTo>
                  <a:lnTo>
                    <a:pt x="12954" y="219710"/>
                  </a:lnTo>
                  <a:lnTo>
                    <a:pt x="11874" y="220967"/>
                  </a:lnTo>
                  <a:lnTo>
                    <a:pt x="10439" y="222250"/>
                  </a:lnTo>
                  <a:lnTo>
                    <a:pt x="5041" y="228600"/>
                  </a:lnTo>
                  <a:lnTo>
                    <a:pt x="4318" y="231127"/>
                  </a:lnTo>
                  <a:lnTo>
                    <a:pt x="2882" y="233667"/>
                  </a:lnTo>
                  <a:lnTo>
                    <a:pt x="2159" y="236207"/>
                  </a:lnTo>
                  <a:lnTo>
                    <a:pt x="1435" y="237477"/>
                  </a:lnTo>
                  <a:lnTo>
                    <a:pt x="1079" y="238760"/>
                  </a:lnTo>
                  <a:lnTo>
                    <a:pt x="355" y="242557"/>
                  </a:lnTo>
                  <a:lnTo>
                    <a:pt x="0" y="245110"/>
                  </a:lnTo>
                  <a:lnTo>
                    <a:pt x="0" y="605777"/>
                  </a:lnTo>
                  <a:lnTo>
                    <a:pt x="179997" y="605777"/>
                  </a:lnTo>
                  <a:lnTo>
                    <a:pt x="179997" y="604507"/>
                  </a:lnTo>
                  <a:lnTo>
                    <a:pt x="181076" y="599427"/>
                  </a:lnTo>
                  <a:lnTo>
                    <a:pt x="181444" y="598157"/>
                  </a:lnTo>
                  <a:lnTo>
                    <a:pt x="183603" y="591807"/>
                  </a:lnTo>
                  <a:lnTo>
                    <a:pt x="185039" y="589267"/>
                  </a:lnTo>
                  <a:lnTo>
                    <a:pt x="187198" y="586727"/>
                  </a:lnTo>
                  <a:lnTo>
                    <a:pt x="188277" y="584200"/>
                  </a:lnTo>
                  <a:lnTo>
                    <a:pt x="190436" y="581660"/>
                  </a:lnTo>
                  <a:lnTo>
                    <a:pt x="191884" y="580377"/>
                  </a:lnTo>
                  <a:lnTo>
                    <a:pt x="192963" y="579107"/>
                  </a:lnTo>
                  <a:lnTo>
                    <a:pt x="196557" y="576567"/>
                  </a:lnTo>
                  <a:lnTo>
                    <a:pt x="199796" y="574027"/>
                  </a:lnTo>
                  <a:lnTo>
                    <a:pt x="203403" y="570217"/>
                  </a:lnTo>
                  <a:lnTo>
                    <a:pt x="207352" y="567677"/>
                  </a:lnTo>
                  <a:lnTo>
                    <a:pt x="210959" y="566407"/>
                  </a:lnTo>
                  <a:lnTo>
                    <a:pt x="214922" y="563867"/>
                  </a:lnTo>
                  <a:lnTo>
                    <a:pt x="226796" y="558800"/>
                  </a:lnTo>
                  <a:lnTo>
                    <a:pt x="240474" y="553707"/>
                  </a:lnTo>
                  <a:lnTo>
                    <a:pt x="280441" y="544817"/>
                  </a:lnTo>
                  <a:lnTo>
                    <a:pt x="348119" y="533400"/>
                  </a:lnTo>
                  <a:lnTo>
                    <a:pt x="379793" y="530860"/>
                  </a:lnTo>
                  <a:lnTo>
                    <a:pt x="399961" y="530860"/>
                  </a:lnTo>
                  <a:lnTo>
                    <a:pt x="483120" y="532117"/>
                  </a:lnTo>
                  <a:lnTo>
                    <a:pt x="493204" y="532117"/>
                  </a:lnTo>
                  <a:lnTo>
                    <a:pt x="512635" y="537210"/>
                  </a:lnTo>
                  <a:lnTo>
                    <a:pt x="522363" y="538467"/>
                  </a:lnTo>
                  <a:lnTo>
                    <a:pt x="543242" y="546100"/>
                  </a:lnTo>
                  <a:lnTo>
                    <a:pt x="585000" y="557517"/>
                  </a:lnTo>
                  <a:lnTo>
                    <a:pt x="613803" y="562610"/>
                  </a:lnTo>
                  <a:lnTo>
                    <a:pt x="642962" y="566407"/>
                  </a:lnTo>
                  <a:lnTo>
                    <a:pt x="719632" y="570217"/>
                  </a:lnTo>
                  <a:lnTo>
                    <a:pt x="773277" y="574027"/>
                  </a:lnTo>
                  <a:lnTo>
                    <a:pt x="818642" y="577850"/>
                  </a:lnTo>
                  <a:lnTo>
                    <a:pt x="922324" y="579107"/>
                  </a:lnTo>
                  <a:lnTo>
                    <a:pt x="974877" y="579107"/>
                  </a:lnTo>
                  <a:lnTo>
                    <a:pt x="1102321" y="579107"/>
                  </a:lnTo>
                  <a:lnTo>
                    <a:pt x="1154899" y="579107"/>
                  </a:lnTo>
                  <a:lnTo>
                    <a:pt x="1160995" y="579107"/>
                  </a:lnTo>
                  <a:lnTo>
                    <a:pt x="1162392" y="577850"/>
                  </a:lnTo>
                  <a:lnTo>
                    <a:pt x="1167091" y="577850"/>
                  </a:lnTo>
                  <a:lnTo>
                    <a:pt x="1168234" y="576567"/>
                  </a:lnTo>
                  <a:lnTo>
                    <a:pt x="1169250" y="576567"/>
                  </a:lnTo>
                  <a:lnTo>
                    <a:pt x="1172552" y="575310"/>
                  </a:lnTo>
                  <a:lnTo>
                    <a:pt x="1172552" y="574027"/>
                  </a:lnTo>
                  <a:lnTo>
                    <a:pt x="1172933" y="574027"/>
                  </a:lnTo>
                  <a:lnTo>
                    <a:pt x="1172933" y="556260"/>
                  </a:lnTo>
                  <a:lnTo>
                    <a:pt x="1173568" y="554977"/>
                  </a:lnTo>
                  <a:lnTo>
                    <a:pt x="1175092" y="552450"/>
                  </a:lnTo>
                  <a:lnTo>
                    <a:pt x="1175727" y="551167"/>
                  </a:lnTo>
                  <a:lnTo>
                    <a:pt x="1176870" y="551167"/>
                  </a:lnTo>
                  <a:lnTo>
                    <a:pt x="1177505" y="549910"/>
                  </a:lnTo>
                  <a:lnTo>
                    <a:pt x="1179664" y="547357"/>
                  </a:lnTo>
                  <a:lnTo>
                    <a:pt x="1182585" y="544817"/>
                  </a:lnTo>
                  <a:lnTo>
                    <a:pt x="1201381" y="533400"/>
                  </a:lnTo>
                  <a:lnTo>
                    <a:pt x="1205318" y="532117"/>
                  </a:lnTo>
                  <a:lnTo>
                    <a:pt x="1232242" y="518160"/>
                  </a:lnTo>
                  <a:lnTo>
                    <a:pt x="1287741" y="494017"/>
                  </a:lnTo>
                  <a:lnTo>
                    <a:pt x="1378419" y="467360"/>
                  </a:lnTo>
                  <a:lnTo>
                    <a:pt x="1431759" y="454660"/>
                  </a:lnTo>
                  <a:lnTo>
                    <a:pt x="1563077" y="438150"/>
                  </a:lnTo>
                  <a:lnTo>
                    <a:pt x="1898345" y="430822"/>
                  </a:lnTo>
                  <a:lnTo>
                    <a:pt x="1940775" y="434327"/>
                  </a:lnTo>
                  <a:lnTo>
                    <a:pt x="2100922" y="462267"/>
                  </a:lnTo>
                  <a:lnTo>
                    <a:pt x="2121116" y="464807"/>
                  </a:lnTo>
                  <a:lnTo>
                    <a:pt x="2131149" y="467360"/>
                  </a:lnTo>
                  <a:lnTo>
                    <a:pt x="2140928" y="468617"/>
                  </a:lnTo>
                  <a:lnTo>
                    <a:pt x="2169376" y="478777"/>
                  </a:lnTo>
                  <a:lnTo>
                    <a:pt x="2172932" y="481317"/>
                  </a:lnTo>
                  <a:lnTo>
                    <a:pt x="2176234" y="482600"/>
                  </a:lnTo>
                  <a:lnTo>
                    <a:pt x="2179409" y="483857"/>
                  </a:lnTo>
                  <a:lnTo>
                    <a:pt x="2183092" y="485127"/>
                  </a:lnTo>
                  <a:lnTo>
                    <a:pt x="2186648" y="486410"/>
                  </a:lnTo>
                  <a:lnTo>
                    <a:pt x="2195284" y="487667"/>
                  </a:lnTo>
                  <a:lnTo>
                    <a:pt x="2197443" y="487667"/>
                  </a:lnTo>
                  <a:lnTo>
                    <a:pt x="2377402" y="487667"/>
                  </a:lnTo>
                  <a:lnTo>
                    <a:pt x="2389340" y="487667"/>
                  </a:lnTo>
                  <a:lnTo>
                    <a:pt x="2391499" y="486410"/>
                  </a:lnTo>
                  <a:lnTo>
                    <a:pt x="2396198" y="485127"/>
                  </a:lnTo>
                  <a:lnTo>
                    <a:pt x="2398357" y="485127"/>
                  </a:lnTo>
                  <a:lnTo>
                    <a:pt x="2400516" y="483857"/>
                  </a:lnTo>
                  <a:lnTo>
                    <a:pt x="2548090" y="419100"/>
                  </a:lnTo>
                  <a:lnTo>
                    <a:pt x="2596731" y="403860"/>
                  </a:lnTo>
                  <a:lnTo>
                    <a:pt x="2645626" y="391160"/>
                  </a:lnTo>
                  <a:lnTo>
                    <a:pt x="2793581" y="365760"/>
                  </a:lnTo>
                  <a:lnTo>
                    <a:pt x="2856573" y="360667"/>
                  </a:lnTo>
                  <a:lnTo>
                    <a:pt x="2864193" y="360667"/>
                  </a:lnTo>
                  <a:lnTo>
                    <a:pt x="2921089" y="365760"/>
                  </a:lnTo>
                  <a:lnTo>
                    <a:pt x="2977604" y="377177"/>
                  </a:lnTo>
                  <a:lnTo>
                    <a:pt x="3058249" y="401307"/>
                  </a:lnTo>
                  <a:lnTo>
                    <a:pt x="3089491" y="419100"/>
                  </a:lnTo>
                  <a:lnTo>
                    <a:pt x="3095587" y="421627"/>
                  </a:lnTo>
                  <a:lnTo>
                    <a:pt x="3134195" y="431800"/>
                  </a:lnTo>
                  <a:lnTo>
                    <a:pt x="3193504" y="436867"/>
                  </a:lnTo>
                  <a:lnTo>
                    <a:pt x="3311233" y="436867"/>
                  </a:lnTo>
                  <a:lnTo>
                    <a:pt x="3321774" y="438150"/>
                  </a:lnTo>
                  <a:lnTo>
                    <a:pt x="3359112" y="447027"/>
                  </a:lnTo>
                  <a:lnTo>
                    <a:pt x="3391497" y="455917"/>
                  </a:lnTo>
                  <a:lnTo>
                    <a:pt x="3393656" y="455917"/>
                  </a:lnTo>
                  <a:lnTo>
                    <a:pt x="3394799" y="455917"/>
                  </a:lnTo>
                  <a:lnTo>
                    <a:pt x="3395942" y="457200"/>
                  </a:lnTo>
                  <a:lnTo>
                    <a:pt x="3399117" y="457200"/>
                  </a:lnTo>
                  <a:lnTo>
                    <a:pt x="3400260" y="458457"/>
                  </a:lnTo>
                  <a:lnTo>
                    <a:pt x="3401276" y="458457"/>
                  </a:lnTo>
                  <a:lnTo>
                    <a:pt x="3402038" y="459727"/>
                  </a:lnTo>
                  <a:lnTo>
                    <a:pt x="3403054" y="459727"/>
                  </a:lnTo>
                  <a:lnTo>
                    <a:pt x="3404197" y="461010"/>
                  </a:lnTo>
                  <a:lnTo>
                    <a:pt x="3404832" y="461010"/>
                  </a:lnTo>
                  <a:lnTo>
                    <a:pt x="3405975" y="462267"/>
                  </a:lnTo>
                  <a:lnTo>
                    <a:pt x="3406737" y="462267"/>
                  </a:lnTo>
                  <a:lnTo>
                    <a:pt x="3407372" y="463550"/>
                  </a:lnTo>
                  <a:lnTo>
                    <a:pt x="3408134" y="464807"/>
                  </a:lnTo>
                  <a:lnTo>
                    <a:pt x="3408896" y="464807"/>
                  </a:lnTo>
                  <a:lnTo>
                    <a:pt x="3411055" y="467360"/>
                  </a:lnTo>
                  <a:lnTo>
                    <a:pt x="3413468" y="473710"/>
                  </a:lnTo>
                  <a:lnTo>
                    <a:pt x="3593554" y="473710"/>
                  </a:lnTo>
                  <a:lnTo>
                    <a:pt x="3593554" y="113017"/>
                  </a:lnTo>
                  <a:close/>
                </a:path>
                <a:path w="7482205" h="2519045">
                  <a:moveTo>
                    <a:pt x="7481786" y="1942211"/>
                  </a:moveTo>
                  <a:lnTo>
                    <a:pt x="7475690" y="1938401"/>
                  </a:lnTo>
                  <a:lnTo>
                    <a:pt x="7467816" y="1934578"/>
                  </a:lnTo>
                  <a:lnTo>
                    <a:pt x="7445845" y="1932051"/>
                  </a:lnTo>
                  <a:lnTo>
                    <a:pt x="7437209" y="1930768"/>
                  </a:lnTo>
                  <a:lnTo>
                    <a:pt x="7428192" y="1930768"/>
                  </a:lnTo>
                  <a:lnTo>
                    <a:pt x="7248233" y="1930768"/>
                  </a:lnTo>
                  <a:lnTo>
                    <a:pt x="7239597" y="1930768"/>
                  </a:lnTo>
                  <a:lnTo>
                    <a:pt x="7230961" y="1932051"/>
                  </a:lnTo>
                  <a:lnTo>
                    <a:pt x="7222198" y="1932051"/>
                  </a:lnTo>
                  <a:lnTo>
                    <a:pt x="7216864" y="1933308"/>
                  </a:lnTo>
                  <a:lnTo>
                    <a:pt x="7215086" y="1934578"/>
                  </a:lnTo>
                  <a:lnTo>
                    <a:pt x="7213308" y="1934578"/>
                  </a:lnTo>
                  <a:lnTo>
                    <a:pt x="7211403" y="1935861"/>
                  </a:lnTo>
                  <a:lnTo>
                    <a:pt x="7209625" y="1935861"/>
                  </a:lnTo>
                  <a:lnTo>
                    <a:pt x="7207847" y="1937118"/>
                  </a:lnTo>
                  <a:lnTo>
                    <a:pt x="7206450" y="1938401"/>
                  </a:lnTo>
                  <a:lnTo>
                    <a:pt x="7204672" y="1939658"/>
                  </a:lnTo>
                  <a:lnTo>
                    <a:pt x="7203148" y="1939658"/>
                  </a:lnTo>
                  <a:lnTo>
                    <a:pt x="7201370" y="1940928"/>
                  </a:lnTo>
                  <a:lnTo>
                    <a:pt x="7199973" y="1942211"/>
                  </a:lnTo>
                  <a:lnTo>
                    <a:pt x="7198449" y="1943468"/>
                  </a:lnTo>
                  <a:lnTo>
                    <a:pt x="7197052" y="1944751"/>
                  </a:lnTo>
                  <a:lnTo>
                    <a:pt x="7196036" y="1946008"/>
                  </a:lnTo>
                  <a:lnTo>
                    <a:pt x="7194512" y="1947278"/>
                  </a:lnTo>
                  <a:lnTo>
                    <a:pt x="7193496" y="1948561"/>
                  </a:lnTo>
                  <a:lnTo>
                    <a:pt x="7192353" y="1951101"/>
                  </a:lnTo>
                  <a:lnTo>
                    <a:pt x="7191337" y="1952358"/>
                  </a:lnTo>
                  <a:lnTo>
                    <a:pt x="7190194" y="1953628"/>
                  </a:lnTo>
                  <a:lnTo>
                    <a:pt x="7189178" y="1956168"/>
                  </a:lnTo>
                  <a:lnTo>
                    <a:pt x="7187654" y="1958708"/>
                  </a:lnTo>
                  <a:lnTo>
                    <a:pt x="7187019" y="1961261"/>
                  </a:lnTo>
                  <a:lnTo>
                    <a:pt x="7181177" y="1977758"/>
                  </a:lnTo>
                  <a:lnTo>
                    <a:pt x="7179399" y="1986661"/>
                  </a:lnTo>
                  <a:lnTo>
                    <a:pt x="7178002" y="1994268"/>
                  </a:lnTo>
                  <a:lnTo>
                    <a:pt x="7176859" y="2001901"/>
                  </a:lnTo>
                  <a:lnTo>
                    <a:pt x="7176224" y="2009508"/>
                  </a:lnTo>
                  <a:lnTo>
                    <a:pt x="7172553" y="2030107"/>
                  </a:lnTo>
                  <a:lnTo>
                    <a:pt x="7143077" y="2026018"/>
                  </a:lnTo>
                  <a:lnTo>
                    <a:pt x="6828752" y="2015858"/>
                  </a:lnTo>
                  <a:lnTo>
                    <a:pt x="6648793" y="2015858"/>
                  </a:lnTo>
                  <a:lnTo>
                    <a:pt x="6521666" y="2020951"/>
                  </a:lnTo>
                  <a:lnTo>
                    <a:pt x="6283414" y="2052701"/>
                  </a:lnTo>
                  <a:lnTo>
                    <a:pt x="6203785" y="2071751"/>
                  </a:lnTo>
                  <a:lnTo>
                    <a:pt x="6124664" y="2092058"/>
                  </a:lnTo>
                  <a:lnTo>
                    <a:pt x="6046813" y="2117458"/>
                  </a:lnTo>
                  <a:lnTo>
                    <a:pt x="5996394" y="2135759"/>
                  </a:lnTo>
                  <a:lnTo>
                    <a:pt x="5989917" y="2133968"/>
                  </a:lnTo>
                  <a:lnTo>
                    <a:pt x="5938482" y="2114918"/>
                  </a:lnTo>
                  <a:lnTo>
                    <a:pt x="5807799" y="2076818"/>
                  </a:lnTo>
                  <a:lnTo>
                    <a:pt x="5754586" y="2065401"/>
                  </a:lnTo>
                  <a:lnTo>
                    <a:pt x="5567388" y="2034908"/>
                  </a:lnTo>
                  <a:lnTo>
                    <a:pt x="5544274" y="2032368"/>
                  </a:lnTo>
                  <a:lnTo>
                    <a:pt x="5486362" y="2023478"/>
                  </a:lnTo>
                  <a:lnTo>
                    <a:pt x="5354917" y="2005711"/>
                  </a:lnTo>
                  <a:lnTo>
                    <a:pt x="5262080" y="1999361"/>
                  </a:lnTo>
                  <a:lnTo>
                    <a:pt x="5082121" y="1999361"/>
                  </a:lnTo>
                  <a:lnTo>
                    <a:pt x="5042116" y="1999361"/>
                  </a:lnTo>
                  <a:lnTo>
                    <a:pt x="4931626" y="2006968"/>
                  </a:lnTo>
                  <a:lnTo>
                    <a:pt x="4852759" y="2019668"/>
                  </a:lnTo>
                  <a:lnTo>
                    <a:pt x="4799419" y="2033651"/>
                  </a:lnTo>
                  <a:lnTo>
                    <a:pt x="4791926" y="2037461"/>
                  </a:lnTo>
                  <a:lnTo>
                    <a:pt x="4783925" y="2041258"/>
                  </a:lnTo>
                  <a:lnTo>
                    <a:pt x="4776813" y="2045068"/>
                  </a:lnTo>
                  <a:lnTo>
                    <a:pt x="4769193" y="2048878"/>
                  </a:lnTo>
                  <a:lnTo>
                    <a:pt x="4763478" y="2052701"/>
                  </a:lnTo>
                  <a:lnTo>
                    <a:pt x="4759922" y="2055228"/>
                  </a:lnTo>
                  <a:lnTo>
                    <a:pt x="4758017" y="2057768"/>
                  </a:lnTo>
                  <a:lnTo>
                    <a:pt x="4755223" y="2060308"/>
                  </a:lnTo>
                  <a:lnTo>
                    <a:pt x="4753318" y="2062861"/>
                  </a:lnTo>
                  <a:lnTo>
                    <a:pt x="4751921" y="2064118"/>
                  </a:lnTo>
                  <a:lnTo>
                    <a:pt x="4750905" y="2066658"/>
                  </a:lnTo>
                  <a:lnTo>
                    <a:pt x="4749381" y="2067928"/>
                  </a:lnTo>
                  <a:lnTo>
                    <a:pt x="4748365" y="2070468"/>
                  </a:lnTo>
                  <a:lnTo>
                    <a:pt x="4747222" y="2071751"/>
                  </a:lnTo>
                  <a:lnTo>
                    <a:pt x="4746206" y="2074278"/>
                  </a:lnTo>
                  <a:lnTo>
                    <a:pt x="4744682" y="2079358"/>
                  </a:lnTo>
                  <a:lnTo>
                    <a:pt x="4744047" y="2081911"/>
                  </a:lnTo>
                  <a:lnTo>
                    <a:pt x="4743285" y="2083168"/>
                  </a:lnTo>
                  <a:lnTo>
                    <a:pt x="4742523" y="2088261"/>
                  </a:lnTo>
                  <a:lnTo>
                    <a:pt x="4742269" y="2090801"/>
                  </a:lnTo>
                  <a:lnTo>
                    <a:pt x="4741888" y="2093328"/>
                  </a:lnTo>
                  <a:lnTo>
                    <a:pt x="4741888" y="2455278"/>
                  </a:lnTo>
                  <a:lnTo>
                    <a:pt x="4921847" y="2455278"/>
                  </a:lnTo>
                  <a:lnTo>
                    <a:pt x="4921847" y="2452751"/>
                  </a:lnTo>
                  <a:lnTo>
                    <a:pt x="4922990" y="2445118"/>
                  </a:lnTo>
                  <a:lnTo>
                    <a:pt x="4923244" y="2443861"/>
                  </a:lnTo>
                  <a:lnTo>
                    <a:pt x="4924006" y="2441308"/>
                  </a:lnTo>
                  <a:lnTo>
                    <a:pt x="4925403" y="2436228"/>
                  </a:lnTo>
                  <a:lnTo>
                    <a:pt x="4926165" y="2434958"/>
                  </a:lnTo>
                  <a:lnTo>
                    <a:pt x="4927308" y="2432418"/>
                  </a:lnTo>
                  <a:lnTo>
                    <a:pt x="4928324" y="2429878"/>
                  </a:lnTo>
                  <a:lnTo>
                    <a:pt x="4930864" y="2426068"/>
                  </a:lnTo>
                  <a:lnTo>
                    <a:pt x="4931880" y="2424811"/>
                  </a:lnTo>
                  <a:lnTo>
                    <a:pt x="4933404" y="2422258"/>
                  </a:lnTo>
                  <a:lnTo>
                    <a:pt x="4935182" y="2421001"/>
                  </a:lnTo>
                  <a:lnTo>
                    <a:pt x="4936579" y="2418461"/>
                  </a:lnTo>
                  <a:lnTo>
                    <a:pt x="4938103" y="2417178"/>
                  </a:lnTo>
                  <a:lnTo>
                    <a:pt x="4939881" y="2415908"/>
                  </a:lnTo>
                  <a:lnTo>
                    <a:pt x="4941659" y="2413368"/>
                  </a:lnTo>
                  <a:lnTo>
                    <a:pt x="4943437" y="2412111"/>
                  </a:lnTo>
                  <a:lnTo>
                    <a:pt x="4949279" y="2408301"/>
                  </a:lnTo>
                  <a:lnTo>
                    <a:pt x="4956772" y="2404478"/>
                  </a:lnTo>
                  <a:lnTo>
                    <a:pt x="4964011" y="2400668"/>
                  </a:lnTo>
                  <a:lnTo>
                    <a:pt x="5003635" y="2386711"/>
                  </a:lnTo>
                  <a:lnTo>
                    <a:pt x="5111585" y="2367661"/>
                  </a:lnTo>
                  <a:lnTo>
                    <a:pt x="5160149" y="2364308"/>
                  </a:lnTo>
                  <a:lnTo>
                    <a:pt x="5174958" y="2365108"/>
                  </a:lnTo>
                  <a:lnTo>
                    <a:pt x="5306276" y="2382901"/>
                  </a:lnTo>
                  <a:lnTo>
                    <a:pt x="5574500" y="2426068"/>
                  </a:lnTo>
                  <a:lnTo>
                    <a:pt x="5627840" y="2436228"/>
                  </a:lnTo>
                  <a:lnTo>
                    <a:pt x="5758523" y="2474328"/>
                  </a:lnTo>
                  <a:lnTo>
                    <a:pt x="5781129" y="2483218"/>
                  </a:lnTo>
                  <a:lnTo>
                    <a:pt x="5809958" y="2493378"/>
                  </a:lnTo>
                  <a:lnTo>
                    <a:pt x="5897461" y="2517508"/>
                  </a:lnTo>
                  <a:lnTo>
                    <a:pt x="5901398" y="2518778"/>
                  </a:lnTo>
                  <a:lnTo>
                    <a:pt x="5909018" y="2518778"/>
                  </a:lnTo>
                  <a:lnTo>
                    <a:pt x="6088977" y="2518778"/>
                  </a:lnTo>
                  <a:lnTo>
                    <a:pt x="6104852" y="2518778"/>
                  </a:lnTo>
                  <a:lnTo>
                    <a:pt x="6113107" y="2517508"/>
                  </a:lnTo>
                  <a:lnTo>
                    <a:pt x="6123140" y="2514968"/>
                  </a:lnTo>
                  <a:lnTo>
                    <a:pt x="6148032" y="2506078"/>
                  </a:lnTo>
                  <a:lnTo>
                    <a:pt x="6149810" y="2504808"/>
                  </a:lnTo>
                  <a:lnTo>
                    <a:pt x="6226899" y="2476868"/>
                  </a:lnTo>
                  <a:lnTo>
                    <a:pt x="6304610" y="2452751"/>
                  </a:lnTo>
                  <a:lnTo>
                    <a:pt x="6383871" y="2431161"/>
                  </a:lnTo>
                  <a:lnTo>
                    <a:pt x="6463373" y="2413368"/>
                  </a:lnTo>
                  <a:lnTo>
                    <a:pt x="6701752" y="2381618"/>
                  </a:lnTo>
                  <a:lnTo>
                    <a:pt x="6752971" y="2379065"/>
                  </a:lnTo>
                  <a:lnTo>
                    <a:pt x="6963118" y="2386711"/>
                  </a:lnTo>
                  <a:lnTo>
                    <a:pt x="7036524" y="2396858"/>
                  </a:lnTo>
                  <a:lnTo>
                    <a:pt x="7062432" y="2401951"/>
                  </a:lnTo>
                  <a:lnTo>
                    <a:pt x="7088340" y="2404478"/>
                  </a:lnTo>
                  <a:lnTo>
                    <a:pt x="7147014" y="2408301"/>
                  </a:lnTo>
                  <a:lnTo>
                    <a:pt x="7326973" y="2408301"/>
                  </a:lnTo>
                  <a:lnTo>
                    <a:pt x="7339927" y="2408301"/>
                  </a:lnTo>
                  <a:lnTo>
                    <a:pt x="7341451" y="2407018"/>
                  </a:lnTo>
                  <a:lnTo>
                    <a:pt x="7344626" y="2405761"/>
                  </a:lnTo>
                  <a:lnTo>
                    <a:pt x="7345769" y="2405761"/>
                  </a:lnTo>
                  <a:lnTo>
                    <a:pt x="7346404" y="2404478"/>
                  </a:lnTo>
                  <a:lnTo>
                    <a:pt x="7347547" y="2404478"/>
                  </a:lnTo>
                  <a:lnTo>
                    <a:pt x="7348309" y="2403208"/>
                  </a:lnTo>
                  <a:lnTo>
                    <a:pt x="7348563" y="2401951"/>
                  </a:lnTo>
                  <a:lnTo>
                    <a:pt x="7349325" y="2401951"/>
                  </a:lnTo>
                  <a:lnTo>
                    <a:pt x="7350087" y="2400668"/>
                  </a:lnTo>
                  <a:lnTo>
                    <a:pt x="7350468" y="2399411"/>
                  </a:lnTo>
                  <a:lnTo>
                    <a:pt x="7350722" y="2399411"/>
                  </a:lnTo>
                  <a:lnTo>
                    <a:pt x="7351103" y="2398128"/>
                  </a:lnTo>
                  <a:lnTo>
                    <a:pt x="7351484" y="2396858"/>
                  </a:lnTo>
                  <a:lnTo>
                    <a:pt x="7351865" y="2396858"/>
                  </a:lnTo>
                  <a:lnTo>
                    <a:pt x="7351865" y="2395601"/>
                  </a:lnTo>
                  <a:lnTo>
                    <a:pt x="7352246" y="2394318"/>
                  </a:lnTo>
                  <a:lnTo>
                    <a:pt x="7352246" y="2393061"/>
                  </a:lnTo>
                  <a:lnTo>
                    <a:pt x="7356183" y="2368918"/>
                  </a:lnTo>
                  <a:lnTo>
                    <a:pt x="7366978" y="2320658"/>
                  </a:lnTo>
                  <a:lnTo>
                    <a:pt x="7367740" y="2319401"/>
                  </a:lnTo>
                  <a:lnTo>
                    <a:pt x="7368375" y="2316861"/>
                  </a:lnTo>
                  <a:lnTo>
                    <a:pt x="7369137" y="2315578"/>
                  </a:lnTo>
                  <a:lnTo>
                    <a:pt x="7370280" y="2314308"/>
                  </a:lnTo>
                  <a:lnTo>
                    <a:pt x="7371296" y="2313051"/>
                  </a:lnTo>
                  <a:lnTo>
                    <a:pt x="7372439" y="2310511"/>
                  </a:lnTo>
                  <a:lnTo>
                    <a:pt x="7373455" y="2309228"/>
                  </a:lnTo>
                  <a:lnTo>
                    <a:pt x="7374598" y="2307958"/>
                  </a:lnTo>
                  <a:lnTo>
                    <a:pt x="7375995" y="2306701"/>
                  </a:lnTo>
                  <a:lnTo>
                    <a:pt x="7377011" y="2305418"/>
                  </a:lnTo>
                  <a:lnTo>
                    <a:pt x="7378535" y="2304161"/>
                  </a:lnTo>
                  <a:lnTo>
                    <a:pt x="7379932" y="2302878"/>
                  </a:lnTo>
                  <a:lnTo>
                    <a:pt x="7481786" y="2302878"/>
                  </a:lnTo>
                  <a:lnTo>
                    <a:pt x="7481786" y="1942211"/>
                  </a:lnTo>
                  <a:close/>
                </a:path>
              </a:pathLst>
            </a:custGeom>
            <a:solidFill>
              <a:srgbClr val="FFFB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55" y="190500"/>
            <a:ext cx="8485464" cy="63566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400"/>
            <a:ext cx="8686800" cy="6400800"/>
            <a:chOff x="0" y="152400"/>
            <a:chExt cx="8686800" cy="6400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8686799" cy="6400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10150" y="5899721"/>
              <a:ext cx="1819275" cy="436880"/>
            </a:xfrm>
            <a:custGeom>
              <a:avLst/>
              <a:gdLst/>
              <a:ahLst/>
              <a:cxnLst/>
              <a:rect l="l" t="t" r="r" b="b"/>
              <a:pathLst>
                <a:path w="1819275" h="436879">
                  <a:moveTo>
                    <a:pt x="1412239" y="29883"/>
                  </a:moveTo>
                  <a:lnTo>
                    <a:pt x="1412239" y="389889"/>
                  </a:lnTo>
                  <a:lnTo>
                    <a:pt x="1281324" y="393497"/>
                  </a:lnTo>
                  <a:lnTo>
                    <a:pt x="1295273" y="394931"/>
                  </a:lnTo>
                  <a:lnTo>
                    <a:pt x="1326261" y="399605"/>
                  </a:lnTo>
                  <a:lnTo>
                    <a:pt x="1407922" y="418325"/>
                  </a:lnTo>
                  <a:lnTo>
                    <a:pt x="1428114" y="423722"/>
                  </a:lnTo>
                  <a:lnTo>
                    <a:pt x="1448308" y="428040"/>
                  </a:lnTo>
                  <a:lnTo>
                    <a:pt x="1468754" y="431647"/>
                  </a:lnTo>
                  <a:lnTo>
                    <a:pt x="1489710" y="434162"/>
                  </a:lnTo>
                  <a:lnTo>
                    <a:pt x="1510157" y="435965"/>
                  </a:lnTo>
                  <a:lnTo>
                    <a:pt x="1556639" y="436689"/>
                  </a:lnTo>
                  <a:lnTo>
                    <a:pt x="1556639" y="76682"/>
                  </a:lnTo>
                  <a:lnTo>
                    <a:pt x="1713420" y="76326"/>
                  </a:lnTo>
                  <a:lnTo>
                    <a:pt x="1669669" y="74167"/>
                  </a:lnTo>
                  <a:lnTo>
                    <a:pt x="1628266" y="68046"/>
                  </a:lnTo>
                  <a:lnTo>
                    <a:pt x="1588008" y="58331"/>
                  </a:lnTo>
                  <a:lnTo>
                    <a:pt x="1506220" y="39611"/>
                  </a:lnTo>
                  <a:lnTo>
                    <a:pt x="1475232" y="34924"/>
                  </a:lnTo>
                  <a:lnTo>
                    <a:pt x="1443609" y="31686"/>
                  </a:lnTo>
                  <a:lnTo>
                    <a:pt x="1412239" y="29883"/>
                  </a:lnTo>
                  <a:close/>
                </a:path>
                <a:path w="1819275" h="436879">
                  <a:moveTo>
                    <a:pt x="1713420" y="76326"/>
                  </a:moveTo>
                  <a:lnTo>
                    <a:pt x="1631188" y="76326"/>
                  </a:lnTo>
                  <a:lnTo>
                    <a:pt x="1556639" y="76682"/>
                  </a:lnTo>
                  <a:lnTo>
                    <a:pt x="1556639" y="436689"/>
                  </a:lnTo>
                  <a:lnTo>
                    <a:pt x="1736598" y="436689"/>
                  </a:lnTo>
                  <a:lnTo>
                    <a:pt x="1736598" y="76682"/>
                  </a:lnTo>
                  <a:lnTo>
                    <a:pt x="1713420" y="76326"/>
                  </a:lnTo>
                  <a:close/>
                </a:path>
                <a:path w="1819275" h="436879">
                  <a:moveTo>
                    <a:pt x="1819021" y="76326"/>
                  </a:moveTo>
                  <a:lnTo>
                    <a:pt x="1713420" y="76326"/>
                  </a:lnTo>
                  <a:lnTo>
                    <a:pt x="1736598" y="76682"/>
                  </a:lnTo>
                  <a:lnTo>
                    <a:pt x="1736598" y="436689"/>
                  </a:lnTo>
                  <a:lnTo>
                    <a:pt x="1819021" y="436321"/>
                  </a:lnTo>
                  <a:lnTo>
                    <a:pt x="1819021" y="76326"/>
                  </a:lnTo>
                  <a:close/>
                </a:path>
                <a:path w="1819275" h="436879">
                  <a:moveTo>
                    <a:pt x="314960" y="0"/>
                  </a:moveTo>
                  <a:lnTo>
                    <a:pt x="314960" y="360006"/>
                  </a:lnTo>
                  <a:lnTo>
                    <a:pt x="289433" y="361441"/>
                  </a:lnTo>
                  <a:lnTo>
                    <a:pt x="263525" y="363969"/>
                  </a:lnTo>
                  <a:lnTo>
                    <a:pt x="237998" y="367563"/>
                  </a:lnTo>
                  <a:lnTo>
                    <a:pt x="236881" y="367770"/>
                  </a:lnTo>
                  <a:lnTo>
                    <a:pt x="321818" y="386651"/>
                  </a:lnTo>
                  <a:lnTo>
                    <a:pt x="345948" y="393128"/>
                  </a:lnTo>
                  <a:lnTo>
                    <a:pt x="370077" y="398525"/>
                  </a:lnTo>
                  <a:lnTo>
                    <a:pt x="394970" y="402843"/>
                  </a:lnTo>
                  <a:lnTo>
                    <a:pt x="461899" y="409320"/>
                  </a:lnTo>
                  <a:lnTo>
                    <a:pt x="477393" y="410044"/>
                  </a:lnTo>
                  <a:lnTo>
                    <a:pt x="508381" y="413651"/>
                  </a:lnTo>
                  <a:lnTo>
                    <a:pt x="523748" y="415810"/>
                  </a:lnTo>
                  <a:lnTo>
                    <a:pt x="554736" y="417969"/>
                  </a:lnTo>
                  <a:lnTo>
                    <a:pt x="554736" y="57962"/>
                  </a:lnTo>
                  <a:lnTo>
                    <a:pt x="731557" y="57735"/>
                  </a:lnTo>
                  <a:lnTo>
                    <a:pt x="703834" y="55803"/>
                  </a:lnTo>
                  <a:lnTo>
                    <a:pt x="688339" y="53644"/>
                  </a:lnTo>
                  <a:lnTo>
                    <a:pt x="657351" y="50050"/>
                  </a:lnTo>
                  <a:lnTo>
                    <a:pt x="574928" y="42849"/>
                  </a:lnTo>
                  <a:lnTo>
                    <a:pt x="525907" y="33121"/>
                  </a:lnTo>
                  <a:lnTo>
                    <a:pt x="501776" y="26644"/>
                  </a:lnTo>
                  <a:lnTo>
                    <a:pt x="407924" y="5765"/>
                  </a:lnTo>
                  <a:lnTo>
                    <a:pt x="371221" y="723"/>
                  </a:lnTo>
                  <a:lnTo>
                    <a:pt x="314960" y="0"/>
                  </a:lnTo>
                  <a:close/>
                </a:path>
                <a:path w="1819275" h="436879">
                  <a:moveTo>
                    <a:pt x="731557" y="57735"/>
                  </a:moveTo>
                  <a:lnTo>
                    <a:pt x="554736" y="57962"/>
                  </a:lnTo>
                  <a:lnTo>
                    <a:pt x="554736" y="417969"/>
                  </a:lnTo>
                  <a:lnTo>
                    <a:pt x="734822" y="417969"/>
                  </a:lnTo>
                  <a:lnTo>
                    <a:pt x="734822" y="57962"/>
                  </a:lnTo>
                  <a:lnTo>
                    <a:pt x="731557" y="57735"/>
                  </a:lnTo>
                  <a:close/>
                </a:path>
                <a:path w="1819275" h="436879">
                  <a:moveTo>
                    <a:pt x="1232281" y="29883"/>
                  </a:moveTo>
                  <a:lnTo>
                    <a:pt x="1010158" y="36004"/>
                  </a:lnTo>
                  <a:lnTo>
                    <a:pt x="931672" y="44640"/>
                  </a:lnTo>
                  <a:lnTo>
                    <a:pt x="898525" y="50050"/>
                  </a:lnTo>
                  <a:lnTo>
                    <a:pt x="848487" y="56883"/>
                  </a:lnTo>
                  <a:lnTo>
                    <a:pt x="831214" y="57607"/>
                  </a:lnTo>
                  <a:lnTo>
                    <a:pt x="731557" y="57735"/>
                  </a:lnTo>
                  <a:lnTo>
                    <a:pt x="734822" y="57962"/>
                  </a:lnTo>
                  <a:lnTo>
                    <a:pt x="734822" y="417969"/>
                  </a:lnTo>
                  <a:lnTo>
                    <a:pt x="1011301" y="417601"/>
                  </a:lnTo>
                  <a:lnTo>
                    <a:pt x="1028573" y="416890"/>
                  </a:lnTo>
                  <a:lnTo>
                    <a:pt x="1078611" y="410044"/>
                  </a:lnTo>
                  <a:lnTo>
                    <a:pt x="1111631" y="404647"/>
                  </a:lnTo>
                  <a:lnTo>
                    <a:pt x="1190116" y="396011"/>
                  </a:lnTo>
                  <a:lnTo>
                    <a:pt x="1281324" y="393497"/>
                  </a:lnTo>
                  <a:lnTo>
                    <a:pt x="1263650" y="391680"/>
                  </a:lnTo>
                  <a:lnTo>
                    <a:pt x="1232281" y="389889"/>
                  </a:lnTo>
                  <a:lnTo>
                    <a:pt x="1232281" y="29883"/>
                  </a:lnTo>
                  <a:close/>
                </a:path>
                <a:path w="1819275" h="436879">
                  <a:moveTo>
                    <a:pt x="1412239" y="29883"/>
                  </a:moveTo>
                  <a:lnTo>
                    <a:pt x="1232281" y="29883"/>
                  </a:lnTo>
                  <a:lnTo>
                    <a:pt x="1232281" y="389889"/>
                  </a:lnTo>
                  <a:lnTo>
                    <a:pt x="1263650" y="391680"/>
                  </a:lnTo>
                  <a:lnTo>
                    <a:pt x="1281324" y="393497"/>
                  </a:lnTo>
                  <a:lnTo>
                    <a:pt x="1412239" y="389889"/>
                  </a:lnTo>
                  <a:lnTo>
                    <a:pt x="1412239" y="29883"/>
                  </a:lnTo>
                  <a:close/>
                </a:path>
                <a:path w="1819275" h="436879">
                  <a:moveTo>
                    <a:pt x="135000" y="0"/>
                  </a:moveTo>
                  <a:lnTo>
                    <a:pt x="83565" y="3962"/>
                  </a:lnTo>
                  <a:lnTo>
                    <a:pt x="32765" y="12242"/>
                  </a:lnTo>
                  <a:lnTo>
                    <a:pt x="13335" y="18008"/>
                  </a:lnTo>
                  <a:lnTo>
                    <a:pt x="10033" y="18719"/>
                  </a:lnTo>
                  <a:lnTo>
                    <a:pt x="6858" y="19088"/>
                  </a:lnTo>
                  <a:lnTo>
                    <a:pt x="3301" y="19443"/>
                  </a:lnTo>
                  <a:lnTo>
                    <a:pt x="0" y="19811"/>
                  </a:lnTo>
                  <a:lnTo>
                    <a:pt x="0" y="379806"/>
                  </a:lnTo>
                  <a:lnTo>
                    <a:pt x="179959" y="379806"/>
                  </a:lnTo>
                  <a:lnTo>
                    <a:pt x="190119" y="378726"/>
                  </a:lnTo>
                  <a:lnTo>
                    <a:pt x="193294" y="378002"/>
                  </a:lnTo>
                  <a:lnTo>
                    <a:pt x="201295" y="375488"/>
                  </a:lnTo>
                  <a:lnTo>
                    <a:pt x="212725" y="372249"/>
                  </a:lnTo>
                  <a:lnTo>
                    <a:pt x="236881" y="367770"/>
                  </a:lnTo>
                  <a:lnTo>
                    <a:pt x="227837" y="365759"/>
                  </a:lnTo>
                  <a:lnTo>
                    <a:pt x="191135" y="360730"/>
                  </a:lnTo>
                  <a:lnTo>
                    <a:pt x="135000" y="360006"/>
                  </a:lnTo>
                  <a:lnTo>
                    <a:pt x="135000" y="0"/>
                  </a:lnTo>
                  <a:close/>
                </a:path>
                <a:path w="1819275" h="436879">
                  <a:moveTo>
                    <a:pt x="314960" y="0"/>
                  </a:moveTo>
                  <a:lnTo>
                    <a:pt x="135000" y="0"/>
                  </a:lnTo>
                  <a:lnTo>
                    <a:pt x="135000" y="360006"/>
                  </a:lnTo>
                  <a:lnTo>
                    <a:pt x="191135" y="360730"/>
                  </a:lnTo>
                  <a:lnTo>
                    <a:pt x="227837" y="365759"/>
                  </a:lnTo>
                  <a:lnTo>
                    <a:pt x="236881" y="367770"/>
                  </a:lnTo>
                  <a:lnTo>
                    <a:pt x="237998" y="367563"/>
                  </a:lnTo>
                  <a:lnTo>
                    <a:pt x="263525" y="363969"/>
                  </a:lnTo>
                  <a:lnTo>
                    <a:pt x="289433" y="361441"/>
                  </a:lnTo>
                  <a:lnTo>
                    <a:pt x="314960" y="360006"/>
                  </a:lnTo>
                  <a:lnTo>
                    <a:pt x="314960" y="0"/>
                  </a:lnTo>
                  <a:close/>
                </a:path>
              </a:pathLst>
            </a:custGeom>
            <a:solidFill>
              <a:srgbClr val="FFFB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78739" y="1622805"/>
            <a:ext cx="8779510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6959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CBA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CEA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useful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tools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assessing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clinical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economic </a:t>
            </a:r>
            <a:r>
              <a:rPr sz="2400" dirty="0">
                <a:latin typeface="Times New Roman"/>
                <a:cs typeface="Times New Roman"/>
              </a:rPr>
              <a:t>impact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medical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programs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interventions.</a:t>
            </a:r>
            <a:endParaRPr sz="2400">
              <a:latin typeface="Times New Roman"/>
              <a:cs typeface="Times New Roman"/>
            </a:endParaRPr>
          </a:p>
          <a:p>
            <a:pPr marL="355600" marR="9271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425450" algn="l"/>
              </a:tabLst>
            </a:pPr>
            <a:r>
              <a:rPr sz="2400" dirty="0">
                <a:latin typeface="Arial MT"/>
                <a:cs typeface="Arial MT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There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however,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several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important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distinctions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them</a:t>
            </a:r>
            <a:r>
              <a:rPr sz="2400" spc="-25" dirty="0">
                <a:latin typeface="Times New Roman"/>
                <a:cs typeface="Times New Roman"/>
              </a:rPr>
              <a:t> do </a:t>
            </a:r>
            <a:r>
              <a:rPr sz="2400" spc="-10" dirty="0">
                <a:latin typeface="Times New Roman"/>
                <a:cs typeface="Times New Roman"/>
              </a:rPr>
              <a:t>exist.</a:t>
            </a:r>
            <a:endParaRPr sz="2400">
              <a:latin typeface="Times New Roman"/>
              <a:cs typeface="Times New Roman"/>
            </a:endParaRPr>
          </a:p>
          <a:p>
            <a:pPr marL="342265" indent="-329565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342265" algn="l"/>
              </a:tabLst>
            </a:pPr>
            <a:r>
              <a:rPr sz="2400" spc="-10" dirty="0">
                <a:latin typeface="Times New Roman"/>
                <a:cs typeface="Times New Roman"/>
              </a:rPr>
              <a:t>CBA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 be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compare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programs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disparate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outcomes.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8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contrast,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cost-effectiveness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analysis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method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identifying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least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costly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approach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achieving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single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outcome.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2400">
              <a:latin typeface="Times New Roman"/>
              <a:cs typeface="Times New Roman"/>
            </a:endParaRPr>
          </a:p>
          <a:p>
            <a:pPr marL="342265" indent="-329565">
              <a:lnSpc>
                <a:spcPct val="100000"/>
              </a:lnSpc>
              <a:buAutoNum type="arabicPlain" startAt="2"/>
              <a:tabLst>
                <a:tab pos="342265" algn="l"/>
              </a:tabLst>
            </a:pPr>
            <a:r>
              <a:rPr sz="2400" spc="-10" dirty="0">
                <a:latin typeface="Times New Roman"/>
                <a:cs typeface="Times New Roman"/>
              </a:rPr>
              <a:t>CBA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requires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outcomes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 assigned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dollar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value.</a:t>
            </a:r>
            <a:endParaRPr sz="240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outcome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effect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valued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cost-</a:t>
            </a:r>
            <a:r>
              <a:rPr sz="2400" dirty="0">
                <a:latin typeface="Times New Roman"/>
                <a:cs typeface="Times New Roman"/>
              </a:rPr>
              <a:t>effectiveness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analysis.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271" rIns="0" bIns="0" rtlCol="0">
            <a:spAutoFit/>
          </a:bodyPr>
          <a:lstStyle/>
          <a:p>
            <a:pPr marL="953135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006FC0"/>
                </a:solidFill>
                <a:latin typeface="Times New Roman"/>
                <a:cs typeface="Times New Roman"/>
              </a:rPr>
              <a:t>Cost-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Benefit</a:t>
            </a:r>
            <a:r>
              <a:rPr sz="28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Cost-</a:t>
            </a:r>
            <a:r>
              <a:rPr sz="2800" spc="-20" dirty="0">
                <a:solidFill>
                  <a:srgbClr val="006FC0"/>
                </a:solidFill>
                <a:latin typeface="Times New Roman"/>
                <a:cs typeface="Times New Roman"/>
              </a:rPr>
              <a:t>Effectiveness</a:t>
            </a:r>
            <a:r>
              <a:rPr sz="2800" spc="-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Analysis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34629"/>
            <a:ext cx="8405495" cy="32702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depends.</a:t>
            </a:r>
            <a:endParaRPr sz="2800">
              <a:latin typeface="Times New Roman"/>
              <a:cs typeface="Times New Roman"/>
            </a:endParaRPr>
          </a:p>
          <a:p>
            <a:pPr marL="355600" marR="9525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general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guideline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cost-effectiveness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analysis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most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appropriate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when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single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effect</a:t>
            </a:r>
            <a:r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outcome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be </a:t>
            </a:r>
            <a:r>
              <a:rPr sz="2800" spc="-10" dirty="0">
                <a:latin typeface="Times New Roman"/>
                <a:cs typeface="Times New Roman"/>
              </a:rPr>
              <a:t>defined.</a:t>
            </a:r>
            <a:endParaRPr sz="2800">
              <a:latin typeface="Times New Roman"/>
              <a:cs typeface="Times New Roman"/>
            </a:endParaRPr>
          </a:p>
          <a:p>
            <a:pPr marL="354330" marR="5080" indent="-341630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CBA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usually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most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appropriate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when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budget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allocation 	</a:t>
            </a:r>
            <a:r>
              <a:rPr sz="2800" dirty="0">
                <a:latin typeface="Times New Roman"/>
                <a:cs typeface="Times New Roman"/>
              </a:rPr>
              <a:t>decisions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must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made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among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programs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unrelated 	outcomes.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29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2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approach</a:t>
            </a:r>
            <a:r>
              <a:rPr sz="2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should</a:t>
            </a:r>
            <a:r>
              <a:rPr sz="2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you</a:t>
            </a:r>
            <a:r>
              <a:rPr sz="2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use</a:t>
            </a:r>
            <a:r>
              <a:rPr sz="2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2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pharmacy</a:t>
            </a:r>
            <a:r>
              <a:rPr sz="2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arena?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8646" y="2384551"/>
            <a:ext cx="3054985" cy="568325"/>
          </a:xfrm>
          <a:custGeom>
            <a:avLst/>
            <a:gdLst/>
            <a:ahLst/>
            <a:cxnLst/>
            <a:rect l="l" t="t" r="r" b="b"/>
            <a:pathLst>
              <a:path w="3054984" h="568325">
                <a:moveTo>
                  <a:pt x="253111" y="178562"/>
                </a:moveTo>
                <a:lnTo>
                  <a:pt x="73151" y="178562"/>
                </a:lnTo>
                <a:lnTo>
                  <a:pt x="73151" y="538480"/>
                </a:lnTo>
                <a:lnTo>
                  <a:pt x="232917" y="540258"/>
                </a:lnTo>
                <a:lnTo>
                  <a:pt x="509777" y="560070"/>
                </a:lnTo>
                <a:lnTo>
                  <a:pt x="536066" y="562228"/>
                </a:lnTo>
                <a:lnTo>
                  <a:pt x="624966" y="568071"/>
                </a:lnTo>
                <a:lnTo>
                  <a:pt x="624966" y="538861"/>
                </a:lnTo>
                <a:lnTo>
                  <a:pt x="188721" y="538861"/>
                </a:lnTo>
                <a:lnTo>
                  <a:pt x="188721" y="178815"/>
                </a:lnTo>
                <a:lnTo>
                  <a:pt x="253111" y="178815"/>
                </a:lnTo>
                <a:lnTo>
                  <a:pt x="253111" y="178562"/>
                </a:lnTo>
                <a:close/>
              </a:path>
              <a:path w="3054984" h="568325">
                <a:moveTo>
                  <a:pt x="713915" y="202136"/>
                </a:moveTo>
                <a:lnTo>
                  <a:pt x="706374" y="203708"/>
                </a:lnTo>
                <a:lnTo>
                  <a:pt x="694181" y="205486"/>
                </a:lnTo>
                <a:lnTo>
                  <a:pt x="665352" y="207645"/>
                </a:lnTo>
                <a:lnTo>
                  <a:pt x="624966" y="208025"/>
                </a:lnTo>
                <a:lnTo>
                  <a:pt x="624966" y="568071"/>
                </a:lnTo>
                <a:lnTo>
                  <a:pt x="805052" y="568071"/>
                </a:lnTo>
                <a:lnTo>
                  <a:pt x="805052" y="208025"/>
                </a:lnTo>
                <a:lnTo>
                  <a:pt x="716026" y="202311"/>
                </a:lnTo>
                <a:lnTo>
                  <a:pt x="713915" y="202136"/>
                </a:lnTo>
                <a:close/>
              </a:path>
              <a:path w="3054984" h="568325">
                <a:moveTo>
                  <a:pt x="951483" y="132080"/>
                </a:moveTo>
                <a:lnTo>
                  <a:pt x="907288" y="135255"/>
                </a:lnTo>
                <a:lnTo>
                  <a:pt x="863726" y="144652"/>
                </a:lnTo>
                <a:lnTo>
                  <a:pt x="821943" y="159385"/>
                </a:lnTo>
                <a:lnTo>
                  <a:pt x="788415" y="176022"/>
                </a:lnTo>
                <a:lnTo>
                  <a:pt x="777239" y="181356"/>
                </a:lnTo>
                <a:lnTo>
                  <a:pt x="730884" y="198247"/>
                </a:lnTo>
                <a:lnTo>
                  <a:pt x="713915" y="202136"/>
                </a:lnTo>
                <a:lnTo>
                  <a:pt x="716026" y="202311"/>
                </a:lnTo>
                <a:lnTo>
                  <a:pt x="805052" y="208025"/>
                </a:lnTo>
                <a:lnTo>
                  <a:pt x="805052" y="568071"/>
                </a:lnTo>
                <a:lnTo>
                  <a:pt x="845312" y="567689"/>
                </a:lnTo>
                <a:lnTo>
                  <a:pt x="886332" y="563752"/>
                </a:lnTo>
                <a:lnTo>
                  <a:pt x="934212" y="550799"/>
                </a:lnTo>
                <a:lnTo>
                  <a:pt x="1001902" y="519430"/>
                </a:lnTo>
                <a:lnTo>
                  <a:pt x="1015618" y="513969"/>
                </a:lnTo>
                <a:lnTo>
                  <a:pt x="1058037" y="501014"/>
                </a:lnTo>
                <a:lnTo>
                  <a:pt x="1101978" y="493522"/>
                </a:lnTo>
                <a:lnTo>
                  <a:pt x="1117226" y="492370"/>
                </a:lnTo>
                <a:lnTo>
                  <a:pt x="951483" y="492125"/>
                </a:lnTo>
                <a:lnTo>
                  <a:pt x="951483" y="132080"/>
                </a:lnTo>
                <a:close/>
              </a:path>
              <a:path w="3054984" h="568325">
                <a:moveTo>
                  <a:pt x="8636" y="178815"/>
                </a:moveTo>
                <a:lnTo>
                  <a:pt x="0" y="178815"/>
                </a:lnTo>
                <a:lnTo>
                  <a:pt x="0" y="538861"/>
                </a:lnTo>
                <a:lnTo>
                  <a:pt x="8636" y="538861"/>
                </a:lnTo>
                <a:lnTo>
                  <a:pt x="8636" y="178815"/>
                </a:lnTo>
                <a:close/>
              </a:path>
              <a:path w="3054984" h="568325">
                <a:moveTo>
                  <a:pt x="73151" y="178562"/>
                </a:moveTo>
                <a:lnTo>
                  <a:pt x="8636" y="178815"/>
                </a:lnTo>
                <a:lnTo>
                  <a:pt x="8636" y="538861"/>
                </a:lnTo>
                <a:lnTo>
                  <a:pt x="107387" y="538861"/>
                </a:lnTo>
                <a:lnTo>
                  <a:pt x="73151" y="538480"/>
                </a:lnTo>
                <a:lnTo>
                  <a:pt x="73151" y="178562"/>
                </a:lnTo>
                <a:close/>
              </a:path>
              <a:path w="3054984" h="568325">
                <a:moveTo>
                  <a:pt x="253111" y="178815"/>
                </a:moveTo>
                <a:lnTo>
                  <a:pt x="188721" y="178815"/>
                </a:lnTo>
                <a:lnTo>
                  <a:pt x="188721" y="538861"/>
                </a:lnTo>
                <a:lnTo>
                  <a:pt x="253111" y="538480"/>
                </a:lnTo>
                <a:lnTo>
                  <a:pt x="253111" y="178815"/>
                </a:lnTo>
                <a:close/>
              </a:path>
              <a:path w="3054984" h="568325">
                <a:moveTo>
                  <a:pt x="253111" y="178562"/>
                </a:moveTo>
                <a:lnTo>
                  <a:pt x="253111" y="538480"/>
                </a:lnTo>
                <a:lnTo>
                  <a:pt x="188721" y="538861"/>
                </a:lnTo>
                <a:lnTo>
                  <a:pt x="624966" y="538861"/>
                </a:lnTo>
                <a:lnTo>
                  <a:pt x="624966" y="208025"/>
                </a:lnTo>
                <a:lnTo>
                  <a:pt x="665352" y="207645"/>
                </a:lnTo>
                <a:lnTo>
                  <a:pt x="694181" y="205486"/>
                </a:lnTo>
                <a:lnTo>
                  <a:pt x="706374" y="203708"/>
                </a:lnTo>
                <a:lnTo>
                  <a:pt x="713915" y="202136"/>
                </a:lnTo>
                <a:lnTo>
                  <a:pt x="689863" y="200151"/>
                </a:lnTo>
                <a:lnTo>
                  <a:pt x="413003" y="180339"/>
                </a:lnTo>
                <a:lnTo>
                  <a:pt x="253111" y="178562"/>
                </a:lnTo>
                <a:close/>
              </a:path>
              <a:path w="3054984" h="568325">
                <a:moveTo>
                  <a:pt x="1123188" y="492268"/>
                </a:moveTo>
                <a:lnTo>
                  <a:pt x="1117226" y="492370"/>
                </a:lnTo>
                <a:lnTo>
                  <a:pt x="1123188" y="492378"/>
                </a:lnTo>
                <a:close/>
              </a:path>
              <a:path w="3054984" h="568325">
                <a:moveTo>
                  <a:pt x="1140685" y="132100"/>
                </a:moveTo>
                <a:lnTo>
                  <a:pt x="1131569" y="132288"/>
                </a:lnTo>
                <a:lnTo>
                  <a:pt x="1131569" y="492125"/>
                </a:lnTo>
                <a:lnTo>
                  <a:pt x="1123188" y="492268"/>
                </a:lnTo>
                <a:lnTo>
                  <a:pt x="1303274" y="492378"/>
                </a:lnTo>
                <a:lnTo>
                  <a:pt x="1303274" y="132461"/>
                </a:lnTo>
                <a:lnTo>
                  <a:pt x="1140685" y="132100"/>
                </a:lnTo>
                <a:close/>
              </a:path>
              <a:path w="3054984" h="568325">
                <a:moveTo>
                  <a:pt x="1937257" y="8636"/>
                </a:moveTo>
                <a:lnTo>
                  <a:pt x="1827402" y="9651"/>
                </a:lnTo>
                <a:lnTo>
                  <a:pt x="1779142" y="17525"/>
                </a:lnTo>
                <a:lnTo>
                  <a:pt x="1774443" y="18669"/>
                </a:lnTo>
                <a:lnTo>
                  <a:pt x="1769744" y="19685"/>
                </a:lnTo>
                <a:lnTo>
                  <a:pt x="1723770" y="41401"/>
                </a:lnTo>
                <a:lnTo>
                  <a:pt x="1689480" y="57150"/>
                </a:lnTo>
                <a:lnTo>
                  <a:pt x="1619377" y="84200"/>
                </a:lnTo>
                <a:lnTo>
                  <a:pt x="1546987" y="105028"/>
                </a:lnTo>
                <a:lnTo>
                  <a:pt x="1418843" y="126364"/>
                </a:lnTo>
                <a:lnTo>
                  <a:pt x="1140685" y="132100"/>
                </a:lnTo>
                <a:lnTo>
                  <a:pt x="1303274" y="132461"/>
                </a:lnTo>
                <a:lnTo>
                  <a:pt x="1303274" y="492378"/>
                </a:lnTo>
                <a:lnTo>
                  <a:pt x="1598802" y="486283"/>
                </a:lnTo>
                <a:lnTo>
                  <a:pt x="1690242" y="473328"/>
                </a:lnTo>
                <a:lnTo>
                  <a:pt x="1763267" y="455295"/>
                </a:lnTo>
                <a:lnTo>
                  <a:pt x="1835023" y="431546"/>
                </a:lnTo>
                <a:lnTo>
                  <a:pt x="1903729" y="401320"/>
                </a:lnTo>
                <a:lnTo>
                  <a:pt x="1927478" y="387985"/>
                </a:lnTo>
                <a:lnTo>
                  <a:pt x="1931796" y="385825"/>
                </a:lnTo>
                <a:lnTo>
                  <a:pt x="1954529" y="378713"/>
                </a:lnTo>
                <a:lnTo>
                  <a:pt x="1959102" y="377571"/>
                </a:lnTo>
                <a:lnTo>
                  <a:pt x="2000764" y="370773"/>
                </a:lnTo>
                <a:lnTo>
                  <a:pt x="1970658" y="368935"/>
                </a:lnTo>
                <a:lnTo>
                  <a:pt x="1937257" y="368553"/>
                </a:lnTo>
                <a:lnTo>
                  <a:pt x="1937257" y="8636"/>
                </a:lnTo>
                <a:close/>
              </a:path>
              <a:path w="3054984" h="568325">
                <a:moveTo>
                  <a:pt x="1131569" y="132080"/>
                </a:moveTo>
                <a:lnTo>
                  <a:pt x="951483" y="132080"/>
                </a:lnTo>
                <a:lnTo>
                  <a:pt x="951483" y="492125"/>
                </a:lnTo>
                <a:lnTo>
                  <a:pt x="1117226" y="492370"/>
                </a:lnTo>
                <a:lnTo>
                  <a:pt x="1123188" y="492268"/>
                </a:lnTo>
                <a:lnTo>
                  <a:pt x="1123188" y="132461"/>
                </a:lnTo>
                <a:lnTo>
                  <a:pt x="1131569" y="132288"/>
                </a:lnTo>
                <a:lnTo>
                  <a:pt x="1131569" y="132080"/>
                </a:lnTo>
                <a:close/>
              </a:path>
              <a:path w="3054984" h="568325">
                <a:moveTo>
                  <a:pt x="1131569" y="132288"/>
                </a:moveTo>
                <a:lnTo>
                  <a:pt x="1123188" y="132461"/>
                </a:lnTo>
                <a:lnTo>
                  <a:pt x="1123188" y="492268"/>
                </a:lnTo>
                <a:lnTo>
                  <a:pt x="1131569" y="492125"/>
                </a:lnTo>
                <a:lnTo>
                  <a:pt x="1131569" y="132288"/>
                </a:lnTo>
                <a:close/>
              </a:path>
              <a:path w="3054984" h="568325">
                <a:moveTo>
                  <a:pt x="2117216" y="8636"/>
                </a:moveTo>
                <a:lnTo>
                  <a:pt x="2117216" y="368553"/>
                </a:lnTo>
                <a:lnTo>
                  <a:pt x="2007362" y="369697"/>
                </a:lnTo>
                <a:lnTo>
                  <a:pt x="2000764" y="370773"/>
                </a:lnTo>
                <a:lnTo>
                  <a:pt x="2142363" y="378713"/>
                </a:lnTo>
                <a:lnTo>
                  <a:pt x="2559304" y="379349"/>
                </a:lnTo>
                <a:lnTo>
                  <a:pt x="2559304" y="19431"/>
                </a:lnTo>
                <a:lnTo>
                  <a:pt x="2677733" y="18813"/>
                </a:lnTo>
                <a:lnTo>
                  <a:pt x="2663317" y="18669"/>
                </a:lnTo>
                <a:lnTo>
                  <a:pt x="2322449" y="18669"/>
                </a:lnTo>
                <a:lnTo>
                  <a:pt x="2150744" y="8889"/>
                </a:lnTo>
                <a:lnTo>
                  <a:pt x="2117216" y="8636"/>
                </a:lnTo>
                <a:close/>
              </a:path>
              <a:path w="3054984" h="568325">
                <a:moveTo>
                  <a:pt x="2677733" y="18813"/>
                </a:moveTo>
                <a:lnTo>
                  <a:pt x="2559304" y="19431"/>
                </a:lnTo>
                <a:lnTo>
                  <a:pt x="2559304" y="379349"/>
                </a:lnTo>
                <a:lnTo>
                  <a:pt x="2739262" y="379349"/>
                </a:lnTo>
                <a:lnTo>
                  <a:pt x="2739262" y="19431"/>
                </a:lnTo>
                <a:lnTo>
                  <a:pt x="2677733" y="18813"/>
                </a:lnTo>
                <a:close/>
              </a:path>
              <a:path w="3054984" h="568325">
                <a:moveTo>
                  <a:pt x="3054604" y="0"/>
                </a:moveTo>
                <a:lnTo>
                  <a:pt x="2874645" y="0"/>
                </a:lnTo>
                <a:lnTo>
                  <a:pt x="2862706" y="2794"/>
                </a:lnTo>
                <a:lnTo>
                  <a:pt x="2853817" y="5714"/>
                </a:lnTo>
                <a:lnTo>
                  <a:pt x="2808097" y="10413"/>
                </a:lnTo>
                <a:lnTo>
                  <a:pt x="2705480" y="18669"/>
                </a:lnTo>
                <a:lnTo>
                  <a:pt x="2677733" y="18813"/>
                </a:lnTo>
                <a:lnTo>
                  <a:pt x="2739262" y="19431"/>
                </a:lnTo>
                <a:lnTo>
                  <a:pt x="2739262" y="379349"/>
                </a:lnTo>
                <a:lnTo>
                  <a:pt x="2885439" y="378713"/>
                </a:lnTo>
                <a:lnTo>
                  <a:pt x="2955671" y="373252"/>
                </a:lnTo>
                <a:lnTo>
                  <a:pt x="3033776" y="365760"/>
                </a:lnTo>
                <a:lnTo>
                  <a:pt x="3042793" y="362838"/>
                </a:lnTo>
                <a:lnTo>
                  <a:pt x="3054604" y="359918"/>
                </a:lnTo>
                <a:lnTo>
                  <a:pt x="3054604" y="0"/>
                </a:lnTo>
                <a:close/>
              </a:path>
              <a:path w="3054984" h="568325">
                <a:moveTo>
                  <a:pt x="2117216" y="8636"/>
                </a:moveTo>
                <a:lnTo>
                  <a:pt x="1937257" y="8636"/>
                </a:lnTo>
                <a:lnTo>
                  <a:pt x="1937257" y="368553"/>
                </a:lnTo>
                <a:lnTo>
                  <a:pt x="1970658" y="368935"/>
                </a:lnTo>
                <a:lnTo>
                  <a:pt x="2000764" y="370773"/>
                </a:lnTo>
                <a:lnTo>
                  <a:pt x="2007362" y="369697"/>
                </a:lnTo>
                <a:lnTo>
                  <a:pt x="2117216" y="368553"/>
                </a:lnTo>
                <a:lnTo>
                  <a:pt x="2117216" y="8636"/>
                </a:lnTo>
                <a:close/>
              </a:path>
              <a:path w="3054984" h="568325">
                <a:moveTo>
                  <a:pt x="1131569" y="132080"/>
                </a:moveTo>
                <a:lnTo>
                  <a:pt x="1131569" y="132288"/>
                </a:lnTo>
                <a:lnTo>
                  <a:pt x="1140685" y="132100"/>
                </a:lnTo>
                <a:lnTo>
                  <a:pt x="1131569" y="132080"/>
                </a:lnTo>
                <a:close/>
              </a:path>
            </a:pathLst>
          </a:custGeom>
          <a:solidFill>
            <a:srgbClr val="FFFB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8229600" cy="502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019" rIns="0" bIns="0" rtlCol="0">
            <a:spAutoFit/>
          </a:bodyPr>
          <a:lstStyle/>
          <a:p>
            <a:pPr marL="116205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Calibri"/>
                <a:cs typeface="Calibri"/>
              </a:rPr>
              <a:t>Summary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Last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Lecture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53413"/>
            <a:ext cx="7967345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96265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Placing</a:t>
            </a:r>
            <a:r>
              <a:rPr sz="28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monetary</a:t>
            </a:r>
            <a:r>
              <a:rPr sz="28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value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outcome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CBA </a:t>
            </a:r>
            <a:r>
              <a:rPr sz="2800" dirty="0">
                <a:latin typeface="Calibri"/>
                <a:cs typeface="Calibri"/>
              </a:rPr>
              <a:t>presents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challenge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method.</a:t>
            </a:r>
            <a:endParaRPr sz="2800">
              <a:latin typeface="Calibri"/>
              <a:cs typeface="Calibri"/>
            </a:endParaRPr>
          </a:p>
          <a:p>
            <a:pPr marL="355600" marR="264795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two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most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common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methods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I)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human </a:t>
            </a:r>
            <a:r>
              <a:rPr sz="2800" dirty="0">
                <a:latin typeface="Calibri"/>
                <a:cs typeface="Calibri"/>
              </a:rPr>
              <a:t>capital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(HC)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approach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II)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willingness-</a:t>
            </a:r>
            <a:r>
              <a:rPr sz="2800" spc="-30" dirty="0">
                <a:latin typeface="Calibri"/>
                <a:cs typeface="Calibri"/>
              </a:rPr>
              <a:t>to-</a:t>
            </a:r>
            <a:r>
              <a:rPr sz="2800" spc="-25" dirty="0">
                <a:latin typeface="Calibri"/>
                <a:cs typeface="Calibri"/>
              </a:rPr>
              <a:t>pay </a:t>
            </a:r>
            <a:r>
              <a:rPr sz="2800" dirty="0">
                <a:latin typeface="Calibri"/>
                <a:cs typeface="Calibri"/>
              </a:rPr>
              <a:t>(WTP)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approach.</a:t>
            </a:r>
            <a:endParaRPr sz="2800">
              <a:latin typeface="Calibri"/>
              <a:cs typeface="Calibri"/>
            </a:endParaRPr>
          </a:p>
          <a:p>
            <a:pPr marL="355600" marR="37719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2758440" algn="l"/>
              </a:tabLst>
            </a:pP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two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basic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components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calculating </a:t>
            </a:r>
            <a:r>
              <a:rPr sz="2800" dirty="0">
                <a:latin typeface="Calibri"/>
                <a:cs typeface="Calibri"/>
              </a:rPr>
              <a:t>Human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Capitol:</a:t>
            </a:r>
            <a:r>
              <a:rPr sz="2800" dirty="0">
                <a:latin typeface="Calibri"/>
                <a:cs typeface="Calibri"/>
              </a:rPr>
              <a:t>	(1)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wage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rate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(2)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missed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time </a:t>
            </a:r>
            <a:r>
              <a:rPr sz="2800" dirty="0">
                <a:latin typeface="Calibri"/>
                <a:cs typeface="Calibri"/>
              </a:rPr>
              <a:t>(days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years)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because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illness.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Missed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(days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years)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because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illness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be </a:t>
            </a:r>
            <a:r>
              <a:rPr sz="2800" dirty="0">
                <a:latin typeface="Calibri"/>
                <a:cs typeface="Calibri"/>
              </a:rPr>
              <a:t>obtained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self-report.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8153400" cy="54406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7257" y="461899"/>
            <a:ext cx="27266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006FC0"/>
                </a:solidFill>
                <a:latin typeface="Calibri"/>
                <a:cs typeface="Calibri"/>
              </a:rPr>
              <a:t>Conclusions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74319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Medication</a:t>
            </a:r>
            <a:r>
              <a:rPr sz="32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32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sz="32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more</a:t>
            </a:r>
            <a:r>
              <a:rPr sz="32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cost</a:t>
            </a:r>
            <a:r>
              <a:rPr sz="32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benefit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since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its </a:t>
            </a:r>
            <a:r>
              <a:rPr sz="3200" dirty="0">
                <a:latin typeface="Calibri"/>
                <a:cs typeface="Calibri"/>
              </a:rPr>
              <a:t>benefit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cost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ratio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2: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which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higher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than </a:t>
            </a:r>
            <a:r>
              <a:rPr sz="3200" dirty="0">
                <a:latin typeface="Calibri"/>
                <a:cs typeface="Calibri"/>
              </a:rPr>
              <a:t>that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medication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which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1.5:</a:t>
            </a:r>
            <a:r>
              <a:rPr sz="3200" spc="-25" dirty="0">
                <a:latin typeface="Calibri"/>
                <a:cs typeface="Calibri"/>
              </a:rPr>
              <a:t> 1.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5"/>
              </a:spcBef>
              <a:buFont typeface="Arial MT"/>
              <a:buChar char="•"/>
            </a:pPr>
            <a:endParaRPr sz="3200">
              <a:latin typeface="Calibri"/>
              <a:cs typeface="Calibri"/>
            </a:endParaRPr>
          </a:p>
          <a:p>
            <a:pPr marL="355600" marR="467359" indent="-342900">
              <a:lnSpc>
                <a:spcPct val="100000"/>
              </a:lnSpc>
              <a:buChar char="•"/>
              <a:tabLst>
                <a:tab pos="355600" algn="l"/>
                <a:tab pos="447040" algn="l"/>
              </a:tabLst>
            </a:pPr>
            <a:r>
              <a:rPr sz="3200" dirty="0">
                <a:latin typeface="Arial MT"/>
                <a:cs typeface="Arial MT"/>
              </a:rPr>
              <a:t>	</a:t>
            </a:r>
            <a:r>
              <a:rPr sz="3200" dirty="0">
                <a:latin typeface="Calibri"/>
                <a:cs typeface="Calibri"/>
              </a:rPr>
              <a:t>Additionally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total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benefit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higher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medication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($34,000)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compared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mediation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($10,500)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7005" y="461899"/>
            <a:ext cx="2190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006FC0"/>
                </a:solidFill>
                <a:latin typeface="Calibri"/>
                <a:cs typeface="Calibri"/>
              </a:rPr>
              <a:t>Summary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6955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5" dirty="0">
                <a:latin typeface="Calibri"/>
                <a:cs typeface="Calibri"/>
              </a:rPr>
              <a:t>To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compare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cost-</a:t>
            </a:r>
            <a:r>
              <a:rPr sz="3200" dirty="0">
                <a:latin typeface="Calibri"/>
                <a:cs typeface="Calibri"/>
              </a:rPr>
              <a:t>benefit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two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programs,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we </a:t>
            </a:r>
            <a:r>
              <a:rPr sz="3200" dirty="0">
                <a:latin typeface="Calibri"/>
                <a:cs typeface="Calibri"/>
              </a:rPr>
              <a:t>need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calculate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total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cost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total </a:t>
            </a:r>
            <a:r>
              <a:rPr sz="3200" dirty="0">
                <a:latin typeface="Calibri"/>
                <a:cs typeface="Calibri"/>
              </a:rPr>
              <a:t>benefit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(using WTP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method)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each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see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which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gives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higher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total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benefit </a:t>
            </a:r>
            <a:r>
              <a:rPr sz="3200" dirty="0">
                <a:latin typeface="Calibri"/>
                <a:cs typeface="Calibri"/>
              </a:rPr>
              <a:t>and/or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benefit/cost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ratio.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656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7935595" cy="45072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527685" marR="350520" indent="-515620">
              <a:lnSpc>
                <a:spcPct val="80000"/>
              </a:lnSpc>
              <a:spcBef>
                <a:spcPts val="819"/>
              </a:spcBef>
              <a:buAutoNum type="arabicPeriod"/>
              <a:tabLst>
                <a:tab pos="527685" algn="l"/>
              </a:tabLst>
            </a:pPr>
            <a:r>
              <a:rPr sz="3000" dirty="0">
                <a:latin typeface="Calibri"/>
                <a:cs typeface="Calibri"/>
              </a:rPr>
              <a:t>Rachel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Elliot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Katherine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Payne.</a:t>
            </a:r>
            <a:r>
              <a:rPr sz="3000" b="1" spc="-10" dirty="0">
                <a:latin typeface="Calibri"/>
                <a:cs typeface="Calibri"/>
              </a:rPr>
              <a:t>Essential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spc="-25" dirty="0">
                <a:latin typeface="Calibri"/>
                <a:cs typeface="Calibri"/>
              </a:rPr>
              <a:t>of </a:t>
            </a:r>
            <a:r>
              <a:rPr sz="3000" b="1" dirty="0">
                <a:latin typeface="Calibri"/>
                <a:cs typeface="Calibri"/>
              </a:rPr>
              <a:t>economic</a:t>
            </a:r>
            <a:r>
              <a:rPr sz="3000" b="1" spc="-9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evaluation</a:t>
            </a:r>
            <a:r>
              <a:rPr sz="3000" b="1" spc="-8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in</a:t>
            </a:r>
            <a:r>
              <a:rPr sz="3000" b="1" spc="-9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healthcare</a:t>
            </a:r>
            <a:r>
              <a:rPr sz="3000" dirty="0">
                <a:latin typeface="Calibri"/>
                <a:cs typeface="Calibri"/>
              </a:rPr>
              <a:t>.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2005 </a:t>
            </a:r>
            <a:r>
              <a:rPr sz="3000" dirty="0">
                <a:latin typeface="Calibri"/>
                <a:cs typeface="Calibri"/>
              </a:rPr>
              <a:t>pharmaceutical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press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marL="527685" marR="5080" indent="-515620">
              <a:lnSpc>
                <a:spcPts val="2880"/>
              </a:lnSpc>
              <a:buAutoNum type="arabicPeriod"/>
              <a:tabLst>
                <a:tab pos="527685" algn="l"/>
              </a:tabLst>
            </a:pPr>
            <a:r>
              <a:rPr sz="3000" dirty="0">
                <a:latin typeface="Calibri"/>
                <a:cs typeface="Calibri"/>
              </a:rPr>
              <a:t>Karen</a:t>
            </a:r>
            <a:r>
              <a:rPr sz="3000" spc="-1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L.Rrascati.</a:t>
            </a:r>
            <a:r>
              <a:rPr sz="3000" b="1" spc="-10" dirty="0">
                <a:latin typeface="Calibri"/>
                <a:cs typeface="Calibri"/>
              </a:rPr>
              <a:t>Eessentials</a:t>
            </a:r>
            <a:r>
              <a:rPr sz="3000" b="1" spc="-150" dirty="0">
                <a:latin typeface="Calibri"/>
                <a:cs typeface="Calibri"/>
              </a:rPr>
              <a:t> </a:t>
            </a:r>
            <a:r>
              <a:rPr sz="3000" b="1" spc="-25" dirty="0">
                <a:latin typeface="Calibri"/>
                <a:cs typeface="Calibri"/>
              </a:rPr>
              <a:t>of </a:t>
            </a:r>
            <a:r>
              <a:rPr sz="3000" b="1" dirty="0">
                <a:latin typeface="Calibri"/>
                <a:cs typeface="Calibri"/>
              </a:rPr>
              <a:t>Pharmacoeconomics</a:t>
            </a:r>
            <a:r>
              <a:rPr sz="3000" dirty="0">
                <a:latin typeface="Calibri"/>
                <a:cs typeface="Calibri"/>
              </a:rPr>
              <a:t>.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copyright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2009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Lippincott </a:t>
            </a:r>
            <a:r>
              <a:rPr sz="3000" dirty="0">
                <a:latin typeface="Calibri"/>
                <a:cs typeface="Calibri"/>
              </a:rPr>
              <a:t>Williams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Wilkins.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5"/>
              </a:spcBef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marL="527685" marR="262890" indent="-515620">
              <a:lnSpc>
                <a:spcPct val="80000"/>
              </a:lnSpc>
              <a:buAutoNum type="arabicPeriod"/>
              <a:tabLst>
                <a:tab pos="527685" algn="l"/>
              </a:tabLst>
            </a:pPr>
            <a:r>
              <a:rPr sz="3000" dirty="0">
                <a:latin typeface="Calibri"/>
                <a:cs typeface="Calibri"/>
              </a:rPr>
              <a:t>Bootman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JL,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Townsend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RJ,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McGhan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0" dirty="0">
                <a:latin typeface="Calibri"/>
                <a:cs typeface="Calibri"/>
              </a:rPr>
              <a:t>WF,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(Eds.), </a:t>
            </a:r>
            <a:r>
              <a:rPr sz="3000" b="1" dirty="0">
                <a:latin typeface="Calibri"/>
                <a:cs typeface="Calibri"/>
              </a:rPr>
              <a:t>Principles</a:t>
            </a:r>
            <a:r>
              <a:rPr sz="3000" b="1" spc="-9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of</a:t>
            </a:r>
            <a:r>
              <a:rPr sz="3000" b="1" spc="-9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Pharmacoeconomics</a:t>
            </a:r>
            <a:r>
              <a:rPr sz="3000" dirty="0">
                <a:latin typeface="Calibri"/>
                <a:cs typeface="Calibri"/>
              </a:rPr>
              <a:t>,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Harvey </a:t>
            </a:r>
            <a:r>
              <a:rPr sz="3000" dirty="0">
                <a:latin typeface="Calibri"/>
                <a:cs typeface="Calibri"/>
              </a:rPr>
              <a:t>Whitney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Books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Company,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Cincinnati.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021" y="461899"/>
            <a:ext cx="6523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/>
                <a:cs typeface="Calibri"/>
              </a:rPr>
              <a:t>Summary</a:t>
            </a:r>
            <a:r>
              <a:rPr sz="4400" b="0" spc="-4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of</a:t>
            </a:r>
            <a:r>
              <a:rPr sz="4400" b="0" spc="-25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the</a:t>
            </a:r>
            <a:r>
              <a:rPr sz="4400" b="0" spc="-2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Last</a:t>
            </a:r>
            <a:r>
              <a:rPr sz="4400" b="0" spc="-2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Lecture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73390" cy="4124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marR="237490" indent="-34163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32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daily</a:t>
            </a:r>
            <a:r>
              <a:rPr sz="32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wage</a:t>
            </a:r>
            <a:r>
              <a:rPr sz="32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rate</a:t>
            </a:r>
            <a:r>
              <a:rPr sz="3200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(DWR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income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year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÷ 	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number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working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days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year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(e.g.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240 	</a:t>
            </a:r>
            <a:r>
              <a:rPr sz="3200" spc="-10" dirty="0">
                <a:latin typeface="Calibri"/>
                <a:cs typeface="Calibri"/>
              </a:rPr>
              <a:t>days).</a:t>
            </a:r>
            <a:endParaRPr sz="3200">
              <a:latin typeface="Calibri"/>
              <a:cs typeface="Calibri"/>
            </a:endParaRPr>
          </a:p>
          <a:p>
            <a:pPr marL="355600" marR="344805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value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productivity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(indirect</a:t>
            </a:r>
            <a:r>
              <a:rPr sz="32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cost)=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daily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wage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rate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*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number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missed </a:t>
            </a:r>
            <a:r>
              <a:rPr sz="3200" dirty="0">
                <a:latin typeface="Calibri"/>
                <a:cs typeface="Calibri"/>
              </a:rPr>
              <a:t>days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disease.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Indirect</a:t>
            </a:r>
            <a:r>
              <a:rPr sz="3200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benefit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intervention=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Difference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in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indirect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cost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before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after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program.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119" y="49479"/>
            <a:ext cx="75539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II-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Willingness-to-</a:t>
            </a:r>
            <a:r>
              <a:rPr sz="3600" dirty="0">
                <a:latin typeface="Times New Roman"/>
                <a:cs typeface="Times New Roman"/>
              </a:rPr>
              <a:t>Pay Method</a:t>
            </a:r>
            <a:r>
              <a:rPr sz="3600" spc="1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(WTP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spc="-50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691619"/>
            <a:ext cx="8301990" cy="431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51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WTP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method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value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both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indirect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intangible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aspects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disease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condition.</a:t>
            </a:r>
            <a:endParaRPr sz="280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14999"/>
              </a:lnSpc>
              <a:spcBef>
                <a:spcPts val="1680"/>
              </a:spcBef>
              <a:buFont typeface="Arial MT"/>
              <a:buChar char="•"/>
              <a:tabLst>
                <a:tab pos="355600" algn="l"/>
                <a:tab pos="3661410" algn="l"/>
                <a:tab pos="4582160" algn="l"/>
                <a:tab pos="7366634" algn="l"/>
              </a:tabLst>
            </a:pPr>
            <a:r>
              <a:rPr sz="2800" dirty="0">
                <a:latin typeface="Times New Roman"/>
                <a:cs typeface="Times New Roman"/>
              </a:rPr>
              <a:t>WTP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determines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how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much</a:t>
            </a:r>
            <a:r>
              <a:rPr sz="2800" dirty="0">
                <a:latin typeface="Times New Roman"/>
                <a:cs typeface="Times New Roman"/>
              </a:rPr>
              <a:t>	people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willing</a:t>
            </a:r>
            <a:r>
              <a:rPr sz="2800" dirty="0">
                <a:latin typeface="Times New Roman"/>
                <a:cs typeface="Times New Roman"/>
              </a:rPr>
              <a:t>	to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pay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reduce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chance 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adverse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health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outcome.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17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b="1" dirty="0">
                <a:latin typeface="Calibri"/>
                <a:cs typeface="Calibri"/>
              </a:rPr>
              <a:t>WTP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should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include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two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general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elements: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70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dirty="0">
                <a:latin typeface="Calibri"/>
                <a:cs typeface="Calibri"/>
              </a:rPr>
              <a:t>1-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Hypothetical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scenario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90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dirty="0">
                <a:latin typeface="Calibri"/>
                <a:cs typeface="Calibri"/>
              </a:rPr>
              <a:t>2-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Bidding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vehicle.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5394" y="510286"/>
            <a:ext cx="5659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1-</a:t>
            </a:r>
            <a:r>
              <a:rPr sz="4400" dirty="0">
                <a:solidFill>
                  <a:srgbClr val="006FC0"/>
                </a:solidFill>
                <a:latin typeface="Times New Roman"/>
                <a:cs typeface="Times New Roman"/>
              </a:rPr>
              <a:t>Hypothetical</a:t>
            </a:r>
            <a:r>
              <a:rPr sz="4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400" spc="-10" dirty="0">
                <a:solidFill>
                  <a:srgbClr val="006FC0"/>
                </a:solidFill>
                <a:latin typeface="Times New Roman"/>
                <a:cs typeface="Times New Roman"/>
              </a:rPr>
              <a:t>Scenario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75537"/>
            <a:ext cx="7919720" cy="459930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4965" algn="l"/>
              </a:tabLst>
            </a:pPr>
            <a:r>
              <a:rPr sz="3000" dirty="0">
                <a:latin typeface="Times New Roman"/>
                <a:cs typeface="Times New Roman"/>
              </a:rPr>
              <a:t>Should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include:</a:t>
            </a:r>
            <a:endParaRPr sz="30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725"/>
              </a:spcBef>
              <a:buAutoNum type="arabicPlain"/>
              <a:tabLst>
                <a:tab pos="355600" algn="l"/>
                <a:tab pos="452755" algn="l"/>
              </a:tabLst>
            </a:pPr>
            <a:r>
              <a:rPr sz="3000" dirty="0">
                <a:solidFill>
                  <a:srgbClr val="00AFEF"/>
                </a:solidFill>
                <a:latin typeface="Times New Roman"/>
                <a:cs typeface="Times New Roman"/>
              </a:rPr>
              <a:t>	Accurate</a:t>
            </a:r>
            <a:r>
              <a:rPr sz="3000" spc="16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3000" u="sng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description</a:t>
            </a:r>
            <a:r>
              <a:rPr sz="3000" spc="17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1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1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good</a:t>
            </a:r>
            <a:r>
              <a:rPr sz="3000" spc="1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or</a:t>
            </a:r>
            <a:r>
              <a:rPr sz="3000" spc="1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service</a:t>
            </a:r>
            <a:r>
              <a:rPr sz="3000" spc="18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that </a:t>
            </a:r>
            <a:r>
              <a:rPr sz="3000" dirty="0">
                <a:latin typeface="Times New Roman"/>
                <a:cs typeface="Times New Roman"/>
              </a:rPr>
              <a:t>he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or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she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is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asked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value.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AutoNum type="arabicPlain"/>
              <a:tabLst>
                <a:tab pos="355600" algn="l"/>
                <a:tab pos="455930" algn="l"/>
              </a:tabLst>
            </a:pPr>
            <a:r>
              <a:rPr sz="3000" dirty="0">
                <a:latin typeface="Times New Roman"/>
                <a:cs typeface="Times New Roman"/>
              </a:rPr>
              <a:t>	Details</a:t>
            </a:r>
            <a:r>
              <a:rPr sz="3000" spc="2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about</a:t>
            </a:r>
            <a:r>
              <a:rPr sz="3000" spc="1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200" dirty="0">
                <a:latin typeface="Times New Roman"/>
                <a:cs typeface="Times New Roman"/>
              </a:rPr>
              <a:t> </a:t>
            </a:r>
            <a:r>
              <a:rPr sz="3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time</a:t>
            </a:r>
            <a:r>
              <a:rPr sz="3000" spc="1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204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person</a:t>
            </a:r>
            <a:r>
              <a:rPr sz="3000" spc="1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should</a:t>
            </a:r>
            <a:r>
              <a:rPr sz="3000" spc="19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expect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spend.</a:t>
            </a:r>
            <a:endParaRPr sz="300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00000"/>
              </a:lnSpc>
              <a:spcBef>
                <a:spcPts val="720"/>
              </a:spcBef>
              <a:buAutoNum type="arabicPlain"/>
              <a:tabLst>
                <a:tab pos="355600" algn="l"/>
                <a:tab pos="623570" algn="l"/>
                <a:tab pos="2039620" algn="l"/>
                <a:tab pos="3105150" algn="l"/>
                <a:tab pos="4521200" algn="l"/>
                <a:tab pos="6848475" algn="l"/>
                <a:tab pos="7438390" algn="l"/>
              </a:tabLst>
            </a:pP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Benefit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(e.g.,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percent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improvement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in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the </a:t>
            </a:r>
            <a:r>
              <a:rPr sz="3000" dirty="0">
                <a:latin typeface="Times New Roman"/>
                <a:cs typeface="Times New Roman"/>
              </a:rPr>
              <a:t>condition)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intervention</a:t>
            </a:r>
            <a:endParaRPr sz="3000">
              <a:latin typeface="Times New Roman"/>
              <a:cs typeface="Times New Roman"/>
            </a:endParaRPr>
          </a:p>
          <a:p>
            <a:pPr marL="355600" marR="5715" lvl="1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429895" algn="l"/>
                <a:tab pos="1062355" algn="l"/>
                <a:tab pos="2518410" algn="l"/>
                <a:tab pos="3001645" algn="l"/>
                <a:tab pos="3338195" algn="l"/>
                <a:tab pos="5391150" algn="l"/>
                <a:tab pos="6828790" algn="l"/>
                <a:tab pos="7440295" algn="l"/>
              </a:tabLst>
            </a:pPr>
            <a:r>
              <a:rPr sz="3000" dirty="0">
                <a:latin typeface="Arial MT"/>
                <a:cs typeface="Arial MT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An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example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of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0" dirty="0">
                <a:latin typeface="Times New Roman"/>
                <a:cs typeface="Times New Roman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hypothetical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scenario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for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the </a:t>
            </a:r>
            <a:r>
              <a:rPr sz="3000" dirty="0">
                <a:latin typeface="Times New Roman"/>
                <a:cs typeface="Times New Roman"/>
              </a:rPr>
              <a:t>asthma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clinic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might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read: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671" y="1215390"/>
            <a:ext cx="8378190" cy="309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role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pharmacists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these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patients: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0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Help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them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learn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how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4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peak</a:t>
            </a:r>
            <a:r>
              <a:rPr sz="24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flow</a:t>
            </a:r>
            <a:r>
              <a:rPr sz="24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meters</a:t>
            </a:r>
            <a:r>
              <a:rPr sz="24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10" dirty="0">
                <a:latin typeface="Times New Roman"/>
                <a:cs typeface="Times New Roman"/>
              </a:rPr>
              <a:t> inhalers.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02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Help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them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recognize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handle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situations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asthma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attacks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434"/>
              </a:spcBef>
            </a:pPr>
            <a:r>
              <a:rPr sz="2400" dirty="0">
                <a:latin typeface="Times New Roman"/>
                <a:cs typeface="Times New Roman"/>
              </a:rPr>
              <a:t>occur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how 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avoid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situations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41300" marR="6350" indent="-228600">
              <a:lnSpc>
                <a:spcPct val="114999"/>
              </a:lnSpc>
              <a:spcBef>
                <a:spcPts val="1570"/>
              </a:spcBef>
              <a:buChar char="•"/>
              <a:tabLst>
                <a:tab pos="241300" algn="l"/>
                <a:tab pos="354965" algn="l"/>
              </a:tabLst>
            </a:pPr>
            <a:r>
              <a:rPr sz="2400" dirty="0">
                <a:solidFill>
                  <a:srgbClr val="006FC0"/>
                </a:solidFill>
                <a:latin typeface="Arial MT"/>
                <a:cs typeface="Arial MT"/>
              </a:rPr>
              <a:t>	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Monitoring</a:t>
            </a:r>
            <a:r>
              <a:rPr sz="24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asthma</a:t>
            </a:r>
            <a:r>
              <a:rPr sz="24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following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up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regular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basis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assess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progress.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134" rIns="0" bIns="0" rtlCol="0">
            <a:spAutoFit/>
          </a:bodyPr>
          <a:lstStyle/>
          <a:p>
            <a:pPr marL="222377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Hypothetical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Scenario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4203" y="3962400"/>
            <a:ext cx="2694431" cy="28955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2269" y="19557"/>
            <a:ext cx="4836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Times New Roman"/>
                <a:cs typeface="Times New Roman"/>
              </a:rPr>
              <a:t>Hypothetical</a:t>
            </a:r>
            <a:r>
              <a:rPr spc="-204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Scenario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29613"/>
            <a:ext cx="7952740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7305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An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initial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pharmacist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include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 </a:t>
            </a:r>
            <a:r>
              <a:rPr sz="2800" dirty="0">
                <a:latin typeface="Calibri"/>
                <a:cs typeface="Calibri"/>
              </a:rPr>
              <a:t>educational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program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managing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disease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state.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436245" algn="l"/>
              </a:tabLst>
            </a:pPr>
            <a:r>
              <a:rPr sz="2800" dirty="0">
                <a:latin typeface="Arial MT"/>
                <a:cs typeface="Arial MT"/>
              </a:rPr>
              <a:t>	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available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appointment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only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last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approximately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hour.</a:t>
            </a:r>
            <a:endParaRPr sz="2800">
              <a:latin typeface="Calibri"/>
              <a:cs typeface="Calibri"/>
            </a:endParaRPr>
          </a:p>
          <a:p>
            <a:pPr marL="355600" marR="734695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Assume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program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result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50% </a:t>
            </a:r>
            <a:r>
              <a:rPr sz="2800" spc="-10" dirty="0">
                <a:latin typeface="Calibri"/>
                <a:cs typeface="Calibri"/>
              </a:rPr>
              <a:t>improvement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patient's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asthma.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4020" y="4282440"/>
            <a:ext cx="3649979" cy="2438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US" spc="-10" smtClean="0"/>
              <a:t>AL-MUSTAQBAL UNIVERSITY- COLLEGE OF PHARMACY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1368</Words>
  <Application>Microsoft Office PowerPoint</Application>
  <PresentationFormat>عرض على الشاشة (3:4)‏</PresentationFormat>
  <Paragraphs>245</Paragraphs>
  <Slides>43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4" baseType="lpstr">
      <vt:lpstr>Office Theme</vt:lpstr>
      <vt:lpstr>Cost-Benefit Analysis -Part 2-</vt:lpstr>
      <vt:lpstr>Objectives</vt:lpstr>
      <vt:lpstr>Pharmacoeconomic Methodologies</vt:lpstr>
      <vt:lpstr>Summary of the Last Lecture</vt:lpstr>
      <vt:lpstr>Summary of the Last Lecture</vt:lpstr>
      <vt:lpstr>II- Willingness-to-Pay Method (WTP )</vt:lpstr>
      <vt:lpstr>1-Hypothetical Scenario</vt:lpstr>
      <vt:lpstr>Hypothetical Scenario</vt:lpstr>
      <vt:lpstr>Hypothetical Scenario</vt:lpstr>
      <vt:lpstr>2-Bidding Vehicles</vt:lpstr>
      <vt:lpstr>Bidding Vehicles</vt:lpstr>
      <vt:lpstr>Bidding Vehicles</vt:lpstr>
      <vt:lpstr>Closed-Ended Questions</vt:lpstr>
      <vt:lpstr>Bidding Vehicles 3- Bidding Game:</vt:lpstr>
      <vt:lpstr>3- Bidding Game</vt:lpstr>
      <vt:lpstr>4- Payment Card</vt:lpstr>
      <vt:lpstr>Payment Card</vt:lpstr>
      <vt:lpstr>Advantages and Disadvantages of WTP</vt:lpstr>
      <vt:lpstr>Calculating &amp; Presenting Results of Costs and Benefits</vt:lpstr>
      <vt:lpstr>Calculating Results of Costs and Benefits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Table 7.4 shows the net and ratio calculations for both proposals.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Using CBA to allocate resources to different services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Cost-Benefit or Cost-Effectiveness Analysis</vt:lpstr>
      <vt:lpstr>Which approach should you use in the pharmacy arena?</vt:lpstr>
      <vt:lpstr>عرض تقديمي في PowerPoint</vt:lpstr>
      <vt:lpstr>عرض تقديمي في PowerPoint</vt:lpstr>
      <vt:lpstr>Conclusions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Dyiaa</dc:creator>
  <cp:lastModifiedBy>Maher</cp:lastModifiedBy>
  <cp:revision>1</cp:revision>
  <dcterms:created xsi:type="dcterms:W3CDTF">2024-05-22T05:54:08Z</dcterms:created>
  <dcterms:modified xsi:type="dcterms:W3CDTF">2024-05-22T06:01:19Z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2024-05-22T00:00:00Z</vt:filetime>
  </property>
  <property fmtid="{D5CDD505-2E9C-101B-9397-08002B2CF9AE}" pid="5" name="Producer">
    <vt:lpwstr>Microsoft® PowerPoint® for Microsoft 365</vt:lpwstr>
  </property>
</Properties>
</file>