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8"/>
  </p:notesMasterIdLst>
  <p:sldIdLst>
    <p:sldId id="256" r:id="rId2"/>
    <p:sldId id="257" r:id="rId3"/>
    <p:sldId id="258" r:id="rId4"/>
    <p:sldId id="259" r:id="rId5"/>
    <p:sldId id="344" r:id="rId6"/>
    <p:sldId id="323" r:id="rId7"/>
    <p:sldId id="345" r:id="rId8"/>
    <p:sldId id="324" r:id="rId9"/>
    <p:sldId id="346" r:id="rId10"/>
    <p:sldId id="260" r:id="rId11"/>
    <p:sldId id="261" r:id="rId12"/>
    <p:sldId id="262" r:id="rId13"/>
    <p:sldId id="263" r:id="rId14"/>
    <p:sldId id="327" r:id="rId15"/>
    <p:sldId id="328" r:id="rId16"/>
    <p:sldId id="329" r:id="rId17"/>
    <p:sldId id="330" r:id="rId18"/>
    <p:sldId id="331" r:id="rId19"/>
    <p:sldId id="325" r:id="rId20"/>
    <p:sldId id="264" r:id="rId21"/>
    <p:sldId id="265" r:id="rId22"/>
    <p:sldId id="266" r:id="rId23"/>
    <p:sldId id="367" r:id="rId24"/>
    <p:sldId id="347" r:id="rId25"/>
    <p:sldId id="348" r:id="rId26"/>
    <p:sldId id="359" r:id="rId27"/>
    <p:sldId id="360" r:id="rId28"/>
    <p:sldId id="361" r:id="rId29"/>
    <p:sldId id="365" r:id="rId30"/>
    <p:sldId id="267" r:id="rId31"/>
    <p:sldId id="268" r:id="rId32"/>
    <p:sldId id="370" r:id="rId33"/>
    <p:sldId id="269" r:id="rId34"/>
    <p:sldId id="371" r:id="rId35"/>
    <p:sldId id="270" r:id="rId36"/>
    <p:sldId id="326" r:id="rId37"/>
    <p:sldId id="271" r:id="rId38"/>
    <p:sldId id="272" r:id="rId39"/>
    <p:sldId id="368" r:id="rId40"/>
    <p:sldId id="369" r:id="rId41"/>
    <p:sldId id="274" r:id="rId42"/>
    <p:sldId id="275" r:id="rId43"/>
    <p:sldId id="277" r:id="rId44"/>
    <p:sldId id="278" r:id="rId45"/>
    <p:sldId id="279" r:id="rId46"/>
    <p:sldId id="281" r:id="rId47"/>
    <p:sldId id="287" r:id="rId48"/>
    <p:sldId id="290" r:id="rId49"/>
    <p:sldId id="293" r:id="rId50"/>
    <p:sldId id="295"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3" r:id="rId66"/>
    <p:sldId id="366" r:id="rId67"/>
    <p:sldId id="276" r:id="rId68"/>
    <p:sldId id="316" r:id="rId69"/>
    <p:sldId id="317" r:id="rId70"/>
    <p:sldId id="318" r:id="rId71"/>
    <p:sldId id="320" r:id="rId72"/>
    <p:sldId id="321" r:id="rId73"/>
    <p:sldId id="322" r:id="rId74"/>
    <p:sldId id="296" r:id="rId75"/>
    <p:sldId id="332" r:id="rId76"/>
    <p:sldId id="338" r:id="rId7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38" autoAdjust="0"/>
    <p:restoredTop sz="94660"/>
  </p:normalViewPr>
  <p:slideViewPr>
    <p:cSldViewPr>
      <p:cViewPr varScale="1">
        <p:scale>
          <a:sx n="79" d="100"/>
          <a:sy n="79" d="100"/>
        </p:scale>
        <p:origin x="480"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5181600" y="0"/>
            <a:ext cx="3962400" cy="3444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3962400" cy="344488"/>
          </a:xfrm>
          <a:prstGeom prst="rect">
            <a:avLst/>
          </a:prstGeom>
        </p:spPr>
        <p:txBody>
          <a:bodyPr vert="horz" lIns="91440" tIns="45720" rIns="91440" bIns="45720" rtlCol="1"/>
          <a:lstStyle>
            <a:lvl1pPr algn="r">
              <a:defRPr sz="1200"/>
            </a:lvl1pPr>
          </a:lstStyle>
          <a:p>
            <a:fld id="{D385FFE9-C92A-4031-B571-CDE87DCCA5C0}" type="datetimeFigureOut">
              <a:rPr lang="en-US" smtClean="0"/>
              <a:t>12/10/2023</a:t>
            </a:fld>
            <a:endParaRPr lang="en-US"/>
          </a:p>
        </p:txBody>
      </p:sp>
      <p:sp>
        <p:nvSpPr>
          <p:cNvPr id="4" name="عنصر نائب لصورة الشريحة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914400" y="3300413"/>
            <a:ext cx="7315200" cy="2700337"/>
          </a:xfrm>
          <a:prstGeom prst="rect">
            <a:avLst/>
          </a:prstGeom>
        </p:spPr>
        <p:txBody>
          <a:bodyPr vert="horz" lIns="91440" tIns="45720" rIns="91440" bIns="45720" rtlCol="1"/>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5181600" y="6513513"/>
            <a:ext cx="3962400" cy="3444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6513513"/>
            <a:ext cx="3962400" cy="344487"/>
          </a:xfrm>
          <a:prstGeom prst="rect">
            <a:avLst/>
          </a:prstGeom>
        </p:spPr>
        <p:txBody>
          <a:bodyPr vert="horz" lIns="91440" tIns="45720" rIns="91440" bIns="45720" rtlCol="1" anchor="b"/>
          <a:lstStyle>
            <a:lvl1pPr algn="r">
              <a:defRPr sz="1200"/>
            </a:lvl1pPr>
          </a:lstStyle>
          <a:p>
            <a:fld id="{9669B435-168D-4283-9112-5FDE1C1DFB75}" type="slidenum">
              <a:rPr lang="en-US" smtClean="0"/>
              <a:t>‹#›</a:t>
            </a:fld>
            <a:endParaRPr lang="en-US"/>
          </a:p>
        </p:txBody>
      </p:sp>
    </p:spTree>
    <p:extLst>
      <p:ext uri="{BB962C8B-B14F-4D97-AF65-F5344CB8AC3E}">
        <p14:creationId xmlns:p14="http://schemas.microsoft.com/office/powerpoint/2010/main" val="18788083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A089D8D-5C00-4E53-B459-E3E3A1845A3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534C9E-382D-491B-8007-F4B6B2C4C1BE}" type="slidenum">
              <a:rPr lang="en-US" altLang="en-US" sz="1200"/>
              <a:pPr/>
              <a:t>6</a:t>
            </a:fld>
            <a:endParaRPr lang="en-US" altLang="en-US" sz="1200"/>
          </a:p>
        </p:txBody>
      </p:sp>
      <p:sp>
        <p:nvSpPr>
          <p:cNvPr id="13315" name="Rectangle 1026">
            <a:extLst>
              <a:ext uri="{FF2B5EF4-FFF2-40B4-BE49-F238E27FC236}">
                <a16:creationId xmlns:a16="http://schemas.microsoft.com/office/drawing/2014/main" id="{422C0667-77F3-4BC3-969D-75ADEBA64CAD}"/>
              </a:ext>
            </a:extLst>
          </p:cNvPr>
          <p:cNvSpPr>
            <a:spLocks noGrp="1" noRot="1" noChangeAspect="1" noChangeArrowheads="1" noTextEdit="1"/>
          </p:cNvSpPr>
          <p:nvPr>
            <p:ph type="sldImg"/>
          </p:nvPr>
        </p:nvSpPr>
        <p:spPr>
          <a:ln/>
        </p:spPr>
      </p:sp>
      <p:sp>
        <p:nvSpPr>
          <p:cNvPr id="13316" name="Rectangle 1027">
            <a:extLst>
              <a:ext uri="{FF2B5EF4-FFF2-40B4-BE49-F238E27FC236}">
                <a16:creationId xmlns:a16="http://schemas.microsoft.com/office/drawing/2014/main" id="{B97B8C72-87EF-4705-8F48-20EA0493D86F}"/>
              </a:ext>
            </a:extLst>
          </p:cNvPr>
          <p:cNvSpPr>
            <a:spLocks noGrp="1" noChangeArrowheads="1"/>
          </p:cNvSpPr>
          <p:nvPr>
            <p:ph type="body" idx="1"/>
          </p:nvPr>
        </p:nvSpPr>
        <p:spPr>
          <a:noFill/>
        </p:spPr>
        <p:txBody>
          <a:bodyPr/>
          <a:lstStyle/>
          <a:p>
            <a:pPr eaLnBrk="1" hangingPunct="1">
              <a:buFontTx/>
              <a:buChar char="•"/>
            </a:pPr>
            <a:r>
              <a:rPr lang="en-US" altLang="en-US"/>
              <a:t>These types of cells have no membrane covered nucleus. </a:t>
            </a:r>
          </a:p>
          <a:p>
            <a:pPr eaLnBrk="1" hangingPunct="1">
              <a:buFontTx/>
              <a:buChar char="•"/>
            </a:pPr>
            <a:r>
              <a:rPr lang="en-US" altLang="en-US"/>
              <a:t>They are bacteria cells.  </a:t>
            </a:r>
          </a:p>
          <a:p>
            <a:pPr eaLnBrk="1" hangingPunct="1">
              <a:buFontTx/>
              <a:buChar char="•"/>
            </a:pPr>
            <a:r>
              <a:rPr lang="en-US" altLang="en-US"/>
              <a:t>Ask students if they think that all bacteria is bad:</a:t>
            </a:r>
          </a:p>
          <a:p>
            <a:pPr eaLnBrk="1" hangingPunct="1">
              <a:buFontTx/>
              <a:buChar char="•"/>
            </a:pPr>
            <a:r>
              <a:rPr lang="en-US" altLang="en-US"/>
              <a:t>Explain to them that not all bacteria is bad, that there is good bacteria.  </a:t>
            </a:r>
          </a:p>
          <a:p>
            <a:pPr lvl="1" eaLnBrk="1" hangingPunct="1">
              <a:buFontTx/>
              <a:buChar char="-"/>
            </a:pPr>
            <a:r>
              <a:rPr lang="en-US" altLang="en-US"/>
              <a:t>It is in food, like yogurt, cheese and some other dairy products.</a:t>
            </a:r>
          </a:p>
          <a:p>
            <a:pPr lvl="1" eaLnBrk="1" hangingPunct="1">
              <a:buFontTx/>
              <a:buChar char="-"/>
            </a:pPr>
            <a:r>
              <a:rPr lang="en-US" altLang="en-US"/>
              <a:t>It is used in medicine as Antibiotics.  </a:t>
            </a:r>
          </a:p>
          <a:p>
            <a:pPr lvl="1" eaLnBrk="1" hangingPunct="1"/>
            <a:r>
              <a:rPr lang="en-US" altLang="en-US"/>
              <a:t>Some bacteria can live in extreme conditions, such as:</a:t>
            </a:r>
          </a:p>
          <a:p>
            <a:pPr lvl="1" eaLnBrk="1" hangingPunct="1"/>
            <a:r>
              <a:rPr lang="en-US" altLang="en-US"/>
              <a:t>	- In the crust of the ocean ridges, where hot gases are leaking out constantly.</a:t>
            </a:r>
          </a:p>
          <a:p>
            <a:pPr lvl="1" eaLnBrk="1" hangingPunct="1"/>
            <a:r>
              <a:rPr lang="en-US" altLang="en-US"/>
              <a:t>	- In the very bottom of the sea, where the pressure is so great that it would crush any other living thing and the temperature is very low.</a:t>
            </a:r>
          </a:p>
          <a:p>
            <a:pPr lvl="1" eaLnBrk="1" hangingPunct="1"/>
            <a:endParaRPr lang="en-US" altLang="en-US"/>
          </a:p>
          <a:p>
            <a:pPr lvl="1" eaLnBrk="1" hangingPunct="1"/>
            <a:r>
              <a:rPr lang="en-US" altLang="en-US"/>
              <a:t>Have students fill out Prokaryotic worksheet portion.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016C7065-6E2A-42D0-8791-2A25F8990D6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F9580F-3669-4604-AC72-BA13CFD49BE0}" type="slidenum">
              <a:rPr lang="en-US" altLang="en-US" sz="1200"/>
              <a:pPr/>
              <a:t>8</a:t>
            </a:fld>
            <a:endParaRPr lang="en-US" altLang="en-US" sz="1200"/>
          </a:p>
        </p:txBody>
      </p:sp>
      <p:sp>
        <p:nvSpPr>
          <p:cNvPr id="15363" name="Rectangle 2">
            <a:extLst>
              <a:ext uri="{FF2B5EF4-FFF2-40B4-BE49-F238E27FC236}">
                <a16:creationId xmlns:a16="http://schemas.microsoft.com/office/drawing/2014/main" id="{43C68D2C-8331-42E5-9BA3-2AA0F0480679}"/>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8F645900-5952-4961-A75F-85D2C2984B67}"/>
              </a:ext>
            </a:extLst>
          </p:cNvPr>
          <p:cNvSpPr>
            <a:spLocks noGrp="1" noChangeArrowheads="1"/>
          </p:cNvSpPr>
          <p:nvPr>
            <p:ph type="body" idx="1"/>
          </p:nvPr>
        </p:nvSpPr>
        <p:spPr>
          <a:noFill/>
        </p:spPr>
        <p:txBody>
          <a:bodyPr/>
          <a:lstStyle/>
          <a:p>
            <a:pPr eaLnBrk="1" hangingPunct="1">
              <a:buFontTx/>
              <a:buChar char="•"/>
            </a:pPr>
            <a:r>
              <a:rPr lang="en-US" altLang="en-US"/>
              <a:t>More complex than bacteria cells</a:t>
            </a:r>
          </a:p>
          <a:p>
            <a:pPr eaLnBrk="1" hangingPunct="1">
              <a:buFontTx/>
              <a:buChar char="•"/>
            </a:pPr>
            <a:r>
              <a:rPr lang="en-US" altLang="en-US"/>
              <a:t>They make up anything that is living, such as:</a:t>
            </a:r>
          </a:p>
          <a:p>
            <a:pPr lvl="1" eaLnBrk="1" hangingPunct="1"/>
            <a:r>
              <a:rPr lang="en-US" altLang="en-US"/>
              <a:t>	- Plants</a:t>
            </a:r>
          </a:p>
          <a:p>
            <a:pPr lvl="1" eaLnBrk="1" hangingPunct="1"/>
            <a:r>
              <a:rPr lang="en-US" altLang="en-US"/>
              <a:t>	- Animals</a:t>
            </a:r>
          </a:p>
          <a:p>
            <a:pPr lvl="1" eaLnBrk="1" hangingPunct="1"/>
            <a:r>
              <a:rPr lang="en-US" altLang="en-US"/>
              <a:t>	- Fungi</a:t>
            </a:r>
          </a:p>
          <a:p>
            <a:pPr lvl="1" eaLnBrk="1" hangingPunct="1"/>
            <a:r>
              <a:rPr lang="en-US" altLang="en-US"/>
              <a:t>	- Protists</a:t>
            </a:r>
          </a:p>
          <a:p>
            <a:pPr lvl="1" eaLnBrk="1" hangingPunct="1"/>
            <a:r>
              <a:rPr lang="en-US" altLang="en-US"/>
              <a:t>Anything but bacteria</a:t>
            </a:r>
          </a:p>
          <a:p>
            <a:pPr lvl="1" eaLnBrk="1" hangingPunct="1">
              <a:buFontTx/>
              <a:buChar char="•"/>
            </a:pPr>
            <a:r>
              <a:rPr lang="en-US" altLang="en-US"/>
              <a:t>Some have a cell wall and some do not.</a:t>
            </a:r>
          </a:p>
          <a:p>
            <a:pPr lvl="1" eaLnBrk="1" hangingPunct="1">
              <a:buFontTx/>
              <a:buChar char="•"/>
            </a:pPr>
            <a:endParaRPr lang="en-US" altLang="en-US"/>
          </a:p>
          <a:p>
            <a:pPr lvl="1" eaLnBrk="1" hangingPunct="1">
              <a:buFontTx/>
              <a:buChar char="•"/>
            </a:pPr>
            <a:r>
              <a:rPr lang="en-US" altLang="en-US"/>
              <a:t>Have students complete the eukaryotic part of the worksheet.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D59A0058-9AD6-43D0-9D61-E2F9E85FBF0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32D3A25-A7D4-4882-BA88-2D414F0F5C2C}" type="slidenum">
              <a:rPr lang="en-US" altLang="en-US" sz="1200"/>
              <a:pPr/>
              <a:t>19</a:t>
            </a:fld>
            <a:endParaRPr lang="en-US" altLang="en-US" sz="1200"/>
          </a:p>
        </p:txBody>
      </p:sp>
      <p:sp>
        <p:nvSpPr>
          <p:cNvPr id="27651" name="Rectangle 2">
            <a:extLst>
              <a:ext uri="{FF2B5EF4-FFF2-40B4-BE49-F238E27FC236}">
                <a16:creationId xmlns:a16="http://schemas.microsoft.com/office/drawing/2014/main" id="{BBCEC875-A2FA-4249-B9A9-4D731BB3F75F}"/>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95F81F58-0BBF-4CBA-8C75-04B57E00022C}"/>
              </a:ext>
            </a:extLst>
          </p:cNvPr>
          <p:cNvSpPr>
            <a:spLocks noGrp="1" noChangeArrowheads="1"/>
          </p:cNvSpPr>
          <p:nvPr>
            <p:ph type="body" idx="1"/>
          </p:nvPr>
        </p:nvSpPr>
        <p:spPr>
          <a:noFill/>
        </p:spPr>
        <p:txBody>
          <a:bodyPr/>
          <a:lstStyle/>
          <a:p>
            <a:pPr eaLnBrk="1" hangingPunct="1"/>
            <a:r>
              <a:rPr lang="en-US" altLang="en-US"/>
              <a:t>Makes proteins, which make up the cells.</a:t>
            </a:r>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F81FD139-D47E-4848-9E13-C3613E509CE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8B93BD0-1E3C-4A52-B196-AB1480AD83D7}" type="slidenum">
              <a:rPr lang="en-US" altLang="en-US" sz="1200"/>
              <a:pPr/>
              <a:t>36</a:t>
            </a:fld>
            <a:endParaRPr lang="en-US" altLang="en-US" sz="1200"/>
          </a:p>
        </p:txBody>
      </p:sp>
      <p:sp>
        <p:nvSpPr>
          <p:cNvPr id="23555" name="Rectangle 2">
            <a:extLst>
              <a:ext uri="{FF2B5EF4-FFF2-40B4-BE49-F238E27FC236}">
                <a16:creationId xmlns:a16="http://schemas.microsoft.com/office/drawing/2014/main" id="{C7A201DF-891F-4031-81C9-7326FEE41951}"/>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DDD90F8C-444E-4AD6-8919-1203719E611F}"/>
              </a:ext>
            </a:extLst>
          </p:cNvPr>
          <p:cNvSpPr>
            <a:spLocks noGrp="1" noChangeArrowheads="1"/>
          </p:cNvSpPr>
          <p:nvPr>
            <p:ph type="body" idx="1"/>
          </p:nvPr>
        </p:nvSpPr>
        <p:spPr>
          <a:noFill/>
        </p:spPr>
        <p:txBody>
          <a:bodyPr/>
          <a:lstStyle/>
          <a:p>
            <a:pPr eaLnBrk="1" hangingPunct="1">
              <a:buFontTx/>
              <a:buChar char="•"/>
            </a:pPr>
            <a:r>
              <a:rPr lang="en-US" altLang="en-US"/>
              <a:t>Could be considered the library of the cell.  </a:t>
            </a:r>
          </a:p>
          <a:p>
            <a:pPr eaLnBrk="1" hangingPunct="1">
              <a:buFontTx/>
              <a:buChar char="•"/>
            </a:pPr>
            <a:r>
              <a:rPr lang="en-US" altLang="en-US"/>
              <a:t>It contains all of the genetic materials used by the cell like DNA and info on how to make all of the cell’s proteins.</a:t>
            </a:r>
          </a:p>
          <a:p>
            <a:pPr eaLnBrk="1" hangingPunct="1">
              <a:buFontTx/>
              <a:buChar char="•"/>
            </a:pPr>
            <a:r>
              <a:rPr lang="en-US" altLang="en-US"/>
              <a:t>The nucleolus in the nucleus stores materials that will be used to make ribosomes and cytoplasm.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002915" y="460692"/>
            <a:ext cx="3138170" cy="70104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3073400" y="3876992"/>
            <a:ext cx="2997200" cy="849629"/>
          </a:xfrm>
          <a:prstGeom prst="rect">
            <a:avLst/>
          </a:prstGeom>
        </p:spPr>
        <p:txBody>
          <a:bodyPr wrap="square" lIns="0" tIns="0" rIns="0" bIns="0">
            <a:spAutoFit/>
          </a:bodyPr>
          <a:lstStyle>
            <a:lvl1pPr>
              <a:defRPr sz="5400" b="0" i="0">
                <a:solidFill>
                  <a:srgbClr val="888888"/>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12/10/2023</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MT"/>
                <a:cs typeface="Arial MT"/>
              </a:defRPr>
            </a:lvl1pPr>
          </a:lstStyle>
          <a:p>
            <a:pPr marL="38100">
              <a:lnSpc>
                <a:spcPts val="1430"/>
              </a:lnSpc>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December 10,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05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December 10,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926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75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12/10/2023</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MT"/>
                <a:cs typeface="Arial MT"/>
              </a:defRPr>
            </a:lvl1pPr>
          </a:lstStyle>
          <a:p>
            <a:pPr marL="38100">
              <a:lnSpc>
                <a:spcPts val="143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12/10/2023</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Arial MT"/>
                <a:cs typeface="Arial MT"/>
              </a:defRPr>
            </a:lvl1pPr>
          </a:lstStyle>
          <a:p>
            <a:pPr marL="38100">
              <a:lnSpc>
                <a:spcPts val="143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12/10/2023</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Arial MT"/>
                <a:cs typeface="Arial MT"/>
              </a:defRPr>
            </a:lvl1pPr>
          </a:lstStyle>
          <a:p>
            <a:pPr marL="38100">
              <a:lnSpc>
                <a:spcPts val="143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12/10/2023</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Arial MT"/>
                <a:cs typeface="Arial MT"/>
              </a:defRPr>
            </a:lvl1pPr>
          </a:lstStyle>
          <a:p>
            <a:pPr marL="38100">
              <a:lnSpc>
                <a:spcPts val="143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عنوان، ونص، واثنان من ال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CC4B9DE-EE41-48E3-B5DA-FF3134DBAA1D}"/>
              </a:ext>
            </a:extLst>
          </p:cNvPr>
          <p:cNvSpPr>
            <a:spLocks noGrp="1"/>
          </p:cNvSpPr>
          <p:nvPr>
            <p:ph type="title"/>
          </p:nvPr>
        </p:nvSpPr>
        <p:spPr>
          <a:xfrm>
            <a:off x="685800" y="609600"/>
            <a:ext cx="7772400" cy="1143000"/>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8EFAFD53-E211-4CD8-BBB9-2C252039B35E}"/>
              </a:ext>
            </a:extLst>
          </p:cNvPr>
          <p:cNvSpPr>
            <a:spLocks noGrp="1"/>
          </p:cNvSpPr>
          <p:nvPr>
            <p:ph type="body" sz="half" idx="1"/>
          </p:nvPr>
        </p:nvSpPr>
        <p:spPr>
          <a:xfrm>
            <a:off x="685800" y="1981200"/>
            <a:ext cx="3810000" cy="4114800"/>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id="{4AD7C4E1-C788-460A-876F-7CD5EF703D52}"/>
              </a:ext>
            </a:extLst>
          </p:cNvPr>
          <p:cNvSpPr>
            <a:spLocks noGrp="1"/>
          </p:cNvSpPr>
          <p:nvPr>
            <p:ph sz="quarter" idx="2"/>
          </p:nvPr>
        </p:nvSpPr>
        <p:spPr>
          <a:xfrm>
            <a:off x="4648200" y="1981200"/>
            <a:ext cx="3810000" cy="1981200"/>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محتوى 4">
            <a:extLst>
              <a:ext uri="{FF2B5EF4-FFF2-40B4-BE49-F238E27FC236}">
                <a16:creationId xmlns:a16="http://schemas.microsoft.com/office/drawing/2014/main" id="{0E4629CD-D667-4F14-9239-1570BC645ABD}"/>
              </a:ext>
            </a:extLst>
          </p:cNvPr>
          <p:cNvSpPr>
            <a:spLocks noGrp="1"/>
          </p:cNvSpPr>
          <p:nvPr>
            <p:ph sz="quarter" idx="3"/>
          </p:nvPr>
        </p:nvSpPr>
        <p:spPr>
          <a:xfrm>
            <a:off x="4648200" y="4114800"/>
            <a:ext cx="3810000" cy="1981200"/>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Rectangle 4">
            <a:extLst>
              <a:ext uri="{FF2B5EF4-FFF2-40B4-BE49-F238E27FC236}">
                <a16:creationId xmlns:a16="http://schemas.microsoft.com/office/drawing/2014/main" id="{535F033B-7ACF-4223-ADA3-C7546420433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BF96422C-93D0-4F66-9E51-36B7C3B5AE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28C9E1C0-0EAF-401C-995F-7CB7CD0FD4C1}"/>
              </a:ext>
            </a:extLst>
          </p:cNvPr>
          <p:cNvSpPr>
            <a:spLocks noGrp="1" noChangeArrowheads="1"/>
          </p:cNvSpPr>
          <p:nvPr>
            <p:ph type="sldNum" sz="quarter" idx="12"/>
          </p:nvPr>
        </p:nvSpPr>
        <p:spPr>
          <a:ln/>
        </p:spPr>
        <p:txBody>
          <a:bodyPr/>
          <a:lstStyle>
            <a:lvl1pPr>
              <a:defRPr/>
            </a:lvl1pPr>
          </a:lstStyle>
          <a:p>
            <a:pPr>
              <a:defRPr/>
            </a:pPr>
            <a:fld id="{49EEDBAA-2FAA-4A37-9054-9969243B58D4}" type="slidenum">
              <a:rPr lang="en-US" altLang="en-US"/>
              <a:pPr>
                <a:defRPr/>
              </a:pPr>
              <a:t>‹#›</a:t>
            </a:fld>
            <a:endParaRPr lang="en-US" altLang="en-US"/>
          </a:p>
        </p:txBody>
      </p:sp>
    </p:spTree>
    <p:extLst>
      <p:ext uri="{BB962C8B-B14F-4D97-AF65-F5344CB8AC3E}">
        <p14:creationId xmlns:p14="http://schemas.microsoft.com/office/powerpoint/2010/main" val="45043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lipArtAndTx">
  <p:cSld name="عنوان، وقصاصة فنية، ونص">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7AF90A0-FA33-4E99-AB4D-8E58A05ED695}"/>
              </a:ext>
            </a:extLst>
          </p:cNvPr>
          <p:cNvSpPr>
            <a:spLocks noGrp="1"/>
          </p:cNvSpPr>
          <p:nvPr>
            <p:ph type="title"/>
          </p:nvPr>
        </p:nvSpPr>
        <p:spPr>
          <a:xfrm>
            <a:off x="685800" y="609600"/>
            <a:ext cx="7772400" cy="1143000"/>
          </a:xfrm>
        </p:spPr>
        <p:txBody>
          <a:bodyPr/>
          <a:lstStyle/>
          <a:p>
            <a:r>
              <a:rPr lang="ar-SA"/>
              <a:t>انقر لتحرير نمط عنوان الشكل الرئيسي</a:t>
            </a:r>
            <a:endParaRPr lang="en-US"/>
          </a:p>
        </p:txBody>
      </p:sp>
      <p:sp>
        <p:nvSpPr>
          <p:cNvPr id="3" name="عنصر نائب للصورة عبر إنترنت 2">
            <a:extLst>
              <a:ext uri="{FF2B5EF4-FFF2-40B4-BE49-F238E27FC236}">
                <a16:creationId xmlns:a16="http://schemas.microsoft.com/office/drawing/2014/main" id="{AAE76FC3-8914-4CD9-8053-DFE3E9F77462}"/>
              </a:ext>
            </a:extLst>
          </p:cNvPr>
          <p:cNvSpPr>
            <a:spLocks noGrp="1"/>
          </p:cNvSpPr>
          <p:nvPr>
            <p:ph type="clipArt" sz="half" idx="1"/>
          </p:nvPr>
        </p:nvSpPr>
        <p:spPr>
          <a:xfrm>
            <a:off x="685800" y="1981200"/>
            <a:ext cx="3810000" cy="4114800"/>
          </a:xfrm>
        </p:spPr>
        <p:txBody>
          <a:bodyPr/>
          <a:lstStyle/>
          <a:p>
            <a:pPr lvl="0"/>
            <a:endParaRPr lang="en-US" noProof="0"/>
          </a:p>
        </p:txBody>
      </p:sp>
      <p:sp>
        <p:nvSpPr>
          <p:cNvPr id="4" name="عنصر نائب للنص 3">
            <a:extLst>
              <a:ext uri="{FF2B5EF4-FFF2-40B4-BE49-F238E27FC236}">
                <a16:creationId xmlns:a16="http://schemas.microsoft.com/office/drawing/2014/main" id="{A4B2CC09-E224-4EF7-8226-361F28D65313}"/>
              </a:ext>
            </a:extLst>
          </p:cNvPr>
          <p:cNvSpPr>
            <a:spLocks noGrp="1"/>
          </p:cNvSpPr>
          <p:nvPr>
            <p:ph type="body" sz="half" idx="2"/>
          </p:nvPr>
        </p:nvSpPr>
        <p:spPr>
          <a:xfrm>
            <a:off x="4648200" y="1981200"/>
            <a:ext cx="3810000" cy="4114800"/>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Rectangle 4">
            <a:extLst>
              <a:ext uri="{FF2B5EF4-FFF2-40B4-BE49-F238E27FC236}">
                <a16:creationId xmlns:a16="http://schemas.microsoft.com/office/drawing/2014/main" id="{B3A48E6B-629C-4ABF-8B8A-065A42A7CC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98A769C-5711-43D4-BEA4-8C71A36C429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21B8526-9D66-4533-8C03-46E87E905D88}"/>
              </a:ext>
            </a:extLst>
          </p:cNvPr>
          <p:cNvSpPr>
            <a:spLocks noGrp="1" noChangeArrowheads="1"/>
          </p:cNvSpPr>
          <p:nvPr>
            <p:ph type="sldNum" sz="quarter" idx="12"/>
          </p:nvPr>
        </p:nvSpPr>
        <p:spPr>
          <a:ln/>
        </p:spPr>
        <p:txBody>
          <a:bodyPr/>
          <a:lstStyle>
            <a:lvl1pPr>
              <a:defRPr/>
            </a:lvl1pPr>
          </a:lstStyle>
          <a:p>
            <a:pPr>
              <a:defRPr/>
            </a:pPr>
            <a:fld id="{54828B16-3F1D-4C17-8D5D-83666B1C37AA}" type="slidenum">
              <a:rPr lang="en-US" altLang="en-US"/>
              <a:pPr>
                <a:defRPr/>
              </a:pPr>
              <a:t>‹#›</a:t>
            </a:fld>
            <a:endParaRPr lang="en-US" altLang="en-US"/>
          </a:p>
        </p:txBody>
      </p:sp>
    </p:spTree>
    <p:extLst>
      <p:ext uri="{BB962C8B-B14F-4D97-AF65-F5344CB8AC3E}">
        <p14:creationId xmlns:p14="http://schemas.microsoft.com/office/powerpoint/2010/main" val="368182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hart">
  <p:cSld name="عنوان، ونص، ومخط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036B4E0-1B3C-4EC7-8857-6B08A92D16CD}"/>
              </a:ext>
            </a:extLst>
          </p:cNvPr>
          <p:cNvSpPr>
            <a:spLocks noGrp="1"/>
          </p:cNvSpPr>
          <p:nvPr>
            <p:ph type="title"/>
          </p:nvPr>
        </p:nvSpPr>
        <p:spPr>
          <a:xfrm>
            <a:off x="685800" y="609600"/>
            <a:ext cx="7772400" cy="1143000"/>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87CDCA04-D92A-4142-A872-BF8CC43CD984}"/>
              </a:ext>
            </a:extLst>
          </p:cNvPr>
          <p:cNvSpPr>
            <a:spLocks noGrp="1"/>
          </p:cNvSpPr>
          <p:nvPr>
            <p:ph type="body" sz="half" idx="1"/>
          </p:nvPr>
        </p:nvSpPr>
        <p:spPr>
          <a:xfrm>
            <a:off x="685800" y="1981200"/>
            <a:ext cx="3810000" cy="4114800"/>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خطط 3">
            <a:extLst>
              <a:ext uri="{FF2B5EF4-FFF2-40B4-BE49-F238E27FC236}">
                <a16:creationId xmlns:a16="http://schemas.microsoft.com/office/drawing/2014/main" id="{93639D81-E144-47CA-A33D-EF9D6B5253FA}"/>
              </a:ext>
            </a:extLst>
          </p:cNvPr>
          <p:cNvSpPr>
            <a:spLocks noGrp="1"/>
          </p:cNvSpPr>
          <p:nvPr>
            <p:ph type="chart" sz="half" idx="2"/>
          </p:nvPr>
        </p:nvSpPr>
        <p:spPr>
          <a:xfrm>
            <a:off x="4648200" y="19812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5C74A909-0CFB-4A93-9350-B160B29E78E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588724D-EA54-43B8-9271-98B5E7A1FD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9B32F40-DC01-4F7E-89FD-B141A50BA750}"/>
              </a:ext>
            </a:extLst>
          </p:cNvPr>
          <p:cNvSpPr>
            <a:spLocks noGrp="1" noChangeArrowheads="1"/>
          </p:cNvSpPr>
          <p:nvPr>
            <p:ph type="sldNum" sz="quarter" idx="12"/>
          </p:nvPr>
        </p:nvSpPr>
        <p:spPr>
          <a:ln/>
        </p:spPr>
        <p:txBody>
          <a:bodyPr/>
          <a:lstStyle>
            <a:lvl1pPr>
              <a:defRPr/>
            </a:lvl1pPr>
          </a:lstStyle>
          <a:p>
            <a:pPr>
              <a:defRPr/>
            </a:pPr>
            <a:fld id="{BD1ACB84-9156-4453-85F8-F1AE8D47094D}" type="slidenum">
              <a:rPr lang="en-US" altLang="en-US"/>
              <a:pPr>
                <a:defRPr/>
              </a:pPr>
              <a:t>‹#›</a:t>
            </a:fld>
            <a:endParaRPr lang="en-US" altLang="en-US"/>
          </a:p>
        </p:txBody>
      </p:sp>
    </p:spTree>
    <p:extLst>
      <p:ext uri="{BB962C8B-B14F-4D97-AF65-F5344CB8AC3E}">
        <p14:creationId xmlns:p14="http://schemas.microsoft.com/office/powerpoint/2010/main" val="2618610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cSld name="عنوان، ومحتوى، ونص">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75212E6-16D2-4238-85B2-37FFD73423EF}"/>
              </a:ext>
            </a:extLst>
          </p:cNvPr>
          <p:cNvSpPr>
            <a:spLocks noGrp="1"/>
          </p:cNvSpPr>
          <p:nvPr>
            <p:ph type="title"/>
          </p:nvPr>
        </p:nvSpPr>
        <p:spPr>
          <a:xfrm>
            <a:off x="685800" y="609600"/>
            <a:ext cx="7772400" cy="1143000"/>
          </a:xfrm>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EC65EFD4-A9D6-409B-A7F5-E632C7467C1C}"/>
              </a:ext>
            </a:extLst>
          </p:cNvPr>
          <p:cNvSpPr>
            <a:spLocks noGrp="1"/>
          </p:cNvSpPr>
          <p:nvPr>
            <p:ph sz="half" idx="1"/>
          </p:nvPr>
        </p:nvSpPr>
        <p:spPr>
          <a:xfrm>
            <a:off x="685800" y="1981200"/>
            <a:ext cx="3810000" cy="4114800"/>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id="{7894DA4B-F998-4C81-B5B6-340BDBBF45FF}"/>
              </a:ext>
            </a:extLst>
          </p:cNvPr>
          <p:cNvSpPr>
            <a:spLocks noGrp="1"/>
          </p:cNvSpPr>
          <p:nvPr>
            <p:ph type="body" sz="half" idx="2"/>
          </p:nvPr>
        </p:nvSpPr>
        <p:spPr>
          <a:xfrm>
            <a:off x="4648200" y="1981200"/>
            <a:ext cx="3810000" cy="4114800"/>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Rectangle 4">
            <a:extLst>
              <a:ext uri="{FF2B5EF4-FFF2-40B4-BE49-F238E27FC236}">
                <a16:creationId xmlns:a16="http://schemas.microsoft.com/office/drawing/2014/main" id="{4B352CB0-0EFC-46C3-905F-828EDC56A1B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90D7DF6-A53F-4065-B420-EC8952E341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CE70423-47BC-410F-B6BF-592E853C4B6F}"/>
              </a:ext>
            </a:extLst>
          </p:cNvPr>
          <p:cNvSpPr>
            <a:spLocks noGrp="1" noChangeArrowheads="1"/>
          </p:cNvSpPr>
          <p:nvPr>
            <p:ph type="sldNum" sz="quarter" idx="12"/>
          </p:nvPr>
        </p:nvSpPr>
        <p:spPr>
          <a:ln/>
        </p:spPr>
        <p:txBody>
          <a:bodyPr/>
          <a:lstStyle>
            <a:lvl1pPr>
              <a:defRPr/>
            </a:lvl1pPr>
          </a:lstStyle>
          <a:p>
            <a:pPr>
              <a:defRPr/>
            </a:pPr>
            <a:fld id="{683BAF4B-B586-4BA5-BF4C-986528DDA6A2}" type="slidenum">
              <a:rPr lang="en-US" altLang="en-US"/>
              <a:pPr>
                <a:defRPr/>
              </a:pPr>
              <a:t>‹#›</a:t>
            </a:fld>
            <a:endParaRPr lang="en-US" altLang="en-US"/>
          </a:p>
        </p:txBody>
      </p:sp>
    </p:spTree>
    <p:extLst>
      <p:ext uri="{BB962C8B-B14F-4D97-AF65-F5344CB8AC3E}">
        <p14:creationId xmlns:p14="http://schemas.microsoft.com/office/powerpoint/2010/main" val="188766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61185" y="460692"/>
            <a:ext cx="5421629" cy="70104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383857" y="1311211"/>
            <a:ext cx="4655820" cy="3282315"/>
          </a:xfrm>
          <a:prstGeom prst="rect">
            <a:avLst/>
          </a:prstGeom>
        </p:spPr>
        <p:txBody>
          <a:bodyPr wrap="square" lIns="0" tIns="0" rIns="0" bIns="0">
            <a:spAutoFit/>
          </a:bodyPr>
          <a:lstStyle>
            <a:lvl1pPr>
              <a:defRPr sz="275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12/10/2023</a:t>
            </a:fld>
            <a:endParaRPr lang="en-US"/>
          </a:p>
        </p:txBody>
      </p:sp>
      <p:sp>
        <p:nvSpPr>
          <p:cNvPr id="6" name="Holder 6"/>
          <p:cNvSpPr>
            <a:spLocks noGrp="1"/>
          </p:cNvSpPr>
          <p:nvPr>
            <p:ph type="sldNum" sz="quarter" idx="7"/>
          </p:nvPr>
        </p:nvSpPr>
        <p:spPr>
          <a:xfrm>
            <a:off x="8395081" y="6458129"/>
            <a:ext cx="247650" cy="196215"/>
          </a:xfrm>
          <a:prstGeom prst="rect">
            <a:avLst/>
          </a:prstGeom>
        </p:spPr>
        <p:txBody>
          <a:bodyPr wrap="square" lIns="0" tIns="0" rIns="0" bIns="0">
            <a:spAutoFit/>
          </a:bodyPr>
          <a:lstStyle>
            <a:lvl1pPr>
              <a:defRPr sz="1200" b="0" i="0">
                <a:solidFill>
                  <a:srgbClr val="888888"/>
                </a:solidFill>
                <a:latin typeface="Arial MT"/>
                <a:cs typeface="Arial MT"/>
              </a:defRPr>
            </a:lvl1pPr>
          </a:lstStyle>
          <a:p>
            <a:pPr marL="38100">
              <a:lnSpc>
                <a:spcPts val="143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web.jjay.cuny.edu/~acarpi/NSC/images/cell.gif" TargetMode="External"/><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71600" y="2057400"/>
            <a:ext cx="6553199" cy="711733"/>
          </a:xfrm>
          <a:prstGeom prst="rect">
            <a:avLst/>
          </a:prstGeom>
        </p:spPr>
        <p:txBody>
          <a:bodyPr vert="horz" wrap="square" lIns="0" tIns="31750" rIns="0" bIns="0" rtlCol="0">
            <a:spAutoFit/>
          </a:bodyPr>
          <a:lstStyle/>
          <a:p>
            <a:pPr marL="307975" marR="5080" indent="-295910">
              <a:lnSpc>
                <a:spcPts val="5260"/>
              </a:lnSpc>
              <a:spcBef>
                <a:spcPts val="250"/>
              </a:spcBef>
            </a:pPr>
            <a:r>
              <a:rPr b="1" dirty="0">
                <a:latin typeface="Times New Roman" panose="02020603050405020304" pitchFamily="18" charset="0"/>
                <a:cs typeface="Times New Roman" panose="02020603050405020304" pitchFamily="18" charset="0"/>
              </a:rPr>
              <a:t>Cell</a:t>
            </a:r>
            <a:r>
              <a:rPr b="1" spc="-120" dirty="0">
                <a:latin typeface="Times New Roman" panose="02020603050405020304" pitchFamily="18" charset="0"/>
                <a:cs typeface="Times New Roman" panose="02020603050405020304" pitchFamily="18" charset="0"/>
              </a:rPr>
              <a:t> </a:t>
            </a:r>
            <a:r>
              <a:rPr b="1" dirty="0">
                <a:latin typeface="Times New Roman" panose="02020603050405020304" pitchFamily="18" charset="0"/>
                <a:cs typeface="Times New Roman" panose="02020603050405020304" pitchFamily="18" charset="0"/>
              </a:rPr>
              <a:t>Structure </a:t>
            </a:r>
            <a:r>
              <a:rPr b="1" spc="-980" dirty="0">
                <a:latin typeface="Times New Roman" panose="02020603050405020304" pitchFamily="18" charset="0"/>
                <a:cs typeface="Times New Roman" panose="02020603050405020304" pitchFamily="18" charset="0"/>
              </a:rPr>
              <a:t> </a:t>
            </a:r>
            <a:r>
              <a:rPr b="1" spc="20" dirty="0">
                <a:latin typeface="Times New Roman" panose="02020603050405020304" pitchFamily="18" charset="0"/>
                <a:cs typeface="Times New Roman" panose="02020603050405020304" pitchFamily="18" charset="0"/>
              </a:rPr>
              <a:t>&amp;</a:t>
            </a:r>
            <a:r>
              <a:rPr b="1" spc="-15" dirty="0">
                <a:latin typeface="Times New Roman" panose="02020603050405020304" pitchFamily="18" charset="0"/>
                <a:cs typeface="Times New Roman" panose="02020603050405020304" pitchFamily="18" charset="0"/>
              </a:rPr>
              <a:t> </a:t>
            </a:r>
            <a:r>
              <a:rPr b="1" spc="10" dirty="0">
                <a:latin typeface="Times New Roman" panose="02020603050405020304" pitchFamily="18" charset="0"/>
                <a:cs typeface="Times New Roman" panose="02020603050405020304" pitchFamily="18" charset="0"/>
              </a:rPr>
              <a:t>Function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7395" y="107949"/>
            <a:ext cx="3580129" cy="701040"/>
          </a:xfrm>
          <a:prstGeom prst="rect">
            <a:avLst/>
          </a:prstGeom>
        </p:spPr>
        <p:txBody>
          <a:bodyPr vert="horz" wrap="square" lIns="0" tIns="16510" rIns="0" bIns="0" rtlCol="0">
            <a:spAutoFit/>
          </a:bodyPr>
          <a:lstStyle/>
          <a:p>
            <a:pPr marL="12700">
              <a:lnSpc>
                <a:spcPct val="100000"/>
              </a:lnSpc>
              <a:spcBef>
                <a:spcPts val="130"/>
              </a:spcBef>
            </a:pPr>
            <a:r>
              <a:rPr dirty="0"/>
              <a:t>Eukaryotic</a:t>
            </a:r>
            <a:r>
              <a:rPr spc="-200" dirty="0"/>
              <a:t> </a:t>
            </a:r>
            <a:r>
              <a:rPr spc="5" dirty="0"/>
              <a:t>Cells</a:t>
            </a:r>
          </a:p>
        </p:txBody>
      </p:sp>
      <p:pic>
        <p:nvPicPr>
          <p:cNvPr id="3" name="object 3"/>
          <p:cNvPicPr/>
          <p:nvPr/>
        </p:nvPicPr>
        <p:blipFill>
          <a:blip r:embed="rId2" cstate="print"/>
          <a:stretch>
            <a:fillRect/>
          </a:stretch>
        </p:blipFill>
        <p:spPr>
          <a:xfrm>
            <a:off x="0" y="1142999"/>
            <a:ext cx="9144000" cy="5714996"/>
          </a:xfrm>
          <a:prstGeom prst="rect">
            <a:avLst/>
          </a:prstGeom>
        </p:spPr>
      </p:pic>
      <p:sp>
        <p:nvSpPr>
          <p:cNvPr id="4" name="object 4"/>
          <p:cNvSpPr txBox="1"/>
          <p:nvPr/>
        </p:nvSpPr>
        <p:spPr>
          <a:xfrm>
            <a:off x="8480806" y="6458129"/>
            <a:ext cx="161290"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t>10</a:t>
            </a:fld>
            <a:endParaRPr sz="1200">
              <a:latin typeface="Arial MT"/>
              <a:cs typeface="Arial 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480806" y="6458129"/>
            <a:ext cx="161290"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t>11</a:t>
            </a:fld>
            <a:endParaRPr sz="1200">
              <a:latin typeface="Arial MT"/>
              <a:cs typeface="Arial MT"/>
            </a:endParaRPr>
          </a:p>
        </p:txBody>
      </p:sp>
      <p:sp>
        <p:nvSpPr>
          <p:cNvPr id="2" name="object 2"/>
          <p:cNvSpPr txBox="1">
            <a:spLocks noGrp="1"/>
          </p:cNvSpPr>
          <p:nvPr>
            <p:ph type="title"/>
          </p:nvPr>
        </p:nvSpPr>
        <p:spPr>
          <a:xfrm>
            <a:off x="4093845" y="460692"/>
            <a:ext cx="1083310" cy="701040"/>
          </a:xfrm>
          <a:prstGeom prst="rect">
            <a:avLst/>
          </a:prstGeom>
        </p:spPr>
        <p:txBody>
          <a:bodyPr vert="horz" wrap="square" lIns="0" tIns="16510" rIns="0" bIns="0" rtlCol="0">
            <a:spAutoFit/>
          </a:bodyPr>
          <a:lstStyle/>
          <a:p>
            <a:pPr marL="12700">
              <a:lnSpc>
                <a:spcPct val="100000"/>
              </a:lnSpc>
              <a:spcBef>
                <a:spcPts val="130"/>
              </a:spcBef>
            </a:pPr>
            <a:r>
              <a:rPr spc="-25" dirty="0"/>
              <a:t>C</a:t>
            </a:r>
            <a:r>
              <a:rPr spc="-15" dirty="0"/>
              <a:t>e</a:t>
            </a:r>
            <a:r>
              <a:rPr spc="30" dirty="0"/>
              <a:t>ll</a:t>
            </a:r>
            <a:r>
              <a:rPr spc="10" dirty="0"/>
              <a:t>s</a:t>
            </a:r>
          </a:p>
        </p:txBody>
      </p:sp>
      <p:sp>
        <p:nvSpPr>
          <p:cNvPr id="3" name="object 3"/>
          <p:cNvSpPr txBox="1"/>
          <p:nvPr/>
        </p:nvSpPr>
        <p:spPr>
          <a:xfrm>
            <a:off x="536575" y="1508124"/>
            <a:ext cx="8010525" cy="3850004"/>
          </a:xfrm>
          <a:prstGeom prst="rect">
            <a:avLst/>
          </a:prstGeom>
        </p:spPr>
        <p:txBody>
          <a:bodyPr vert="horz" wrap="square" lIns="0" tIns="114935" rIns="0" bIns="0" rtlCol="0">
            <a:spAutoFit/>
          </a:bodyPr>
          <a:lstStyle/>
          <a:p>
            <a:pPr marL="12700">
              <a:lnSpc>
                <a:spcPct val="100000"/>
              </a:lnSpc>
              <a:spcBef>
                <a:spcPts val="905"/>
              </a:spcBef>
            </a:pPr>
            <a:r>
              <a:rPr sz="3200" b="1" spc="15" dirty="0">
                <a:solidFill>
                  <a:srgbClr val="FF0000"/>
                </a:solidFill>
                <a:latin typeface="Calibri"/>
                <a:cs typeface="Calibri"/>
              </a:rPr>
              <a:t>Nucleus</a:t>
            </a:r>
            <a:endParaRPr sz="3200" dirty="0">
              <a:latin typeface="Calibri"/>
              <a:cs typeface="Calibri"/>
            </a:endParaRPr>
          </a:p>
          <a:p>
            <a:pPr marL="355600" marR="337820">
              <a:lnSpc>
                <a:spcPct val="100000"/>
              </a:lnSpc>
              <a:spcBef>
                <a:spcPts val="815"/>
              </a:spcBef>
            </a:pPr>
            <a:r>
              <a:rPr sz="3200" spc="-10" dirty="0">
                <a:latin typeface="Calibri"/>
                <a:cs typeface="Calibri"/>
              </a:rPr>
              <a:t>-stores</a:t>
            </a:r>
            <a:r>
              <a:rPr sz="3200" spc="-120" dirty="0">
                <a:latin typeface="Calibri"/>
                <a:cs typeface="Calibri"/>
              </a:rPr>
              <a:t> </a:t>
            </a:r>
            <a:r>
              <a:rPr sz="3200" spc="10" dirty="0">
                <a:latin typeface="Calibri"/>
                <a:cs typeface="Calibri"/>
              </a:rPr>
              <a:t>the</a:t>
            </a:r>
            <a:r>
              <a:rPr sz="3200" spc="-15" dirty="0">
                <a:latin typeface="Calibri"/>
                <a:cs typeface="Calibri"/>
              </a:rPr>
              <a:t> </a:t>
            </a:r>
            <a:r>
              <a:rPr sz="3200" spc="-5" dirty="0">
                <a:latin typeface="Calibri"/>
                <a:cs typeface="Calibri"/>
              </a:rPr>
              <a:t>genetic</a:t>
            </a:r>
            <a:r>
              <a:rPr sz="3200" spc="-60" dirty="0">
                <a:latin typeface="Calibri"/>
                <a:cs typeface="Calibri"/>
              </a:rPr>
              <a:t> </a:t>
            </a:r>
            <a:r>
              <a:rPr sz="3200" spc="5" dirty="0">
                <a:latin typeface="Calibri"/>
                <a:cs typeface="Calibri"/>
              </a:rPr>
              <a:t>material</a:t>
            </a:r>
            <a:r>
              <a:rPr sz="3200" spc="-120" dirty="0">
                <a:latin typeface="Calibri"/>
                <a:cs typeface="Calibri"/>
              </a:rPr>
              <a:t> </a:t>
            </a:r>
            <a:r>
              <a:rPr sz="3200" spc="20" dirty="0">
                <a:latin typeface="Calibri"/>
                <a:cs typeface="Calibri"/>
              </a:rPr>
              <a:t>of</a:t>
            </a:r>
            <a:r>
              <a:rPr sz="3200" spc="-60" dirty="0">
                <a:latin typeface="Calibri"/>
                <a:cs typeface="Calibri"/>
              </a:rPr>
              <a:t> </a:t>
            </a:r>
            <a:r>
              <a:rPr sz="3200" spc="10" dirty="0">
                <a:latin typeface="Calibri"/>
                <a:cs typeface="Calibri"/>
              </a:rPr>
              <a:t>the</a:t>
            </a:r>
            <a:r>
              <a:rPr sz="3200" spc="-15" dirty="0">
                <a:latin typeface="Calibri"/>
                <a:cs typeface="Calibri"/>
              </a:rPr>
              <a:t> </a:t>
            </a:r>
            <a:r>
              <a:rPr sz="3200" spc="-5" dirty="0">
                <a:latin typeface="Calibri"/>
                <a:cs typeface="Calibri"/>
              </a:rPr>
              <a:t>cell</a:t>
            </a:r>
            <a:r>
              <a:rPr sz="3200" spc="25" dirty="0">
                <a:latin typeface="Calibri"/>
                <a:cs typeface="Calibri"/>
              </a:rPr>
              <a:t> </a:t>
            </a:r>
            <a:r>
              <a:rPr sz="3200" spc="10" dirty="0">
                <a:latin typeface="Calibri"/>
                <a:cs typeface="Calibri"/>
              </a:rPr>
              <a:t>in</a:t>
            </a:r>
            <a:r>
              <a:rPr sz="3200" spc="-20" dirty="0">
                <a:latin typeface="Calibri"/>
                <a:cs typeface="Calibri"/>
              </a:rPr>
              <a:t> </a:t>
            </a:r>
            <a:r>
              <a:rPr sz="3200" spc="10" dirty="0">
                <a:latin typeface="Calibri"/>
                <a:cs typeface="Calibri"/>
              </a:rPr>
              <a:t>the </a:t>
            </a:r>
            <a:r>
              <a:rPr sz="3200" spc="-710" dirty="0">
                <a:latin typeface="Calibri"/>
                <a:cs typeface="Calibri"/>
              </a:rPr>
              <a:t> </a:t>
            </a:r>
            <a:r>
              <a:rPr sz="3200" spc="-5" dirty="0">
                <a:latin typeface="Calibri"/>
                <a:cs typeface="Calibri"/>
              </a:rPr>
              <a:t>form</a:t>
            </a:r>
            <a:r>
              <a:rPr sz="3200" spc="-85" dirty="0">
                <a:latin typeface="Calibri"/>
                <a:cs typeface="Calibri"/>
              </a:rPr>
              <a:t> </a:t>
            </a:r>
            <a:r>
              <a:rPr sz="3200" spc="20" dirty="0">
                <a:latin typeface="Calibri"/>
                <a:cs typeface="Calibri"/>
              </a:rPr>
              <a:t>of</a:t>
            </a:r>
            <a:r>
              <a:rPr sz="3200" spc="-60" dirty="0">
                <a:latin typeface="Calibri"/>
                <a:cs typeface="Calibri"/>
              </a:rPr>
              <a:t> </a:t>
            </a:r>
            <a:r>
              <a:rPr sz="3200" spc="5" dirty="0">
                <a:latin typeface="Calibri"/>
                <a:cs typeface="Calibri"/>
              </a:rPr>
              <a:t>multiple,</a:t>
            </a:r>
            <a:r>
              <a:rPr sz="3200" spc="-35" dirty="0">
                <a:latin typeface="Calibri"/>
                <a:cs typeface="Calibri"/>
              </a:rPr>
              <a:t> </a:t>
            </a:r>
            <a:r>
              <a:rPr sz="3200" spc="15" dirty="0">
                <a:latin typeface="Calibri"/>
                <a:cs typeface="Calibri"/>
              </a:rPr>
              <a:t>linear</a:t>
            </a:r>
            <a:r>
              <a:rPr sz="3200" spc="-125" dirty="0">
                <a:latin typeface="Calibri"/>
                <a:cs typeface="Calibri"/>
              </a:rPr>
              <a:t> </a:t>
            </a:r>
            <a:r>
              <a:rPr sz="3200" spc="5" dirty="0">
                <a:latin typeface="Calibri"/>
                <a:cs typeface="Calibri"/>
              </a:rPr>
              <a:t>chromosomes</a:t>
            </a:r>
            <a:endParaRPr sz="3200" dirty="0">
              <a:latin typeface="Calibri"/>
              <a:cs typeface="Calibri"/>
            </a:endParaRPr>
          </a:p>
          <a:p>
            <a:pPr marL="355600" marR="5080">
              <a:lnSpc>
                <a:spcPct val="100000"/>
              </a:lnSpc>
              <a:spcBef>
                <a:spcPts val="810"/>
              </a:spcBef>
            </a:pPr>
            <a:r>
              <a:rPr sz="3200" spc="10" dirty="0">
                <a:latin typeface="Calibri"/>
                <a:cs typeface="Calibri"/>
              </a:rPr>
              <a:t>-surrounded</a:t>
            </a:r>
            <a:r>
              <a:rPr sz="3200" spc="-250" dirty="0">
                <a:latin typeface="Calibri"/>
                <a:cs typeface="Calibri"/>
              </a:rPr>
              <a:t> </a:t>
            </a:r>
            <a:r>
              <a:rPr sz="3200" spc="25" dirty="0">
                <a:latin typeface="Calibri"/>
                <a:cs typeface="Calibri"/>
              </a:rPr>
              <a:t>by</a:t>
            </a:r>
            <a:r>
              <a:rPr sz="3200" spc="-10" dirty="0">
                <a:latin typeface="Calibri"/>
                <a:cs typeface="Calibri"/>
              </a:rPr>
              <a:t> </a:t>
            </a:r>
            <a:r>
              <a:rPr sz="3200" spc="10" dirty="0">
                <a:latin typeface="Calibri"/>
                <a:cs typeface="Calibri"/>
              </a:rPr>
              <a:t>a</a:t>
            </a:r>
            <a:r>
              <a:rPr sz="3200" spc="15" dirty="0">
                <a:latin typeface="Calibri"/>
                <a:cs typeface="Calibri"/>
              </a:rPr>
              <a:t> </a:t>
            </a:r>
            <a:r>
              <a:rPr sz="3200" b="1" spc="10" dirty="0">
                <a:solidFill>
                  <a:srgbClr val="FF0000"/>
                </a:solidFill>
                <a:latin typeface="Calibri"/>
                <a:cs typeface="Calibri"/>
              </a:rPr>
              <a:t>nuclear</a:t>
            </a:r>
            <a:r>
              <a:rPr sz="3200" b="1" spc="-145" dirty="0">
                <a:solidFill>
                  <a:srgbClr val="FF0000"/>
                </a:solidFill>
                <a:latin typeface="Calibri"/>
                <a:cs typeface="Calibri"/>
              </a:rPr>
              <a:t> </a:t>
            </a:r>
            <a:r>
              <a:rPr sz="3200" b="1" spc="5" dirty="0">
                <a:solidFill>
                  <a:srgbClr val="FF0000"/>
                </a:solidFill>
                <a:latin typeface="Calibri"/>
                <a:cs typeface="Calibri"/>
              </a:rPr>
              <a:t>envelope</a:t>
            </a:r>
            <a:r>
              <a:rPr sz="3200" b="1" spc="-90" dirty="0">
                <a:solidFill>
                  <a:srgbClr val="FF0000"/>
                </a:solidFill>
                <a:latin typeface="Calibri"/>
                <a:cs typeface="Calibri"/>
              </a:rPr>
              <a:t> </a:t>
            </a:r>
            <a:r>
              <a:rPr sz="3200" spc="10" dirty="0">
                <a:latin typeface="Calibri"/>
                <a:cs typeface="Calibri"/>
              </a:rPr>
              <a:t>composed </a:t>
            </a:r>
            <a:r>
              <a:rPr sz="3200" spc="-705" dirty="0">
                <a:latin typeface="Calibri"/>
                <a:cs typeface="Calibri"/>
              </a:rPr>
              <a:t> </a:t>
            </a:r>
            <a:r>
              <a:rPr sz="3200" spc="30" dirty="0">
                <a:latin typeface="Calibri"/>
                <a:cs typeface="Calibri"/>
              </a:rPr>
              <a:t>o</a:t>
            </a:r>
            <a:r>
              <a:rPr sz="3200" spc="5" dirty="0">
                <a:latin typeface="Calibri"/>
                <a:cs typeface="Calibri"/>
              </a:rPr>
              <a:t>f</a:t>
            </a:r>
            <a:r>
              <a:rPr sz="3200" spc="-55" dirty="0">
                <a:latin typeface="Calibri"/>
                <a:cs typeface="Calibri"/>
              </a:rPr>
              <a:t> </a:t>
            </a:r>
            <a:r>
              <a:rPr sz="3200" spc="10" dirty="0">
                <a:latin typeface="Calibri"/>
                <a:cs typeface="Calibri"/>
              </a:rPr>
              <a:t>2</a:t>
            </a:r>
            <a:r>
              <a:rPr sz="3200" spc="-35" dirty="0">
                <a:latin typeface="Calibri"/>
                <a:cs typeface="Calibri"/>
              </a:rPr>
              <a:t> </a:t>
            </a:r>
            <a:r>
              <a:rPr sz="3200" spc="35" dirty="0">
                <a:latin typeface="Calibri"/>
                <a:cs typeface="Calibri"/>
              </a:rPr>
              <a:t>ph</a:t>
            </a:r>
            <a:r>
              <a:rPr sz="3200" spc="30" dirty="0">
                <a:latin typeface="Calibri"/>
                <a:cs typeface="Calibri"/>
              </a:rPr>
              <a:t>o</a:t>
            </a:r>
            <a:r>
              <a:rPr sz="3200" spc="15" dirty="0">
                <a:latin typeface="Calibri"/>
                <a:cs typeface="Calibri"/>
              </a:rPr>
              <a:t>s</a:t>
            </a:r>
            <a:r>
              <a:rPr sz="3200" spc="35" dirty="0">
                <a:latin typeface="Calibri"/>
                <a:cs typeface="Calibri"/>
              </a:rPr>
              <a:t>ph</a:t>
            </a:r>
            <a:r>
              <a:rPr sz="3200" spc="30" dirty="0">
                <a:latin typeface="Calibri"/>
                <a:cs typeface="Calibri"/>
              </a:rPr>
              <a:t>o</a:t>
            </a:r>
            <a:r>
              <a:rPr sz="3200" spc="5" dirty="0">
                <a:latin typeface="Calibri"/>
                <a:cs typeface="Calibri"/>
              </a:rPr>
              <a:t>l</a:t>
            </a:r>
            <a:r>
              <a:rPr sz="3200" spc="15" dirty="0">
                <a:latin typeface="Calibri"/>
                <a:cs typeface="Calibri"/>
              </a:rPr>
              <a:t>i</a:t>
            </a:r>
            <a:r>
              <a:rPr sz="3200" spc="-35" dirty="0">
                <a:latin typeface="Calibri"/>
                <a:cs typeface="Calibri"/>
              </a:rPr>
              <a:t>p</a:t>
            </a:r>
            <a:r>
              <a:rPr sz="3200" spc="10" dirty="0">
                <a:latin typeface="Calibri"/>
                <a:cs typeface="Calibri"/>
              </a:rPr>
              <a:t>id</a:t>
            </a:r>
            <a:r>
              <a:rPr sz="3200" spc="-235" dirty="0">
                <a:latin typeface="Calibri"/>
                <a:cs typeface="Calibri"/>
              </a:rPr>
              <a:t> </a:t>
            </a:r>
            <a:r>
              <a:rPr sz="3200" spc="35" dirty="0">
                <a:latin typeface="Calibri"/>
                <a:cs typeface="Calibri"/>
              </a:rPr>
              <a:t>b</a:t>
            </a:r>
            <a:r>
              <a:rPr sz="3200" spc="5" dirty="0">
                <a:latin typeface="Calibri"/>
                <a:cs typeface="Calibri"/>
              </a:rPr>
              <a:t>i</a:t>
            </a:r>
            <a:r>
              <a:rPr sz="3200" spc="15" dirty="0">
                <a:latin typeface="Calibri"/>
                <a:cs typeface="Calibri"/>
              </a:rPr>
              <a:t>l</a:t>
            </a:r>
            <a:r>
              <a:rPr sz="3200" spc="-40" dirty="0">
                <a:latin typeface="Calibri"/>
                <a:cs typeface="Calibri"/>
              </a:rPr>
              <a:t>a</a:t>
            </a:r>
            <a:r>
              <a:rPr sz="3200" spc="-105" dirty="0">
                <a:latin typeface="Calibri"/>
                <a:cs typeface="Calibri"/>
              </a:rPr>
              <a:t>y</a:t>
            </a:r>
            <a:r>
              <a:rPr sz="3200" spc="-25" dirty="0">
                <a:latin typeface="Calibri"/>
                <a:cs typeface="Calibri"/>
              </a:rPr>
              <a:t>e</a:t>
            </a:r>
            <a:r>
              <a:rPr sz="3200" spc="-75" dirty="0">
                <a:latin typeface="Calibri"/>
                <a:cs typeface="Calibri"/>
              </a:rPr>
              <a:t>r</a:t>
            </a:r>
            <a:r>
              <a:rPr sz="3200" spc="10" dirty="0">
                <a:latin typeface="Calibri"/>
                <a:cs typeface="Calibri"/>
              </a:rPr>
              <a:t>s</a:t>
            </a:r>
            <a:endParaRPr sz="3200" dirty="0">
              <a:latin typeface="Calibri"/>
              <a:cs typeface="Calibri"/>
            </a:endParaRPr>
          </a:p>
          <a:p>
            <a:pPr marL="355600" marR="778510">
              <a:lnSpc>
                <a:spcPct val="100000"/>
              </a:lnSpc>
              <a:spcBef>
                <a:spcPts val="805"/>
              </a:spcBef>
            </a:pPr>
            <a:r>
              <a:rPr sz="3200" spc="5" dirty="0">
                <a:latin typeface="Calibri"/>
                <a:cs typeface="Calibri"/>
              </a:rPr>
              <a:t>-in</a:t>
            </a:r>
            <a:r>
              <a:rPr sz="3200" spc="-20" dirty="0">
                <a:latin typeface="Calibri"/>
                <a:cs typeface="Calibri"/>
              </a:rPr>
              <a:t> </a:t>
            </a:r>
            <a:r>
              <a:rPr sz="3200" spc="5" dirty="0">
                <a:latin typeface="Calibri"/>
                <a:cs typeface="Calibri"/>
              </a:rPr>
              <a:t>chromosomes</a:t>
            </a:r>
            <a:r>
              <a:rPr sz="3200" spc="-100" dirty="0">
                <a:latin typeface="Calibri"/>
                <a:cs typeface="Calibri"/>
              </a:rPr>
              <a:t> </a:t>
            </a:r>
            <a:r>
              <a:rPr sz="3200" spc="10" dirty="0">
                <a:latin typeface="Calibri"/>
                <a:cs typeface="Calibri"/>
              </a:rPr>
              <a:t>–</a:t>
            </a:r>
            <a:r>
              <a:rPr sz="3200" spc="-5" dirty="0">
                <a:latin typeface="Calibri"/>
                <a:cs typeface="Calibri"/>
              </a:rPr>
              <a:t> </a:t>
            </a:r>
            <a:r>
              <a:rPr sz="3200" spc="5" dirty="0">
                <a:latin typeface="Calibri"/>
                <a:cs typeface="Calibri"/>
              </a:rPr>
              <a:t>DNA</a:t>
            </a:r>
            <a:r>
              <a:rPr sz="3200" spc="-45" dirty="0">
                <a:latin typeface="Calibri"/>
                <a:cs typeface="Calibri"/>
              </a:rPr>
              <a:t> </a:t>
            </a:r>
            <a:r>
              <a:rPr sz="3200" spc="5" dirty="0">
                <a:latin typeface="Calibri"/>
                <a:cs typeface="Calibri"/>
              </a:rPr>
              <a:t>is</a:t>
            </a:r>
            <a:r>
              <a:rPr sz="3200" spc="-35" dirty="0">
                <a:latin typeface="Calibri"/>
                <a:cs typeface="Calibri"/>
              </a:rPr>
              <a:t> </a:t>
            </a:r>
            <a:r>
              <a:rPr sz="3200" spc="-15" dirty="0">
                <a:latin typeface="Calibri"/>
                <a:cs typeface="Calibri"/>
              </a:rPr>
              <a:t>organized</a:t>
            </a:r>
            <a:r>
              <a:rPr sz="3200" spc="-100" dirty="0">
                <a:latin typeface="Calibri"/>
                <a:cs typeface="Calibri"/>
              </a:rPr>
              <a:t> </a:t>
            </a:r>
            <a:r>
              <a:rPr sz="3200" spc="10" dirty="0">
                <a:latin typeface="Calibri"/>
                <a:cs typeface="Calibri"/>
              </a:rPr>
              <a:t>with </a:t>
            </a:r>
            <a:r>
              <a:rPr sz="3200" spc="-710" dirty="0">
                <a:latin typeface="Calibri"/>
                <a:cs typeface="Calibri"/>
              </a:rPr>
              <a:t> </a:t>
            </a:r>
            <a:r>
              <a:rPr sz="3200" dirty="0">
                <a:latin typeface="Calibri"/>
                <a:cs typeface="Calibri"/>
              </a:rPr>
              <a:t>proteins</a:t>
            </a:r>
            <a:r>
              <a:rPr sz="3200" spc="-120" dirty="0">
                <a:latin typeface="Calibri"/>
                <a:cs typeface="Calibri"/>
              </a:rPr>
              <a:t> </a:t>
            </a:r>
            <a:r>
              <a:rPr sz="3200" spc="-5" dirty="0">
                <a:latin typeface="Calibri"/>
                <a:cs typeface="Calibri"/>
              </a:rPr>
              <a:t>to</a:t>
            </a:r>
            <a:r>
              <a:rPr sz="3200" spc="-30" dirty="0">
                <a:latin typeface="Calibri"/>
                <a:cs typeface="Calibri"/>
              </a:rPr>
              <a:t> </a:t>
            </a:r>
            <a:r>
              <a:rPr sz="3200" spc="-5" dirty="0">
                <a:latin typeface="Calibri"/>
                <a:cs typeface="Calibri"/>
              </a:rPr>
              <a:t>form</a:t>
            </a:r>
            <a:r>
              <a:rPr sz="3200" spc="-60" dirty="0">
                <a:latin typeface="Calibri"/>
                <a:cs typeface="Calibri"/>
              </a:rPr>
              <a:t> </a:t>
            </a:r>
            <a:r>
              <a:rPr sz="3200" b="1" dirty="0">
                <a:solidFill>
                  <a:srgbClr val="FF0000"/>
                </a:solidFill>
                <a:latin typeface="Calibri"/>
                <a:cs typeface="Calibri"/>
              </a:rPr>
              <a:t>chromatin</a:t>
            </a:r>
            <a:endParaRPr sz="32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93845" y="107949"/>
            <a:ext cx="1083310" cy="701040"/>
          </a:xfrm>
          <a:prstGeom prst="rect">
            <a:avLst/>
          </a:prstGeom>
        </p:spPr>
        <p:txBody>
          <a:bodyPr vert="horz" wrap="square" lIns="0" tIns="16510" rIns="0" bIns="0" rtlCol="0">
            <a:spAutoFit/>
          </a:bodyPr>
          <a:lstStyle/>
          <a:p>
            <a:pPr marL="12700">
              <a:lnSpc>
                <a:spcPct val="100000"/>
              </a:lnSpc>
              <a:spcBef>
                <a:spcPts val="130"/>
              </a:spcBef>
            </a:pPr>
            <a:r>
              <a:rPr spc="-25" dirty="0"/>
              <a:t>C</a:t>
            </a:r>
            <a:r>
              <a:rPr spc="-15" dirty="0"/>
              <a:t>e</a:t>
            </a:r>
            <a:r>
              <a:rPr spc="30" dirty="0"/>
              <a:t>ll</a:t>
            </a:r>
            <a:r>
              <a:rPr spc="10" dirty="0"/>
              <a:t>s</a:t>
            </a:r>
          </a:p>
        </p:txBody>
      </p:sp>
      <p:pic>
        <p:nvPicPr>
          <p:cNvPr id="3" name="object 3"/>
          <p:cNvPicPr/>
          <p:nvPr/>
        </p:nvPicPr>
        <p:blipFill>
          <a:blip r:embed="rId2" cstate="print"/>
          <a:stretch>
            <a:fillRect/>
          </a:stretch>
        </p:blipFill>
        <p:spPr>
          <a:xfrm>
            <a:off x="0" y="1371600"/>
            <a:ext cx="9144000" cy="5334000"/>
          </a:xfrm>
          <a:prstGeom prst="rect">
            <a:avLst/>
          </a:prstGeom>
        </p:spPr>
      </p:pic>
      <p:sp>
        <p:nvSpPr>
          <p:cNvPr id="4" name="object 4"/>
          <p:cNvSpPr txBox="1"/>
          <p:nvPr/>
        </p:nvSpPr>
        <p:spPr>
          <a:xfrm>
            <a:off x="8480806" y="6458129"/>
            <a:ext cx="161290"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t>12</a:t>
            </a:fld>
            <a:endParaRPr sz="1200">
              <a:latin typeface="Arial MT"/>
              <a:cs typeface="Arial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480806" y="6458129"/>
            <a:ext cx="161290"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t>13</a:t>
            </a:fld>
            <a:endParaRPr sz="1200">
              <a:latin typeface="Arial MT"/>
              <a:cs typeface="Arial MT"/>
            </a:endParaRPr>
          </a:p>
        </p:txBody>
      </p:sp>
      <p:sp>
        <p:nvSpPr>
          <p:cNvPr id="2" name="object 2"/>
          <p:cNvSpPr txBox="1">
            <a:spLocks noGrp="1"/>
          </p:cNvSpPr>
          <p:nvPr>
            <p:ph type="title"/>
          </p:nvPr>
        </p:nvSpPr>
        <p:spPr>
          <a:xfrm>
            <a:off x="4093845" y="107949"/>
            <a:ext cx="1083310" cy="701040"/>
          </a:xfrm>
          <a:prstGeom prst="rect">
            <a:avLst/>
          </a:prstGeom>
        </p:spPr>
        <p:txBody>
          <a:bodyPr vert="horz" wrap="square" lIns="0" tIns="16510" rIns="0" bIns="0" rtlCol="0">
            <a:spAutoFit/>
          </a:bodyPr>
          <a:lstStyle/>
          <a:p>
            <a:pPr marL="12700">
              <a:lnSpc>
                <a:spcPct val="100000"/>
              </a:lnSpc>
              <a:spcBef>
                <a:spcPts val="130"/>
              </a:spcBef>
            </a:pPr>
            <a:r>
              <a:rPr spc="-25" dirty="0"/>
              <a:t>C</a:t>
            </a:r>
            <a:r>
              <a:rPr spc="-15" dirty="0"/>
              <a:t>e</a:t>
            </a:r>
            <a:r>
              <a:rPr spc="30" dirty="0"/>
              <a:t>ll</a:t>
            </a:r>
            <a:r>
              <a:rPr spc="10" dirty="0"/>
              <a:t>s</a:t>
            </a:r>
          </a:p>
        </p:txBody>
      </p:sp>
      <p:sp>
        <p:nvSpPr>
          <p:cNvPr id="3" name="object 3"/>
          <p:cNvSpPr txBox="1"/>
          <p:nvPr/>
        </p:nvSpPr>
        <p:spPr>
          <a:xfrm>
            <a:off x="536575" y="1508124"/>
            <a:ext cx="7449820" cy="2877185"/>
          </a:xfrm>
          <a:prstGeom prst="rect">
            <a:avLst/>
          </a:prstGeom>
        </p:spPr>
        <p:txBody>
          <a:bodyPr vert="horz" wrap="square" lIns="0" tIns="114935" rIns="0" bIns="0" rtlCol="0">
            <a:spAutoFit/>
          </a:bodyPr>
          <a:lstStyle/>
          <a:p>
            <a:pPr marL="12700">
              <a:lnSpc>
                <a:spcPct val="100000"/>
              </a:lnSpc>
              <a:spcBef>
                <a:spcPts val="905"/>
              </a:spcBef>
            </a:pPr>
            <a:r>
              <a:rPr sz="3200" b="1" spc="10" dirty="0">
                <a:solidFill>
                  <a:srgbClr val="FF0000"/>
                </a:solidFill>
                <a:latin typeface="Calibri"/>
                <a:cs typeface="Calibri"/>
              </a:rPr>
              <a:t>Ribosomes</a:t>
            </a:r>
            <a:endParaRPr sz="3200">
              <a:latin typeface="Calibri"/>
              <a:cs typeface="Calibri"/>
            </a:endParaRPr>
          </a:p>
          <a:p>
            <a:pPr marL="355600">
              <a:lnSpc>
                <a:spcPct val="100000"/>
              </a:lnSpc>
              <a:spcBef>
                <a:spcPts val="815"/>
              </a:spcBef>
            </a:pPr>
            <a:r>
              <a:rPr sz="3200" spc="5" dirty="0">
                <a:latin typeface="Calibri"/>
                <a:cs typeface="Calibri"/>
              </a:rPr>
              <a:t>-the</a:t>
            </a:r>
            <a:r>
              <a:rPr sz="3200" spc="-15" dirty="0">
                <a:latin typeface="Calibri"/>
                <a:cs typeface="Calibri"/>
              </a:rPr>
              <a:t> </a:t>
            </a:r>
            <a:r>
              <a:rPr sz="3200" spc="5" dirty="0">
                <a:latin typeface="Calibri"/>
                <a:cs typeface="Calibri"/>
              </a:rPr>
              <a:t>site</a:t>
            </a:r>
            <a:r>
              <a:rPr sz="3200" spc="-80" dirty="0">
                <a:latin typeface="Calibri"/>
                <a:cs typeface="Calibri"/>
              </a:rPr>
              <a:t> </a:t>
            </a:r>
            <a:r>
              <a:rPr sz="3200" spc="20" dirty="0">
                <a:latin typeface="Calibri"/>
                <a:cs typeface="Calibri"/>
              </a:rPr>
              <a:t>of</a:t>
            </a:r>
            <a:r>
              <a:rPr sz="3200" spc="-65" dirty="0">
                <a:latin typeface="Calibri"/>
                <a:cs typeface="Calibri"/>
              </a:rPr>
              <a:t> </a:t>
            </a:r>
            <a:r>
              <a:rPr sz="3200" spc="-5" dirty="0">
                <a:latin typeface="Calibri"/>
                <a:cs typeface="Calibri"/>
              </a:rPr>
              <a:t>protein</a:t>
            </a:r>
            <a:r>
              <a:rPr sz="3200" spc="-90" dirty="0">
                <a:latin typeface="Calibri"/>
                <a:cs typeface="Calibri"/>
              </a:rPr>
              <a:t> </a:t>
            </a:r>
            <a:r>
              <a:rPr sz="3200" spc="-5" dirty="0">
                <a:latin typeface="Calibri"/>
                <a:cs typeface="Calibri"/>
              </a:rPr>
              <a:t>synthesis</a:t>
            </a:r>
            <a:r>
              <a:rPr sz="3200" spc="-110" dirty="0">
                <a:latin typeface="Calibri"/>
                <a:cs typeface="Calibri"/>
              </a:rPr>
              <a:t> </a:t>
            </a:r>
            <a:r>
              <a:rPr sz="3200" spc="10" dirty="0">
                <a:latin typeface="Calibri"/>
                <a:cs typeface="Calibri"/>
              </a:rPr>
              <a:t>in</a:t>
            </a:r>
            <a:r>
              <a:rPr sz="3200" spc="-15" dirty="0">
                <a:latin typeface="Calibri"/>
                <a:cs typeface="Calibri"/>
              </a:rPr>
              <a:t> </a:t>
            </a:r>
            <a:r>
              <a:rPr sz="3200" spc="10" dirty="0">
                <a:latin typeface="Calibri"/>
                <a:cs typeface="Calibri"/>
              </a:rPr>
              <a:t>the</a:t>
            </a:r>
            <a:r>
              <a:rPr sz="3200" spc="-15" dirty="0">
                <a:latin typeface="Calibri"/>
                <a:cs typeface="Calibri"/>
              </a:rPr>
              <a:t> </a:t>
            </a:r>
            <a:r>
              <a:rPr sz="3200" spc="-5" dirty="0">
                <a:latin typeface="Calibri"/>
                <a:cs typeface="Calibri"/>
              </a:rPr>
              <a:t>cell</a:t>
            </a:r>
            <a:endParaRPr sz="3200">
              <a:latin typeface="Calibri"/>
              <a:cs typeface="Calibri"/>
            </a:endParaRPr>
          </a:p>
          <a:p>
            <a:pPr marL="355600">
              <a:lnSpc>
                <a:spcPct val="100000"/>
              </a:lnSpc>
              <a:spcBef>
                <a:spcPts val="819"/>
              </a:spcBef>
            </a:pPr>
            <a:r>
              <a:rPr sz="3200" spc="10" dirty="0">
                <a:latin typeface="Calibri"/>
                <a:cs typeface="Calibri"/>
              </a:rPr>
              <a:t>-composed</a:t>
            </a:r>
            <a:r>
              <a:rPr sz="3200" spc="-175" dirty="0">
                <a:latin typeface="Calibri"/>
                <a:cs typeface="Calibri"/>
              </a:rPr>
              <a:t> </a:t>
            </a:r>
            <a:r>
              <a:rPr sz="3200" spc="20" dirty="0">
                <a:latin typeface="Calibri"/>
                <a:cs typeface="Calibri"/>
              </a:rPr>
              <a:t>of</a:t>
            </a:r>
            <a:r>
              <a:rPr sz="3200" spc="-45" dirty="0">
                <a:latin typeface="Calibri"/>
                <a:cs typeface="Calibri"/>
              </a:rPr>
              <a:t> </a:t>
            </a:r>
            <a:r>
              <a:rPr sz="3200" b="1" spc="5" dirty="0">
                <a:solidFill>
                  <a:srgbClr val="FF0000"/>
                </a:solidFill>
                <a:latin typeface="Calibri"/>
                <a:cs typeface="Calibri"/>
              </a:rPr>
              <a:t>ribosomal</a:t>
            </a:r>
            <a:r>
              <a:rPr sz="3200" b="1" spc="-30" dirty="0">
                <a:solidFill>
                  <a:srgbClr val="FF0000"/>
                </a:solidFill>
                <a:latin typeface="Calibri"/>
                <a:cs typeface="Calibri"/>
              </a:rPr>
              <a:t> </a:t>
            </a:r>
            <a:r>
              <a:rPr sz="3200" b="1" dirty="0">
                <a:solidFill>
                  <a:srgbClr val="FF0000"/>
                </a:solidFill>
                <a:latin typeface="Calibri"/>
                <a:cs typeface="Calibri"/>
              </a:rPr>
              <a:t>RNA</a:t>
            </a:r>
            <a:r>
              <a:rPr sz="3200" b="1" spc="-50" dirty="0">
                <a:solidFill>
                  <a:srgbClr val="FF0000"/>
                </a:solidFill>
                <a:latin typeface="Calibri"/>
                <a:cs typeface="Calibri"/>
              </a:rPr>
              <a:t> </a:t>
            </a:r>
            <a:r>
              <a:rPr sz="3200" spc="30" dirty="0">
                <a:latin typeface="Calibri"/>
                <a:cs typeface="Calibri"/>
              </a:rPr>
              <a:t>and</a:t>
            </a:r>
            <a:r>
              <a:rPr sz="3200" spc="-30" dirty="0">
                <a:latin typeface="Calibri"/>
                <a:cs typeface="Calibri"/>
              </a:rPr>
              <a:t> </a:t>
            </a:r>
            <a:r>
              <a:rPr sz="3200" dirty="0">
                <a:latin typeface="Calibri"/>
                <a:cs typeface="Calibri"/>
              </a:rPr>
              <a:t>proteins</a:t>
            </a:r>
            <a:endParaRPr sz="3200">
              <a:latin typeface="Calibri"/>
              <a:cs typeface="Calibri"/>
            </a:endParaRPr>
          </a:p>
          <a:p>
            <a:pPr marL="355600" marR="76200">
              <a:lnSpc>
                <a:spcPct val="100000"/>
              </a:lnSpc>
              <a:spcBef>
                <a:spcPts val="815"/>
              </a:spcBef>
            </a:pPr>
            <a:r>
              <a:rPr sz="3200" spc="5" dirty="0">
                <a:latin typeface="Calibri"/>
                <a:cs typeface="Calibri"/>
              </a:rPr>
              <a:t>-found</a:t>
            </a:r>
            <a:r>
              <a:rPr sz="3200" spc="-100" dirty="0">
                <a:latin typeface="Calibri"/>
                <a:cs typeface="Calibri"/>
              </a:rPr>
              <a:t> </a:t>
            </a:r>
            <a:r>
              <a:rPr sz="3200" spc="10" dirty="0">
                <a:latin typeface="Calibri"/>
                <a:cs typeface="Calibri"/>
              </a:rPr>
              <a:t>within</a:t>
            </a:r>
            <a:r>
              <a:rPr sz="3200" spc="-80" dirty="0">
                <a:latin typeface="Calibri"/>
                <a:cs typeface="Calibri"/>
              </a:rPr>
              <a:t> </a:t>
            </a:r>
            <a:r>
              <a:rPr sz="3200" spc="5" dirty="0">
                <a:latin typeface="Calibri"/>
                <a:cs typeface="Calibri"/>
              </a:rPr>
              <a:t>the</a:t>
            </a:r>
            <a:r>
              <a:rPr sz="3200" spc="-10" dirty="0">
                <a:latin typeface="Calibri"/>
                <a:cs typeface="Calibri"/>
              </a:rPr>
              <a:t> </a:t>
            </a:r>
            <a:r>
              <a:rPr sz="3200" dirty="0">
                <a:latin typeface="Calibri"/>
                <a:cs typeface="Calibri"/>
              </a:rPr>
              <a:t>cytosol</a:t>
            </a:r>
            <a:r>
              <a:rPr sz="3200" spc="-110" dirty="0">
                <a:latin typeface="Calibri"/>
                <a:cs typeface="Calibri"/>
              </a:rPr>
              <a:t> </a:t>
            </a:r>
            <a:r>
              <a:rPr sz="3200" spc="20" dirty="0">
                <a:latin typeface="Calibri"/>
                <a:cs typeface="Calibri"/>
              </a:rPr>
              <a:t>of</a:t>
            </a:r>
            <a:r>
              <a:rPr sz="3200" spc="-60" dirty="0">
                <a:latin typeface="Calibri"/>
                <a:cs typeface="Calibri"/>
              </a:rPr>
              <a:t> </a:t>
            </a:r>
            <a:r>
              <a:rPr sz="3200" spc="5" dirty="0">
                <a:latin typeface="Calibri"/>
                <a:cs typeface="Calibri"/>
              </a:rPr>
              <a:t>the</a:t>
            </a:r>
            <a:r>
              <a:rPr sz="3200" spc="-5" dirty="0">
                <a:latin typeface="Calibri"/>
                <a:cs typeface="Calibri"/>
              </a:rPr>
              <a:t> </a:t>
            </a:r>
            <a:r>
              <a:rPr sz="3200" spc="10" dirty="0">
                <a:latin typeface="Calibri"/>
                <a:cs typeface="Calibri"/>
              </a:rPr>
              <a:t>cytoplasm </a:t>
            </a:r>
            <a:r>
              <a:rPr sz="3200" spc="-710" dirty="0">
                <a:latin typeface="Calibri"/>
                <a:cs typeface="Calibri"/>
              </a:rPr>
              <a:t> </a:t>
            </a:r>
            <a:r>
              <a:rPr sz="3200" spc="30" dirty="0">
                <a:latin typeface="Calibri"/>
                <a:cs typeface="Calibri"/>
              </a:rPr>
              <a:t>and</a:t>
            </a:r>
            <a:r>
              <a:rPr sz="3200" spc="-100" dirty="0">
                <a:latin typeface="Calibri"/>
                <a:cs typeface="Calibri"/>
              </a:rPr>
              <a:t> </a:t>
            </a:r>
            <a:r>
              <a:rPr sz="3200" spc="-15" dirty="0">
                <a:latin typeface="Calibri"/>
                <a:cs typeface="Calibri"/>
              </a:rPr>
              <a:t>attached</a:t>
            </a:r>
            <a:r>
              <a:rPr sz="3200" spc="-25" dirty="0">
                <a:latin typeface="Calibri"/>
                <a:cs typeface="Calibri"/>
              </a:rPr>
              <a:t> </a:t>
            </a:r>
            <a:r>
              <a:rPr sz="3200" spc="-5" dirty="0">
                <a:latin typeface="Calibri"/>
                <a:cs typeface="Calibri"/>
              </a:rPr>
              <a:t>to</a:t>
            </a:r>
            <a:r>
              <a:rPr sz="3200" spc="-30" dirty="0">
                <a:latin typeface="Calibri"/>
                <a:cs typeface="Calibri"/>
              </a:rPr>
              <a:t> </a:t>
            </a:r>
            <a:r>
              <a:rPr sz="3200" spc="10" dirty="0">
                <a:latin typeface="Calibri"/>
                <a:cs typeface="Calibri"/>
              </a:rPr>
              <a:t>internal</a:t>
            </a:r>
            <a:r>
              <a:rPr sz="3200" spc="-120" dirty="0">
                <a:latin typeface="Calibri"/>
                <a:cs typeface="Calibri"/>
              </a:rPr>
              <a:t> </a:t>
            </a:r>
            <a:r>
              <a:rPr sz="3200" dirty="0">
                <a:latin typeface="Calibri"/>
                <a:cs typeface="Calibri"/>
              </a:rPr>
              <a:t>membranes</a:t>
            </a:r>
            <a:endParaRPr sz="32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4E839C9-4238-4C64-BE0B-4258AD228286}"/>
              </a:ext>
            </a:extLst>
          </p:cNvPr>
          <p:cNvSpPr>
            <a:spLocks noGrp="1" noChangeArrowheads="1"/>
          </p:cNvSpPr>
          <p:nvPr>
            <p:ph type="title"/>
          </p:nvPr>
        </p:nvSpPr>
        <p:spPr>
          <a:xfrm>
            <a:off x="1861185" y="448500"/>
            <a:ext cx="5421629" cy="1354217"/>
          </a:xfrm>
        </p:spPr>
        <p:txBody>
          <a:bodyPr/>
          <a:lstStyle/>
          <a:p>
            <a:pPr eaLnBrk="1" hangingPunct="1"/>
            <a:r>
              <a:rPr lang="en-US" altLang="en-US" b="1" dirty="0">
                <a:solidFill>
                  <a:srgbClr val="0000FF"/>
                </a:solidFill>
              </a:rPr>
              <a:t>Organic molecules of Cells</a:t>
            </a:r>
            <a:r>
              <a:rPr lang="en-US" altLang="en-US" dirty="0"/>
              <a:t> </a:t>
            </a:r>
          </a:p>
        </p:txBody>
      </p:sp>
      <p:sp>
        <p:nvSpPr>
          <p:cNvPr id="9219" name="Rectangle 3">
            <a:extLst>
              <a:ext uri="{FF2B5EF4-FFF2-40B4-BE49-F238E27FC236}">
                <a16:creationId xmlns:a16="http://schemas.microsoft.com/office/drawing/2014/main" id="{B6107D67-E2AA-4331-AD37-66EAF614185A}"/>
              </a:ext>
            </a:extLst>
          </p:cNvPr>
          <p:cNvSpPr>
            <a:spLocks noGrp="1" noChangeArrowheads="1"/>
          </p:cNvSpPr>
          <p:nvPr>
            <p:ph type="body" idx="1"/>
          </p:nvPr>
        </p:nvSpPr>
        <p:spPr>
          <a:xfrm>
            <a:off x="383857" y="2209800"/>
            <a:ext cx="4655820" cy="794182"/>
          </a:xfrm>
        </p:spPr>
        <p:txBody>
          <a:bodyPr/>
          <a:lstStyle/>
          <a:p>
            <a:pPr eaLnBrk="1" hangingPunct="1"/>
            <a:r>
              <a:rPr lang="en-US" altLang="en-US" dirty="0"/>
              <a:t>Proteins</a:t>
            </a:r>
          </a:p>
          <a:p>
            <a:pPr eaLnBrk="1" hangingPunct="1"/>
            <a:r>
              <a:rPr lang="en-US" altLang="en-US" dirty="0"/>
              <a:t>Carbohydrates</a:t>
            </a:r>
          </a:p>
          <a:p>
            <a:pPr eaLnBrk="1" hangingPunct="1"/>
            <a:r>
              <a:rPr lang="en-US" altLang="en-US" dirty="0"/>
              <a:t>Lipids</a:t>
            </a:r>
          </a:p>
          <a:p>
            <a:pPr eaLnBrk="1" hangingPunct="1"/>
            <a:r>
              <a:rPr lang="en-US" altLang="en-US" dirty="0"/>
              <a:t>Nucleic acids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59970A5-3CD8-4A04-B17E-E5FFF04C7986}"/>
              </a:ext>
            </a:extLst>
          </p:cNvPr>
          <p:cNvSpPr>
            <a:spLocks noGrp="1" noChangeArrowheads="1"/>
          </p:cNvSpPr>
          <p:nvPr>
            <p:ph type="title"/>
          </p:nvPr>
        </p:nvSpPr>
        <p:spPr/>
        <p:txBody>
          <a:bodyPr/>
          <a:lstStyle/>
          <a:p>
            <a:pPr eaLnBrk="1" hangingPunct="1"/>
            <a:r>
              <a:rPr lang="en-US" altLang="en-US" b="1">
                <a:solidFill>
                  <a:srgbClr val="0000FF"/>
                </a:solidFill>
              </a:rPr>
              <a:t>Proteins</a:t>
            </a:r>
          </a:p>
        </p:txBody>
      </p:sp>
      <p:sp>
        <p:nvSpPr>
          <p:cNvPr id="10243" name="Rectangle 3">
            <a:extLst>
              <a:ext uri="{FF2B5EF4-FFF2-40B4-BE49-F238E27FC236}">
                <a16:creationId xmlns:a16="http://schemas.microsoft.com/office/drawing/2014/main" id="{F3CBCE05-CEEE-4322-BCB2-F1D34CB76B39}"/>
              </a:ext>
            </a:extLst>
          </p:cNvPr>
          <p:cNvSpPr>
            <a:spLocks noGrp="1" noChangeArrowheads="1"/>
          </p:cNvSpPr>
          <p:nvPr>
            <p:ph type="body" idx="1"/>
          </p:nvPr>
        </p:nvSpPr>
        <p:spPr>
          <a:xfrm>
            <a:off x="457200" y="1295400"/>
            <a:ext cx="8458200" cy="2677656"/>
          </a:xfrm>
        </p:spPr>
        <p:txBody>
          <a:bodyPr/>
          <a:lstStyle/>
          <a:p>
            <a:pPr eaLnBrk="1" hangingPunct="1"/>
            <a:r>
              <a:rPr lang="en-US" altLang="en-US" dirty="0"/>
              <a:t>Most diverse and complex macromolecules in the cell </a:t>
            </a:r>
          </a:p>
          <a:p>
            <a:pPr eaLnBrk="1" hangingPunct="1"/>
            <a:r>
              <a:rPr lang="en-US" altLang="en-US" dirty="0"/>
              <a:t>Used for structure, function and information</a:t>
            </a:r>
          </a:p>
          <a:p>
            <a:pPr eaLnBrk="1" hangingPunct="1"/>
            <a:r>
              <a:rPr lang="en-US" altLang="en-US" dirty="0"/>
              <a:t>Made of linearly arranged amino acid residues</a:t>
            </a:r>
          </a:p>
          <a:p>
            <a:pPr lvl="1" eaLnBrk="1" hangingPunct="1"/>
            <a:r>
              <a:rPr lang="en-US" altLang="en-US" dirty="0"/>
              <a:t> </a:t>
            </a:r>
          </a:p>
          <a:p>
            <a:pPr lvl="1" eaLnBrk="1" hangingPunct="1">
              <a:buFontTx/>
              <a:buNone/>
            </a:pPr>
            <a:endParaRPr lang="en-US" altLang="en-US" b="1" dirty="0"/>
          </a:p>
          <a:p>
            <a:pPr eaLnBrk="1" hangingPunct="1"/>
            <a:endParaRPr lang="en-US" altLang="en-US" sz="2800" b="1" dirty="0"/>
          </a:p>
          <a:p>
            <a:pPr eaLnBrk="1" hangingPunct="1"/>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AC1D00A-74F9-4883-A1FD-5F20FFC09801}"/>
              </a:ext>
            </a:extLst>
          </p:cNvPr>
          <p:cNvSpPr>
            <a:spLocks noGrp="1" noChangeArrowheads="1"/>
          </p:cNvSpPr>
          <p:nvPr>
            <p:ph type="title"/>
          </p:nvPr>
        </p:nvSpPr>
        <p:spPr/>
        <p:txBody>
          <a:bodyPr/>
          <a:lstStyle/>
          <a:p>
            <a:pPr eaLnBrk="1" hangingPunct="1"/>
            <a:r>
              <a:rPr lang="en-US" altLang="en-US" b="1">
                <a:solidFill>
                  <a:srgbClr val="0000FF"/>
                </a:solidFill>
              </a:rPr>
              <a:t>Types of Proteins</a:t>
            </a:r>
          </a:p>
        </p:txBody>
      </p:sp>
      <p:sp>
        <p:nvSpPr>
          <p:cNvPr id="11267" name="Rectangle 3">
            <a:extLst>
              <a:ext uri="{FF2B5EF4-FFF2-40B4-BE49-F238E27FC236}">
                <a16:creationId xmlns:a16="http://schemas.microsoft.com/office/drawing/2014/main" id="{A6F6A48B-91CE-41AF-A611-2855A7EA9354}"/>
              </a:ext>
            </a:extLst>
          </p:cNvPr>
          <p:cNvSpPr>
            <a:spLocks noGrp="1" noChangeArrowheads="1"/>
          </p:cNvSpPr>
          <p:nvPr>
            <p:ph type="body" idx="1"/>
          </p:nvPr>
        </p:nvSpPr>
        <p:spPr>
          <a:xfrm>
            <a:off x="0" y="1600200"/>
            <a:ext cx="8839200" cy="4953000"/>
          </a:xfrm>
        </p:spPr>
        <p:txBody>
          <a:bodyPr/>
          <a:lstStyle/>
          <a:p>
            <a:pPr lvl="1" eaLnBrk="1" hangingPunct="1">
              <a:buFontTx/>
              <a:buNone/>
            </a:pPr>
            <a:r>
              <a:rPr lang="en-US" altLang="en-US" sz="2400"/>
              <a:t>1) Enzymes – catalyzes covalent bond breakage or formation </a:t>
            </a:r>
          </a:p>
          <a:p>
            <a:pPr lvl="1" eaLnBrk="1" hangingPunct="1">
              <a:buFontTx/>
              <a:buNone/>
            </a:pPr>
            <a:r>
              <a:rPr lang="en-US" altLang="en-US" sz="2400"/>
              <a:t>2) Structural – collagen, elastin, keratin, etc. </a:t>
            </a:r>
          </a:p>
          <a:p>
            <a:pPr lvl="1" eaLnBrk="1" hangingPunct="1">
              <a:buFontTx/>
              <a:buNone/>
            </a:pPr>
            <a:r>
              <a:rPr lang="en-US" altLang="en-US" sz="2400"/>
              <a:t>3) Motility – actin, myosin, tubulin, etc. </a:t>
            </a:r>
          </a:p>
          <a:p>
            <a:pPr lvl="1" eaLnBrk="1" hangingPunct="1">
              <a:buFontTx/>
              <a:buNone/>
            </a:pPr>
            <a:r>
              <a:rPr lang="en-US" altLang="en-US" sz="2400"/>
              <a:t>4) Regulatory – bind to DNA to switch genes on or off </a:t>
            </a:r>
          </a:p>
          <a:p>
            <a:pPr lvl="1" eaLnBrk="1" hangingPunct="1">
              <a:buFontTx/>
              <a:buNone/>
            </a:pPr>
            <a:r>
              <a:rPr lang="en-US" altLang="en-US" sz="2400"/>
              <a:t>5) Storage – ovalbumin, casein, etc. </a:t>
            </a:r>
          </a:p>
          <a:p>
            <a:pPr lvl="1" eaLnBrk="1" hangingPunct="1">
              <a:buFontTx/>
              <a:buNone/>
            </a:pPr>
            <a:r>
              <a:rPr lang="en-US" altLang="en-US" sz="2400"/>
              <a:t>6) Hormonal – insulin, nerve growth factor (NGF), etc. </a:t>
            </a:r>
          </a:p>
          <a:p>
            <a:pPr lvl="1" eaLnBrk="1" hangingPunct="1">
              <a:buFontTx/>
              <a:buNone/>
            </a:pPr>
            <a:r>
              <a:rPr lang="en-US" altLang="en-US" sz="2400"/>
              <a:t>7) Receptors – hormone and neurotransmitter receptors </a:t>
            </a:r>
          </a:p>
          <a:p>
            <a:pPr lvl="1" eaLnBrk="1" hangingPunct="1">
              <a:buFontTx/>
              <a:buNone/>
            </a:pPr>
            <a:r>
              <a:rPr lang="en-US" altLang="en-US" sz="2400"/>
              <a:t>8) Transport – carries small molecules or irons </a:t>
            </a:r>
          </a:p>
          <a:p>
            <a:pPr lvl="1" eaLnBrk="1" hangingPunct="1">
              <a:buFontTx/>
              <a:buNone/>
            </a:pPr>
            <a:r>
              <a:rPr lang="en-US" altLang="en-US" sz="2400"/>
              <a:t>9) Special purpose proteins – green fluorescent protein, etc.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46175962-4261-445C-A4F1-B46D126EBD26}"/>
              </a:ext>
            </a:extLst>
          </p:cNvPr>
          <p:cNvSpPr>
            <a:spLocks noGrp="1" noChangeArrowheads="1"/>
          </p:cNvSpPr>
          <p:nvPr>
            <p:ph type="body" idx="1"/>
          </p:nvPr>
        </p:nvSpPr>
        <p:spPr>
          <a:xfrm>
            <a:off x="457200" y="1189038"/>
            <a:ext cx="8229600" cy="1992853"/>
          </a:xfrm>
        </p:spPr>
        <p:txBody>
          <a:bodyPr/>
          <a:lstStyle/>
          <a:p>
            <a:pPr eaLnBrk="1" hangingPunct="1"/>
            <a:r>
              <a:rPr lang="en-US" altLang="en-US" dirty="0"/>
              <a:t>Hydrophobic molecules</a:t>
            </a:r>
          </a:p>
          <a:p>
            <a:pPr lvl="1" eaLnBrk="1" hangingPunct="1"/>
            <a:r>
              <a:rPr lang="en-US" altLang="en-US" sz="2800" dirty="0"/>
              <a:t>Energy storage, membrane components, signal molecules</a:t>
            </a:r>
          </a:p>
          <a:p>
            <a:pPr lvl="1" eaLnBrk="1" hangingPunct="1"/>
            <a:r>
              <a:rPr lang="en-US" altLang="en-US" sz="2800" dirty="0"/>
              <a:t>Triglycerides (fat), phospholipids, waxes, sterols</a:t>
            </a:r>
          </a:p>
          <a:p>
            <a:pPr lvl="1" eaLnBrk="1" hangingPunct="1">
              <a:buFontTx/>
              <a:buNone/>
            </a:pPr>
            <a:endParaRPr lang="en-US" altLang="en-US" dirty="0"/>
          </a:p>
        </p:txBody>
      </p:sp>
      <p:sp>
        <p:nvSpPr>
          <p:cNvPr id="12291" name="Rectangle 4">
            <a:extLst>
              <a:ext uri="{FF2B5EF4-FFF2-40B4-BE49-F238E27FC236}">
                <a16:creationId xmlns:a16="http://schemas.microsoft.com/office/drawing/2014/main" id="{AD3CD30D-A22C-434A-AA6C-30B96D20E1A6}"/>
              </a:ext>
            </a:extLst>
          </p:cNvPr>
          <p:cNvSpPr>
            <a:spLocks noGrp="1" noChangeArrowheads="1"/>
          </p:cNvSpPr>
          <p:nvPr>
            <p:ph type="title"/>
          </p:nvPr>
        </p:nvSpPr>
        <p:spPr>
          <a:noFill/>
        </p:spPr>
        <p:txBody>
          <a:bodyPr/>
          <a:lstStyle/>
          <a:p>
            <a:pPr eaLnBrk="1" hangingPunct="1"/>
            <a:r>
              <a:rPr lang="en-US" altLang="en-US" b="1">
                <a:solidFill>
                  <a:srgbClr val="0000FF"/>
                </a:solidFill>
              </a:rPr>
              <a:t>Lipids</a:t>
            </a:r>
          </a:p>
        </p:txBody>
      </p:sp>
      <p:sp>
        <p:nvSpPr>
          <p:cNvPr id="12292" name="Rectangle 5">
            <a:extLst>
              <a:ext uri="{FF2B5EF4-FFF2-40B4-BE49-F238E27FC236}">
                <a16:creationId xmlns:a16="http://schemas.microsoft.com/office/drawing/2014/main" id="{5FE260EF-1A02-47AB-B59F-E848132C9860}"/>
              </a:ext>
            </a:extLst>
          </p:cNvPr>
          <p:cNvSpPr>
            <a:spLocks noChangeArrowheads="1"/>
          </p:cNvSpPr>
          <p:nvPr/>
        </p:nvSpPr>
        <p:spPr bwMode="auto">
          <a:xfrm>
            <a:off x="228600" y="44656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buFontTx/>
              <a:buChar char="•"/>
            </a:pPr>
            <a:r>
              <a:rPr lang="en-US" altLang="en-US" b="0"/>
              <a:t>Sugars, storage (glycogen, starch), Structural polymers (cellulose and chitin)</a:t>
            </a:r>
          </a:p>
          <a:p>
            <a:pPr lvl="1" eaLnBrk="1" hangingPunct="1">
              <a:buFontTx/>
              <a:buChar char="•"/>
            </a:pPr>
            <a:r>
              <a:rPr lang="en-US" altLang="en-US" b="0"/>
              <a:t>Major substrates of energy metabolism</a:t>
            </a:r>
          </a:p>
        </p:txBody>
      </p:sp>
      <p:sp>
        <p:nvSpPr>
          <p:cNvPr id="12293" name="Rectangle 6">
            <a:extLst>
              <a:ext uri="{FF2B5EF4-FFF2-40B4-BE49-F238E27FC236}">
                <a16:creationId xmlns:a16="http://schemas.microsoft.com/office/drawing/2014/main" id="{6814DC63-B1F3-440D-BBF7-E92F064756FD}"/>
              </a:ext>
            </a:extLst>
          </p:cNvPr>
          <p:cNvSpPr>
            <a:spLocks noChangeArrowheads="1"/>
          </p:cNvSpPr>
          <p:nvPr/>
        </p:nvSpPr>
        <p:spPr bwMode="auto">
          <a:xfrm>
            <a:off x="609600" y="3505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a:solidFill>
                  <a:srgbClr val="0000FF"/>
                </a:solidFill>
              </a:rPr>
              <a:t>Carbohydrates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ucleotides">
            <a:extLst>
              <a:ext uri="{FF2B5EF4-FFF2-40B4-BE49-F238E27FC236}">
                <a16:creationId xmlns:a16="http://schemas.microsoft.com/office/drawing/2014/main" id="{66C16D0B-1910-4DB2-974E-AB4353006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275" y="1295400"/>
            <a:ext cx="5800725"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a:extLst>
              <a:ext uri="{FF2B5EF4-FFF2-40B4-BE49-F238E27FC236}">
                <a16:creationId xmlns:a16="http://schemas.microsoft.com/office/drawing/2014/main" id="{C12EF35A-8034-4E5D-89DF-EE11CD08E3BB}"/>
              </a:ext>
            </a:extLst>
          </p:cNvPr>
          <p:cNvSpPr>
            <a:spLocks noGrp="1" noChangeArrowheads="1"/>
          </p:cNvSpPr>
          <p:nvPr>
            <p:ph type="title"/>
          </p:nvPr>
        </p:nvSpPr>
        <p:spPr/>
        <p:txBody>
          <a:bodyPr/>
          <a:lstStyle/>
          <a:p>
            <a:pPr eaLnBrk="1" hangingPunct="1"/>
            <a:r>
              <a:rPr lang="en-US" altLang="en-US"/>
              <a:t>Nucleic Acids</a:t>
            </a:r>
          </a:p>
        </p:txBody>
      </p:sp>
      <p:sp>
        <p:nvSpPr>
          <p:cNvPr id="13316" name="Rectangle 3">
            <a:extLst>
              <a:ext uri="{FF2B5EF4-FFF2-40B4-BE49-F238E27FC236}">
                <a16:creationId xmlns:a16="http://schemas.microsoft.com/office/drawing/2014/main" id="{BB691733-7BCF-4FD9-91AB-67D3C7FFE32F}"/>
              </a:ext>
            </a:extLst>
          </p:cNvPr>
          <p:cNvSpPr>
            <a:spLocks noGrp="1" noChangeArrowheads="1"/>
          </p:cNvSpPr>
          <p:nvPr>
            <p:ph type="body" idx="1"/>
          </p:nvPr>
        </p:nvSpPr>
        <p:spPr>
          <a:xfrm>
            <a:off x="304800" y="1600200"/>
            <a:ext cx="3429000" cy="4525963"/>
          </a:xfrm>
        </p:spPr>
        <p:txBody>
          <a:bodyPr/>
          <a:lstStyle/>
          <a:p>
            <a:pPr eaLnBrk="1" hangingPunct="1"/>
            <a:r>
              <a:rPr lang="en-US" altLang="en-US" sz="2800"/>
              <a:t>DNA (deoxyribonucleic acid) and RNA  encode genetic information for synthesis of all proteins</a:t>
            </a:r>
          </a:p>
          <a:p>
            <a:pPr eaLnBrk="1" hangingPunct="1"/>
            <a:r>
              <a:rPr lang="en-US" altLang="en-US" sz="2800"/>
              <a:t>Building blocks of life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D51FB43-E67D-4944-9E03-89625CB1C06A}"/>
              </a:ext>
            </a:extLst>
          </p:cNvPr>
          <p:cNvSpPr>
            <a:spLocks noGrp="1" noChangeArrowheads="1"/>
          </p:cNvSpPr>
          <p:nvPr>
            <p:ph type="title"/>
          </p:nvPr>
        </p:nvSpPr>
        <p:spPr/>
        <p:txBody>
          <a:bodyPr/>
          <a:lstStyle/>
          <a:p>
            <a:pPr eaLnBrk="1" hangingPunct="1">
              <a:defRPr/>
            </a:pPr>
            <a:r>
              <a:rPr lang="en-US" altLang="en-US" sz="6000">
                <a:solidFill>
                  <a:srgbClr val="0000FF"/>
                </a:solidFill>
                <a:effectLst>
                  <a:outerShdw blurRad="38100" dist="38100" dir="2700000" algn="tl">
                    <a:srgbClr val="C0C0C0"/>
                  </a:outerShdw>
                </a:effectLst>
              </a:rPr>
              <a:t>Ribosomes</a:t>
            </a:r>
            <a:endParaRPr lang="en-US" altLang="en-US"/>
          </a:p>
        </p:txBody>
      </p:sp>
      <p:sp>
        <p:nvSpPr>
          <p:cNvPr id="16387" name="Rectangle 3">
            <a:extLst>
              <a:ext uri="{FF2B5EF4-FFF2-40B4-BE49-F238E27FC236}">
                <a16:creationId xmlns:a16="http://schemas.microsoft.com/office/drawing/2014/main" id="{BFBD457F-E99D-47B3-B4FA-D2921B573342}"/>
              </a:ext>
            </a:extLst>
          </p:cNvPr>
          <p:cNvSpPr>
            <a:spLocks noGrp="1" noChangeArrowheads="1"/>
          </p:cNvSpPr>
          <p:nvPr>
            <p:ph type="body" sz="half" idx="1"/>
          </p:nvPr>
        </p:nvSpPr>
        <p:spPr/>
        <p:txBody>
          <a:bodyPr/>
          <a:lstStyle/>
          <a:p>
            <a:pPr eaLnBrk="1" hangingPunct="1"/>
            <a:endParaRPr lang="en-US" altLang="en-US" sz="2800"/>
          </a:p>
          <a:p>
            <a:pPr eaLnBrk="1" hangingPunct="1"/>
            <a:r>
              <a:rPr lang="en-US" altLang="en-US" sz="3600">
                <a:latin typeface="Comic Sans MS" panose="030F0702030302020204" pitchFamily="66" charset="0"/>
              </a:rPr>
              <a:t>Site where proteins are made</a:t>
            </a:r>
          </a:p>
          <a:p>
            <a:pPr eaLnBrk="1" hangingPunct="1"/>
            <a:r>
              <a:rPr lang="en-US" altLang="en-US" sz="3600">
                <a:latin typeface="Comic Sans MS" panose="030F0702030302020204" pitchFamily="66" charset="0"/>
              </a:rPr>
              <a:t>Cell parts are made of proteins</a:t>
            </a:r>
          </a:p>
        </p:txBody>
      </p:sp>
      <p:pic>
        <p:nvPicPr>
          <p:cNvPr id="26628" name="Picture 6" descr="hstl0302">
            <a:extLst>
              <a:ext uri="{FF2B5EF4-FFF2-40B4-BE49-F238E27FC236}">
                <a16:creationId xmlns:a16="http://schemas.microsoft.com/office/drawing/2014/main" id="{9EE8E355-54E1-4D60-99C5-1387A6F97E80}"/>
              </a:ext>
            </a:extLst>
          </p:cNvPr>
          <p:cNvPicPr>
            <a:picLocks noGrp="1"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6096000" y="2209800"/>
            <a:ext cx="2057400" cy="1208088"/>
          </a:xfrm>
        </p:spPr>
      </p:pic>
      <p:pic>
        <p:nvPicPr>
          <p:cNvPr id="26629" name="Picture 11" descr="hstl0302">
            <a:extLst>
              <a:ext uri="{FF2B5EF4-FFF2-40B4-BE49-F238E27FC236}">
                <a16:creationId xmlns:a16="http://schemas.microsoft.com/office/drawing/2014/main" id="{E18CF06A-0CBD-464A-A7CC-EBB0389585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5052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2" descr="hstl0302">
            <a:extLst>
              <a:ext uri="{FF2B5EF4-FFF2-40B4-BE49-F238E27FC236}">
                <a16:creationId xmlns:a16="http://schemas.microsoft.com/office/drawing/2014/main" id="{02CC48F1-1D20-4374-AF5D-DB92998DE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82941">
            <a:off x="6934200" y="4267200"/>
            <a:ext cx="1676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Text Box 13">
            <a:extLst>
              <a:ext uri="{FF2B5EF4-FFF2-40B4-BE49-F238E27FC236}">
                <a16:creationId xmlns:a16="http://schemas.microsoft.com/office/drawing/2014/main" id="{2E62F57F-E9D8-4FBE-855D-E2983F84757F}"/>
              </a:ext>
            </a:extLst>
          </p:cNvPr>
          <p:cNvSpPr txBox="1">
            <a:spLocks noChangeArrowheads="1"/>
          </p:cNvSpPr>
          <p:nvPr/>
        </p:nvSpPr>
        <p:spPr bwMode="auto">
          <a:xfrm>
            <a:off x="4267200" y="5486400"/>
            <a:ext cx="274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t>“Factories of the cell”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box(in)">
                                      <p:cBhvr>
                                        <p:cTn id="7" dur="500"/>
                                        <p:tgtEl>
                                          <p:spTgt spid="1638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397">
                                            <p:txEl>
                                              <p:pRg st="0" end="0"/>
                                            </p:txEl>
                                          </p:spTgt>
                                        </p:tgtEl>
                                        <p:attrNameLst>
                                          <p:attrName>style.visibility</p:attrName>
                                        </p:attrNameLst>
                                      </p:cBhvr>
                                      <p:to>
                                        <p:strVal val="visible"/>
                                      </p:to>
                                    </p:set>
                                    <p:animEffect transition="in" filter="checkerboard(across)">
                                      <p:cBhvr>
                                        <p:cTn id="12" dur="500"/>
                                        <p:tgtEl>
                                          <p:spTgt spid="163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39364" y="1112202"/>
            <a:ext cx="3917315" cy="701040"/>
          </a:xfrm>
          <a:prstGeom prst="rect">
            <a:avLst/>
          </a:prstGeom>
        </p:spPr>
        <p:txBody>
          <a:bodyPr vert="horz" wrap="square" lIns="0" tIns="16510" rIns="0" bIns="0" rtlCol="0">
            <a:spAutoFit/>
          </a:bodyPr>
          <a:lstStyle/>
          <a:p>
            <a:pPr marL="12700">
              <a:lnSpc>
                <a:spcPct val="100000"/>
              </a:lnSpc>
              <a:spcBef>
                <a:spcPts val="130"/>
              </a:spcBef>
            </a:pPr>
            <a:r>
              <a:rPr sz="4400" b="1" dirty="0">
                <a:latin typeface="Calibri"/>
                <a:cs typeface="Calibri"/>
              </a:rPr>
              <a:t>Definition</a:t>
            </a:r>
            <a:r>
              <a:rPr sz="4400" b="1" spc="-105" dirty="0">
                <a:latin typeface="Calibri"/>
                <a:cs typeface="Calibri"/>
              </a:rPr>
              <a:t> </a:t>
            </a:r>
            <a:r>
              <a:rPr sz="4400" b="1" spc="20" dirty="0">
                <a:latin typeface="Calibri"/>
                <a:cs typeface="Calibri"/>
              </a:rPr>
              <a:t>of</a:t>
            </a:r>
            <a:r>
              <a:rPr sz="4400" b="1" spc="-105" dirty="0">
                <a:latin typeface="Calibri"/>
                <a:cs typeface="Calibri"/>
              </a:rPr>
              <a:t> </a:t>
            </a:r>
            <a:r>
              <a:rPr sz="4400" b="1" dirty="0">
                <a:latin typeface="Calibri"/>
                <a:cs typeface="Calibri"/>
              </a:rPr>
              <a:t>Cell</a:t>
            </a:r>
            <a:endParaRPr sz="4400">
              <a:latin typeface="Calibri"/>
              <a:cs typeface="Calibri"/>
            </a:endParaRPr>
          </a:p>
        </p:txBody>
      </p:sp>
      <p:sp>
        <p:nvSpPr>
          <p:cNvPr id="3" name="object 3"/>
          <p:cNvSpPr txBox="1"/>
          <p:nvPr/>
        </p:nvSpPr>
        <p:spPr>
          <a:xfrm>
            <a:off x="1557274" y="3361944"/>
            <a:ext cx="6036310" cy="1004569"/>
          </a:xfrm>
          <a:prstGeom prst="rect">
            <a:avLst/>
          </a:prstGeom>
        </p:spPr>
        <p:txBody>
          <a:bodyPr vert="horz" wrap="square" lIns="0" tIns="16510" rIns="0" bIns="0" rtlCol="0">
            <a:spAutoFit/>
          </a:bodyPr>
          <a:lstStyle/>
          <a:p>
            <a:pPr marL="12700" marR="5080" indent="400685">
              <a:lnSpc>
                <a:spcPct val="100000"/>
              </a:lnSpc>
              <a:spcBef>
                <a:spcPts val="130"/>
              </a:spcBef>
            </a:pPr>
            <a:r>
              <a:rPr sz="3200" spc="15" dirty="0">
                <a:solidFill>
                  <a:srgbClr val="888888"/>
                </a:solidFill>
                <a:latin typeface="Calibri"/>
                <a:cs typeface="Calibri"/>
              </a:rPr>
              <a:t>A </a:t>
            </a:r>
            <a:r>
              <a:rPr sz="3200" spc="-5" dirty="0">
                <a:solidFill>
                  <a:srgbClr val="888888"/>
                </a:solidFill>
                <a:latin typeface="Calibri"/>
                <a:cs typeface="Calibri"/>
              </a:rPr>
              <a:t>cell </a:t>
            </a:r>
            <a:r>
              <a:rPr sz="3200" spc="5" dirty="0">
                <a:solidFill>
                  <a:srgbClr val="888888"/>
                </a:solidFill>
                <a:latin typeface="Calibri"/>
                <a:cs typeface="Calibri"/>
              </a:rPr>
              <a:t>is </a:t>
            </a:r>
            <a:r>
              <a:rPr sz="3200" spc="10" dirty="0">
                <a:solidFill>
                  <a:srgbClr val="888888"/>
                </a:solidFill>
                <a:latin typeface="Calibri"/>
                <a:cs typeface="Calibri"/>
              </a:rPr>
              <a:t>the smallest </a:t>
            </a:r>
            <a:r>
              <a:rPr sz="3200" spc="20" dirty="0">
                <a:solidFill>
                  <a:srgbClr val="888888"/>
                </a:solidFill>
                <a:latin typeface="Calibri"/>
                <a:cs typeface="Calibri"/>
              </a:rPr>
              <a:t>unit </a:t>
            </a:r>
            <a:r>
              <a:rPr sz="3200" spc="15" dirty="0">
                <a:solidFill>
                  <a:srgbClr val="888888"/>
                </a:solidFill>
                <a:latin typeface="Calibri"/>
                <a:cs typeface="Calibri"/>
              </a:rPr>
              <a:t>that </a:t>
            </a:r>
            <a:r>
              <a:rPr sz="3200" spc="5" dirty="0">
                <a:solidFill>
                  <a:srgbClr val="888888"/>
                </a:solidFill>
                <a:latin typeface="Calibri"/>
                <a:cs typeface="Calibri"/>
              </a:rPr>
              <a:t>is </a:t>
            </a:r>
            <a:r>
              <a:rPr sz="3200" spc="10" dirty="0">
                <a:solidFill>
                  <a:srgbClr val="888888"/>
                </a:solidFill>
                <a:latin typeface="Calibri"/>
                <a:cs typeface="Calibri"/>
              </a:rPr>
              <a:t> </a:t>
            </a:r>
            <a:r>
              <a:rPr sz="3200" spc="-10" dirty="0">
                <a:solidFill>
                  <a:srgbClr val="888888"/>
                </a:solidFill>
                <a:latin typeface="Calibri"/>
                <a:cs typeface="Calibri"/>
              </a:rPr>
              <a:t>c</a:t>
            </a:r>
            <a:r>
              <a:rPr sz="3200" spc="40" dirty="0">
                <a:solidFill>
                  <a:srgbClr val="888888"/>
                </a:solidFill>
                <a:latin typeface="Calibri"/>
                <a:cs typeface="Calibri"/>
              </a:rPr>
              <a:t>apab</a:t>
            </a:r>
            <a:r>
              <a:rPr sz="3200" spc="10" dirty="0">
                <a:solidFill>
                  <a:srgbClr val="888888"/>
                </a:solidFill>
                <a:latin typeface="Calibri"/>
                <a:cs typeface="Calibri"/>
              </a:rPr>
              <a:t>le</a:t>
            </a:r>
            <a:r>
              <a:rPr sz="3200" spc="-220" dirty="0">
                <a:solidFill>
                  <a:srgbClr val="888888"/>
                </a:solidFill>
                <a:latin typeface="Calibri"/>
                <a:cs typeface="Calibri"/>
              </a:rPr>
              <a:t> </a:t>
            </a:r>
            <a:r>
              <a:rPr sz="3200" spc="35" dirty="0">
                <a:solidFill>
                  <a:srgbClr val="888888"/>
                </a:solidFill>
                <a:latin typeface="Calibri"/>
                <a:cs typeface="Calibri"/>
              </a:rPr>
              <a:t>o</a:t>
            </a:r>
            <a:r>
              <a:rPr sz="3200" spc="5" dirty="0">
                <a:solidFill>
                  <a:srgbClr val="888888"/>
                </a:solidFill>
                <a:latin typeface="Calibri"/>
                <a:cs typeface="Calibri"/>
              </a:rPr>
              <a:t>f</a:t>
            </a:r>
            <a:r>
              <a:rPr sz="3200" spc="-60" dirty="0">
                <a:solidFill>
                  <a:srgbClr val="888888"/>
                </a:solidFill>
                <a:latin typeface="Calibri"/>
                <a:cs typeface="Calibri"/>
              </a:rPr>
              <a:t> </a:t>
            </a:r>
            <a:r>
              <a:rPr sz="3200" spc="40" dirty="0">
                <a:solidFill>
                  <a:srgbClr val="888888"/>
                </a:solidFill>
                <a:latin typeface="Calibri"/>
                <a:cs typeface="Calibri"/>
              </a:rPr>
              <a:t>p</a:t>
            </a:r>
            <a:r>
              <a:rPr sz="3200" spc="-25" dirty="0">
                <a:solidFill>
                  <a:srgbClr val="888888"/>
                </a:solidFill>
                <a:latin typeface="Calibri"/>
                <a:cs typeface="Calibri"/>
              </a:rPr>
              <a:t>e</a:t>
            </a:r>
            <a:r>
              <a:rPr sz="3200" spc="10" dirty="0">
                <a:solidFill>
                  <a:srgbClr val="888888"/>
                </a:solidFill>
                <a:latin typeface="Calibri"/>
                <a:cs typeface="Calibri"/>
              </a:rPr>
              <a:t>r</a:t>
            </a:r>
            <a:r>
              <a:rPr sz="3200" spc="-85" dirty="0">
                <a:solidFill>
                  <a:srgbClr val="888888"/>
                </a:solidFill>
                <a:latin typeface="Calibri"/>
                <a:cs typeface="Calibri"/>
              </a:rPr>
              <a:t>f</a:t>
            </a:r>
            <a:r>
              <a:rPr sz="3200" spc="35" dirty="0">
                <a:solidFill>
                  <a:srgbClr val="888888"/>
                </a:solidFill>
                <a:latin typeface="Calibri"/>
                <a:cs typeface="Calibri"/>
              </a:rPr>
              <a:t>o</a:t>
            </a:r>
            <a:r>
              <a:rPr sz="3200" spc="10" dirty="0">
                <a:solidFill>
                  <a:srgbClr val="888888"/>
                </a:solidFill>
                <a:latin typeface="Calibri"/>
                <a:cs typeface="Calibri"/>
              </a:rPr>
              <a:t>r</a:t>
            </a:r>
            <a:r>
              <a:rPr sz="3200" spc="-10" dirty="0">
                <a:solidFill>
                  <a:srgbClr val="888888"/>
                </a:solidFill>
                <a:latin typeface="Calibri"/>
                <a:cs typeface="Calibri"/>
              </a:rPr>
              <a:t>m</a:t>
            </a:r>
            <a:r>
              <a:rPr sz="3200" spc="5" dirty="0">
                <a:solidFill>
                  <a:srgbClr val="888888"/>
                </a:solidFill>
                <a:latin typeface="Calibri"/>
                <a:cs typeface="Calibri"/>
              </a:rPr>
              <a:t>i</a:t>
            </a:r>
            <a:r>
              <a:rPr sz="3200" spc="50" dirty="0">
                <a:solidFill>
                  <a:srgbClr val="888888"/>
                </a:solidFill>
                <a:latin typeface="Calibri"/>
                <a:cs typeface="Calibri"/>
              </a:rPr>
              <a:t>n</a:t>
            </a:r>
            <a:r>
              <a:rPr sz="3200" spc="10" dirty="0">
                <a:solidFill>
                  <a:srgbClr val="888888"/>
                </a:solidFill>
                <a:latin typeface="Calibri"/>
                <a:cs typeface="Calibri"/>
              </a:rPr>
              <a:t>g</a:t>
            </a:r>
            <a:r>
              <a:rPr sz="3200" spc="-70" dirty="0">
                <a:solidFill>
                  <a:srgbClr val="888888"/>
                </a:solidFill>
                <a:latin typeface="Calibri"/>
                <a:cs typeface="Calibri"/>
              </a:rPr>
              <a:t> </a:t>
            </a:r>
            <a:r>
              <a:rPr sz="3200" spc="5" dirty="0">
                <a:solidFill>
                  <a:srgbClr val="888888"/>
                </a:solidFill>
                <a:latin typeface="Calibri"/>
                <a:cs typeface="Calibri"/>
              </a:rPr>
              <a:t>l</a:t>
            </a:r>
            <a:r>
              <a:rPr sz="3200" spc="15" dirty="0">
                <a:solidFill>
                  <a:srgbClr val="888888"/>
                </a:solidFill>
                <a:latin typeface="Calibri"/>
                <a:cs typeface="Calibri"/>
              </a:rPr>
              <a:t>i</a:t>
            </a:r>
            <a:r>
              <a:rPr sz="3200" spc="-80" dirty="0">
                <a:solidFill>
                  <a:srgbClr val="888888"/>
                </a:solidFill>
                <a:latin typeface="Calibri"/>
                <a:cs typeface="Calibri"/>
              </a:rPr>
              <a:t>f</a:t>
            </a:r>
            <a:r>
              <a:rPr sz="3200" spc="10" dirty="0">
                <a:solidFill>
                  <a:srgbClr val="888888"/>
                </a:solidFill>
                <a:latin typeface="Calibri"/>
                <a:cs typeface="Calibri"/>
              </a:rPr>
              <a:t>e</a:t>
            </a:r>
            <a:r>
              <a:rPr sz="3200" spc="-80" dirty="0">
                <a:solidFill>
                  <a:srgbClr val="888888"/>
                </a:solidFill>
                <a:latin typeface="Calibri"/>
                <a:cs typeface="Calibri"/>
              </a:rPr>
              <a:t> </a:t>
            </a:r>
            <a:r>
              <a:rPr sz="3200" spc="-10" dirty="0">
                <a:solidFill>
                  <a:srgbClr val="888888"/>
                </a:solidFill>
                <a:latin typeface="Calibri"/>
                <a:cs typeface="Calibri"/>
              </a:rPr>
              <a:t>f</a:t>
            </a:r>
            <a:r>
              <a:rPr sz="3200" spc="40" dirty="0">
                <a:solidFill>
                  <a:srgbClr val="888888"/>
                </a:solidFill>
                <a:latin typeface="Calibri"/>
                <a:cs typeface="Calibri"/>
              </a:rPr>
              <a:t>un</a:t>
            </a:r>
            <a:r>
              <a:rPr sz="3200" spc="-10" dirty="0">
                <a:solidFill>
                  <a:srgbClr val="888888"/>
                </a:solidFill>
                <a:latin typeface="Calibri"/>
                <a:cs typeface="Calibri"/>
              </a:rPr>
              <a:t>c</a:t>
            </a:r>
            <a:r>
              <a:rPr sz="3200" spc="-25" dirty="0">
                <a:solidFill>
                  <a:srgbClr val="888888"/>
                </a:solidFill>
                <a:latin typeface="Calibri"/>
                <a:cs typeface="Calibri"/>
              </a:rPr>
              <a:t>t</a:t>
            </a:r>
            <a:r>
              <a:rPr sz="3200" spc="5" dirty="0">
                <a:solidFill>
                  <a:srgbClr val="888888"/>
                </a:solidFill>
                <a:latin typeface="Calibri"/>
                <a:cs typeface="Calibri"/>
              </a:rPr>
              <a:t>i</a:t>
            </a:r>
            <a:r>
              <a:rPr sz="3200" spc="45" dirty="0">
                <a:solidFill>
                  <a:srgbClr val="888888"/>
                </a:solidFill>
                <a:latin typeface="Calibri"/>
                <a:cs typeface="Calibri"/>
              </a:rPr>
              <a:t>o</a:t>
            </a:r>
            <a:r>
              <a:rPr sz="3200" spc="40" dirty="0">
                <a:solidFill>
                  <a:srgbClr val="888888"/>
                </a:solidFill>
                <a:latin typeface="Calibri"/>
                <a:cs typeface="Calibri"/>
              </a:rPr>
              <a:t>n</a:t>
            </a:r>
            <a:r>
              <a:rPr sz="3200" spc="15" dirty="0">
                <a:solidFill>
                  <a:srgbClr val="888888"/>
                </a:solidFill>
                <a:latin typeface="Calibri"/>
                <a:cs typeface="Calibri"/>
              </a:rPr>
              <a:t>s</a:t>
            </a:r>
            <a:r>
              <a:rPr sz="3200" spc="5" dirty="0">
                <a:solidFill>
                  <a:srgbClr val="888888"/>
                </a:solidFill>
                <a:latin typeface="Calibri"/>
                <a:cs typeface="Calibri"/>
              </a:rPr>
              <a:t>.</a:t>
            </a:r>
            <a:endParaRPr sz="32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6250" y="460692"/>
            <a:ext cx="3124200" cy="701040"/>
          </a:xfrm>
          <a:prstGeom prst="rect">
            <a:avLst/>
          </a:prstGeom>
        </p:spPr>
        <p:txBody>
          <a:bodyPr vert="horz" wrap="square" lIns="0" tIns="16510" rIns="0" bIns="0" rtlCol="0">
            <a:spAutoFit/>
          </a:bodyPr>
          <a:lstStyle/>
          <a:p>
            <a:pPr marL="12700">
              <a:lnSpc>
                <a:spcPct val="100000"/>
              </a:lnSpc>
              <a:spcBef>
                <a:spcPts val="130"/>
              </a:spcBef>
            </a:pPr>
            <a:r>
              <a:rPr dirty="0"/>
              <a:t>Cell</a:t>
            </a:r>
            <a:r>
              <a:rPr spc="-80" dirty="0"/>
              <a:t> </a:t>
            </a:r>
            <a:r>
              <a:rPr spc="10" dirty="0"/>
              <a:t>Structure</a:t>
            </a:r>
          </a:p>
        </p:txBody>
      </p:sp>
      <p:sp>
        <p:nvSpPr>
          <p:cNvPr id="3" name="object 3"/>
          <p:cNvSpPr txBox="1"/>
          <p:nvPr/>
        </p:nvSpPr>
        <p:spPr>
          <a:xfrm>
            <a:off x="536575" y="1488693"/>
            <a:ext cx="7373620" cy="2686685"/>
          </a:xfrm>
          <a:prstGeom prst="rect">
            <a:avLst/>
          </a:prstGeom>
        </p:spPr>
        <p:txBody>
          <a:bodyPr vert="horz" wrap="square" lIns="0" tIns="131445" rIns="0" bIns="0" rtlCol="0">
            <a:spAutoFit/>
          </a:bodyPr>
          <a:lstStyle/>
          <a:p>
            <a:pPr marL="355600" indent="-343535">
              <a:lnSpc>
                <a:spcPct val="100000"/>
              </a:lnSpc>
              <a:spcBef>
                <a:spcPts val="1035"/>
              </a:spcBef>
              <a:buFont typeface="Arial MT"/>
              <a:buChar char="•"/>
              <a:tabLst>
                <a:tab pos="356235" algn="l"/>
              </a:tabLst>
            </a:pPr>
            <a:r>
              <a:rPr sz="3600" b="1" dirty="0">
                <a:latin typeface="Calibri"/>
                <a:cs typeface="Calibri"/>
              </a:rPr>
              <a:t>All</a:t>
            </a:r>
            <a:r>
              <a:rPr sz="3600" b="1" spc="-10" dirty="0">
                <a:latin typeface="Calibri"/>
                <a:cs typeface="Calibri"/>
              </a:rPr>
              <a:t> </a:t>
            </a:r>
            <a:r>
              <a:rPr sz="3600" b="1" spc="-5" dirty="0">
                <a:latin typeface="Calibri"/>
                <a:cs typeface="Calibri"/>
              </a:rPr>
              <a:t>Cells</a:t>
            </a:r>
            <a:r>
              <a:rPr sz="3600" b="1" spc="-35" dirty="0">
                <a:latin typeface="Calibri"/>
                <a:cs typeface="Calibri"/>
              </a:rPr>
              <a:t> </a:t>
            </a:r>
            <a:r>
              <a:rPr sz="3600" b="1" spc="-5" dirty="0">
                <a:latin typeface="Calibri"/>
                <a:cs typeface="Calibri"/>
              </a:rPr>
              <a:t>have:</a:t>
            </a:r>
            <a:endParaRPr sz="3600">
              <a:latin typeface="Calibri"/>
              <a:cs typeface="Calibri"/>
            </a:endParaRPr>
          </a:p>
          <a:p>
            <a:pPr marL="469900">
              <a:lnSpc>
                <a:spcPct val="100000"/>
              </a:lnSpc>
              <a:spcBef>
                <a:spcPts val="935"/>
              </a:spcBef>
            </a:pPr>
            <a:r>
              <a:rPr sz="3600" spc="80" dirty="0">
                <a:latin typeface="Arial MT"/>
                <a:cs typeface="Arial MT"/>
              </a:rPr>
              <a:t>–</a:t>
            </a:r>
            <a:r>
              <a:rPr sz="3600" spc="80" dirty="0">
                <a:latin typeface="Calibri"/>
                <a:cs typeface="Calibri"/>
              </a:rPr>
              <a:t>an</a:t>
            </a:r>
            <a:r>
              <a:rPr sz="3600" spc="-15" dirty="0">
                <a:latin typeface="Calibri"/>
                <a:cs typeface="Calibri"/>
              </a:rPr>
              <a:t> </a:t>
            </a:r>
            <a:r>
              <a:rPr sz="3600" spc="-25" dirty="0">
                <a:latin typeface="Calibri"/>
                <a:cs typeface="Calibri"/>
              </a:rPr>
              <a:t>outermost</a:t>
            </a:r>
            <a:r>
              <a:rPr sz="3600" spc="75" dirty="0">
                <a:latin typeface="Calibri"/>
                <a:cs typeface="Calibri"/>
              </a:rPr>
              <a:t> </a:t>
            </a:r>
            <a:r>
              <a:rPr sz="3600" spc="-10" dirty="0">
                <a:latin typeface="Calibri"/>
                <a:cs typeface="Calibri"/>
              </a:rPr>
              <a:t>plasma</a:t>
            </a:r>
            <a:r>
              <a:rPr sz="3600" spc="5" dirty="0">
                <a:latin typeface="Calibri"/>
                <a:cs typeface="Calibri"/>
              </a:rPr>
              <a:t> </a:t>
            </a:r>
            <a:r>
              <a:rPr sz="3600" spc="-20" dirty="0">
                <a:latin typeface="Calibri"/>
                <a:cs typeface="Calibri"/>
              </a:rPr>
              <a:t>membrane</a:t>
            </a:r>
            <a:endParaRPr sz="3600">
              <a:latin typeface="Calibri"/>
              <a:cs typeface="Calibri"/>
            </a:endParaRPr>
          </a:p>
          <a:p>
            <a:pPr marL="469900">
              <a:lnSpc>
                <a:spcPct val="100000"/>
              </a:lnSpc>
              <a:spcBef>
                <a:spcPts val="865"/>
              </a:spcBef>
            </a:pPr>
            <a:r>
              <a:rPr sz="3600" spc="30" dirty="0">
                <a:latin typeface="Arial MT"/>
                <a:cs typeface="Arial MT"/>
              </a:rPr>
              <a:t>–</a:t>
            </a:r>
            <a:r>
              <a:rPr sz="3600" spc="30" dirty="0">
                <a:latin typeface="Calibri"/>
                <a:cs typeface="Calibri"/>
              </a:rPr>
              <a:t>genetic</a:t>
            </a:r>
            <a:r>
              <a:rPr sz="3600" spc="-95" dirty="0">
                <a:latin typeface="Calibri"/>
                <a:cs typeface="Calibri"/>
              </a:rPr>
              <a:t> </a:t>
            </a:r>
            <a:r>
              <a:rPr sz="3600" spc="-10" dirty="0">
                <a:latin typeface="Calibri"/>
                <a:cs typeface="Calibri"/>
              </a:rPr>
              <a:t>material</a:t>
            </a:r>
            <a:r>
              <a:rPr sz="3600" spc="-5" dirty="0">
                <a:latin typeface="Calibri"/>
                <a:cs typeface="Calibri"/>
              </a:rPr>
              <a:t> </a:t>
            </a:r>
            <a:r>
              <a:rPr sz="3600" dirty="0">
                <a:latin typeface="Calibri"/>
                <a:cs typeface="Calibri"/>
              </a:rPr>
              <a:t>in</a:t>
            </a:r>
            <a:r>
              <a:rPr sz="3600" spc="-25" dirty="0">
                <a:latin typeface="Calibri"/>
                <a:cs typeface="Calibri"/>
              </a:rPr>
              <a:t> </a:t>
            </a:r>
            <a:r>
              <a:rPr sz="3600" spc="-5" dirty="0">
                <a:latin typeface="Calibri"/>
                <a:cs typeface="Calibri"/>
              </a:rPr>
              <a:t>the</a:t>
            </a:r>
            <a:r>
              <a:rPr sz="3600" spc="5" dirty="0">
                <a:latin typeface="Calibri"/>
                <a:cs typeface="Calibri"/>
              </a:rPr>
              <a:t> </a:t>
            </a:r>
            <a:r>
              <a:rPr sz="3600" spc="-15" dirty="0">
                <a:latin typeface="Calibri"/>
                <a:cs typeface="Calibri"/>
              </a:rPr>
              <a:t>form</a:t>
            </a:r>
            <a:r>
              <a:rPr sz="3600" spc="-95" dirty="0">
                <a:latin typeface="Calibri"/>
                <a:cs typeface="Calibri"/>
              </a:rPr>
              <a:t> </a:t>
            </a:r>
            <a:r>
              <a:rPr sz="3600" spc="-15" dirty="0">
                <a:latin typeface="Calibri"/>
                <a:cs typeface="Calibri"/>
              </a:rPr>
              <a:t>of</a:t>
            </a:r>
            <a:r>
              <a:rPr sz="3600" spc="10" dirty="0">
                <a:latin typeface="Calibri"/>
                <a:cs typeface="Calibri"/>
              </a:rPr>
              <a:t> </a:t>
            </a:r>
            <a:r>
              <a:rPr sz="3600" spc="15" dirty="0">
                <a:latin typeface="Calibri"/>
                <a:cs typeface="Calibri"/>
              </a:rPr>
              <a:t>DNA</a:t>
            </a:r>
            <a:endParaRPr sz="3600">
              <a:latin typeface="Calibri"/>
              <a:cs typeface="Calibri"/>
            </a:endParaRPr>
          </a:p>
          <a:p>
            <a:pPr marL="469900">
              <a:lnSpc>
                <a:spcPct val="100000"/>
              </a:lnSpc>
              <a:spcBef>
                <a:spcPts val="935"/>
              </a:spcBef>
            </a:pPr>
            <a:r>
              <a:rPr sz="3600" spc="20" dirty="0">
                <a:latin typeface="Arial MT"/>
                <a:cs typeface="Arial MT"/>
              </a:rPr>
              <a:t>–</a:t>
            </a:r>
            <a:r>
              <a:rPr sz="3600" spc="20" dirty="0">
                <a:latin typeface="Calibri"/>
                <a:cs typeface="Calibri"/>
              </a:rPr>
              <a:t>cytoplasm</a:t>
            </a:r>
            <a:r>
              <a:rPr sz="3600" spc="-45" dirty="0">
                <a:latin typeface="Calibri"/>
                <a:cs typeface="Calibri"/>
              </a:rPr>
              <a:t> </a:t>
            </a:r>
            <a:r>
              <a:rPr sz="3600" spc="-5" dirty="0">
                <a:latin typeface="Calibri"/>
                <a:cs typeface="Calibri"/>
              </a:rPr>
              <a:t>with</a:t>
            </a:r>
            <a:r>
              <a:rPr sz="3600" spc="50" dirty="0">
                <a:latin typeface="Calibri"/>
                <a:cs typeface="Calibri"/>
              </a:rPr>
              <a:t> </a:t>
            </a:r>
            <a:r>
              <a:rPr sz="3600" spc="-10" dirty="0">
                <a:latin typeface="Calibri"/>
                <a:cs typeface="Calibri"/>
              </a:rPr>
              <a:t>ribosomes</a:t>
            </a:r>
            <a:endParaRPr sz="36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87675" y="2295778"/>
            <a:ext cx="3172460" cy="1033144"/>
          </a:xfrm>
          <a:prstGeom prst="rect">
            <a:avLst/>
          </a:prstGeom>
        </p:spPr>
        <p:txBody>
          <a:bodyPr vert="horz" wrap="square" lIns="0" tIns="13970" rIns="0" bIns="0" rtlCol="0">
            <a:spAutoFit/>
          </a:bodyPr>
          <a:lstStyle/>
          <a:p>
            <a:pPr marL="12700">
              <a:lnSpc>
                <a:spcPct val="100000"/>
              </a:lnSpc>
              <a:spcBef>
                <a:spcPts val="110"/>
              </a:spcBef>
            </a:pPr>
            <a:r>
              <a:rPr sz="6600" dirty="0">
                <a:latin typeface="Calibri"/>
                <a:cs typeface="Calibri"/>
              </a:rPr>
              <a:t>Cell</a:t>
            </a:r>
            <a:r>
              <a:rPr sz="6600" spc="-125" dirty="0">
                <a:latin typeface="Calibri"/>
                <a:cs typeface="Calibri"/>
              </a:rPr>
              <a:t> </a:t>
            </a:r>
            <a:r>
              <a:rPr sz="6600" spc="-40" dirty="0">
                <a:latin typeface="Calibri"/>
                <a:cs typeface="Calibri"/>
              </a:rPr>
              <a:t>Parts</a:t>
            </a:r>
            <a:endParaRPr sz="6600">
              <a:latin typeface="Calibri"/>
              <a:cs typeface="Calibri"/>
            </a:endParaRPr>
          </a:p>
        </p:txBody>
      </p:sp>
      <p:sp>
        <p:nvSpPr>
          <p:cNvPr id="3" name="object 3"/>
          <p:cNvSpPr txBox="1">
            <a:spLocks noGrp="1"/>
          </p:cNvSpPr>
          <p:nvPr>
            <p:ph type="subTitle" idx="4"/>
          </p:nvPr>
        </p:nvSpPr>
        <p:spPr>
          <a:prstGeom prst="rect">
            <a:avLst/>
          </a:prstGeom>
        </p:spPr>
        <p:txBody>
          <a:bodyPr vert="horz" wrap="square" lIns="0" tIns="13335" rIns="0" bIns="0" rtlCol="0">
            <a:spAutoFit/>
          </a:bodyPr>
          <a:lstStyle/>
          <a:p>
            <a:pPr marL="22225">
              <a:lnSpc>
                <a:spcPct val="100000"/>
              </a:lnSpc>
              <a:spcBef>
                <a:spcPts val="105"/>
              </a:spcBef>
            </a:pPr>
            <a:r>
              <a:rPr spc="20" dirty="0"/>
              <a:t>O</a:t>
            </a:r>
            <a:r>
              <a:rPr spc="-85" dirty="0"/>
              <a:t>r</a:t>
            </a:r>
            <a:r>
              <a:rPr spc="-70" dirty="0"/>
              <a:t>g</a:t>
            </a:r>
            <a:r>
              <a:rPr spc="-40" dirty="0"/>
              <a:t>a</a:t>
            </a:r>
            <a:r>
              <a:rPr spc="-5" dirty="0"/>
              <a:t>n</a:t>
            </a:r>
            <a:r>
              <a:rPr spc="10" dirty="0"/>
              <a:t>e</a:t>
            </a:r>
            <a:r>
              <a:rPr spc="25" dirty="0"/>
              <a:t>ll</a:t>
            </a:r>
            <a:r>
              <a:rPr dirty="0"/>
              <a:t>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6210" y="2482532"/>
            <a:ext cx="4763135" cy="701040"/>
          </a:xfrm>
          <a:prstGeom prst="rect">
            <a:avLst/>
          </a:prstGeom>
        </p:spPr>
        <p:txBody>
          <a:bodyPr vert="horz" wrap="square" lIns="0" tIns="16510" rIns="0" bIns="0" rtlCol="0">
            <a:spAutoFit/>
          </a:bodyPr>
          <a:lstStyle/>
          <a:p>
            <a:pPr marL="12700">
              <a:lnSpc>
                <a:spcPct val="100000"/>
              </a:lnSpc>
              <a:spcBef>
                <a:spcPts val="130"/>
              </a:spcBef>
            </a:pPr>
            <a:r>
              <a:rPr b="1" spc="15" dirty="0">
                <a:latin typeface="Calibri"/>
                <a:cs typeface="Calibri"/>
              </a:rPr>
              <a:t>S</a:t>
            </a:r>
            <a:r>
              <a:rPr b="1" spc="35" dirty="0">
                <a:latin typeface="Calibri"/>
                <a:cs typeface="Calibri"/>
              </a:rPr>
              <a:t>u</a:t>
            </a:r>
            <a:r>
              <a:rPr b="1" spc="5" dirty="0">
                <a:latin typeface="Calibri"/>
                <a:cs typeface="Calibri"/>
              </a:rPr>
              <a:t>r</a:t>
            </a:r>
            <a:r>
              <a:rPr b="1" spc="-65" dirty="0">
                <a:latin typeface="Calibri"/>
                <a:cs typeface="Calibri"/>
              </a:rPr>
              <a:t>r</a:t>
            </a:r>
            <a:r>
              <a:rPr b="1" spc="30" dirty="0">
                <a:latin typeface="Calibri"/>
                <a:cs typeface="Calibri"/>
              </a:rPr>
              <a:t>ound</a:t>
            </a:r>
            <a:r>
              <a:rPr b="1" spc="-35" dirty="0">
                <a:latin typeface="Calibri"/>
                <a:cs typeface="Calibri"/>
              </a:rPr>
              <a:t>i</a:t>
            </a:r>
            <a:r>
              <a:rPr b="1" spc="30" dirty="0">
                <a:latin typeface="Calibri"/>
                <a:cs typeface="Calibri"/>
              </a:rPr>
              <a:t>n</a:t>
            </a:r>
            <a:r>
              <a:rPr b="1" spc="15" dirty="0">
                <a:latin typeface="Calibri"/>
                <a:cs typeface="Calibri"/>
              </a:rPr>
              <a:t>g</a:t>
            </a:r>
            <a:r>
              <a:rPr b="1" spc="-245" dirty="0">
                <a:latin typeface="Calibri"/>
                <a:cs typeface="Calibri"/>
              </a:rPr>
              <a:t> </a:t>
            </a:r>
            <a:r>
              <a:rPr b="1" spc="-30" dirty="0">
                <a:latin typeface="Calibri"/>
                <a:cs typeface="Calibri"/>
              </a:rPr>
              <a:t>t</a:t>
            </a:r>
            <a:r>
              <a:rPr b="1" spc="30" dirty="0">
                <a:latin typeface="Calibri"/>
                <a:cs typeface="Calibri"/>
              </a:rPr>
              <a:t>h</a:t>
            </a:r>
            <a:r>
              <a:rPr b="1" spc="15" dirty="0">
                <a:latin typeface="Calibri"/>
                <a:cs typeface="Calibri"/>
              </a:rPr>
              <a:t>e</a:t>
            </a:r>
            <a:r>
              <a:rPr b="1" spc="-5" dirty="0">
                <a:latin typeface="Calibri"/>
                <a:cs typeface="Calibri"/>
              </a:rPr>
              <a:t> C</a:t>
            </a:r>
            <a:r>
              <a:rPr b="1" spc="30" dirty="0">
                <a:latin typeface="Calibri"/>
                <a:cs typeface="Calibri"/>
              </a:rPr>
              <a:t>e</a:t>
            </a:r>
            <a:r>
              <a:rPr b="1" spc="-35" dirty="0">
                <a:latin typeface="Calibri"/>
                <a:cs typeface="Calibri"/>
              </a:rPr>
              <a:t>l</a:t>
            </a:r>
            <a:r>
              <a:rPr b="1" spc="5" dirty="0">
                <a:latin typeface="Calibri"/>
                <a:cs typeface="Calibri"/>
              </a:rPr>
              <a:t>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95374" y="374967"/>
            <a:ext cx="5948680" cy="849630"/>
          </a:xfrm>
          <a:prstGeom prst="rect">
            <a:avLst/>
          </a:prstGeom>
        </p:spPr>
        <p:txBody>
          <a:bodyPr vert="horz" wrap="square" lIns="0" tIns="13335" rIns="0" bIns="0" rtlCol="0">
            <a:spAutoFit/>
          </a:bodyPr>
          <a:lstStyle/>
          <a:p>
            <a:pPr marL="12700">
              <a:lnSpc>
                <a:spcPct val="100000"/>
              </a:lnSpc>
              <a:spcBef>
                <a:spcPts val="105"/>
              </a:spcBef>
            </a:pPr>
            <a:r>
              <a:rPr sz="5400" spc="20" dirty="0"/>
              <a:t>1.</a:t>
            </a:r>
            <a:r>
              <a:rPr sz="5400" spc="-85" dirty="0"/>
              <a:t> </a:t>
            </a:r>
            <a:r>
              <a:rPr sz="5400" dirty="0"/>
              <a:t>Plasma</a:t>
            </a:r>
            <a:r>
              <a:rPr sz="5400" spc="-30" dirty="0"/>
              <a:t> </a:t>
            </a:r>
            <a:r>
              <a:rPr sz="5400" spc="-5" dirty="0"/>
              <a:t>Membrane</a:t>
            </a:r>
            <a:endParaRPr sz="5400"/>
          </a:p>
        </p:txBody>
      </p:sp>
      <p:sp>
        <p:nvSpPr>
          <p:cNvPr id="3" name="object 3"/>
          <p:cNvSpPr txBox="1"/>
          <p:nvPr/>
        </p:nvSpPr>
        <p:spPr>
          <a:xfrm>
            <a:off x="1451863" y="1606930"/>
            <a:ext cx="6967220" cy="3739515"/>
          </a:xfrm>
          <a:prstGeom prst="rect">
            <a:avLst/>
          </a:prstGeom>
        </p:spPr>
        <p:txBody>
          <a:bodyPr vert="horz" wrap="square" lIns="0" tIns="33655" rIns="0" bIns="0" rtlCol="0">
            <a:spAutoFit/>
          </a:bodyPr>
          <a:lstStyle/>
          <a:p>
            <a:pPr marL="241300" marR="5080" indent="-229235">
              <a:lnSpc>
                <a:spcPts val="3829"/>
              </a:lnSpc>
              <a:spcBef>
                <a:spcPts val="265"/>
              </a:spcBef>
              <a:buFont typeface="Arial MT"/>
              <a:buChar char="•"/>
              <a:tabLst>
                <a:tab pos="241935" algn="l"/>
              </a:tabLst>
            </a:pPr>
            <a:r>
              <a:rPr sz="3200" spc="15" dirty="0">
                <a:latin typeface="Calibri"/>
                <a:cs typeface="Calibri"/>
              </a:rPr>
              <a:t>Al</a:t>
            </a:r>
            <a:r>
              <a:rPr sz="3200" spc="5" dirty="0">
                <a:latin typeface="Calibri"/>
                <a:cs typeface="Calibri"/>
              </a:rPr>
              <a:t>l</a:t>
            </a:r>
            <a:r>
              <a:rPr sz="3200" spc="-40" dirty="0">
                <a:latin typeface="Calibri"/>
                <a:cs typeface="Calibri"/>
              </a:rPr>
              <a:t> </a:t>
            </a:r>
            <a:r>
              <a:rPr sz="3200" spc="-10" dirty="0">
                <a:latin typeface="Calibri"/>
                <a:cs typeface="Calibri"/>
              </a:rPr>
              <a:t>m</a:t>
            </a:r>
            <a:r>
              <a:rPr sz="3200" spc="-25" dirty="0">
                <a:latin typeface="Calibri"/>
                <a:cs typeface="Calibri"/>
              </a:rPr>
              <a:t>e</a:t>
            </a:r>
            <a:r>
              <a:rPr sz="3200" spc="-10" dirty="0">
                <a:latin typeface="Calibri"/>
                <a:cs typeface="Calibri"/>
              </a:rPr>
              <a:t>m</a:t>
            </a:r>
            <a:r>
              <a:rPr sz="3200" spc="40" dirty="0">
                <a:latin typeface="Calibri"/>
                <a:cs typeface="Calibri"/>
              </a:rPr>
              <a:t>b</a:t>
            </a:r>
            <a:r>
              <a:rPr sz="3200" spc="-70" dirty="0">
                <a:latin typeface="Calibri"/>
                <a:cs typeface="Calibri"/>
              </a:rPr>
              <a:t>r</a:t>
            </a:r>
            <a:r>
              <a:rPr sz="3200" spc="40" dirty="0">
                <a:latin typeface="Calibri"/>
                <a:cs typeface="Calibri"/>
              </a:rPr>
              <a:t>an</a:t>
            </a:r>
            <a:r>
              <a:rPr sz="3200" spc="-25" dirty="0">
                <a:latin typeface="Calibri"/>
                <a:cs typeface="Calibri"/>
              </a:rPr>
              <a:t>e</a:t>
            </a:r>
            <a:r>
              <a:rPr sz="3200" spc="10" dirty="0">
                <a:latin typeface="Calibri"/>
                <a:cs typeface="Calibri"/>
              </a:rPr>
              <a:t>s</a:t>
            </a:r>
            <a:r>
              <a:rPr sz="3200" spc="-114" dirty="0">
                <a:latin typeface="Calibri"/>
                <a:cs typeface="Calibri"/>
              </a:rPr>
              <a:t> </a:t>
            </a:r>
            <a:r>
              <a:rPr sz="3200" spc="35" dirty="0">
                <a:latin typeface="Calibri"/>
                <a:cs typeface="Calibri"/>
              </a:rPr>
              <a:t>a</a:t>
            </a:r>
            <a:r>
              <a:rPr sz="3200" spc="-70" dirty="0">
                <a:latin typeface="Calibri"/>
                <a:cs typeface="Calibri"/>
              </a:rPr>
              <a:t>r</a:t>
            </a:r>
            <a:r>
              <a:rPr sz="3200" spc="10" dirty="0">
                <a:latin typeface="Calibri"/>
                <a:cs typeface="Calibri"/>
              </a:rPr>
              <a:t>e</a:t>
            </a:r>
            <a:r>
              <a:rPr sz="3200" spc="-10" dirty="0">
                <a:latin typeface="Calibri"/>
                <a:cs typeface="Calibri"/>
              </a:rPr>
              <a:t> </a:t>
            </a:r>
            <a:r>
              <a:rPr sz="3200" spc="40" dirty="0">
                <a:latin typeface="Calibri"/>
                <a:cs typeface="Calibri"/>
              </a:rPr>
              <a:t>ph</a:t>
            </a:r>
            <a:r>
              <a:rPr sz="3200" spc="35" dirty="0">
                <a:latin typeface="Calibri"/>
                <a:cs typeface="Calibri"/>
              </a:rPr>
              <a:t>o</a:t>
            </a:r>
            <a:r>
              <a:rPr sz="3200" spc="15" dirty="0">
                <a:latin typeface="Calibri"/>
                <a:cs typeface="Calibri"/>
              </a:rPr>
              <a:t>s</a:t>
            </a:r>
            <a:r>
              <a:rPr sz="3200" spc="40" dirty="0">
                <a:latin typeface="Calibri"/>
                <a:cs typeface="Calibri"/>
              </a:rPr>
              <a:t>ph</a:t>
            </a:r>
            <a:r>
              <a:rPr sz="3200" spc="35" dirty="0">
                <a:latin typeface="Calibri"/>
                <a:cs typeface="Calibri"/>
              </a:rPr>
              <a:t>o</a:t>
            </a:r>
            <a:r>
              <a:rPr sz="3200" spc="5" dirty="0">
                <a:latin typeface="Calibri"/>
                <a:cs typeface="Calibri"/>
              </a:rPr>
              <a:t>l</a:t>
            </a:r>
            <a:r>
              <a:rPr sz="3200" spc="-55" dirty="0">
                <a:latin typeface="Calibri"/>
                <a:cs typeface="Calibri"/>
              </a:rPr>
              <a:t>i</a:t>
            </a:r>
            <a:r>
              <a:rPr sz="3200" spc="40" dirty="0">
                <a:latin typeface="Calibri"/>
                <a:cs typeface="Calibri"/>
              </a:rPr>
              <a:t>p</a:t>
            </a:r>
            <a:r>
              <a:rPr sz="3200" spc="10" dirty="0">
                <a:latin typeface="Calibri"/>
                <a:cs typeface="Calibri"/>
              </a:rPr>
              <a:t>id</a:t>
            </a:r>
            <a:r>
              <a:rPr sz="3200" spc="-235" dirty="0">
                <a:latin typeface="Calibri"/>
                <a:cs typeface="Calibri"/>
              </a:rPr>
              <a:t> </a:t>
            </a:r>
            <a:r>
              <a:rPr sz="3200" spc="40" dirty="0">
                <a:latin typeface="Calibri"/>
                <a:cs typeface="Calibri"/>
              </a:rPr>
              <a:t>b</a:t>
            </a:r>
            <a:r>
              <a:rPr sz="3200" spc="5" dirty="0">
                <a:latin typeface="Calibri"/>
                <a:cs typeface="Calibri"/>
              </a:rPr>
              <a:t>i</a:t>
            </a:r>
            <a:r>
              <a:rPr sz="3200" spc="15" dirty="0">
                <a:latin typeface="Calibri"/>
                <a:cs typeface="Calibri"/>
              </a:rPr>
              <a:t>l</a:t>
            </a:r>
            <a:r>
              <a:rPr sz="3200" spc="-40" dirty="0">
                <a:latin typeface="Calibri"/>
                <a:cs typeface="Calibri"/>
              </a:rPr>
              <a:t>a</a:t>
            </a:r>
            <a:r>
              <a:rPr sz="3200" spc="-105" dirty="0">
                <a:latin typeface="Calibri"/>
                <a:cs typeface="Calibri"/>
              </a:rPr>
              <a:t>y</a:t>
            </a:r>
            <a:r>
              <a:rPr sz="3200" spc="-25" dirty="0">
                <a:latin typeface="Calibri"/>
                <a:cs typeface="Calibri"/>
              </a:rPr>
              <a:t>e</a:t>
            </a:r>
            <a:r>
              <a:rPr sz="3200" spc="-70" dirty="0">
                <a:latin typeface="Calibri"/>
                <a:cs typeface="Calibri"/>
              </a:rPr>
              <a:t>r</a:t>
            </a:r>
            <a:r>
              <a:rPr sz="3200" spc="5" dirty="0">
                <a:latin typeface="Calibri"/>
                <a:cs typeface="Calibri"/>
              </a:rPr>
              <a:t>s  </a:t>
            </a:r>
            <a:r>
              <a:rPr sz="3200" spc="10" dirty="0">
                <a:latin typeface="Calibri"/>
                <a:cs typeface="Calibri"/>
              </a:rPr>
              <a:t>with</a:t>
            </a:r>
            <a:r>
              <a:rPr sz="3200" spc="-30" dirty="0">
                <a:latin typeface="Calibri"/>
                <a:cs typeface="Calibri"/>
              </a:rPr>
              <a:t> </a:t>
            </a:r>
            <a:r>
              <a:rPr sz="3200" spc="5" dirty="0">
                <a:latin typeface="Calibri"/>
                <a:cs typeface="Calibri"/>
              </a:rPr>
              <a:t>embedded</a:t>
            </a:r>
            <a:r>
              <a:rPr sz="3200" spc="-95" dirty="0">
                <a:latin typeface="Calibri"/>
                <a:cs typeface="Calibri"/>
              </a:rPr>
              <a:t> </a:t>
            </a:r>
            <a:r>
              <a:rPr sz="3200" dirty="0">
                <a:latin typeface="Calibri"/>
                <a:cs typeface="Calibri"/>
              </a:rPr>
              <a:t>proteins</a:t>
            </a:r>
            <a:endParaRPr sz="3200">
              <a:latin typeface="Calibri"/>
              <a:cs typeface="Calibri"/>
            </a:endParaRPr>
          </a:p>
          <a:p>
            <a:pPr>
              <a:lnSpc>
                <a:spcPct val="100000"/>
              </a:lnSpc>
              <a:spcBef>
                <a:spcPts val="35"/>
              </a:spcBef>
              <a:buFont typeface="Arial MT"/>
              <a:buChar char="•"/>
            </a:pPr>
            <a:endParaRPr sz="4350">
              <a:latin typeface="Calibri"/>
              <a:cs typeface="Calibri"/>
            </a:endParaRPr>
          </a:p>
          <a:p>
            <a:pPr marL="336550" indent="-324485">
              <a:lnSpc>
                <a:spcPct val="100000"/>
              </a:lnSpc>
              <a:buFont typeface="Arial MT"/>
              <a:buChar char="•"/>
              <a:tabLst>
                <a:tab pos="336550" algn="l"/>
                <a:tab pos="337185" algn="l"/>
              </a:tabLst>
            </a:pPr>
            <a:r>
              <a:rPr sz="3200" spc="20" dirty="0">
                <a:latin typeface="Calibri"/>
                <a:cs typeface="Calibri"/>
              </a:rPr>
              <a:t>The</a:t>
            </a:r>
            <a:r>
              <a:rPr sz="3200" spc="-85" dirty="0">
                <a:latin typeface="Calibri"/>
                <a:cs typeface="Calibri"/>
              </a:rPr>
              <a:t> </a:t>
            </a:r>
            <a:r>
              <a:rPr sz="3200" spc="5" dirty="0">
                <a:latin typeface="Calibri"/>
                <a:cs typeface="Calibri"/>
              </a:rPr>
              <a:t>outer</a:t>
            </a:r>
            <a:r>
              <a:rPr sz="3200" spc="-130" dirty="0">
                <a:latin typeface="Calibri"/>
                <a:cs typeface="Calibri"/>
              </a:rPr>
              <a:t> </a:t>
            </a:r>
            <a:r>
              <a:rPr sz="3200" spc="15" dirty="0">
                <a:latin typeface="Calibri"/>
                <a:cs typeface="Calibri"/>
              </a:rPr>
              <a:t>plasma</a:t>
            </a:r>
            <a:r>
              <a:rPr sz="3200" spc="-105" dirty="0">
                <a:latin typeface="Calibri"/>
                <a:cs typeface="Calibri"/>
              </a:rPr>
              <a:t> </a:t>
            </a:r>
            <a:r>
              <a:rPr sz="3200" dirty="0">
                <a:latin typeface="Calibri"/>
                <a:cs typeface="Calibri"/>
              </a:rPr>
              <a:t>membrane</a:t>
            </a:r>
            <a:endParaRPr sz="3200">
              <a:latin typeface="Calibri"/>
              <a:cs typeface="Calibri"/>
            </a:endParaRPr>
          </a:p>
          <a:p>
            <a:pPr marL="469900">
              <a:lnSpc>
                <a:spcPct val="100000"/>
              </a:lnSpc>
              <a:spcBef>
                <a:spcPts val="740"/>
              </a:spcBef>
            </a:pPr>
            <a:r>
              <a:rPr sz="2750" spc="15" dirty="0">
                <a:latin typeface="Arial MT"/>
                <a:cs typeface="Arial MT"/>
              </a:rPr>
              <a:t>–</a:t>
            </a:r>
            <a:r>
              <a:rPr sz="2750" spc="-509" dirty="0">
                <a:latin typeface="Arial MT"/>
                <a:cs typeface="Arial MT"/>
              </a:rPr>
              <a:t> </a:t>
            </a:r>
            <a:r>
              <a:rPr sz="2750" spc="-35" dirty="0">
                <a:latin typeface="Calibri"/>
                <a:cs typeface="Calibri"/>
              </a:rPr>
              <a:t>is</a:t>
            </a:r>
            <a:r>
              <a:rPr sz="2750" spc="40" dirty="0">
                <a:latin typeface="Calibri"/>
                <a:cs typeface="Calibri"/>
              </a:rPr>
              <a:t>o</a:t>
            </a:r>
            <a:r>
              <a:rPr sz="2750" spc="-35" dirty="0">
                <a:latin typeface="Calibri"/>
                <a:cs typeface="Calibri"/>
              </a:rPr>
              <a:t>l</a:t>
            </a:r>
            <a:r>
              <a:rPr sz="2750" spc="25" dirty="0">
                <a:latin typeface="Calibri"/>
                <a:cs typeface="Calibri"/>
              </a:rPr>
              <a:t>a</a:t>
            </a:r>
            <a:r>
              <a:rPr sz="2750" spc="-25" dirty="0">
                <a:latin typeface="Calibri"/>
                <a:cs typeface="Calibri"/>
              </a:rPr>
              <a:t>te</a:t>
            </a:r>
            <a:r>
              <a:rPr sz="2750" spc="10" dirty="0">
                <a:latin typeface="Calibri"/>
                <a:cs typeface="Calibri"/>
              </a:rPr>
              <a:t>s</a:t>
            </a:r>
            <a:r>
              <a:rPr sz="2750" spc="160" dirty="0">
                <a:latin typeface="Calibri"/>
                <a:cs typeface="Calibri"/>
              </a:rPr>
              <a:t> </a:t>
            </a:r>
            <a:r>
              <a:rPr sz="2750" spc="30" dirty="0">
                <a:latin typeface="Calibri"/>
                <a:cs typeface="Calibri"/>
              </a:rPr>
              <a:t>c</a:t>
            </a:r>
            <a:r>
              <a:rPr sz="2750" spc="-25" dirty="0">
                <a:latin typeface="Calibri"/>
                <a:cs typeface="Calibri"/>
              </a:rPr>
              <a:t>e</a:t>
            </a:r>
            <a:r>
              <a:rPr sz="2750" spc="-35" dirty="0">
                <a:latin typeface="Calibri"/>
                <a:cs typeface="Calibri"/>
              </a:rPr>
              <a:t>l</a:t>
            </a:r>
            <a:r>
              <a:rPr sz="2750" spc="5" dirty="0">
                <a:latin typeface="Calibri"/>
                <a:cs typeface="Calibri"/>
              </a:rPr>
              <a:t>l</a:t>
            </a:r>
            <a:r>
              <a:rPr sz="2750" spc="10" dirty="0">
                <a:latin typeface="Calibri"/>
                <a:cs typeface="Calibri"/>
              </a:rPr>
              <a:t> </a:t>
            </a:r>
            <a:r>
              <a:rPr sz="2750" spc="30" dirty="0">
                <a:latin typeface="Calibri"/>
                <a:cs typeface="Calibri"/>
              </a:rPr>
              <a:t>c</a:t>
            </a:r>
            <a:r>
              <a:rPr sz="2750" spc="40" dirty="0">
                <a:latin typeface="Calibri"/>
                <a:cs typeface="Calibri"/>
              </a:rPr>
              <a:t>o</a:t>
            </a:r>
            <a:r>
              <a:rPr sz="2750" spc="-25" dirty="0">
                <a:latin typeface="Calibri"/>
                <a:cs typeface="Calibri"/>
              </a:rPr>
              <a:t>ntent</a:t>
            </a:r>
            <a:r>
              <a:rPr sz="2750" spc="10" dirty="0">
                <a:latin typeface="Calibri"/>
                <a:cs typeface="Calibri"/>
              </a:rPr>
              <a:t>s</a:t>
            </a:r>
            <a:endParaRPr sz="2750">
              <a:latin typeface="Calibri"/>
              <a:cs typeface="Calibri"/>
            </a:endParaRPr>
          </a:p>
          <a:p>
            <a:pPr marL="469900">
              <a:lnSpc>
                <a:spcPct val="100000"/>
              </a:lnSpc>
              <a:spcBef>
                <a:spcPts val="830"/>
              </a:spcBef>
            </a:pPr>
            <a:r>
              <a:rPr sz="2750" spc="15" dirty="0">
                <a:latin typeface="Arial MT"/>
                <a:cs typeface="Arial MT"/>
              </a:rPr>
              <a:t>–</a:t>
            </a:r>
            <a:r>
              <a:rPr sz="2750" spc="-509" dirty="0">
                <a:latin typeface="Arial MT"/>
                <a:cs typeface="Arial MT"/>
              </a:rPr>
              <a:t> </a:t>
            </a:r>
            <a:r>
              <a:rPr sz="2750" spc="30" dirty="0">
                <a:latin typeface="Calibri"/>
                <a:cs typeface="Calibri"/>
              </a:rPr>
              <a:t>c</a:t>
            </a:r>
            <a:r>
              <a:rPr sz="2750" spc="40" dirty="0">
                <a:latin typeface="Calibri"/>
                <a:cs typeface="Calibri"/>
              </a:rPr>
              <a:t>o</a:t>
            </a:r>
            <a:r>
              <a:rPr sz="2750" spc="-25" dirty="0">
                <a:latin typeface="Calibri"/>
                <a:cs typeface="Calibri"/>
              </a:rPr>
              <a:t>nt</a:t>
            </a:r>
            <a:r>
              <a:rPr sz="2750" spc="-65" dirty="0">
                <a:latin typeface="Calibri"/>
                <a:cs typeface="Calibri"/>
              </a:rPr>
              <a:t>r</a:t>
            </a:r>
            <a:r>
              <a:rPr sz="2750" spc="40" dirty="0">
                <a:latin typeface="Calibri"/>
                <a:cs typeface="Calibri"/>
              </a:rPr>
              <a:t>o</a:t>
            </a:r>
            <a:r>
              <a:rPr sz="2750" spc="-35" dirty="0">
                <a:latin typeface="Calibri"/>
                <a:cs typeface="Calibri"/>
              </a:rPr>
              <a:t>l</a:t>
            </a:r>
            <a:r>
              <a:rPr sz="2750" spc="10" dirty="0">
                <a:latin typeface="Calibri"/>
                <a:cs typeface="Calibri"/>
              </a:rPr>
              <a:t>s</a:t>
            </a:r>
            <a:r>
              <a:rPr sz="2750" spc="85" dirty="0">
                <a:latin typeface="Calibri"/>
                <a:cs typeface="Calibri"/>
              </a:rPr>
              <a:t> </a:t>
            </a:r>
            <a:r>
              <a:rPr sz="2750" spc="-20" dirty="0">
                <a:latin typeface="Calibri"/>
                <a:cs typeface="Calibri"/>
              </a:rPr>
              <a:t>wh</a:t>
            </a:r>
            <a:r>
              <a:rPr sz="2750" spc="25" dirty="0">
                <a:latin typeface="Calibri"/>
                <a:cs typeface="Calibri"/>
              </a:rPr>
              <a:t>a</a:t>
            </a:r>
            <a:r>
              <a:rPr sz="2750" spc="5" dirty="0">
                <a:latin typeface="Calibri"/>
                <a:cs typeface="Calibri"/>
              </a:rPr>
              <a:t>t</a:t>
            </a:r>
            <a:r>
              <a:rPr sz="2750" spc="95" dirty="0">
                <a:latin typeface="Calibri"/>
                <a:cs typeface="Calibri"/>
              </a:rPr>
              <a:t> </a:t>
            </a:r>
            <a:r>
              <a:rPr sz="2750" spc="-25" dirty="0">
                <a:latin typeface="Calibri"/>
                <a:cs typeface="Calibri"/>
              </a:rPr>
              <a:t>get</a:t>
            </a:r>
            <a:r>
              <a:rPr sz="2750" spc="10" dirty="0">
                <a:latin typeface="Calibri"/>
                <a:cs typeface="Calibri"/>
              </a:rPr>
              <a:t>s</a:t>
            </a:r>
            <a:r>
              <a:rPr sz="2750" spc="85" dirty="0">
                <a:latin typeface="Calibri"/>
                <a:cs typeface="Calibri"/>
              </a:rPr>
              <a:t> </a:t>
            </a:r>
            <a:r>
              <a:rPr sz="2750" spc="-35" dirty="0">
                <a:latin typeface="Calibri"/>
                <a:cs typeface="Calibri"/>
              </a:rPr>
              <a:t>i</a:t>
            </a:r>
            <a:r>
              <a:rPr sz="2750" spc="10" dirty="0">
                <a:latin typeface="Calibri"/>
                <a:cs typeface="Calibri"/>
              </a:rPr>
              <a:t>n</a:t>
            </a:r>
            <a:r>
              <a:rPr sz="2750" spc="15" dirty="0">
                <a:latin typeface="Calibri"/>
                <a:cs typeface="Calibri"/>
              </a:rPr>
              <a:t> </a:t>
            </a:r>
            <a:r>
              <a:rPr sz="2750" spc="25" dirty="0">
                <a:latin typeface="Calibri"/>
                <a:cs typeface="Calibri"/>
              </a:rPr>
              <a:t>a</a:t>
            </a:r>
            <a:r>
              <a:rPr sz="2750" spc="-25" dirty="0">
                <a:latin typeface="Calibri"/>
                <a:cs typeface="Calibri"/>
              </a:rPr>
              <a:t>n</a:t>
            </a:r>
            <a:r>
              <a:rPr sz="2750" spc="10" dirty="0">
                <a:latin typeface="Calibri"/>
                <a:cs typeface="Calibri"/>
              </a:rPr>
              <a:t>d</a:t>
            </a:r>
            <a:r>
              <a:rPr sz="2750" spc="90" dirty="0">
                <a:latin typeface="Calibri"/>
                <a:cs typeface="Calibri"/>
              </a:rPr>
              <a:t> </a:t>
            </a:r>
            <a:r>
              <a:rPr sz="2750" spc="40" dirty="0">
                <a:latin typeface="Calibri"/>
                <a:cs typeface="Calibri"/>
              </a:rPr>
              <a:t>o</a:t>
            </a:r>
            <a:r>
              <a:rPr sz="2750" spc="-25" dirty="0">
                <a:latin typeface="Calibri"/>
                <a:cs typeface="Calibri"/>
              </a:rPr>
              <a:t>u</a:t>
            </a:r>
            <a:r>
              <a:rPr sz="2750" spc="5" dirty="0">
                <a:latin typeface="Calibri"/>
                <a:cs typeface="Calibri"/>
              </a:rPr>
              <a:t>t</a:t>
            </a:r>
            <a:r>
              <a:rPr sz="2750" spc="20" dirty="0">
                <a:latin typeface="Calibri"/>
                <a:cs typeface="Calibri"/>
              </a:rPr>
              <a:t> </a:t>
            </a:r>
            <a:r>
              <a:rPr sz="2750" spc="40" dirty="0">
                <a:latin typeface="Calibri"/>
                <a:cs typeface="Calibri"/>
              </a:rPr>
              <a:t>o</a:t>
            </a:r>
            <a:r>
              <a:rPr sz="2750" spc="5" dirty="0">
                <a:latin typeface="Calibri"/>
                <a:cs typeface="Calibri"/>
              </a:rPr>
              <a:t>f</a:t>
            </a:r>
            <a:r>
              <a:rPr sz="2750" spc="25" dirty="0">
                <a:latin typeface="Calibri"/>
                <a:cs typeface="Calibri"/>
              </a:rPr>
              <a:t> </a:t>
            </a:r>
            <a:r>
              <a:rPr sz="2750" spc="-25" dirty="0">
                <a:latin typeface="Calibri"/>
                <a:cs typeface="Calibri"/>
              </a:rPr>
              <a:t>th</a:t>
            </a:r>
            <a:r>
              <a:rPr sz="2750" spc="10" dirty="0">
                <a:latin typeface="Calibri"/>
                <a:cs typeface="Calibri"/>
              </a:rPr>
              <a:t>e</a:t>
            </a:r>
            <a:r>
              <a:rPr sz="2750" spc="90" dirty="0">
                <a:latin typeface="Calibri"/>
                <a:cs typeface="Calibri"/>
              </a:rPr>
              <a:t> </a:t>
            </a:r>
            <a:r>
              <a:rPr sz="2750" spc="30" dirty="0">
                <a:latin typeface="Calibri"/>
                <a:cs typeface="Calibri"/>
              </a:rPr>
              <a:t>c</a:t>
            </a:r>
            <a:r>
              <a:rPr sz="2750" spc="-25" dirty="0">
                <a:latin typeface="Calibri"/>
                <a:cs typeface="Calibri"/>
              </a:rPr>
              <a:t>e</a:t>
            </a:r>
            <a:r>
              <a:rPr sz="2750" spc="-35" dirty="0">
                <a:latin typeface="Calibri"/>
                <a:cs typeface="Calibri"/>
              </a:rPr>
              <a:t>l</a:t>
            </a:r>
            <a:r>
              <a:rPr sz="2750" spc="5" dirty="0">
                <a:latin typeface="Calibri"/>
                <a:cs typeface="Calibri"/>
              </a:rPr>
              <a:t>l</a:t>
            </a:r>
            <a:endParaRPr sz="2750">
              <a:latin typeface="Calibri"/>
              <a:cs typeface="Calibri"/>
            </a:endParaRPr>
          </a:p>
          <a:p>
            <a:pPr marL="469900">
              <a:lnSpc>
                <a:spcPct val="100000"/>
              </a:lnSpc>
              <a:spcBef>
                <a:spcPts val="755"/>
              </a:spcBef>
            </a:pPr>
            <a:r>
              <a:rPr sz="2750" spc="15" dirty="0">
                <a:latin typeface="Arial MT"/>
                <a:cs typeface="Arial MT"/>
              </a:rPr>
              <a:t>–</a:t>
            </a:r>
            <a:r>
              <a:rPr sz="2750" spc="-509" dirty="0">
                <a:latin typeface="Arial MT"/>
                <a:cs typeface="Arial MT"/>
              </a:rPr>
              <a:t> </a:t>
            </a:r>
            <a:r>
              <a:rPr sz="2750" spc="10" dirty="0">
                <a:latin typeface="Calibri"/>
                <a:cs typeface="Calibri"/>
              </a:rPr>
              <a:t>r</a:t>
            </a:r>
            <a:r>
              <a:rPr sz="2750" spc="-20" dirty="0">
                <a:latin typeface="Calibri"/>
                <a:cs typeface="Calibri"/>
              </a:rPr>
              <a:t>e</a:t>
            </a:r>
            <a:r>
              <a:rPr sz="2750" spc="30" dirty="0">
                <a:latin typeface="Calibri"/>
                <a:cs typeface="Calibri"/>
              </a:rPr>
              <a:t>c</a:t>
            </a:r>
            <a:r>
              <a:rPr sz="2750" spc="-25" dirty="0">
                <a:latin typeface="Calibri"/>
                <a:cs typeface="Calibri"/>
              </a:rPr>
              <a:t>e</a:t>
            </a:r>
            <a:r>
              <a:rPr sz="2750" spc="-35" dirty="0">
                <a:latin typeface="Calibri"/>
                <a:cs typeface="Calibri"/>
              </a:rPr>
              <a:t>i</a:t>
            </a:r>
            <a:r>
              <a:rPr sz="2750" spc="25" dirty="0">
                <a:latin typeface="Calibri"/>
                <a:cs typeface="Calibri"/>
              </a:rPr>
              <a:t>v</a:t>
            </a:r>
            <a:r>
              <a:rPr sz="2750" spc="-25" dirty="0">
                <a:latin typeface="Calibri"/>
                <a:cs typeface="Calibri"/>
              </a:rPr>
              <a:t>e</a:t>
            </a:r>
            <a:r>
              <a:rPr sz="2750" spc="10" dirty="0">
                <a:latin typeface="Calibri"/>
                <a:cs typeface="Calibri"/>
              </a:rPr>
              <a:t>s</a:t>
            </a:r>
            <a:r>
              <a:rPr sz="2750" spc="85" dirty="0">
                <a:latin typeface="Calibri"/>
                <a:cs typeface="Calibri"/>
              </a:rPr>
              <a:t> </a:t>
            </a:r>
            <a:r>
              <a:rPr sz="2750" spc="-35" dirty="0">
                <a:latin typeface="Calibri"/>
                <a:cs typeface="Calibri"/>
              </a:rPr>
              <a:t>si</a:t>
            </a:r>
            <a:r>
              <a:rPr sz="2750" spc="-25" dirty="0">
                <a:latin typeface="Calibri"/>
                <a:cs typeface="Calibri"/>
              </a:rPr>
              <a:t>gn</a:t>
            </a:r>
            <a:r>
              <a:rPr sz="2750" spc="25" dirty="0">
                <a:latin typeface="Calibri"/>
                <a:cs typeface="Calibri"/>
              </a:rPr>
              <a:t>a</a:t>
            </a:r>
            <a:r>
              <a:rPr sz="2750" spc="-35" dirty="0">
                <a:latin typeface="Calibri"/>
                <a:cs typeface="Calibri"/>
              </a:rPr>
              <a:t>l</a:t>
            </a:r>
            <a:r>
              <a:rPr sz="2750" spc="10" dirty="0">
                <a:latin typeface="Calibri"/>
                <a:cs typeface="Calibri"/>
              </a:rPr>
              <a:t>s</a:t>
            </a:r>
            <a:endParaRPr sz="2750">
              <a:latin typeface="Calibri"/>
              <a:cs typeface="Calibri"/>
            </a:endParaRPr>
          </a:p>
        </p:txBody>
      </p:sp>
    </p:spTree>
    <p:extLst>
      <p:ext uri="{BB962C8B-B14F-4D97-AF65-F5344CB8AC3E}">
        <p14:creationId xmlns:p14="http://schemas.microsoft.com/office/powerpoint/2010/main" val="419140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Plasma membrane</a:t>
            </a:r>
          </a:p>
        </p:txBody>
      </p:sp>
      <p:sp>
        <p:nvSpPr>
          <p:cNvPr id="4" name="Text Placeholder 3"/>
          <p:cNvSpPr>
            <a:spLocks noGrp="1"/>
          </p:cNvSpPr>
          <p:nvPr>
            <p:ph type="body" sz="quarter" idx="14"/>
          </p:nvPr>
        </p:nvSpPr>
        <p:spPr>
          <a:xfrm>
            <a:off x="457200" y="1173018"/>
            <a:ext cx="8062912" cy="4837346"/>
          </a:xfrm>
        </p:spPr>
        <p:txBody>
          <a:bodyPr/>
          <a:lstStyle/>
          <a:p>
            <a:pPr marL="342900" indent="-342900">
              <a:buFont typeface="Arial" panose="020B0604020202020204" pitchFamily="34" charset="0"/>
              <a:buChar char="•"/>
            </a:pPr>
            <a:r>
              <a:rPr lang="en-US" dirty="0"/>
              <a:t>Components:</a:t>
            </a:r>
          </a:p>
          <a:p>
            <a:pPr marL="1074420" lvl="1" indent="-342900">
              <a:buFont typeface="Arial" panose="020B0604020202020204" pitchFamily="34" charset="0"/>
              <a:buChar char="•"/>
            </a:pPr>
            <a:r>
              <a:rPr lang="en-US" dirty="0"/>
              <a:t>Lipids</a:t>
            </a:r>
          </a:p>
          <a:p>
            <a:pPr marL="1600200" lvl="2">
              <a:buFont typeface="Arial" panose="020B0604020202020204" pitchFamily="34" charset="0"/>
              <a:buChar char="•"/>
            </a:pPr>
            <a:r>
              <a:rPr lang="en-US" dirty="0"/>
              <a:t>Double layer of phospholipids</a:t>
            </a:r>
          </a:p>
          <a:p>
            <a:pPr marL="1600200" lvl="2">
              <a:buFont typeface="Arial" panose="020B0604020202020204" pitchFamily="34" charset="0"/>
              <a:buChar char="•"/>
            </a:pPr>
            <a:r>
              <a:rPr lang="en-US" dirty="0"/>
              <a:t>and cholesterol &amp; other lipids </a:t>
            </a:r>
          </a:p>
          <a:p>
            <a:pPr marL="1074420" lvl="1" indent="-342900">
              <a:buFont typeface="Arial" panose="020B0604020202020204" pitchFamily="34" charset="0"/>
              <a:buChar char="•"/>
            </a:pPr>
            <a:r>
              <a:rPr lang="en-US" dirty="0"/>
              <a:t>Proteins</a:t>
            </a:r>
          </a:p>
          <a:p>
            <a:pPr marL="1074420" lvl="1" indent="-342900">
              <a:buFont typeface="Arial" panose="020B0604020202020204" pitchFamily="34" charset="0"/>
              <a:buChar char="•"/>
            </a:pPr>
            <a:r>
              <a:rPr lang="en-US" dirty="0"/>
              <a:t>Carbohydrates </a:t>
            </a:r>
          </a:p>
          <a:p>
            <a:pPr marL="1600200" lvl="2">
              <a:buFont typeface="Arial" panose="020B0604020202020204" pitchFamily="34" charset="0"/>
              <a:buChar char="•"/>
            </a:pPr>
            <a:r>
              <a:rPr lang="en-US" dirty="0"/>
              <a:t>Attached to either lipids or proteins </a:t>
            </a:r>
          </a:p>
          <a:p>
            <a:pPr marL="1600200" lvl="2">
              <a:buFont typeface="Arial" panose="020B0604020202020204" pitchFamily="34" charset="0"/>
              <a:buChar char="•"/>
            </a:pPr>
            <a:endParaRPr lang="en-US" dirty="0"/>
          </a:p>
          <a:p>
            <a:pPr marL="342900" indent="-342900">
              <a:buFont typeface="Arial" panose="020B0604020202020204" pitchFamily="34" charset="0"/>
              <a:buChar char="•"/>
            </a:pPr>
            <a:r>
              <a:rPr lang="en-US" dirty="0"/>
              <a:t>Function </a:t>
            </a:r>
          </a:p>
          <a:p>
            <a:pPr marL="1074420" lvl="1">
              <a:buFont typeface="Arial" panose="020B0604020202020204" pitchFamily="34" charset="0"/>
              <a:buChar char="•"/>
            </a:pPr>
            <a:r>
              <a:rPr lang="en-US" dirty="0"/>
              <a:t>Allows selective passage in &amp; out the cell</a:t>
            </a:r>
          </a:p>
          <a:p>
            <a:pPr lvl="2" indent="0">
              <a:buNone/>
            </a:pPr>
            <a:endParaRPr lang="en-US" dirty="0"/>
          </a:p>
        </p:txBody>
      </p:sp>
    </p:spTree>
    <p:extLst>
      <p:ext uri="{BB962C8B-B14F-4D97-AF65-F5344CB8AC3E}">
        <p14:creationId xmlns:p14="http://schemas.microsoft.com/office/powerpoint/2010/main" val="197485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r>
              <a:rPr lang="en-US" sz="1600" dirty="0"/>
              <a:t>The plasma membrane is a phospholipid bilayer with embedded proteins. There are other components, such as cholesterol and carbohydrates, which can be found in the membrane in addition to phospholipids and protein.</a:t>
            </a:r>
          </a:p>
        </p:txBody>
      </p:sp>
      <p:pic>
        <p:nvPicPr>
          <p:cNvPr id="9" name="Figure" descr="the plasma membrane is composed of a phospholipid bilayer. in the bilayer, the two long hydrophobic tails of phospholipids face toward the center, and the hydrophilic head group faces the exterior. Integral membrane proteins and protein channels span the entire bilayer. Protein channels have a pore in the middle. Peripheral membrane proteins sit on the surface of the phospholipids and are associated with the head groups. On the exterior side of the membrane, carbohydrates are attached to certain proteins and lipids. Filaments of the cytoskeleton line the interior of the membr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27" r="-6727"/>
          <a:stretch>
            <a:fillRect/>
          </a:stretch>
        </p:blipFill>
        <p:spPr/>
      </p:pic>
      <p:sp>
        <p:nvSpPr>
          <p:cNvPr id="5" name="Figure Number"/>
          <p:cNvSpPr>
            <a:spLocks noGrp="1"/>
          </p:cNvSpPr>
          <p:nvPr>
            <p:ph type="title"/>
          </p:nvPr>
        </p:nvSpPr>
        <p:spPr/>
        <p:txBody>
          <a:bodyPr/>
          <a:lstStyle/>
          <a:p>
            <a:r>
              <a:rPr lang="en-US" dirty="0"/>
              <a:t>Figure 3.8 – plasma membrane </a:t>
            </a:r>
          </a:p>
        </p:txBody>
      </p:sp>
      <p:pic>
        <p:nvPicPr>
          <p:cNvPr id="8" name="Picture 7">
            <a:extLst>
              <a:ext uri="{FF2B5EF4-FFF2-40B4-BE49-F238E27FC236}">
                <a16:creationId xmlns:a16="http://schemas.microsoft.com/office/drawing/2014/main" id="{38F14D2C-2253-6B44-82E5-031FCDFA077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950290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Plasma membrane functions</a:t>
            </a:r>
          </a:p>
        </p:txBody>
      </p:sp>
      <p:sp>
        <p:nvSpPr>
          <p:cNvPr id="4" name="Text Placeholder 3"/>
          <p:cNvSpPr>
            <a:spLocks noGrp="1"/>
          </p:cNvSpPr>
          <p:nvPr>
            <p:ph type="body" sz="quarter" idx="14"/>
          </p:nvPr>
        </p:nvSpPr>
        <p:spPr>
          <a:xfrm>
            <a:off x="457200" y="1348509"/>
            <a:ext cx="8062912" cy="4661855"/>
          </a:xfrm>
        </p:spPr>
        <p:txBody>
          <a:bodyPr>
            <a:normAutofit/>
          </a:bodyPr>
          <a:lstStyle/>
          <a:p>
            <a:pPr marL="342900" indent="-342900">
              <a:buFont typeface="Arial" panose="020B0604020202020204" pitchFamily="34" charset="0"/>
              <a:buChar char="•"/>
            </a:pPr>
            <a:r>
              <a:rPr lang="en-US" dirty="0"/>
              <a:t>It is a boundary of the cell with many functions:</a:t>
            </a:r>
          </a:p>
          <a:p>
            <a:pPr marL="1074420" lvl="1" indent="-342900">
              <a:buFont typeface="Arial" panose="020B0604020202020204" pitchFamily="34" charset="0"/>
              <a:buChar char="•"/>
            </a:pPr>
            <a:r>
              <a:rPr lang="en-US" dirty="0"/>
              <a:t>Selective permeability – allow </a:t>
            </a:r>
            <a:r>
              <a:rPr lang="en-US" i="1" u="sng" dirty="0"/>
              <a:t>some</a:t>
            </a:r>
            <a:r>
              <a:rPr lang="en-US" dirty="0"/>
              <a:t> substances in and out the cell</a:t>
            </a:r>
          </a:p>
          <a:p>
            <a:pPr marL="1074420" lvl="1" indent="-342900">
              <a:buFont typeface="Arial" panose="020B0604020202020204" pitchFamily="34" charset="0"/>
              <a:buChar char="•"/>
            </a:pPr>
            <a:r>
              <a:rPr lang="en-US" dirty="0"/>
              <a:t>Immunity – distinguish between “self” and “non-self”</a:t>
            </a:r>
          </a:p>
          <a:p>
            <a:pPr marL="1600200" lvl="2">
              <a:buFont typeface="Arial" panose="020B0604020202020204" pitchFamily="34" charset="0"/>
              <a:buChar char="•"/>
            </a:pPr>
            <a:r>
              <a:rPr lang="en-US" dirty="0"/>
              <a:t>Blood transfusion</a:t>
            </a:r>
          </a:p>
          <a:p>
            <a:pPr marL="1600200" lvl="2">
              <a:buFont typeface="Arial" panose="020B0604020202020204" pitchFamily="34" charset="0"/>
              <a:buChar char="•"/>
            </a:pPr>
            <a:r>
              <a:rPr lang="en-US" dirty="0"/>
              <a:t>Organ transplant </a:t>
            </a:r>
          </a:p>
          <a:p>
            <a:pPr marL="1600200" lvl="2">
              <a:buFont typeface="Arial" panose="020B0604020202020204" pitchFamily="34" charset="0"/>
              <a:buChar char="•"/>
            </a:pPr>
            <a:r>
              <a:rPr lang="en-US" dirty="0"/>
              <a:t>Viral/ bacterial infection </a:t>
            </a:r>
          </a:p>
          <a:p>
            <a:pPr marL="1074420" lvl="1" indent="-342900">
              <a:buFont typeface="Arial" panose="020B0604020202020204" pitchFamily="34" charset="0"/>
              <a:buChar char="•"/>
            </a:pPr>
            <a:r>
              <a:rPr lang="en-US" dirty="0"/>
              <a:t>Change in shape – immune cells squeeze between the blood vessels’ cells and go to the pathogen location (skin etc.)</a:t>
            </a:r>
          </a:p>
        </p:txBody>
      </p:sp>
    </p:spTree>
    <p:extLst>
      <p:ext uri="{BB962C8B-B14F-4D97-AF65-F5344CB8AC3E}">
        <p14:creationId xmlns:p14="http://schemas.microsoft.com/office/powerpoint/2010/main" val="1710705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Membrane transport </a:t>
            </a:r>
          </a:p>
        </p:txBody>
      </p:sp>
      <p:sp>
        <p:nvSpPr>
          <p:cNvPr id="4" name="Text Placeholder 3"/>
          <p:cNvSpPr>
            <a:spLocks noGrp="1"/>
          </p:cNvSpPr>
          <p:nvPr>
            <p:ph type="body" sz="quarter" idx="14"/>
          </p:nvPr>
        </p:nvSpPr>
        <p:spPr>
          <a:xfrm>
            <a:off x="457200" y="1274618"/>
            <a:ext cx="8062912" cy="4735746"/>
          </a:xfrm>
        </p:spPr>
        <p:txBody>
          <a:bodyPr/>
          <a:lstStyle/>
          <a:p>
            <a:pPr marL="342900" indent="-342900">
              <a:buFont typeface="Arial" panose="020B0604020202020204" pitchFamily="34" charset="0"/>
              <a:buChar char="•"/>
            </a:pPr>
            <a:r>
              <a:rPr lang="en-US" dirty="0"/>
              <a:t>Membrane transport types:</a:t>
            </a:r>
          </a:p>
          <a:p>
            <a:pPr marL="342900" indent="-342900">
              <a:buFont typeface="Arial" panose="020B0604020202020204" pitchFamily="34" charset="0"/>
              <a:buChar char="•"/>
            </a:pPr>
            <a:r>
              <a:rPr lang="en-US" dirty="0"/>
              <a:t>Passive </a:t>
            </a:r>
          </a:p>
          <a:p>
            <a:pPr marL="1074420" lvl="1" indent="-342900">
              <a:buFont typeface="Arial" panose="020B0604020202020204" pitchFamily="34" charset="0"/>
              <a:buChar char="•"/>
            </a:pPr>
            <a:r>
              <a:rPr lang="en-US" dirty="0"/>
              <a:t>Doesn’t use energy</a:t>
            </a:r>
          </a:p>
          <a:p>
            <a:pPr marL="1074420" lvl="1" indent="-342900">
              <a:buFont typeface="Arial" panose="020B0604020202020204" pitchFamily="34" charset="0"/>
              <a:buChar char="•"/>
            </a:pPr>
            <a:r>
              <a:rPr lang="en-US" dirty="0"/>
              <a:t>Molecules are moving from high concentration to low</a:t>
            </a:r>
          </a:p>
          <a:p>
            <a:pPr marL="342900" indent="-342900">
              <a:buFont typeface="Arial" panose="020B0604020202020204" pitchFamily="34" charset="0"/>
              <a:buChar char="•"/>
            </a:pPr>
            <a:r>
              <a:rPr lang="en-US" dirty="0"/>
              <a:t>Active </a:t>
            </a:r>
          </a:p>
          <a:p>
            <a:pPr marL="1074420" lvl="1" indent="-342900">
              <a:buFont typeface="Arial" panose="020B0604020202020204" pitchFamily="34" charset="0"/>
              <a:buChar char="•"/>
            </a:pPr>
            <a:r>
              <a:rPr lang="en-US" dirty="0"/>
              <a:t>Requires energy </a:t>
            </a:r>
          </a:p>
          <a:p>
            <a:pPr marL="1074420" lvl="1" indent="-342900">
              <a:buFont typeface="Arial" panose="020B0604020202020204" pitchFamily="34" charset="0"/>
              <a:buChar char="•"/>
            </a:pPr>
            <a:r>
              <a:rPr lang="en-US" dirty="0"/>
              <a:t>Molecules are moving from low concentration to high</a:t>
            </a:r>
          </a:p>
          <a:p>
            <a:pPr marL="1074420" lvl="1" indent="-342900">
              <a:buFont typeface="Arial" panose="020B0604020202020204" pitchFamily="34" charset="0"/>
              <a:buChar char="•"/>
            </a:pPr>
            <a:r>
              <a:rPr lang="en-US" dirty="0"/>
              <a:t>Done with the help of proteins called pumps</a:t>
            </a:r>
          </a:p>
        </p:txBody>
      </p:sp>
    </p:spTree>
    <p:extLst>
      <p:ext uri="{BB962C8B-B14F-4D97-AF65-F5344CB8AC3E}">
        <p14:creationId xmlns:p14="http://schemas.microsoft.com/office/powerpoint/2010/main" val="1187208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transport </a:t>
            </a:r>
          </a:p>
        </p:txBody>
      </p:sp>
      <p:sp>
        <p:nvSpPr>
          <p:cNvPr id="4" name="Text Placeholder 3"/>
          <p:cNvSpPr>
            <a:spLocks noGrp="1"/>
          </p:cNvSpPr>
          <p:nvPr>
            <p:ph type="body" sz="quarter" idx="14"/>
          </p:nvPr>
        </p:nvSpPr>
        <p:spPr>
          <a:xfrm>
            <a:off x="457200" y="1136073"/>
            <a:ext cx="8062912" cy="4874291"/>
          </a:xfrm>
        </p:spPr>
        <p:txBody>
          <a:bodyPr/>
          <a:lstStyle/>
          <a:p>
            <a:pPr marL="342900" indent="-342900">
              <a:buFont typeface="Arial" panose="020B0604020202020204" pitchFamily="34" charset="0"/>
              <a:buChar char="•"/>
            </a:pPr>
            <a:r>
              <a:rPr lang="en-US" dirty="0"/>
              <a:t>Types of passive transport:</a:t>
            </a:r>
          </a:p>
          <a:p>
            <a:pPr marL="1074420" lvl="1" indent="-342900">
              <a:buFont typeface="Arial" panose="020B0604020202020204" pitchFamily="34" charset="0"/>
              <a:buChar char="•"/>
            </a:pPr>
            <a:r>
              <a:rPr lang="en-US" dirty="0"/>
              <a:t>Diffusion – transport of substances (or solute when in solution)</a:t>
            </a:r>
          </a:p>
          <a:p>
            <a:pPr marL="1074420" lvl="1" indent="-342900">
              <a:buFont typeface="Arial" panose="020B0604020202020204" pitchFamily="34" charset="0"/>
              <a:buChar char="•"/>
            </a:pPr>
            <a:r>
              <a:rPr lang="en-US" dirty="0"/>
              <a:t>Osmosis or Diffusion of water – transport of solvent molecules (water)</a:t>
            </a:r>
          </a:p>
          <a:p>
            <a:pPr marL="1074420" lvl="1" indent="-342900">
              <a:buFont typeface="Arial" panose="020B0604020202020204" pitchFamily="34" charset="0"/>
              <a:buChar char="•"/>
            </a:pPr>
            <a:r>
              <a:rPr lang="en-US" dirty="0"/>
              <a:t>Facilitated diffusion – transport of solute with help from membrane proteins:</a:t>
            </a:r>
          </a:p>
          <a:p>
            <a:pPr marL="1600200" lvl="2">
              <a:buFont typeface="Arial" panose="020B0604020202020204" pitchFamily="34" charset="0"/>
              <a:buChar char="•"/>
            </a:pPr>
            <a:r>
              <a:rPr lang="en-US" dirty="0"/>
              <a:t>Channels </a:t>
            </a:r>
          </a:p>
          <a:p>
            <a:pPr marL="1600200" lvl="2">
              <a:buFont typeface="Arial" panose="020B0604020202020204" pitchFamily="34" charset="0"/>
              <a:buChar char="•"/>
            </a:pPr>
            <a:r>
              <a:rPr lang="en-US" dirty="0"/>
              <a:t>Transporters </a:t>
            </a:r>
          </a:p>
          <a:p>
            <a:r>
              <a:rPr lang="en-US" dirty="0"/>
              <a:t> </a:t>
            </a:r>
          </a:p>
          <a:p>
            <a:r>
              <a:rPr lang="en-US" dirty="0"/>
              <a:t>Solution = solvent + solutes</a:t>
            </a:r>
          </a:p>
          <a:p>
            <a:endParaRPr lang="en-US" dirty="0"/>
          </a:p>
        </p:txBody>
      </p:sp>
    </p:spTree>
    <p:extLst>
      <p:ext uri="{BB962C8B-B14F-4D97-AF65-F5344CB8AC3E}">
        <p14:creationId xmlns:p14="http://schemas.microsoft.com/office/powerpoint/2010/main" val="2702328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transport </a:t>
            </a:r>
          </a:p>
        </p:txBody>
      </p:sp>
      <p:sp>
        <p:nvSpPr>
          <p:cNvPr id="4" name="Text Placeholder 3"/>
          <p:cNvSpPr>
            <a:spLocks noGrp="1"/>
          </p:cNvSpPr>
          <p:nvPr>
            <p:ph type="body" sz="quarter" idx="14"/>
          </p:nvPr>
        </p:nvSpPr>
        <p:spPr>
          <a:xfrm>
            <a:off x="457200" y="1209964"/>
            <a:ext cx="8062912" cy="4800400"/>
          </a:xfrm>
        </p:spPr>
        <p:txBody>
          <a:bodyPr/>
          <a:lstStyle/>
          <a:p>
            <a:pPr marL="342900" indent="-342900">
              <a:buFont typeface="Arial" panose="020B0604020202020204" pitchFamily="34" charset="0"/>
              <a:buChar char="•"/>
            </a:pPr>
            <a:r>
              <a:rPr lang="en-US" dirty="0"/>
              <a:t>Moving molecules Against their concentration gradient; can be done only using energy (ATP).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Proteins in the membrane called pumps can use ATP to push chemicals from low concentration to high concentration.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Example: NA/K-pump</a:t>
            </a:r>
          </a:p>
        </p:txBody>
      </p:sp>
    </p:spTree>
    <p:extLst>
      <p:ext uri="{BB962C8B-B14F-4D97-AF65-F5344CB8AC3E}">
        <p14:creationId xmlns:p14="http://schemas.microsoft.com/office/powerpoint/2010/main" val="2247173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9060" y="460692"/>
            <a:ext cx="4877435" cy="701040"/>
          </a:xfrm>
          <a:prstGeom prst="rect">
            <a:avLst/>
          </a:prstGeom>
        </p:spPr>
        <p:txBody>
          <a:bodyPr vert="horz" wrap="square" lIns="0" tIns="16510" rIns="0" bIns="0" rtlCol="0">
            <a:spAutoFit/>
          </a:bodyPr>
          <a:lstStyle/>
          <a:p>
            <a:pPr marL="12700">
              <a:lnSpc>
                <a:spcPct val="100000"/>
              </a:lnSpc>
              <a:spcBef>
                <a:spcPts val="130"/>
              </a:spcBef>
            </a:pPr>
            <a:r>
              <a:rPr b="1" spc="5" dirty="0">
                <a:latin typeface="Calibri"/>
                <a:cs typeface="Calibri"/>
              </a:rPr>
              <a:t>“Typical”</a:t>
            </a:r>
            <a:r>
              <a:rPr b="1" spc="-114" dirty="0">
                <a:latin typeface="Calibri"/>
                <a:cs typeface="Calibri"/>
              </a:rPr>
              <a:t> </a:t>
            </a:r>
            <a:r>
              <a:rPr b="1" spc="10" dirty="0">
                <a:latin typeface="Calibri"/>
                <a:cs typeface="Calibri"/>
              </a:rPr>
              <a:t>Animal</a:t>
            </a:r>
            <a:r>
              <a:rPr b="1" spc="-190" dirty="0">
                <a:latin typeface="Calibri"/>
                <a:cs typeface="Calibri"/>
              </a:rPr>
              <a:t> </a:t>
            </a:r>
            <a:r>
              <a:rPr b="1" dirty="0">
                <a:latin typeface="Calibri"/>
                <a:cs typeface="Calibri"/>
              </a:rPr>
              <a:t>Cell</a:t>
            </a:r>
          </a:p>
        </p:txBody>
      </p:sp>
      <p:pic>
        <p:nvPicPr>
          <p:cNvPr id="3" name="object 3"/>
          <p:cNvPicPr/>
          <p:nvPr/>
        </p:nvPicPr>
        <p:blipFill>
          <a:blip r:embed="rId2" cstate="print"/>
          <a:stretch>
            <a:fillRect/>
          </a:stretch>
        </p:blipFill>
        <p:spPr>
          <a:xfrm>
            <a:off x="381000" y="995425"/>
            <a:ext cx="8077200" cy="5862572"/>
          </a:xfrm>
          <a:prstGeom prst="rect">
            <a:avLst/>
          </a:prstGeom>
        </p:spPr>
      </p:pic>
      <p:sp>
        <p:nvSpPr>
          <p:cNvPr id="4" name="object 4"/>
          <p:cNvSpPr txBox="1"/>
          <p:nvPr/>
        </p:nvSpPr>
        <p:spPr>
          <a:xfrm>
            <a:off x="306387" y="6205537"/>
            <a:ext cx="2759075" cy="208279"/>
          </a:xfrm>
          <a:prstGeom prst="rect">
            <a:avLst/>
          </a:prstGeom>
        </p:spPr>
        <p:txBody>
          <a:bodyPr vert="horz" wrap="square" lIns="0" tIns="12700" rIns="0" bIns="0" rtlCol="0">
            <a:spAutoFit/>
          </a:bodyPr>
          <a:lstStyle/>
          <a:p>
            <a:pPr marL="12700">
              <a:lnSpc>
                <a:spcPct val="100000"/>
              </a:lnSpc>
              <a:spcBef>
                <a:spcPts val="100"/>
              </a:spcBef>
            </a:pPr>
            <a:r>
              <a:rPr sz="950" i="1" spc="5" dirty="0">
                <a:latin typeface="Calibri"/>
                <a:cs typeface="Calibri"/>
                <a:hlinkClick r:id="rId3"/>
              </a:rPr>
              <a:t>http://web.jjay.cuny.edu</a:t>
            </a:r>
            <a:r>
              <a:rPr sz="1200" i="1" spc="5" dirty="0">
                <a:latin typeface="Calibri"/>
                <a:cs typeface="Calibri"/>
                <a:hlinkClick r:id="rId3"/>
              </a:rPr>
              <a:t>/~</a:t>
            </a:r>
            <a:r>
              <a:rPr sz="950" i="1" spc="5" dirty="0">
                <a:latin typeface="Calibri"/>
                <a:cs typeface="Calibri"/>
                <a:hlinkClick r:id="rId3"/>
              </a:rPr>
              <a:t>acarpi/NSC/images/cell.gif</a:t>
            </a:r>
            <a:endParaRPr sz="95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77870" y="460692"/>
            <a:ext cx="3594735" cy="701040"/>
          </a:xfrm>
          <a:prstGeom prst="rect">
            <a:avLst/>
          </a:prstGeom>
        </p:spPr>
        <p:txBody>
          <a:bodyPr vert="horz" wrap="square" lIns="0" tIns="16510" rIns="0" bIns="0" rtlCol="0">
            <a:spAutoFit/>
          </a:bodyPr>
          <a:lstStyle/>
          <a:p>
            <a:pPr marL="12700">
              <a:lnSpc>
                <a:spcPct val="100000"/>
              </a:lnSpc>
              <a:spcBef>
                <a:spcPts val="130"/>
              </a:spcBef>
            </a:pPr>
            <a:r>
              <a:rPr b="1" dirty="0">
                <a:latin typeface="Calibri"/>
                <a:cs typeface="Calibri"/>
              </a:rPr>
              <a:t>Cell</a:t>
            </a:r>
            <a:r>
              <a:rPr b="1" spc="-140" dirty="0">
                <a:latin typeface="Calibri"/>
                <a:cs typeface="Calibri"/>
              </a:rPr>
              <a:t> </a:t>
            </a:r>
            <a:r>
              <a:rPr b="1" spc="15" dirty="0">
                <a:latin typeface="Calibri"/>
                <a:cs typeface="Calibri"/>
              </a:rPr>
              <a:t>Membrane</a:t>
            </a:r>
          </a:p>
        </p:txBody>
      </p:sp>
      <p:sp>
        <p:nvSpPr>
          <p:cNvPr id="3" name="object 3"/>
          <p:cNvSpPr txBox="1"/>
          <p:nvPr/>
        </p:nvSpPr>
        <p:spPr>
          <a:xfrm>
            <a:off x="4503165" y="1769173"/>
            <a:ext cx="4189095" cy="1822450"/>
          </a:xfrm>
          <a:prstGeom prst="rect">
            <a:avLst/>
          </a:prstGeom>
        </p:spPr>
        <p:txBody>
          <a:bodyPr vert="horz" wrap="square" lIns="0" tIns="5715" rIns="0" bIns="0" rtlCol="0">
            <a:spAutoFit/>
          </a:bodyPr>
          <a:lstStyle/>
          <a:p>
            <a:pPr marL="355600" marR="5080" indent="-343535">
              <a:lnSpc>
                <a:spcPct val="102400"/>
              </a:lnSpc>
              <a:spcBef>
                <a:spcPts val="45"/>
              </a:spcBef>
              <a:buFont typeface="Arial MT"/>
              <a:buChar char="•"/>
              <a:tabLst>
                <a:tab pos="355600" algn="l"/>
                <a:tab pos="356235" algn="l"/>
              </a:tabLst>
            </a:pPr>
            <a:r>
              <a:rPr sz="2750" spc="-5" dirty="0">
                <a:latin typeface="Calibri"/>
                <a:cs typeface="Calibri"/>
              </a:rPr>
              <a:t>Outer</a:t>
            </a:r>
            <a:r>
              <a:rPr sz="2750" spc="45" dirty="0">
                <a:latin typeface="Calibri"/>
                <a:cs typeface="Calibri"/>
              </a:rPr>
              <a:t> </a:t>
            </a:r>
            <a:r>
              <a:rPr sz="2750" dirty="0">
                <a:latin typeface="Calibri"/>
                <a:cs typeface="Calibri"/>
              </a:rPr>
              <a:t>membrane</a:t>
            </a:r>
            <a:r>
              <a:rPr sz="2750" spc="160" dirty="0">
                <a:latin typeface="Calibri"/>
                <a:cs typeface="Calibri"/>
              </a:rPr>
              <a:t> </a:t>
            </a:r>
            <a:r>
              <a:rPr sz="2750" spc="25" dirty="0">
                <a:latin typeface="Calibri"/>
                <a:cs typeface="Calibri"/>
              </a:rPr>
              <a:t>of</a:t>
            </a:r>
            <a:r>
              <a:rPr sz="2750" spc="-55" dirty="0">
                <a:latin typeface="Calibri"/>
                <a:cs typeface="Calibri"/>
              </a:rPr>
              <a:t> </a:t>
            </a:r>
            <a:r>
              <a:rPr sz="2750" spc="-5" dirty="0">
                <a:latin typeface="Calibri"/>
                <a:cs typeface="Calibri"/>
              </a:rPr>
              <a:t>cell </a:t>
            </a:r>
            <a:r>
              <a:rPr sz="2750" dirty="0">
                <a:latin typeface="Calibri"/>
                <a:cs typeface="Calibri"/>
              </a:rPr>
              <a:t> </a:t>
            </a:r>
            <a:r>
              <a:rPr sz="2750" spc="-5" dirty="0">
                <a:latin typeface="Calibri"/>
                <a:cs typeface="Calibri"/>
              </a:rPr>
              <a:t>that</a:t>
            </a:r>
            <a:r>
              <a:rPr sz="2750" spc="75" dirty="0">
                <a:latin typeface="Calibri"/>
                <a:cs typeface="Calibri"/>
              </a:rPr>
              <a:t> </a:t>
            </a:r>
            <a:r>
              <a:rPr sz="2750" spc="-5" dirty="0">
                <a:latin typeface="Calibri"/>
                <a:cs typeface="Calibri"/>
              </a:rPr>
              <a:t>controls</a:t>
            </a:r>
            <a:r>
              <a:rPr sz="2750" spc="-10" dirty="0">
                <a:latin typeface="Calibri"/>
                <a:cs typeface="Calibri"/>
              </a:rPr>
              <a:t> </a:t>
            </a:r>
            <a:r>
              <a:rPr sz="2750" spc="15" dirty="0">
                <a:latin typeface="Calibri"/>
                <a:cs typeface="Calibri"/>
              </a:rPr>
              <a:t>movement</a:t>
            </a:r>
            <a:r>
              <a:rPr sz="2750" spc="5" dirty="0">
                <a:latin typeface="Calibri"/>
                <a:cs typeface="Calibri"/>
              </a:rPr>
              <a:t> </a:t>
            </a:r>
            <a:r>
              <a:rPr sz="2750" spc="-10" dirty="0">
                <a:latin typeface="Calibri"/>
                <a:cs typeface="Calibri"/>
              </a:rPr>
              <a:t>in </a:t>
            </a:r>
            <a:r>
              <a:rPr sz="2750" spc="-610" dirty="0">
                <a:latin typeface="Calibri"/>
                <a:cs typeface="Calibri"/>
              </a:rPr>
              <a:t> </a:t>
            </a:r>
            <a:r>
              <a:rPr sz="2750" spc="5" dirty="0">
                <a:latin typeface="Calibri"/>
                <a:cs typeface="Calibri"/>
              </a:rPr>
              <a:t>and</a:t>
            </a:r>
            <a:r>
              <a:rPr sz="2750" spc="85" dirty="0">
                <a:latin typeface="Calibri"/>
                <a:cs typeface="Calibri"/>
              </a:rPr>
              <a:t> </a:t>
            </a:r>
            <a:r>
              <a:rPr sz="2750" spc="10" dirty="0">
                <a:latin typeface="Calibri"/>
                <a:cs typeface="Calibri"/>
              </a:rPr>
              <a:t>out</a:t>
            </a:r>
            <a:r>
              <a:rPr sz="2750" spc="15" dirty="0">
                <a:latin typeface="Calibri"/>
                <a:cs typeface="Calibri"/>
              </a:rPr>
              <a:t> </a:t>
            </a:r>
            <a:r>
              <a:rPr sz="2750" spc="25" dirty="0">
                <a:latin typeface="Calibri"/>
                <a:cs typeface="Calibri"/>
              </a:rPr>
              <a:t>of</a:t>
            </a:r>
            <a:r>
              <a:rPr sz="2750" spc="-50" dirty="0">
                <a:latin typeface="Calibri"/>
                <a:cs typeface="Calibri"/>
              </a:rPr>
              <a:t> </a:t>
            </a:r>
            <a:r>
              <a:rPr sz="2750" spc="-15" dirty="0">
                <a:latin typeface="Calibri"/>
                <a:cs typeface="Calibri"/>
              </a:rPr>
              <a:t>the</a:t>
            </a:r>
            <a:r>
              <a:rPr sz="2750" spc="160" dirty="0">
                <a:latin typeface="Calibri"/>
                <a:cs typeface="Calibri"/>
              </a:rPr>
              <a:t> </a:t>
            </a:r>
            <a:r>
              <a:rPr sz="2750" spc="-5" dirty="0">
                <a:latin typeface="Calibri"/>
                <a:cs typeface="Calibri"/>
              </a:rPr>
              <a:t>cell</a:t>
            </a:r>
            <a:endParaRPr sz="2750">
              <a:latin typeface="Calibri"/>
              <a:cs typeface="Calibri"/>
            </a:endParaRPr>
          </a:p>
          <a:p>
            <a:pPr marL="355600" indent="-343535">
              <a:lnSpc>
                <a:spcPct val="100000"/>
              </a:lnSpc>
              <a:spcBef>
                <a:spcPts val="760"/>
              </a:spcBef>
              <a:buFont typeface="Arial MT"/>
              <a:buChar char="•"/>
              <a:tabLst>
                <a:tab pos="355600" algn="l"/>
                <a:tab pos="356235" algn="l"/>
              </a:tabLst>
            </a:pPr>
            <a:r>
              <a:rPr sz="2750" dirty="0">
                <a:latin typeface="Calibri"/>
                <a:cs typeface="Calibri"/>
              </a:rPr>
              <a:t>Double</a:t>
            </a:r>
            <a:r>
              <a:rPr sz="2750" spc="55" dirty="0">
                <a:latin typeface="Calibri"/>
                <a:cs typeface="Calibri"/>
              </a:rPr>
              <a:t> </a:t>
            </a:r>
            <a:r>
              <a:rPr sz="2750" spc="-15" dirty="0">
                <a:latin typeface="Calibri"/>
                <a:cs typeface="Calibri"/>
              </a:rPr>
              <a:t>layer</a:t>
            </a:r>
            <a:endParaRPr sz="2750">
              <a:latin typeface="Calibri"/>
              <a:cs typeface="Calibri"/>
            </a:endParaRPr>
          </a:p>
        </p:txBody>
      </p:sp>
      <p:pic>
        <p:nvPicPr>
          <p:cNvPr id="4" name="object 4"/>
          <p:cNvPicPr/>
          <p:nvPr/>
        </p:nvPicPr>
        <p:blipFill>
          <a:blip r:embed="rId2" cstate="print"/>
          <a:stretch>
            <a:fillRect/>
          </a:stretch>
        </p:blipFill>
        <p:spPr>
          <a:xfrm>
            <a:off x="533400" y="1920875"/>
            <a:ext cx="3810000" cy="3810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59809" y="460692"/>
            <a:ext cx="2032000" cy="701040"/>
          </a:xfrm>
          <a:prstGeom prst="rect">
            <a:avLst/>
          </a:prstGeom>
        </p:spPr>
        <p:txBody>
          <a:bodyPr vert="horz" wrap="square" lIns="0" tIns="16510" rIns="0" bIns="0" rtlCol="0">
            <a:spAutoFit/>
          </a:bodyPr>
          <a:lstStyle/>
          <a:p>
            <a:pPr marL="12700">
              <a:lnSpc>
                <a:spcPct val="100000"/>
              </a:lnSpc>
              <a:spcBef>
                <a:spcPts val="130"/>
              </a:spcBef>
            </a:pPr>
            <a:r>
              <a:rPr b="1" dirty="0">
                <a:latin typeface="Calibri"/>
                <a:cs typeface="Calibri"/>
              </a:rPr>
              <a:t>Cell</a:t>
            </a:r>
            <a:r>
              <a:rPr b="1" spc="-135" dirty="0">
                <a:latin typeface="Calibri"/>
                <a:cs typeface="Calibri"/>
              </a:rPr>
              <a:t> </a:t>
            </a:r>
            <a:r>
              <a:rPr b="1" spc="-50" dirty="0">
                <a:latin typeface="Calibri"/>
                <a:cs typeface="Calibri"/>
              </a:rPr>
              <a:t>Wall</a:t>
            </a:r>
          </a:p>
        </p:txBody>
      </p:sp>
      <p:sp>
        <p:nvSpPr>
          <p:cNvPr id="3" name="object 3"/>
          <p:cNvSpPr txBox="1"/>
          <p:nvPr/>
        </p:nvSpPr>
        <p:spPr>
          <a:xfrm>
            <a:off x="4732020" y="1616455"/>
            <a:ext cx="3728085" cy="1823085"/>
          </a:xfrm>
          <a:prstGeom prst="rect">
            <a:avLst/>
          </a:prstGeom>
        </p:spPr>
        <p:txBody>
          <a:bodyPr vert="horz" wrap="square" lIns="0" tIns="6350" rIns="0" bIns="0" rtlCol="0">
            <a:spAutoFit/>
          </a:bodyPr>
          <a:lstStyle/>
          <a:p>
            <a:pPr marL="355600" marR="5080" indent="-343535">
              <a:lnSpc>
                <a:spcPct val="102400"/>
              </a:lnSpc>
              <a:spcBef>
                <a:spcPts val="50"/>
              </a:spcBef>
              <a:buFont typeface="Arial MT"/>
              <a:buChar char="•"/>
              <a:tabLst>
                <a:tab pos="355600" algn="l"/>
                <a:tab pos="356235" algn="l"/>
              </a:tabLst>
            </a:pPr>
            <a:r>
              <a:rPr sz="2750" spc="15" dirty="0">
                <a:latin typeface="Calibri"/>
                <a:cs typeface="Calibri"/>
              </a:rPr>
              <a:t>Most </a:t>
            </a:r>
            <a:r>
              <a:rPr sz="2750" spc="20" dirty="0">
                <a:latin typeface="Calibri"/>
                <a:cs typeface="Calibri"/>
              </a:rPr>
              <a:t>commonly </a:t>
            </a:r>
            <a:r>
              <a:rPr sz="2750" spc="-15" dirty="0">
                <a:latin typeface="Calibri"/>
                <a:cs typeface="Calibri"/>
              </a:rPr>
              <a:t>found </a:t>
            </a:r>
            <a:r>
              <a:rPr sz="2750" spc="-10" dirty="0">
                <a:latin typeface="Calibri"/>
                <a:cs typeface="Calibri"/>
              </a:rPr>
              <a:t> in</a:t>
            </a:r>
            <a:r>
              <a:rPr sz="2750" spc="80" dirty="0">
                <a:latin typeface="Calibri"/>
                <a:cs typeface="Calibri"/>
              </a:rPr>
              <a:t> </a:t>
            </a:r>
            <a:r>
              <a:rPr sz="2750" spc="-10" dirty="0">
                <a:latin typeface="Calibri"/>
                <a:cs typeface="Calibri"/>
              </a:rPr>
              <a:t>plant</a:t>
            </a:r>
            <a:r>
              <a:rPr sz="2750" spc="85" dirty="0">
                <a:latin typeface="Calibri"/>
                <a:cs typeface="Calibri"/>
              </a:rPr>
              <a:t> </a:t>
            </a:r>
            <a:r>
              <a:rPr sz="2750" spc="-10" dirty="0">
                <a:latin typeface="Calibri"/>
                <a:cs typeface="Calibri"/>
              </a:rPr>
              <a:t>cells</a:t>
            </a:r>
            <a:r>
              <a:rPr sz="2750" spc="75" dirty="0">
                <a:latin typeface="Calibri"/>
                <a:cs typeface="Calibri"/>
              </a:rPr>
              <a:t> </a:t>
            </a:r>
            <a:r>
              <a:rPr sz="2750" spc="20" dirty="0">
                <a:latin typeface="Calibri"/>
                <a:cs typeface="Calibri"/>
              </a:rPr>
              <a:t>&amp;</a:t>
            </a:r>
            <a:r>
              <a:rPr sz="2750" spc="15" dirty="0">
                <a:latin typeface="Calibri"/>
                <a:cs typeface="Calibri"/>
              </a:rPr>
              <a:t> </a:t>
            </a:r>
            <a:r>
              <a:rPr sz="2750" spc="-5" dirty="0">
                <a:latin typeface="Calibri"/>
                <a:cs typeface="Calibri"/>
              </a:rPr>
              <a:t>bacteria</a:t>
            </a:r>
            <a:endParaRPr sz="2750">
              <a:latin typeface="Calibri"/>
              <a:cs typeface="Calibri"/>
            </a:endParaRPr>
          </a:p>
          <a:p>
            <a:pPr marL="355600" marR="492759" indent="-343535">
              <a:lnSpc>
                <a:spcPct val="102499"/>
              </a:lnSpc>
              <a:spcBef>
                <a:spcPts val="670"/>
              </a:spcBef>
              <a:buFont typeface="Arial MT"/>
              <a:buChar char="•"/>
              <a:tabLst>
                <a:tab pos="355600" algn="l"/>
                <a:tab pos="356235" algn="l"/>
              </a:tabLst>
            </a:pPr>
            <a:r>
              <a:rPr sz="2750" spc="-5" dirty="0">
                <a:latin typeface="Calibri"/>
                <a:cs typeface="Calibri"/>
              </a:rPr>
              <a:t>Supports</a:t>
            </a:r>
            <a:r>
              <a:rPr sz="2750" spc="135" dirty="0">
                <a:latin typeface="Calibri"/>
                <a:cs typeface="Calibri"/>
              </a:rPr>
              <a:t> </a:t>
            </a:r>
            <a:r>
              <a:rPr sz="2750" spc="20" dirty="0">
                <a:latin typeface="Calibri"/>
                <a:cs typeface="Calibri"/>
              </a:rPr>
              <a:t>&amp;</a:t>
            </a:r>
            <a:r>
              <a:rPr sz="2750" spc="5" dirty="0">
                <a:latin typeface="Calibri"/>
                <a:cs typeface="Calibri"/>
              </a:rPr>
              <a:t> </a:t>
            </a:r>
            <a:r>
              <a:rPr sz="2750" spc="-10" dirty="0">
                <a:latin typeface="Calibri"/>
                <a:cs typeface="Calibri"/>
              </a:rPr>
              <a:t>protects </a:t>
            </a:r>
            <a:r>
              <a:rPr sz="2750" spc="-605" dirty="0">
                <a:latin typeface="Calibri"/>
                <a:cs typeface="Calibri"/>
              </a:rPr>
              <a:t> </a:t>
            </a:r>
            <a:r>
              <a:rPr sz="2750" spc="-10" dirty="0">
                <a:latin typeface="Calibri"/>
                <a:cs typeface="Calibri"/>
              </a:rPr>
              <a:t>cells</a:t>
            </a:r>
            <a:endParaRPr sz="2750">
              <a:latin typeface="Calibri"/>
              <a:cs typeface="Calibri"/>
            </a:endParaRPr>
          </a:p>
        </p:txBody>
      </p:sp>
      <p:pic>
        <p:nvPicPr>
          <p:cNvPr id="4" name="object 4"/>
          <p:cNvPicPr/>
          <p:nvPr/>
        </p:nvPicPr>
        <p:blipFill>
          <a:blip r:embed="rId2" cstate="print"/>
          <a:stretch>
            <a:fillRect/>
          </a:stretch>
        </p:blipFill>
        <p:spPr>
          <a:xfrm>
            <a:off x="457200" y="1844675"/>
            <a:ext cx="3733800" cy="37338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93845" y="460692"/>
            <a:ext cx="1083310" cy="701040"/>
          </a:xfrm>
          <a:prstGeom prst="rect">
            <a:avLst/>
          </a:prstGeom>
        </p:spPr>
        <p:txBody>
          <a:bodyPr vert="horz" wrap="square" lIns="0" tIns="16510" rIns="0" bIns="0" rtlCol="0">
            <a:spAutoFit/>
          </a:bodyPr>
          <a:lstStyle/>
          <a:p>
            <a:pPr marL="12700">
              <a:lnSpc>
                <a:spcPct val="100000"/>
              </a:lnSpc>
              <a:spcBef>
                <a:spcPts val="130"/>
              </a:spcBef>
            </a:pPr>
            <a:r>
              <a:rPr spc="-25" dirty="0"/>
              <a:t>C</a:t>
            </a:r>
            <a:r>
              <a:rPr spc="-15" dirty="0"/>
              <a:t>e</a:t>
            </a:r>
            <a:r>
              <a:rPr spc="30" dirty="0"/>
              <a:t>ll</a:t>
            </a:r>
            <a:r>
              <a:rPr spc="10" dirty="0"/>
              <a:t>s</a:t>
            </a:r>
          </a:p>
        </p:txBody>
      </p:sp>
      <p:sp>
        <p:nvSpPr>
          <p:cNvPr id="3" name="object 3"/>
          <p:cNvSpPr txBox="1"/>
          <p:nvPr/>
        </p:nvSpPr>
        <p:spPr>
          <a:xfrm>
            <a:off x="536575" y="1499840"/>
            <a:ext cx="6550025" cy="4161790"/>
          </a:xfrm>
          <a:prstGeom prst="rect">
            <a:avLst/>
          </a:prstGeom>
        </p:spPr>
        <p:txBody>
          <a:bodyPr vert="horz" wrap="square" lIns="0" tIns="75565" rIns="0" bIns="0" rtlCol="0">
            <a:spAutoFit/>
          </a:bodyPr>
          <a:lstStyle/>
          <a:p>
            <a:pPr marL="355600" indent="-343535">
              <a:lnSpc>
                <a:spcPct val="100000"/>
              </a:lnSpc>
              <a:spcBef>
                <a:spcPts val="595"/>
              </a:spcBef>
              <a:buFont typeface="Arial MT"/>
              <a:buChar char="•"/>
              <a:tabLst>
                <a:tab pos="355600" algn="l"/>
                <a:tab pos="356235" algn="l"/>
              </a:tabLst>
            </a:pPr>
            <a:r>
              <a:rPr sz="3200" b="1" spc="5" dirty="0">
                <a:latin typeface="Calibri"/>
                <a:cs typeface="Calibri"/>
              </a:rPr>
              <a:t>Structures</a:t>
            </a:r>
            <a:r>
              <a:rPr sz="3200" b="1" spc="-155" dirty="0">
                <a:latin typeface="Calibri"/>
                <a:cs typeface="Calibri"/>
              </a:rPr>
              <a:t> </a:t>
            </a:r>
            <a:r>
              <a:rPr sz="3200" b="1" spc="20" dirty="0">
                <a:latin typeface="Calibri"/>
                <a:cs typeface="Calibri"/>
              </a:rPr>
              <a:t>in</a:t>
            </a:r>
            <a:r>
              <a:rPr sz="3200" b="1" spc="-65" dirty="0">
                <a:latin typeface="Calibri"/>
                <a:cs typeface="Calibri"/>
              </a:rPr>
              <a:t> </a:t>
            </a:r>
            <a:r>
              <a:rPr sz="3200" b="1" spc="10" dirty="0">
                <a:latin typeface="Calibri"/>
                <a:cs typeface="Calibri"/>
              </a:rPr>
              <a:t>all</a:t>
            </a:r>
            <a:r>
              <a:rPr sz="3200" b="1" spc="-40" dirty="0">
                <a:latin typeface="Calibri"/>
                <a:cs typeface="Calibri"/>
              </a:rPr>
              <a:t> </a:t>
            </a:r>
            <a:r>
              <a:rPr sz="3200" b="1" spc="20" dirty="0">
                <a:latin typeface="Calibri"/>
                <a:cs typeface="Calibri"/>
              </a:rPr>
              <a:t>cells</a:t>
            </a:r>
            <a:endParaRPr sz="3200">
              <a:latin typeface="Calibri"/>
              <a:cs typeface="Calibri"/>
            </a:endParaRPr>
          </a:p>
          <a:p>
            <a:pPr marL="756285" lvl="1" indent="-286385">
              <a:lnSpc>
                <a:spcPct val="100000"/>
              </a:lnSpc>
              <a:spcBef>
                <a:spcPts val="440"/>
              </a:spcBef>
              <a:buFont typeface="Arial MT"/>
              <a:buChar char="–"/>
              <a:tabLst>
                <a:tab pos="756285" algn="l"/>
              </a:tabLst>
            </a:pPr>
            <a:r>
              <a:rPr sz="2750" spc="-5" dirty="0">
                <a:latin typeface="Calibri"/>
                <a:cs typeface="Calibri"/>
              </a:rPr>
              <a:t>Nucleus</a:t>
            </a:r>
            <a:endParaRPr sz="2750">
              <a:latin typeface="Calibri"/>
              <a:cs typeface="Calibri"/>
            </a:endParaRPr>
          </a:p>
          <a:p>
            <a:pPr marL="756285" lvl="1" indent="-286385">
              <a:lnSpc>
                <a:spcPct val="100000"/>
              </a:lnSpc>
              <a:spcBef>
                <a:spcPts val="455"/>
              </a:spcBef>
              <a:buFont typeface="Arial MT"/>
              <a:buChar char="–"/>
              <a:tabLst>
                <a:tab pos="756285" algn="l"/>
              </a:tabLst>
            </a:pPr>
            <a:r>
              <a:rPr sz="2750" spc="5" dirty="0">
                <a:latin typeface="Calibri"/>
                <a:cs typeface="Calibri"/>
              </a:rPr>
              <a:t>Ribosomes</a:t>
            </a:r>
            <a:endParaRPr sz="2750">
              <a:latin typeface="Calibri"/>
              <a:cs typeface="Calibri"/>
            </a:endParaRPr>
          </a:p>
          <a:p>
            <a:pPr marL="756285" lvl="1" indent="-286385">
              <a:lnSpc>
                <a:spcPct val="100000"/>
              </a:lnSpc>
              <a:spcBef>
                <a:spcPts val="380"/>
              </a:spcBef>
              <a:buFont typeface="Arial MT"/>
              <a:buChar char="–"/>
              <a:tabLst>
                <a:tab pos="756285" algn="l"/>
              </a:tabLst>
            </a:pPr>
            <a:r>
              <a:rPr sz="2750" dirty="0">
                <a:latin typeface="Calibri"/>
                <a:cs typeface="Calibri"/>
              </a:rPr>
              <a:t>Endomembrane</a:t>
            </a:r>
            <a:r>
              <a:rPr sz="2750" spc="210" dirty="0">
                <a:latin typeface="Calibri"/>
                <a:cs typeface="Calibri"/>
              </a:rPr>
              <a:t> </a:t>
            </a:r>
            <a:r>
              <a:rPr sz="2750" spc="-5" dirty="0">
                <a:latin typeface="Calibri"/>
                <a:cs typeface="Calibri"/>
              </a:rPr>
              <a:t>System</a:t>
            </a:r>
            <a:endParaRPr sz="2750">
              <a:latin typeface="Calibri"/>
              <a:cs typeface="Calibri"/>
            </a:endParaRPr>
          </a:p>
          <a:p>
            <a:pPr marL="1156970" lvl="2" indent="-229235">
              <a:lnSpc>
                <a:spcPct val="100000"/>
              </a:lnSpc>
              <a:spcBef>
                <a:spcPts val="355"/>
              </a:spcBef>
              <a:buFont typeface="Arial MT"/>
              <a:buChar char="•"/>
              <a:tabLst>
                <a:tab pos="1156970" algn="l"/>
              </a:tabLst>
            </a:pPr>
            <a:r>
              <a:rPr sz="2400" spc="20" dirty="0">
                <a:latin typeface="Calibri"/>
                <a:cs typeface="Calibri"/>
              </a:rPr>
              <a:t>E</a:t>
            </a:r>
            <a:r>
              <a:rPr sz="2400" spc="5" dirty="0">
                <a:latin typeface="Calibri"/>
                <a:cs typeface="Calibri"/>
              </a:rPr>
              <a:t>nd</a:t>
            </a:r>
            <a:r>
              <a:rPr sz="2400" dirty="0">
                <a:latin typeface="Calibri"/>
                <a:cs typeface="Calibri"/>
              </a:rPr>
              <a:t>o</a:t>
            </a:r>
            <a:r>
              <a:rPr sz="2400" spc="5" dirty="0">
                <a:latin typeface="Calibri"/>
                <a:cs typeface="Calibri"/>
              </a:rPr>
              <a:t>p</a:t>
            </a:r>
            <a:r>
              <a:rPr sz="2400" spc="-30" dirty="0">
                <a:latin typeface="Calibri"/>
                <a:cs typeface="Calibri"/>
              </a:rPr>
              <a:t>la</a:t>
            </a:r>
            <a:r>
              <a:rPr sz="2400" spc="30" dirty="0">
                <a:latin typeface="Calibri"/>
                <a:cs typeface="Calibri"/>
              </a:rPr>
              <a:t>s</a:t>
            </a:r>
            <a:r>
              <a:rPr sz="2400" spc="25" dirty="0">
                <a:latin typeface="Calibri"/>
                <a:cs typeface="Calibri"/>
              </a:rPr>
              <a:t>m</a:t>
            </a:r>
            <a:r>
              <a:rPr sz="2400" spc="-30" dirty="0">
                <a:latin typeface="Calibri"/>
                <a:cs typeface="Calibri"/>
              </a:rPr>
              <a:t>i</a:t>
            </a:r>
            <a:r>
              <a:rPr sz="2400" dirty="0">
                <a:latin typeface="Calibri"/>
                <a:cs typeface="Calibri"/>
              </a:rPr>
              <a:t>c</a:t>
            </a:r>
            <a:r>
              <a:rPr sz="2400" spc="-65" dirty="0">
                <a:latin typeface="Calibri"/>
                <a:cs typeface="Calibri"/>
              </a:rPr>
              <a:t> </a:t>
            </a:r>
            <a:r>
              <a:rPr sz="2400" spc="-15" dirty="0">
                <a:latin typeface="Calibri"/>
                <a:cs typeface="Calibri"/>
              </a:rPr>
              <a:t>r</a:t>
            </a:r>
            <a:r>
              <a:rPr sz="2400" dirty="0">
                <a:latin typeface="Calibri"/>
                <a:cs typeface="Calibri"/>
              </a:rPr>
              <a:t>e</a:t>
            </a:r>
            <a:r>
              <a:rPr sz="2400" spc="20" dirty="0">
                <a:latin typeface="Calibri"/>
                <a:cs typeface="Calibri"/>
              </a:rPr>
              <a:t>t</a:t>
            </a:r>
            <a:r>
              <a:rPr sz="2400" spc="-30" dirty="0">
                <a:latin typeface="Calibri"/>
                <a:cs typeface="Calibri"/>
              </a:rPr>
              <a:t>i</a:t>
            </a:r>
            <a:r>
              <a:rPr sz="2400" spc="30" dirty="0">
                <a:latin typeface="Calibri"/>
                <a:cs typeface="Calibri"/>
              </a:rPr>
              <a:t>c</a:t>
            </a:r>
            <a:r>
              <a:rPr sz="2400" spc="5" dirty="0">
                <a:latin typeface="Calibri"/>
                <a:cs typeface="Calibri"/>
              </a:rPr>
              <a:t>u</a:t>
            </a:r>
            <a:r>
              <a:rPr sz="2400" spc="-30" dirty="0">
                <a:latin typeface="Calibri"/>
                <a:cs typeface="Calibri"/>
              </a:rPr>
              <a:t>l</a:t>
            </a:r>
            <a:r>
              <a:rPr sz="2400" spc="5" dirty="0">
                <a:latin typeface="Calibri"/>
                <a:cs typeface="Calibri"/>
              </a:rPr>
              <a:t>u</a:t>
            </a:r>
            <a:r>
              <a:rPr sz="2400" dirty="0">
                <a:latin typeface="Calibri"/>
                <a:cs typeface="Calibri"/>
              </a:rPr>
              <a:t>m</a:t>
            </a:r>
            <a:r>
              <a:rPr sz="2400" spc="-90" dirty="0">
                <a:latin typeface="Calibri"/>
                <a:cs typeface="Calibri"/>
              </a:rPr>
              <a:t> </a:t>
            </a:r>
            <a:r>
              <a:rPr sz="2400" dirty="0">
                <a:latin typeface="Calibri"/>
                <a:cs typeface="Calibri"/>
              </a:rPr>
              <a:t>–</a:t>
            </a:r>
            <a:r>
              <a:rPr sz="2400" spc="60" dirty="0">
                <a:latin typeface="Calibri"/>
                <a:cs typeface="Calibri"/>
              </a:rPr>
              <a:t> </a:t>
            </a:r>
            <a:r>
              <a:rPr sz="2400" spc="30" dirty="0">
                <a:latin typeface="Calibri"/>
                <a:cs typeface="Calibri"/>
              </a:rPr>
              <a:t>s</a:t>
            </a:r>
            <a:r>
              <a:rPr sz="2400" spc="25" dirty="0">
                <a:latin typeface="Calibri"/>
                <a:cs typeface="Calibri"/>
              </a:rPr>
              <a:t>m</a:t>
            </a:r>
            <a:r>
              <a:rPr sz="2400" dirty="0">
                <a:latin typeface="Calibri"/>
                <a:cs typeface="Calibri"/>
              </a:rPr>
              <a:t>oo</a:t>
            </a:r>
            <a:r>
              <a:rPr sz="2400" spc="15" dirty="0">
                <a:latin typeface="Calibri"/>
                <a:cs typeface="Calibri"/>
              </a:rPr>
              <a:t>t</a:t>
            </a:r>
            <a:r>
              <a:rPr sz="2400" dirty="0">
                <a:latin typeface="Calibri"/>
                <a:cs typeface="Calibri"/>
              </a:rPr>
              <a:t>h</a:t>
            </a:r>
            <a:r>
              <a:rPr sz="2400" spc="-160" dirty="0">
                <a:latin typeface="Calibri"/>
                <a:cs typeface="Calibri"/>
              </a:rPr>
              <a:t> </a:t>
            </a:r>
            <a:r>
              <a:rPr sz="2400" spc="-30" dirty="0">
                <a:latin typeface="Calibri"/>
                <a:cs typeface="Calibri"/>
              </a:rPr>
              <a:t>a</a:t>
            </a:r>
            <a:r>
              <a:rPr sz="2400" spc="5" dirty="0">
                <a:latin typeface="Calibri"/>
                <a:cs typeface="Calibri"/>
              </a:rPr>
              <a:t>n</a:t>
            </a:r>
            <a:r>
              <a:rPr sz="2400" dirty="0">
                <a:latin typeface="Calibri"/>
                <a:cs typeface="Calibri"/>
              </a:rPr>
              <a:t>d</a:t>
            </a:r>
            <a:r>
              <a:rPr sz="2400" spc="-10" dirty="0">
                <a:latin typeface="Calibri"/>
                <a:cs typeface="Calibri"/>
              </a:rPr>
              <a:t> </a:t>
            </a:r>
            <a:r>
              <a:rPr sz="2400" spc="-90" dirty="0">
                <a:latin typeface="Calibri"/>
                <a:cs typeface="Calibri"/>
              </a:rPr>
              <a:t>r</a:t>
            </a:r>
            <a:r>
              <a:rPr sz="2400" dirty="0">
                <a:latin typeface="Calibri"/>
                <a:cs typeface="Calibri"/>
              </a:rPr>
              <a:t>o</a:t>
            </a:r>
            <a:r>
              <a:rPr sz="2400" spc="5" dirty="0">
                <a:latin typeface="Calibri"/>
                <a:cs typeface="Calibri"/>
              </a:rPr>
              <a:t>u</a:t>
            </a:r>
            <a:r>
              <a:rPr sz="2400" spc="-10" dirty="0">
                <a:latin typeface="Calibri"/>
                <a:cs typeface="Calibri"/>
              </a:rPr>
              <a:t>g</a:t>
            </a:r>
            <a:r>
              <a:rPr sz="2400" dirty="0">
                <a:latin typeface="Calibri"/>
                <a:cs typeface="Calibri"/>
              </a:rPr>
              <a:t>h</a:t>
            </a:r>
            <a:endParaRPr sz="2400">
              <a:latin typeface="Calibri"/>
              <a:cs typeface="Calibri"/>
            </a:endParaRPr>
          </a:p>
          <a:p>
            <a:pPr marL="1156970" lvl="2" indent="-229235">
              <a:lnSpc>
                <a:spcPct val="100000"/>
              </a:lnSpc>
              <a:spcBef>
                <a:spcPts val="350"/>
              </a:spcBef>
              <a:buFont typeface="Arial MT"/>
              <a:buChar char="•"/>
              <a:tabLst>
                <a:tab pos="1156970" algn="l"/>
              </a:tabLst>
            </a:pPr>
            <a:r>
              <a:rPr sz="2400" spc="-10" dirty="0">
                <a:latin typeface="Calibri"/>
                <a:cs typeface="Calibri"/>
              </a:rPr>
              <a:t>Golgi</a:t>
            </a:r>
            <a:r>
              <a:rPr sz="2400" spc="-15" dirty="0">
                <a:latin typeface="Calibri"/>
                <a:cs typeface="Calibri"/>
              </a:rPr>
              <a:t> apparatus</a:t>
            </a:r>
            <a:endParaRPr sz="2400">
              <a:latin typeface="Calibri"/>
              <a:cs typeface="Calibri"/>
            </a:endParaRPr>
          </a:p>
          <a:p>
            <a:pPr marL="1156970" lvl="2" indent="-229235">
              <a:lnSpc>
                <a:spcPct val="100000"/>
              </a:lnSpc>
              <a:spcBef>
                <a:spcPts val="275"/>
              </a:spcBef>
              <a:buFont typeface="Arial MT"/>
              <a:buChar char="•"/>
              <a:tabLst>
                <a:tab pos="1156970" algn="l"/>
              </a:tabLst>
            </a:pPr>
            <a:r>
              <a:rPr sz="2400" spc="-20" dirty="0">
                <a:latin typeface="Calibri"/>
                <a:cs typeface="Calibri"/>
              </a:rPr>
              <a:t>Vesicles</a:t>
            </a:r>
            <a:endParaRPr sz="2400">
              <a:latin typeface="Calibri"/>
              <a:cs typeface="Calibri"/>
            </a:endParaRPr>
          </a:p>
          <a:p>
            <a:pPr marL="756285" lvl="1" indent="-286385">
              <a:lnSpc>
                <a:spcPct val="100000"/>
              </a:lnSpc>
              <a:spcBef>
                <a:spcPts val="450"/>
              </a:spcBef>
              <a:buFont typeface="Arial MT"/>
              <a:buChar char="–"/>
              <a:tabLst>
                <a:tab pos="756285" algn="l"/>
              </a:tabLst>
            </a:pPr>
            <a:r>
              <a:rPr sz="2750" dirty="0">
                <a:latin typeface="Calibri"/>
                <a:cs typeface="Calibri"/>
              </a:rPr>
              <a:t>Mitochondria</a:t>
            </a:r>
            <a:endParaRPr sz="2750">
              <a:latin typeface="Calibri"/>
              <a:cs typeface="Calibri"/>
            </a:endParaRPr>
          </a:p>
          <a:p>
            <a:pPr marL="756285" lvl="1" indent="-286385">
              <a:lnSpc>
                <a:spcPct val="100000"/>
              </a:lnSpc>
              <a:spcBef>
                <a:spcPts val="380"/>
              </a:spcBef>
              <a:buFont typeface="Arial MT"/>
              <a:buChar char="–"/>
              <a:tabLst>
                <a:tab pos="756285" algn="l"/>
              </a:tabLst>
            </a:pPr>
            <a:r>
              <a:rPr sz="2750" spc="-5" dirty="0">
                <a:latin typeface="Calibri"/>
                <a:cs typeface="Calibri"/>
              </a:rPr>
              <a:t>Cytoskeleton</a:t>
            </a:r>
            <a:endParaRPr sz="2750">
              <a:latin typeface="Calibri"/>
              <a:cs typeface="Calibri"/>
            </a:endParaRPr>
          </a:p>
        </p:txBody>
      </p:sp>
    </p:spTree>
    <p:extLst>
      <p:ext uri="{BB962C8B-B14F-4D97-AF65-F5344CB8AC3E}">
        <p14:creationId xmlns:p14="http://schemas.microsoft.com/office/powerpoint/2010/main" val="3250182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0525" y="2482532"/>
            <a:ext cx="3295015" cy="701040"/>
          </a:xfrm>
          <a:prstGeom prst="rect">
            <a:avLst/>
          </a:prstGeom>
        </p:spPr>
        <p:txBody>
          <a:bodyPr vert="horz" wrap="square" lIns="0" tIns="16510" rIns="0" bIns="0" rtlCol="0">
            <a:spAutoFit/>
          </a:bodyPr>
          <a:lstStyle/>
          <a:p>
            <a:pPr marL="12700">
              <a:lnSpc>
                <a:spcPct val="100000"/>
              </a:lnSpc>
              <a:spcBef>
                <a:spcPts val="130"/>
              </a:spcBef>
            </a:pPr>
            <a:r>
              <a:rPr b="1" spc="15" dirty="0">
                <a:latin typeface="Calibri"/>
                <a:cs typeface="Calibri"/>
              </a:rPr>
              <a:t>Inside</a:t>
            </a:r>
            <a:r>
              <a:rPr b="1" spc="-185" dirty="0">
                <a:latin typeface="Calibri"/>
                <a:cs typeface="Calibri"/>
              </a:rPr>
              <a:t> </a:t>
            </a:r>
            <a:r>
              <a:rPr b="1" spc="5" dirty="0">
                <a:latin typeface="Calibri"/>
                <a:cs typeface="Calibri"/>
              </a:rPr>
              <a:t>the</a:t>
            </a:r>
            <a:r>
              <a:rPr b="1" spc="-40" dirty="0">
                <a:latin typeface="Calibri"/>
                <a:cs typeface="Calibri"/>
              </a:rPr>
              <a:t> </a:t>
            </a:r>
            <a:r>
              <a:rPr b="1" dirty="0">
                <a:latin typeface="Calibri"/>
                <a:cs typeface="Calibri"/>
              </a:rPr>
              <a:t>Cell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40353" y="460692"/>
            <a:ext cx="2474595" cy="701040"/>
          </a:xfrm>
          <a:prstGeom prst="rect">
            <a:avLst/>
          </a:prstGeom>
        </p:spPr>
        <p:txBody>
          <a:bodyPr vert="horz" wrap="square" lIns="0" tIns="16510" rIns="0" bIns="0" rtlCol="0">
            <a:spAutoFit/>
          </a:bodyPr>
          <a:lstStyle/>
          <a:p>
            <a:pPr marL="12700">
              <a:lnSpc>
                <a:spcPct val="100000"/>
              </a:lnSpc>
              <a:spcBef>
                <a:spcPts val="130"/>
              </a:spcBef>
            </a:pPr>
            <a:r>
              <a:rPr b="1" spc="-5" dirty="0">
                <a:latin typeface="Calibri"/>
                <a:cs typeface="Calibri"/>
              </a:rPr>
              <a:t>C</a:t>
            </a:r>
            <a:r>
              <a:rPr b="1" spc="15" dirty="0">
                <a:latin typeface="Calibri"/>
                <a:cs typeface="Calibri"/>
              </a:rPr>
              <a:t>y</a:t>
            </a:r>
            <a:r>
              <a:rPr b="1" spc="-100" dirty="0">
                <a:latin typeface="Calibri"/>
                <a:cs typeface="Calibri"/>
              </a:rPr>
              <a:t>t</a:t>
            </a:r>
            <a:r>
              <a:rPr b="1" spc="30" dirty="0">
                <a:latin typeface="Calibri"/>
                <a:cs typeface="Calibri"/>
              </a:rPr>
              <a:t>op</a:t>
            </a:r>
            <a:r>
              <a:rPr b="1" spc="-35" dirty="0">
                <a:latin typeface="Calibri"/>
                <a:cs typeface="Calibri"/>
              </a:rPr>
              <a:t>l</a:t>
            </a:r>
            <a:r>
              <a:rPr b="1" spc="15" dirty="0">
                <a:latin typeface="Calibri"/>
                <a:cs typeface="Calibri"/>
              </a:rPr>
              <a:t>a</a:t>
            </a:r>
            <a:r>
              <a:rPr b="1" spc="25" dirty="0">
                <a:latin typeface="Calibri"/>
                <a:cs typeface="Calibri"/>
              </a:rPr>
              <a:t>sm</a:t>
            </a:r>
          </a:p>
        </p:txBody>
      </p:sp>
      <p:sp>
        <p:nvSpPr>
          <p:cNvPr id="3" name="object 3"/>
          <p:cNvSpPr txBox="1"/>
          <p:nvPr/>
        </p:nvSpPr>
        <p:spPr>
          <a:xfrm>
            <a:off x="536575" y="1508124"/>
            <a:ext cx="5372100" cy="1799589"/>
          </a:xfrm>
          <a:prstGeom prst="rect">
            <a:avLst/>
          </a:prstGeom>
        </p:spPr>
        <p:txBody>
          <a:bodyPr vert="horz" wrap="square" lIns="0" tIns="114935" rIns="0" bIns="0" rtlCol="0">
            <a:spAutoFit/>
          </a:bodyPr>
          <a:lstStyle/>
          <a:p>
            <a:pPr marL="355600" indent="-343535">
              <a:lnSpc>
                <a:spcPct val="100000"/>
              </a:lnSpc>
              <a:spcBef>
                <a:spcPts val="905"/>
              </a:spcBef>
              <a:buFont typeface="Arial MT"/>
              <a:buChar char="•"/>
              <a:tabLst>
                <a:tab pos="355600" algn="l"/>
                <a:tab pos="356235" algn="l"/>
              </a:tabLst>
            </a:pPr>
            <a:r>
              <a:rPr sz="3200" spc="5" dirty="0">
                <a:latin typeface="Calibri"/>
                <a:cs typeface="Calibri"/>
              </a:rPr>
              <a:t>G</a:t>
            </a:r>
            <a:r>
              <a:rPr sz="3200" spc="-25" dirty="0">
                <a:latin typeface="Calibri"/>
                <a:cs typeface="Calibri"/>
              </a:rPr>
              <a:t>e</a:t>
            </a:r>
            <a:r>
              <a:rPr sz="3200" spc="10" dirty="0">
                <a:latin typeface="Calibri"/>
                <a:cs typeface="Calibri"/>
              </a:rPr>
              <a:t>l</a:t>
            </a:r>
            <a:r>
              <a:rPr sz="3200" spc="-10" dirty="0">
                <a:latin typeface="Calibri"/>
                <a:cs typeface="Calibri"/>
              </a:rPr>
              <a:t>-</a:t>
            </a:r>
            <a:r>
              <a:rPr sz="3200" spc="5" dirty="0">
                <a:latin typeface="Calibri"/>
                <a:cs typeface="Calibri"/>
              </a:rPr>
              <a:t>l</a:t>
            </a:r>
            <a:r>
              <a:rPr sz="3200" spc="15" dirty="0">
                <a:latin typeface="Calibri"/>
                <a:cs typeface="Calibri"/>
              </a:rPr>
              <a:t>i</a:t>
            </a:r>
            <a:r>
              <a:rPr sz="3200" spc="-35" dirty="0">
                <a:latin typeface="Calibri"/>
                <a:cs typeface="Calibri"/>
              </a:rPr>
              <a:t>k</a:t>
            </a:r>
            <a:r>
              <a:rPr sz="3200" spc="10" dirty="0">
                <a:latin typeface="Calibri"/>
                <a:cs typeface="Calibri"/>
              </a:rPr>
              <a:t>e</a:t>
            </a:r>
            <a:r>
              <a:rPr sz="3200" spc="-155" dirty="0">
                <a:latin typeface="Calibri"/>
                <a:cs typeface="Calibri"/>
              </a:rPr>
              <a:t> </a:t>
            </a:r>
            <a:r>
              <a:rPr sz="3200" spc="-10" dirty="0">
                <a:latin typeface="Calibri"/>
                <a:cs typeface="Calibri"/>
              </a:rPr>
              <a:t>m</a:t>
            </a:r>
            <a:r>
              <a:rPr sz="3200" spc="5" dirty="0">
                <a:latin typeface="Calibri"/>
                <a:cs typeface="Calibri"/>
              </a:rPr>
              <a:t>i</a:t>
            </a:r>
            <a:r>
              <a:rPr sz="3200" spc="40" dirty="0">
                <a:latin typeface="Calibri"/>
                <a:cs typeface="Calibri"/>
              </a:rPr>
              <a:t>x</a:t>
            </a:r>
            <a:r>
              <a:rPr sz="3200" spc="-25" dirty="0">
                <a:latin typeface="Calibri"/>
                <a:cs typeface="Calibri"/>
              </a:rPr>
              <a:t>t</a:t>
            </a:r>
            <a:r>
              <a:rPr sz="3200" spc="40" dirty="0">
                <a:latin typeface="Calibri"/>
                <a:cs typeface="Calibri"/>
              </a:rPr>
              <a:t>u</a:t>
            </a:r>
            <a:r>
              <a:rPr sz="3200" spc="-70" dirty="0">
                <a:latin typeface="Calibri"/>
                <a:cs typeface="Calibri"/>
              </a:rPr>
              <a:t>r</a:t>
            </a:r>
            <a:r>
              <a:rPr sz="3200" spc="10" dirty="0">
                <a:latin typeface="Calibri"/>
                <a:cs typeface="Calibri"/>
              </a:rPr>
              <a:t>e</a:t>
            </a:r>
            <a:endParaRPr sz="3200">
              <a:latin typeface="Calibri"/>
              <a:cs typeface="Calibri"/>
            </a:endParaRPr>
          </a:p>
          <a:p>
            <a:pPr marL="355600" indent="-343535">
              <a:lnSpc>
                <a:spcPct val="100000"/>
              </a:lnSpc>
              <a:spcBef>
                <a:spcPts val="815"/>
              </a:spcBef>
              <a:buFont typeface="Arial MT"/>
              <a:buChar char="•"/>
              <a:tabLst>
                <a:tab pos="355600" algn="l"/>
                <a:tab pos="356235" algn="l"/>
              </a:tabLst>
            </a:pPr>
            <a:r>
              <a:rPr sz="3200" spc="20" dirty="0">
                <a:latin typeface="Calibri"/>
                <a:cs typeface="Calibri"/>
              </a:rPr>
              <a:t>S</a:t>
            </a:r>
            <a:r>
              <a:rPr sz="3200" spc="40" dirty="0">
                <a:latin typeface="Calibri"/>
                <a:cs typeface="Calibri"/>
              </a:rPr>
              <a:t>u</a:t>
            </a:r>
            <a:r>
              <a:rPr sz="3200" spc="10" dirty="0">
                <a:latin typeface="Calibri"/>
                <a:cs typeface="Calibri"/>
              </a:rPr>
              <a:t>r</a:t>
            </a:r>
            <a:r>
              <a:rPr sz="3200" spc="-70" dirty="0">
                <a:latin typeface="Calibri"/>
                <a:cs typeface="Calibri"/>
              </a:rPr>
              <a:t>r</a:t>
            </a:r>
            <a:r>
              <a:rPr sz="3200" spc="35" dirty="0">
                <a:latin typeface="Calibri"/>
                <a:cs typeface="Calibri"/>
              </a:rPr>
              <a:t>o</a:t>
            </a:r>
            <a:r>
              <a:rPr sz="3200" spc="40" dirty="0">
                <a:latin typeface="Calibri"/>
                <a:cs typeface="Calibri"/>
              </a:rPr>
              <a:t>und</a:t>
            </a:r>
            <a:r>
              <a:rPr sz="3200" spc="-25" dirty="0">
                <a:latin typeface="Calibri"/>
                <a:cs typeface="Calibri"/>
              </a:rPr>
              <a:t>e</a:t>
            </a:r>
            <a:r>
              <a:rPr sz="3200" spc="15" dirty="0">
                <a:latin typeface="Calibri"/>
                <a:cs typeface="Calibri"/>
              </a:rPr>
              <a:t>d</a:t>
            </a:r>
            <a:r>
              <a:rPr sz="3200" spc="-250" dirty="0">
                <a:latin typeface="Calibri"/>
                <a:cs typeface="Calibri"/>
              </a:rPr>
              <a:t> </a:t>
            </a:r>
            <a:r>
              <a:rPr sz="3200" spc="40" dirty="0">
                <a:latin typeface="Calibri"/>
                <a:cs typeface="Calibri"/>
              </a:rPr>
              <a:t>b</a:t>
            </a:r>
            <a:r>
              <a:rPr sz="3200" spc="10" dirty="0">
                <a:latin typeface="Calibri"/>
                <a:cs typeface="Calibri"/>
              </a:rPr>
              <a:t>y</a:t>
            </a:r>
            <a:r>
              <a:rPr sz="3200" spc="-15" dirty="0">
                <a:latin typeface="Calibri"/>
                <a:cs typeface="Calibri"/>
              </a:rPr>
              <a:t> </a:t>
            </a:r>
            <a:r>
              <a:rPr sz="3200" spc="-10" dirty="0">
                <a:latin typeface="Calibri"/>
                <a:cs typeface="Calibri"/>
              </a:rPr>
              <a:t>c</a:t>
            </a:r>
            <a:r>
              <a:rPr sz="3200" spc="-25" dirty="0">
                <a:latin typeface="Calibri"/>
                <a:cs typeface="Calibri"/>
              </a:rPr>
              <a:t>e</a:t>
            </a:r>
            <a:r>
              <a:rPr sz="3200" spc="5" dirty="0">
                <a:latin typeface="Calibri"/>
                <a:cs typeface="Calibri"/>
              </a:rPr>
              <a:t>ll</a:t>
            </a:r>
            <a:r>
              <a:rPr sz="3200" spc="-40" dirty="0">
                <a:latin typeface="Calibri"/>
                <a:cs typeface="Calibri"/>
              </a:rPr>
              <a:t> </a:t>
            </a:r>
            <a:r>
              <a:rPr sz="3200" spc="-10" dirty="0">
                <a:latin typeface="Calibri"/>
                <a:cs typeface="Calibri"/>
              </a:rPr>
              <a:t>m</a:t>
            </a:r>
            <a:r>
              <a:rPr sz="3200" spc="-25" dirty="0">
                <a:latin typeface="Calibri"/>
                <a:cs typeface="Calibri"/>
              </a:rPr>
              <a:t>e</a:t>
            </a:r>
            <a:r>
              <a:rPr sz="3200" spc="-10" dirty="0">
                <a:latin typeface="Calibri"/>
                <a:cs typeface="Calibri"/>
              </a:rPr>
              <a:t>m</a:t>
            </a:r>
            <a:r>
              <a:rPr sz="3200" spc="40" dirty="0">
                <a:latin typeface="Calibri"/>
                <a:cs typeface="Calibri"/>
              </a:rPr>
              <a:t>b</a:t>
            </a:r>
            <a:r>
              <a:rPr sz="3200" spc="-70" dirty="0">
                <a:latin typeface="Calibri"/>
                <a:cs typeface="Calibri"/>
              </a:rPr>
              <a:t>r</a:t>
            </a:r>
            <a:r>
              <a:rPr sz="3200" spc="40" dirty="0">
                <a:latin typeface="Calibri"/>
                <a:cs typeface="Calibri"/>
              </a:rPr>
              <a:t>an</a:t>
            </a:r>
            <a:r>
              <a:rPr sz="3200" spc="10" dirty="0">
                <a:latin typeface="Calibri"/>
                <a:cs typeface="Calibri"/>
              </a:rPr>
              <a:t>e</a:t>
            </a:r>
            <a:endParaRPr sz="3200">
              <a:latin typeface="Calibri"/>
              <a:cs typeface="Calibri"/>
            </a:endParaRPr>
          </a:p>
          <a:p>
            <a:pPr marL="355600" indent="-343535">
              <a:lnSpc>
                <a:spcPct val="100000"/>
              </a:lnSpc>
              <a:spcBef>
                <a:spcPts val="819"/>
              </a:spcBef>
              <a:buFont typeface="Arial MT"/>
              <a:buChar char="•"/>
              <a:tabLst>
                <a:tab pos="355600" algn="l"/>
                <a:tab pos="356235" algn="l"/>
              </a:tabLst>
            </a:pPr>
            <a:r>
              <a:rPr sz="3200" spc="10" dirty="0">
                <a:latin typeface="Calibri"/>
                <a:cs typeface="Calibri"/>
              </a:rPr>
              <a:t>C</a:t>
            </a:r>
            <a:r>
              <a:rPr sz="3200" spc="40" dirty="0">
                <a:latin typeface="Calibri"/>
                <a:cs typeface="Calibri"/>
              </a:rPr>
              <a:t>on</a:t>
            </a:r>
            <a:r>
              <a:rPr sz="3200" spc="-100" dirty="0">
                <a:latin typeface="Calibri"/>
                <a:cs typeface="Calibri"/>
              </a:rPr>
              <a:t>t</a:t>
            </a:r>
            <a:r>
              <a:rPr sz="3200" spc="35" dirty="0">
                <a:latin typeface="Calibri"/>
                <a:cs typeface="Calibri"/>
              </a:rPr>
              <a:t>a</a:t>
            </a:r>
            <a:r>
              <a:rPr sz="3200" spc="5" dirty="0">
                <a:latin typeface="Calibri"/>
                <a:cs typeface="Calibri"/>
              </a:rPr>
              <a:t>i</a:t>
            </a:r>
            <a:r>
              <a:rPr sz="3200" spc="50" dirty="0">
                <a:latin typeface="Calibri"/>
                <a:cs typeface="Calibri"/>
              </a:rPr>
              <a:t>n</a:t>
            </a:r>
            <a:r>
              <a:rPr sz="3200" spc="10" dirty="0">
                <a:latin typeface="Calibri"/>
                <a:cs typeface="Calibri"/>
              </a:rPr>
              <a:t>s</a:t>
            </a:r>
            <a:r>
              <a:rPr sz="3200" spc="-190" dirty="0">
                <a:latin typeface="Calibri"/>
                <a:cs typeface="Calibri"/>
              </a:rPr>
              <a:t> </a:t>
            </a:r>
            <a:r>
              <a:rPr sz="3200" spc="40" dirty="0">
                <a:latin typeface="Calibri"/>
                <a:cs typeface="Calibri"/>
              </a:rPr>
              <a:t>h</a:t>
            </a:r>
            <a:r>
              <a:rPr sz="3200" spc="-25" dirty="0">
                <a:latin typeface="Calibri"/>
                <a:cs typeface="Calibri"/>
              </a:rPr>
              <a:t>e</a:t>
            </a:r>
            <a:r>
              <a:rPr sz="3200" spc="-70" dirty="0">
                <a:latin typeface="Calibri"/>
                <a:cs typeface="Calibri"/>
              </a:rPr>
              <a:t>r</a:t>
            </a:r>
            <a:r>
              <a:rPr sz="3200" spc="-25" dirty="0">
                <a:latin typeface="Calibri"/>
                <a:cs typeface="Calibri"/>
              </a:rPr>
              <a:t>e</a:t>
            </a:r>
            <a:r>
              <a:rPr sz="3200" spc="40" dirty="0">
                <a:latin typeface="Calibri"/>
                <a:cs typeface="Calibri"/>
              </a:rPr>
              <a:t>d</a:t>
            </a:r>
            <a:r>
              <a:rPr sz="3200" spc="5" dirty="0">
                <a:latin typeface="Calibri"/>
                <a:cs typeface="Calibri"/>
              </a:rPr>
              <a:t>i</a:t>
            </a:r>
            <a:r>
              <a:rPr sz="3200" spc="-90" dirty="0">
                <a:latin typeface="Calibri"/>
                <a:cs typeface="Calibri"/>
              </a:rPr>
              <a:t>t</a:t>
            </a:r>
            <a:r>
              <a:rPr sz="3200" spc="35" dirty="0">
                <a:latin typeface="Calibri"/>
                <a:cs typeface="Calibri"/>
              </a:rPr>
              <a:t>a</a:t>
            </a:r>
            <a:r>
              <a:rPr sz="3200" spc="10" dirty="0">
                <a:latin typeface="Calibri"/>
                <a:cs typeface="Calibri"/>
              </a:rPr>
              <a:t>ry</a:t>
            </a:r>
            <a:r>
              <a:rPr sz="3200" spc="-20" dirty="0">
                <a:latin typeface="Calibri"/>
                <a:cs typeface="Calibri"/>
              </a:rPr>
              <a:t> </a:t>
            </a:r>
            <a:r>
              <a:rPr sz="3200" spc="-10" dirty="0">
                <a:latin typeface="Calibri"/>
                <a:cs typeface="Calibri"/>
              </a:rPr>
              <a:t>m</a:t>
            </a:r>
            <a:r>
              <a:rPr sz="3200" spc="35" dirty="0">
                <a:latin typeface="Calibri"/>
                <a:cs typeface="Calibri"/>
              </a:rPr>
              <a:t>a</a:t>
            </a:r>
            <a:r>
              <a:rPr sz="3200" spc="-25" dirty="0">
                <a:latin typeface="Calibri"/>
                <a:cs typeface="Calibri"/>
              </a:rPr>
              <a:t>te</a:t>
            </a:r>
            <a:r>
              <a:rPr sz="3200" spc="5" dirty="0">
                <a:latin typeface="Calibri"/>
                <a:cs typeface="Calibri"/>
              </a:rPr>
              <a:t>ri</a:t>
            </a:r>
            <a:r>
              <a:rPr sz="3200" spc="40" dirty="0">
                <a:latin typeface="Calibri"/>
                <a:cs typeface="Calibri"/>
              </a:rPr>
              <a:t>a</a:t>
            </a:r>
            <a:r>
              <a:rPr sz="3200" spc="5" dirty="0">
                <a:latin typeface="Calibri"/>
                <a:cs typeface="Calibri"/>
              </a:rPr>
              <a:t>l</a:t>
            </a:r>
            <a:endParaRPr sz="3200">
              <a:latin typeface="Calibri"/>
              <a:cs typeface="Calibri"/>
            </a:endParaRPr>
          </a:p>
        </p:txBody>
      </p:sp>
    </p:spTree>
    <p:extLst>
      <p:ext uri="{BB962C8B-B14F-4D97-AF65-F5344CB8AC3E}">
        <p14:creationId xmlns:p14="http://schemas.microsoft.com/office/powerpoint/2010/main" val="3685902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26484" y="460692"/>
            <a:ext cx="1887855" cy="701040"/>
          </a:xfrm>
          <a:prstGeom prst="rect">
            <a:avLst/>
          </a:prstGeom>
        </p:spPr>
        <p:txBody>
          <a:bodyPr vert="horz" wrap="square" lIns="0" tIns="16510" rIns="0" bIns="0" rtlCol="0">
            <a:spAutoFit/>
          </a:bodyPr>
          <a:lstStyle/>
          <a:p>
            <a:pPr marL="12700">
              <a:lnSpc>
                <a:spcPct val="100000"/>
              </a:lnSpc>
              <a:spcBef>
                <a:spcPts val="130"/>
              </a:spcBef>
            </a:pPr>
            <a:r>
              <a:rPr b="1" spc="15" dirty="0">
                <a:latin typeface="Calibri"/>
                <a:cs typeface="Calibri"/>
              </a:rPr>
              <a:t>Nucleus</a:t>
            </a:r>
          </a:p>
        </p:txBody>
      </p:sp>
      <p:sp>
        <p:nvSpPr>
          <p:cNvPr id="3" name="object 3"/>
          <p:cNvSpPr txBox="1"/>
          <p:nvPr/>
        </p:nvSpPr>
        <p:spPr>
          <a:xfrm>
            <a:off x="612775" y="1889505"/>
            <a:ext cx="6544945" cy="2286000"/>
          </a:xfrm>
          <a:prstGeom prst="rect">
            <a:avLst/>
          </a:prstGeom>
        </p:spPr>
        <p:txBody>
          <a:bodyPr vert="horz" wrap="square" lIns="0" tIns="115570" rIns="0" bIns="0" rtlCol="0">
            <a:spAutoFit/>
          </a:bodyPr>
          <a:lstStyle/>
          <a:p>
            <a:pPr marL="355600" indent="-343535">
              <a:lnSpc>
                <a:spcPct val="100000"/>
              </a:lnSpc>
              <a:spcBef>
                <a:spcPts val="910"/>
              </a:spcBef>
              <a:buFont typeface="Arial MT"/>
              <a:buChar char="•"/>
              <a:tabLst>
                <a:tab pos="355600" algn="l"/>
                <a:tab pos="356235" algn="l"/>
              </a:tabLst>
            </a:pPr>
            <a:r>
              <a:rPr sz="3200" spc="-15" dirty="0">
                <a:latin typeface="Calibri"/>
                <a:cs typeface="Calibri"/>
              </a:rPr>
              <a:t>Directs</a:t>
            </a:r>
            <a:r>
              <a:rPr sz="3200" spc="10" dirty="0">
                <a:latin typeface="Calibri"/>
                <a:cs typeface="Calibri"/>
              </a:rPr>
              <a:t> </a:t>
            </a:r>
            <a:r>
              <a:rPr sz="3200" spc="-5" dirty="0">
                <a:latin typeface="Calibri"/>
                <a:cs typeface="Calibri"/>
              </a:rPr>
              <a:t>cell</a:t>
            </a:r>
            <a:r>
              <a:rPr sz="3200" spc="10" dirty="0">
                <a:latin typeface="Calibri"/>
                <a:cs typeface="Calibri"/>
              </a:rPr>
              <a:t> </a:t>
            </a:r>
            <a:r>
              <a:rPr sz="3200" dirty="0">
                <a:latin typeface="Calibri"/>
                <a:cs typeface="Calibri"/>
              </a:rPr>
              <a:t>activities</a:t>
            </a:r>
            <a:endParaRPr sz="3200">
              <a:latin typeface="Calibri"/>
              <a:cs typeface="Calibri"/>
            </a:endParaRPr>
          </a:p>
          <a:p>
            <a:pPr marL="355600" marR="5080" indent="-343535">
              <a:lnSpc>
                <a:spcPct val="100000"/>
              </a:lnSpc>
              <a:spcBef>
                <a:spcPts val="815"/>
              </a:spcBef>
              <a:buFont typeface="Arial MT"/>
              <a:buChar char="•"/>
              <a:tabLst>
                <a:tab pos="355600" algn="l"/>
                <a:tab pos="356235" algn="l"/>
              </a:tabLst>
            </a:pPr>
            <a:r>
              <a:rPr sz="3200" dirty="0">
                <a:latin typeface="Calibri"/>
                <a:cs typeface="Calibri"/>
              </a:rPr>
              <a:t>Separated</a:t>
            </a:r>
            <a:r>
              <a:rPr sz="3200" spc="-180" dirty="0">
                <a:latin typeface="Calibri"/>
                <a:cs typeface="Calibri"/>
              </a:rPr>
              <a:t> </a:t>
            </a:r>
            <a:r>
              <a:rPr sz="3200" spc="-5" dirty="0">
                <a:latin typeface="Calibri"/>
                <a:cs typeface="Calibri"/>
              </a:rPr>
              <a:t>from</a:t>
            </a:r>
            <a:r>
              <a:rPr sz="3200" spc="-20" dirty="0">
                <a:latin typeface="Calibri"/>
                <a:cs typeface="Calibri"/>
              </a:rPr>
              <a:t> </a:t>
            </a:r>
            <a:r>
              <a:rPr sz="3200" spc="15" dirty="0">
                <a:latin typeface="Calibri"/>
                <a:cs typeface="Calibri"/>
              </a:rPr>
              <a:t>cytoplasm</a:t>
            </a:r>
            <a:r>
              <a:rPr sz="3200" spc="-160" dirty="0">
                <a:latin typeface="Calibri"/>
                <a:cs typeface="Calibri"/>
              </a:rPr>
              <a:t> </a:t>
            </a:r>
            <a:r>
              <a:rPr sz="3200" spc="25" dirty="0">
                <a:latin typeface="Calibri"/>
                <a:cs typeface="Calibri"/>
              </a:rPr>
              <a:t>by</a:t>
            </a:r>
            <a:r>
              <a:rPr sz="3200" spc="-90" dirty="0">
                <a:latin typeface="Calibri"/>
                <a:cs typeface="Calibri"/>
              </a:rPr>
              <a:t> </a:t>
            </a:r>
            <a:r>
              <a:rPr sz="3200" spc="15" dirty="0">
                <a:latin typeface="Calibri"/>
                <a:cs typeface="Calibri"/>
              </a:rPr>
              <a:t>nuclear </a:t>
            </a:r>
            <a:r>
              <a:rPr sz="3200" spc="-710" dirty="0">
                <a:latin typeface="Calibri"/>
                <a:cs typeface="Calibri"/>
              </a:rPr>
              <a:t> </a:t>
            </a:r>
            <a:r>
              <a:rPr sz="3200" dirty="0">
                <a:latin typeface="Calibri"/>
                <a:cs typeface="Calibri"/>
              </a:rPr>
              <a:t>membrane</a:t>
            </a:r>
            <a:endParaRPr sz="3200">
              <a:latin typeface="Calibri"/>
              <a:cs typeface="Calibri"/>
            </a:endParaRPr>
          </a:p>
          <a:p>
            <a:pPr marL="355600" indent="-343535">
              <a:lnSpc>
                <a:spcPct val="100000"/>
              </a:lnSpc>
              <a:spcBef>
                <a:spcPts val="805"/>
              </a:spcBef>
              <a:buFont typeface="Arial MT"/>
              <a:buChar char="•"/>
              <a:tabLst>
                <a:tab pos="355600" algn="l"/>
                <a:tab pos="356235" algn="l"/>
              </a:tabLst>
            </a:pPr>
            <a:r>
              <a:rPr sz="3200" spc="10" dirty="0">
                <a:latin typeface="Calibri"/>
                <a:cs typeface="Calibri"/>
              </a:rPr>
              <a:t>C</a:t>
            </a:r>
            <a:r>
              <a:rPr sz="3200" spc="40" dirty="0">
                <a:latin typeface="Calibri"/>
                <a:cs typeface="Calibri"/>
              </a:rPr>
              <a:t>on</a:t>
            </a:r>
            <a:r>
              <a:rPr sz="3200" spc="-100" dirty="0">
                <a:latin typeface="Calibri"/>
                <a:cs typeface="Calibri"/>
              </a:rPr>
              <a:t>t</a:t>
            </a:r>
            <a:r>
              <a:rPr sz="3200" spc="35" dirty="0">
                <a:latin typeface="Calibri"/>
                <a:cs typeface="Calibri"/>
              </a:rPr>
              <a:t>a</a:t>
            </a:r>
            <a:r>
              <a:rPr sz="3200" spc="5" dirty="0">
                <a:latin typeface="Calibri"/>
                <a:cs typeface="Calibri"/>
              </a:rPr>
              <a:t>i</a:t>
            </a:r>
            <a:r>
              <a:rPr sz="3200" spc="50" dirty="0">
                <a:latin typeface="Calibri"/>
                <a:cs typeface="Calibri"/>
              </a:rPr>
              <a:t>n</a:t>
            </a:r>
            <a:r>
              <a:rPr sz="3200" spc="10" dirty="0">
                <a:latin typeface="Calibri"/>
                <a:cs typeface="Calibri"/>
              </a:rPr>
              <a:t>s</a:t>
            </a:r>
            <a:r>
              <a:rPr sz="3200" spc="-185" dirty="0">
                <a:latin typeface="Calibri"/>
                <a:cs typeface="Calibri"/>
              </a:rPr>
              <a:t> </a:t>
            </a:r>
            <a:r>
              <a:rPr sz="3200" spc="-10" dirty="0">
                <a:latin typeface="Calibri"/>
                <a:cs typeface="Calibri"/>
              </a:rPr>
              <a:t>g</a:t>
            </a:r>
            <a:r>
              <a:rPr sz="3200" spc="-25" dirty="0">
                <a:latin typeface="Calibri"/>
                <a:cs typeface="Calibri"/>
              </a:rPr>
              <a:t>e</a:t>
            </a:r>
            <a:r>
              <a:rPr sz="3200" spc="40" dirty="0">
                <a:latin typeface="Calibri"/>
                <a:cs typeface="Calibri"/>
              </a:rPr>
              <a:t>n</a:t>
            </a:r>
            <a:r>
              <a:rPr sz="3200" spc="-25" dirty="0">
                <a:latin typeface="Calibri"/>
                <a:cs typeface="Calibri"/>
              </a:rPr>
              <a:t>e</a:t>
            </a:r>
            <a:r>
              <a:rPr sz="3200" spc="-20" dirty="0">
                <a:latin typeface="Calibri"/>
                <a:cs typeface="Calibri"/>
              </a:rPr>
              <a:t>t</a:t>
            </a:r>
            <a:r>
              <a:rPr sz="3200" spc="5" dirty="0">
                <a:latin typeface="Calibri"/>
                <a:cs typeface="Calibri"/>
              </a:rPr>
              <a:t>ic</a:t>
            </a:r>
            <a:r>
              <a:rPr sz="3200" spc="15" dirty="0">
                <a:latin typeface="Calibri"/>
                <a:cs typeface="Calibri"/>
              </a:rPr>
              <a:t> </a:t>
            </a:r>
            <a:r>
              <a:rPr sz="3200" spc="-10" dirty="0">
                <a:latin typeface="Calibri"/>
                <a:cs typeface="Calibri"/>
              </a:rPr>
              <a:t>m</a:t>
            </a:r>
            <a:r>
              <a:rPr sz="3200" spc="35" dirty="0">
                <a:latin typeface="Calibri"/>
                <a:cs typeface="Calibri"/>
              </a:rPr>
              <a:t>a</a:t>
            </a:r>
            <a:r>
              <a:rPr sz="3200" spc="-20" dirty="0">
                <a:latin typeface="Calibri"/>
                <a:cs typeface="Calibri"/>
              </a:rPr>
              <a:t>t</a:t>
            </a:r>
            <a:r>
              <a:rPr sz="3200" spc="-25" dirty="0">
                <a:latin typeface="Calibri"/>
                <a:cs typeface="Calibri"/>
              </a:rPr>
              <a:t>e</a:t>
            </a:r>
            <a:r>
              <a:rPr sz="3200" spc="5" dirty="0">
                <a:latin typeface="Calibri"/>
                <a:cs typeface="Calibri"/>
              </a:rPr>
              <a:t>ri</a:t>
            </a:r>
            <a:r>
              <a:rPr sz="3200" spc="45" dirty="0">
                <a:latin typeface="Calibri"/>
                <a:cs typeface="Calibri"/>
              </a:rPr>
              <a:t>a</a:t>
            </a:r>
            <a:r>
              <a:rPr sz="3200" spc="5" dirty="0">
                <a:latin typeface="Calibri"/>
                <a:cs typeface="Calibri"/>
              </a:rPr>
              <a:t>l</a:t>
            </a:r>
            <a:r>
              <a:rPr sz="3200" spc="-105" dirty="0">
                <a:latin typeface="Calibri"/>
                <a:cs typeface="Calibri"/>
              </a:rPr>
              <a:t> </a:t>
            </a:r>
            <a:r>
              <a:rPr sz="3200" spc="5" dirty="0">
                <a:latin typeface="Calibri"/>
                <a:cs typeface="Calibri"/>
              </a:rPr>
              <a:t>-</a:t>
            </a:r>
            <a:r>
              <a:rPr sz="3200" spc="-65" dirty="0">
                <a:latin typeface="Calibri"/>
                <a:cs typeface="Calibri"/>
              </a:rPr>
              <a:t> </a:t>
            </a:r>
            <a:r>
              <a:rPr sz="3200" spc="-25" dirty="0">
                <a:latin typeface="Calibri"/>
                <a:cs typeface="Calibri"/>
              </a:rPr>
              <a:t>D</a:t>
            </a:r>
            <a:r>
              <a:rPr sz="3200" spc="25" dirty="0">
                <a:latin typeface="Calibri"/>
                <a:cs typeface="Calibri"/>
              </a:rPr>
              <a:t>N</a:t>
            </a:r>
            <a:r>
              <a:rPr sz="3200" spc="15" dirty="0">
                <a:latin typeface="Calibri"/>
                <a:cs typeface="Calibri"/>
              </a:rPr>
              <a:t>A</a:t>
            </a:r>
            <a:endParaRPr sz="32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E216D2A-E28D-4045-A363-30ED146A6D4D}"/>
              </a:ext>
            </a:extLst>
          </p:cNvPr>
          <p:cNvSpPr>
            <a:spLocks noGrp="1" noChangeArrowheads="1"/>
          </p:cNvSpPr>
          <p:nvPr>
            <p:ph type="title"/>
          </p:nvPr>
        </p:nvSpPr>
        <p:spPr/>
        <p:txBody>
          <a:bodyPr/>
          <a:lstStyle/>
          <a:p>
            <a:pPr eaLnBrk="1" hangingPunct="1">
              <a:defRPr/>
            </a:pPr>
            <a:r>
              <a:rPr lang="en-US" altLang="en-US" sz="6000">
                <a:solidFill>
                  <a:srgbClr val="0000FF"/>
                </a:solidFill>
                <a:effectLst>
                  <a:outerShdw blurRad="38100" dist="38100" dir="2700000" algn="tl">
                    <a:srgbClr val="C0C0C0"/>
                  </a:outerShdw>
                </a:effectLst>
              </a:rPr>
              <a:t>The Nucleus</a:t>
            </a:r>
            <a:endParaRPr lang="en-US" altLang="en-US"/>
          </a:p>
        </p:txBody>
      </p:sp>
      <p:sp>
        <p:nvSpPr>
          <p:cNvPr id="14340" name="Rectangle 4">
            <a:extLst>
              <a:ext uri="{FF2B5EF4-FFF2-40B4-BE49-F238E27FC236}">
                <a16:creationId xmlns:a16="http://schemas.microsoft.com/office/drawing/2014/main" id="{5DC81CF3-AC4E-49B7-9D4E-4AAF046C7469}"/>
              </a:ext>
            </a:extLst>
          </p:cNvPr>
          <p:cNvSpPr>
            <a:spLocks noGrp="1" noChangeArrowheads="1"/>
          </p:cNvSpPr>
          <p:nvPr>
            <p:ph type="body" sz="half" idx="2"/>
          </p:nvPr>
        </p:nvSpPr>
        <p:spPr/>
        <p:txBody>
          <a:bodyPr/>
          <a:lstStyle/>
          <a:p>
            <a:pPr eaLnBrk="1" hangingPunct="1"/>
            <a:r>
              <a:rPr lang="en-US" altLang="en-US">
                <a:latin typeface="Comic Sans MS" panose="030F0702030302020204" pitchFamily="66" charset="0"/>
              </a:rPr>
              <a:t>The control center of the cell</a:t>
            </a:r>
          </a:p>
          <a:p>
            <a:pPr eaLnBrk="1" hangingPunct="1"/>
            <a:r>
              <a:rPr lang="en-US" altLang="en-US">
                <a:latin typeface="Comic Sans MS" panose="030F0702030302020204" pitchFamily="66" charset="0"/>
              </a:rPr>
              <a:t>Contains the Cell’s DNA</a:t>
            </a:r>
          </a:p>
        </p:txBody>
      </p:sp>
      <p:pic>
        <p:nvPicPr>
          <p:cNvPr id="22532" name="Picture 5" descr="hstl0301">
            <a:extLst>
              <a:ext uri="{FF2B5EF4-FFF2-40B4-BE49-F238E27FC236}">
                <a16:creationId xmlns:a16="http://schemas.microsoft.com/office/drawing/2014/main" id="{79E787BD-7C9A-4828-A538-A0C4FBFF6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95600"/>
            <a:ext cx="2743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Line 6">
            <a:extLst>
              <a:ext uri="{FF2B5EF4-FFF2-40B4-BE49-F238E27FC236}">
                <a16:creationId xmlns:a16="http://schemas.microsoft.com/office/drawing/2014/main" id="{BE8099B6-8F4B-49B4-93E8-35968C264407}"/>
              </a:ext>
            </a:extLst>
          </p:cNvPr>
          <p:cNvSpPr>
            <a:spLocks noChangeShapeType="1"/>
          </p:cNvSpPr>
          <p:nvPr/>
        </p:nvSpPr>
        <p:spPr bwMode="auto">
          <a:xfrm flipV="1">
            <a:off x="1828800" y="2362200"/>
            <a:ext cx="609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4" name="Line 7">
            <a:extLst>
              <a:ext uri="{FF2B5EF4-FFF2-40B4-BE49-F238E27FC236}">
                <a16:creationId xmlns:a16="http://schemas.microsoft.com/office/drawing/2014/main" id="{6ACF70B2-07A9-431A-8C59-9EA326E57BDB}"/>
              </a:ext>
            </a:extLst>
          </p:cNvPr>
          <p:cNvSpPr>
            <a:spLocks noChangeShapeType="1"/>
          </p:cNvSpPr>
          <p:nvPr/>
        </p:nvSpPr>
        <p:spPr bwMode="auto">
          <a:xfrm flipV="1">
            <a:off x="2133600" y="2362200"/>
            <a:ext cx="3048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5" name="Line 8">
            <a:extLst>
              <a:ext uri="{FF2B5EF4-FFF2-40B4-BE49-F238E27FC236}">
                <a16:creationId xmlns:a16="http://schemas.microsoft.com/office/drawing/2014/main" id="{FD4F975D-50DC-4E80-933E-030DC6C7C2C1}"/>
              </a:ext>
            </a:extLst>
          </p:cNvPr>
          <p:cNvSpPr>
            <a:spLocks noChangeShapeType="1"/>
          </p:cNvSpPr>
          <p:nvPr/>
        </p:nvSpPr>
        <p:spPr bwMode="auto">
          <a:xfrm flipH="1">
            <a:off x="990600" y="3505200"/>
            <a:ext cx="1371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6" name="Line 9">
            <a:extLst>
              <a:ext uri="{FF2B5EF4-FFF2-40B4-BE49-F238E27FC236}">
                <a16:creationId xmlns:a16="http://schemas.microsoft.com/office/drawing/2014/main" id="{0073E9B4-DD9E-466C-95BE-9CFD90FA204F}"/>
              </a:ext>
            </a:extLst>
          </p:cNvPr>
          <p:cNvSpPr>
            <a:spLocks noChangeShapeType="1"/>
          </p:cNvSpPr>
          <p:nvPr/>
        </p:nvSpPr>
        <p:spPr bwMode="auto">
          <a:xfrm>
            <a:off x="3124200" y="39624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7" name="Text Box 10">
            <a:extLst>
              <a:ext uri="{FF2B5EF4-FFF2-40B4-BE49-F238E27FC236}">
                <a16:creationId xmlns:a16="http://schemas.microsoft.com/office/drawing/2014/main" id="{DC6124BD-DC44-485C-A014-34A600A81DEA}"/>
              </a:ext>
            </a:extLst>
          </p:cNvPr>
          <p:cNvSpPr txBox="1">
            <a:spLocks noChangeArrowheads="1"/>
          </p:cNvSpPr>
          <p:nvPr/>
        </p:nvSpPr>
        <p:spPr bwMode="auto">
          <a:xfrm>
            <a:off x="2438400" y="2209800"/>
            <a:ext cx="612775"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DNA</a:t>
            </a:r>
          </a:p>
        </p:txBody>
      </p:sp>
      <p:sp>
        <p:nvSpPr>
          <p:cNvPr id="22538" name="Text Box 11">
            <a:extLst>
              <a:ext uri="{FF2B5EF4-FFF2-40B4-BE49-F238E27FC236}">
                <a16:creationId xmlns:a16="http://schemas.microsoft.com/office/drawing/2014/main" id="{57213AEA-D4B6-4064-BFA7-FEB4F0724372}"/>
              </a:ext>
            </a:extLst>
          </p:cNvPr>
          <p:cNvSpPr txBox="1">
            <a:spLocks noChangeArrowheads="1"/>
          </p:cNvSpPr>
          <p:nvPr/>
        </p:nvSpPr>
        <p:spPr bwMode="auto">
          <a:xfrm>
            <a:off x="2651125" y="51530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539" name="Text Box 12">
            <a:extLst>
              <a:ext uri="{FF2B5EF4-FFF2-40B4-BE49-F238E27FC236}">
                <a16:creationId xmlns:a16="http://schemas.microsoft.com/office/drawing/2014/main" id="{128B7D06-299A-40D2-AEDD-ED00649A6A1B}"/>
              </a:ext>
            </a:extLst>
          </p:cNvPr>
          <p:cNvSpPr txBox="1">
            <a:spLocks noChangeArrowheads="1"/>
          </p:cNvSpPr>
          <p:nvPr/>
        </p:nvSpPr>
        <p:spPr bwMode="auto">
          <a:xfrm>
            <a:off x="3032125" y="5322888"/>
            <a:ext cx="191135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Nuclear Membrane</a:t>
            </a:r>
          </a:p>
        </p:txBody>
      </p:sp>
      <p:sp>
        <p:nvSpPr>
          <p:cNvPr id="22540" name="Text Box 13">
            <a:extLst>
              <a:ext uri="{FF2B5EF4-FFF2-40B4-BE49-F238E27FC236}">
                <a16:creationId xmlns:a16="http://schemas.microsoft.com/office/drawing/2014/main" id="{F7D8B280-1F50-493E-B259-0746DF3BA8DE}"/>
              </a:ext>
            </a:extLst>
          </p:cNvPr>
          <p:cNvSpPr txBox="1">
            <a:spLocks noChangeArrowheads="1"/>
          </p:cNvSpPr>
          <p:nvPr/>
        </p:nvSpPr>
        <p:spPr bwMode="auto">
          <a:xfrm>
            <a:off x="441325" y="4560888"/>
            <a:ext cx="1076325"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Nucleolus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animEffect transition="in" filter="box(in)">
                                      <p:cBhvr>
                                        <p:cTn id="7" dur="500"/>
                                        <p:tgtEl>
                                          <p:spTgt spid="143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1239" y="460692"/>
            <a:ext cx="4546600" cy="701040"/>
          </a:xfrm>
          <a:prstGeom prst="rect">
            <a:avLst/>
          </a:prstGeom>
        </p:spPr>
        <p:txBody>
          <a:bodyPr vert="horz" wrap="square" lIns="0" tIns="16510" rIns="0" bIns="0" rtlCol="0">
            <a:spAutoFit/>
          </a:bodyPr>
          <a:lstStyle/>
          <a:p>
            <a:pPr marL="12700">
              <a:lnSpc>
                <a:spcPct val="100000"/>
              </a:lnSpc>
              <a:spcBef>
                <a:spcPts val="130"/>
              </a:spcBef>
            </a:pPr>
            <a:r>
              <a:rPr b="1" spc="15" dirty="0">
                <a:latin typeface="Calibri"/>
                <a:cs typeface="Calibri"/>
              </a:rPr>
              <a:t>Nuclear</a:t>
            </a:r>
            <a:r>
              <a:rPr b="1" spc="-150" dirty="0">
                <a:latin typeface="Calibri"/>
                <a:cs typeface="Calibri"/>
              </a:rPr>
              <a:t> </a:t>
            </a:r>
            <a:r>
              <a:rPr b="1" spc="10" dirty="0">
                <a:latin typeface="Calibri"/>
                <a:cs typeface="Calibri"/>
              </a:rPr>
              <a:t>Membrane</a:t>
            </a:r>
          </a:p>
        </p:txBody>
      </p:sp>
      <p:sp>
        <p:nvSpPr>
          <p:cNvPr id="3" name="object 3"/>
          <p:cNvSpPr txBox="1"/>
          <p:nvPr/>
        </p:nvSpPr>
        <p:spPr>
          <a:xfrm>
            <a:off x="536575" y="1525269"/>
            <a:ext cx="3859529" cy="2428875"/>
          </a:xfrm>
          <a:prstGeom prst="rect">
            <a:avLst/>
          </a:prstGeom>
        </p:spPr>
        <p:txBody>
          <a:bodyPr vert="horz" wrap="square" lIns="0" tIns="107314" rIns="0" bIns="0" rtlCol="0">
            <a:spAutoFit/>
          </a:bodyPr>
          <a:lstStyle/>
          <a:p>
            <a:pPr marL="355600" indent="-343535">
              <a:lnSpc>
                <a:spcPct val="100000"/>
              </a:lnSpc>
              <a:spcBef>
                <a:spcPts val="844"/>
              </a:spcBef>
              <a:buFont typeface="Arial MT"/>
              <a:buChar char="•"/>
              <a:tabLst>
                <a:tab pos="355600" algn="l"/>
                <a:tab pos="356235" algn="l"/>
              </a:tabLst>
            </a:pPr>
            <a:r>
              <a:rPr sz="2750" spc="-10" dirty="0">
                <a:latin typeface="Calibri"/>
                <a:cs typeface="Calibri"/>
              </a:rPr>
              <a:t>Surrounds</a:t>
            </a:r>
            <a:r>
              <a:rPr sz="2750" spc="200" dirty="0">
                <a:latin typeface="Calibri"/>
                <a:cs typeface="Calibri"/>
              </a:rPr>
              <a:t> </a:t>
            </a:r>
            <a:r>
              <a:rPr sz="2750" spc="-10" dirty="0">
                <a:latin typeface="Calibri"/>
                <a:cs typeface="Calibri"/>
              </a:rPr>
              <a:t>nucleus</a:t>
            </a:r>
            <a:endParaRPr sz="2750">
              <a:latin typeface="Calibri"/>
              <a:cs typeface="Calibri"/>
            </a:endParaRPr>
          </a:p>
          <a:p>
            <a:pPr marL="355600" indent="-343535">
              <a:lnSpc>
                <a:spcPct val="100000"/>
              </a:lnSpc>
              <a:spcBef>
                <a:spcPts val="755"/>
              </a:spcBef>
              <a:buFont typeface="Arial MT"/>
              <a:buChar char="•"/>
              <a:tabLst>
                <a:tab pos="355600" algn="l"/>
                <a:tab pos="356235" algn="l"/>
              </a:tabLst>
            </a:pPr>
            <a:r>
              <a:rPr sz="2750" spc="15" dirty="0">
                <a:latin typeface="Calibri"/>
                <a:cs typeface="Calibri"/>
              </a:rPr>
              <a:t>Made</a:t>
            </a:r>
            <a:r>
              <a:rPr sz="2750" dirty="0">
                <a:latin typeface="Calibri"/>
                <a:cs typeface="Calibri"/>
              </a:rPr>
              <a:t> </a:t>
            </a:r>
            <a:r>
              <a:rPr sz="2750" spc="25" dirty="0">
                <a:latin typeface="Calibri"/>
                <a:cs typeface="Calibri"/>
              </a:rPr>
              <a:t>of</a:t>
            </a:r>
            <a:r>
              <a:rPr sz="2750" spc="15" dirty="0">
                <a:latin typeface="Calibri"/>
                <a:cs typeface="Calibri"/>
              </a:rPr>
              <a:t> </a:t>
            </a:r>
            <a:r>
              <a:rPr sz="2750" spc="-10" dirty="0">
                <a:latin typeface="Calibri"/>
                <a:cs typeface="Calibri"/>
              </a:rPr>
              <a:t>two</a:t>
            </a:r>
            <a:r>
              <a:rPr sz="2750" spc="65" dirty="0">
                <a:latin typeface="Calibri"/>
                <a:cs typeface="Calibri"/>
              </a:rPr>
              <a:t> </a:t>
            </a:r>
            <a:r>
              <a:rPr sz="2750" spc="-25" dirty="0">
                <a:latin typeface="Calibri"/>
                <a:cs typeface="Calibri"/>
              </a:rPr>
              <a:t>layers</a:t>
            </a:r>
            <a:endParaRPr sz="2750">
              <a:latin typeface="Calibri"/>
              <a:cs typeface="Calibri"/>
            </a:endParaRPr>
          </a:p>
          <a:p>
            <a:pPr marL="355600" marR="5080" indent="-343535">
              <a:lnSpc>
                <a:spcPct val="102400"/>
              </a:lnSpc>
              <a:spcBef>
                <a:spcPts val="675"/>
              </a:spcBef>
              <a:buFont typeface="Arial MT"/>
              <a:buChar char="•"/>
              <a:tabLst>
                <a:tab pos="355600" algn="l"/>
                <a:tab pos="356235" algn="l"/>
              </a:tabLst>
            </a:pPr>
            <a:r>
              <a:rPr sz="2750" spc="-10" dirty="0">
                <a:latin typeface="Calibri"/>
                <a:cs typeface="Calibri"/>
              </a:rPr>
              <a:t>Openings</a:t>
            </a:r>
            <a:r>
              <a:rPr sz="2750" spc="195" dirty="0">
                <a:latin typeface="Calibri"/>
                <a:cs typeface="Calibri"/>
              </a:rPr>
              <a:t> </a:t>
            </a:r>
            <a:r>
              <a:rPr sz="2750" spc="5" dirty="0">
                <a:latin typeface="Calibri"/>
                <a:cs typeface="Calibri"/>
              </a:rPr>
              <a:t>allow</a:t>
            </a:r>
            <a:r>
              <a:rPr sz="2750" spc="55" dirty="0">
                <a:latin typeface="Calibri"/>
                <a:cs typeface="Calibri"/>
              </a:rPr>
              <a:t> </a:t>
            </a:r>
            <a:r>
              <a:rPr sz="2750" spc="5" dirty="0">
                <a:latin typeface="Calibri"/>
                <a:cs typeface="Calibri"/>
              </a:rPr>
              <a:t>material </a:t>
            </a:r>
            <a:r>
              <a:rPr sz="2750" spc="-605" dirty="0">
                <a:latin typeface="Calibri"/>
                <a:cs typeface="Calibri"/>
              </a:rPr>
              <a:t> </a:t>
            </a:r>
            <a:r>
              <a:rPr sz="2750" spc="-10" dirty="0">
                <a:latin typeface="Calibri"/>
                <a:cs typeface="Calibri"/>
              </a:rPr>
              <a:t>to</a:t>
            </a:r>
            <a:r>
              <a:rPr sz="2750" spc="5" dirty="0">
                <a:latin typeface="Calibri"/>
                <a:cs typeface="Calibri"/>
              </a:rPr>
              <a:t> </a:t>
            </a:r>
            <a:r>
              <a:rPr sz="2750" spc="-20" dirty="0">
                <a:latin typeface="Calibri"/>
                <a:cs typeface="Calibri"/>
              </a:rPr>
              <a:t>enter</a:t>
            </a:r>
            <a:r>
              <a:rPr sz="2750" spc="125" dirty="0">
                <a:latin typeface="Calibri"/>
                <a:cs typeface="Calibri"/>
              </a:rPr>
              <a:t> </a:t>
            </a:r>
            <a:r>
              <a:rPr sz="2750" spc="5" dirty="0">
                <a:latin typeface="Calibri"/>
                <a:cs typeface="Calibri"/>
              </a:rPr>
              <a:t>and</a:t>
            </a:r>
            <a:r>
              <a:rPr sz="2750" spc="85" dirty="0">
                <a:latin typeface="Calibri"/>
                <a:cs typeface="Calibri"/>
              </a:rPr>
              <a:t> </a:t>
            </a:r>
            <a:r>
              <a:rPr sz="2750" spc="-15" dirty="0">
                <a:latin typeface="Calibri"/>
                <a:cs typeface="Calibri"/>
              </a:rPr>
              <a:t>leave </a:t>
            </a:r>
            <a:r>
              <a:rPr sz="2750" spc="-10" dirty="0">
                <a:latin typeface="Calibri"/>
                <a:cs typeface="Calibri"/>
              </a:rPr>
              <a:t> nucleus</a:t>
            </a:r>
            <a:endParaRPr sz="2750">
              <a:latin typeface="Calibri"/>
              <a:cs typeface="Calibri"/>
            </a:endParaRPr>
          </a:p>
        </p:txBody>
      </p:sp>
      <p:pic>
        <p:nvPicPr>
          <p:cNvPr id="4" name="object 4"/>
          <p:cNvPicPr/>
          <p:nvPr/>
        </p:nvPicPr>
        <p:blipFill>
          <a:blip r:embed="rId2" cstate="print"/>
          <a:stretch>
            <a:fillRect/>
          </a:stretch>
        </p:blipFill>
        <p:spPr>
          <a:xfrm>
            <a:off x="5105400" y="1447800"/>
            <a:ext cx="3581400" cy="35814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07028" y="460692"/>
            <a:ext cx="2326005" cy="701040"/>
          </a:xfrm>
          <a:prstGeom prst="rect">
            <a:avLst/>
          </a:prstGeom>
        </p:spPr>
        <p:txBody>
          <a:bodyPr vert="horz" wrap="square" lIns="0" tIns="16510" rIns="0" bIns="0" rtlCol="0">
            <a:spAutoFit/>
          </a:bodyPr>
          <a:lstStyle/>
          <a:p>
            <a:pPr marL="12700">
              <a:lnSpc>
                <a:spcPct val="100000"/>
              </a:lnSpc>
              <a:spcBef>
                <a:spcPts val="130"/>
              </a:spcBef>
            </a:pPr>
            <a:r>
              <a:rPr b="1" spc="20" dirty="0">
                <a:latin typeface="Calibri"/>
                <a:cs typeface="Calibri"/>
              </a:rPr>
              <a:t>N</a:t>
            </a:r>
            <a:r>
              <a:rPr b="1" spc="35" dirty="0">
                <a:latin typeface="Calibri"/>
                <a:cs typeface="Calibri"/>
              </a:rPr>
              <a:t>uc</a:t>
            </a:r>
            <a:r>
              <a:rPr b="1" spc="-35" dirty="0">
                <a:latin typeface="Calibri"/>
                <a:cs typeface="Calibri"/>
              </a:rPr>
              <a:t>l</a:t>
            </a:r>
            <a:r>
              <a:rPr b="1" spc="30" dirty="0">
                <a:latin typeface="Calibri"/>
                <a:cs typeface="Calibri"/>
              </a:rPr>
              <a:t>eo</a:t>
            </a:r>
            <a:r>
              <a:rPr b="1" spc="-35" dirty="0">
                <a:latin typeface="Calibri"/>
                <a:cs typeface="Calibri"/>
              </a:rPr>
              <a:t>l</a:t>
            </a:r>
            <a:r>
              <a:rPr b="1" spc="30" dirty="0">
                <a:latin typeface="Calibri"/>
                <a:cs typeface="Calibri"/>
              </a:rPr>
              <a:t>u</a:t>
            </a:r>
            <a:r>
              <a:rPr b="1" spc="10" dirty="0">
                <a:latin typeface="Calibri"/>
                <a:cs typeface="Calibri"/>
              </a:rPr>
              <a:t>s</a:t>
            </a:r>
          </a:p>
        </p:txBody>
      </p:sp>
      <p:sp>
        <p:nvSpPr>
          <p:cNvPr id="3" name="object 3"/>
          <p:cNvSpPr txBox="1"/>
          <p:nvPr/>
        </p:nvSpPr>
        <p:spPr>
          <a:xfrm>
            <a:off x="536575" y="1525269"/>
            <a:ext cx="3498215" cy="1484630"/>
          </a:xfrm>
          <a:prstGeom prst="rect">
            <a:avLst/>
          </a:prstGeom>
        </p:spPr>
        <p:txBody>
          <a:bodyPr vert="horz" wrap="square" lIns="0" tIns="107314" rIns="0" bIns="0" rtlCol="0">
            <a:spAutoFit/>
          </a:bodyPr>
          <a:lstStyle/>
          <a:p>
            <a:pPr marL="355600" indent="-343535">
              <a:lnSpc>
                <a:spcPct val="100000"/>
              </a:lnSpc>
              <a:spcBef>
                <a:spcPts val="844"/>
              </a:spcBef>
              <a:buFont typeface="Arial MT"/>
              <a:buChar char="•"/>
              <a:tabLst>
                <a:tab pos="355600" algn="l"/>
                <a:tab pos="356235" algn="l"/>
              </a:tabLst>
            </a:pPr>
            <a:r>
              <a:rPr sz="2750" spc="-20" dirty="0">
                <a:latin typeface="Calibri"/>
                <a:cs typeface="Calibri"/>
              </a:rPr>
              <a:t>Inside</a:t>
            </a:r>
            <a:r>
              <a:rPr sz="2750" spc="200" dirty="0">
                <a:latin typeface="Calibri"/>
                <a:cs typeface="Calibri"/>
              </a:rPr>
              <a:t> </a:t>
            </a:r>
            <a:r>
              <a:rPr sz="2750" spc="-10" dirty="0">
                <a:latin typeface="Calibri"/>
                <a:cs typeface="Calibri"/>
              </a:rPr>
              <a:t>nucleus</a:t>
            </a:r>
            <a:endParaRPr sz="2750">
              <a:latin typeface="Calibri"/>
              <a:cs typeface="Calibri"/>
            </a:endParaRPr>
          </a:p>
          <a:p>
            <a:pPr marL="355600" marR="5080" indent="-343535">
              <a:lnSpc>
                <a:spcPct val="102400"/>
              </a:lnSpc>
              <a:spcBef>
                <a:spcPts val="675"/>
              </a:spcBef>
              <a:buFont typeface="Arial MT"/>
              <a:buChar char="•"/>
              <a:tabLst>
                <a:tab pos="355600" algn="l"/>
                <a:tab pos="356235" algn="l"/>
              </a:tabLst>
            </a:pPr>
            <a:r>
              <a:rPr sz="2750" dirty="0">
                <a:latin typeface="Calibri"/>
                <a:cs typeface="Calibri"/>
              </a:rPr>
              <a:t>Contains</a:t>
            </a:r>
            <a:r>
              <a:rPr sz="2750" spc="65" dirty="0">
                <a:latin typeface="Calibri"/>
                <a:cs typeface="Calibri"/>
              </a:rPr>
              <a:t> </a:t>
            </a:r>
            <a:r>
              <a:rPr sz="2750" spc="10" dirty="0">
                <a:latin typeface="Calibri"/>
                <a:cs typeface="Calibri"/>
              </a:rPr>
              <a:t>RNA</a:t>
            </a:r>
            <a:r>
              <a:rPr sz="2750" spc="75" dirty="0">
                <a:latin typeface="Calibri"/>
                <a:cs typeface="Calibri"/>
              </a:rPr>
              <a:t> </a:t>
            </a:r>
            <a:r>
              <a:rPr sz="2750" spc="-5" dirty="0">
                <a:latin typeface="Calibri"/>
                <a:cs typeface="Calibri"/>
              </a:rPr>
              <a:t>to </a:t>
            </a:r>
            <a:r>
              <a:rPr sz="2750" spc="-20" dirty="0">
                <a:latin typeface="Calibri"/>
                <a:cs typeface="Calibri"/>
              </a:rPr>
              <a:t>build </a:t>
            </a:r>
            <a:r>
              <a:rPr sz="2750" spc="-605" dirty="0">
                <a:latin typeface="Calibri"/>
                <a:cs typeface="Calibri"/>
              </a:rPr>
              <a:t> </a:t>
            </a:r>
            <a:r>
              <a:rPr sz="2750" spc="-15" dirty="0">
                <a:latin typeface="Calibri"/>
                <a:cs typeface="Calibri"/>
              </a:rPr>
              <a:t>proteins</a:t>
            </a:r>
            <a:endParaRPr sz="2750">
              <a:latin typeface="Calibri"/>
              <a:cs typeface="Calibri"/>
            </a:endParaRPr>
          </a:p>
        </p:txBody>
      </p:sp>
      <p:pic>
        <p:nvPicPr>
          <p:cNvPr id="4" name="object 4"/>
          <p:cNvPicPr/>
          <p:nvPr/>
        </p:nvPicPr>
        <p:blipFill>
          <a:blip r:embed="rId2" cstate="print"/>
          <a:stretch>
            <a:fillRect/>
          </a:stretch>
        </p:blipFill>
        <p:spPr>
          <a:xfrm>
            <a:off x="4495800" y="1690687"/>
            <a:ext cx="4114800" cy="41148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5059" y="460692"/>
            <a:ext cx="1847214" cy="701040"/>
          </a:xfrm>
          <a:prstGeom prst="rect">
            <a:avLst/>
          </a:prstGeom>
        </p:spPr>
        <p:txBody>
          <a:bodyPr vert="horz" wrap="square" lIns="0" tIns="16510" rIns="0" bIns="0" rtlCol="0">
            <a:spAutoFit/>
          </a:bodyPr>
          <a:lstStyle/>
          <a:p>
            <a:pPr marL="12700">
              <a:lnSpc>
                <a:spcPct val="100000"/>
              </a:lnSpc>
              <a:spcBef>
                <a:spcPts val="130"/>
              </a:spcBef>
            </a:pPr>
            <a:r>
              <a:rPr spc="15" dirty="0"/>
              <a:t>Nuc</a:t>
            </a:r>
            <a:r>
              <a:rPr spc="20" dirty="0"/>
              <a:t>l</a:t>
            </a:r>
            <a:r>
              <a:rPr spc="-15" dirty="0"/>
              <a:t>e</a:t>
            </a:r>
            <a:r>
              <a:rPr spc="5" dirty="0"/>
              <a:t>us</a:t>
            </a:r>
          </a:p>
        </p:txBody>
      </p:sp>
      <p:sp>
        <p:nvSpPr>
          <p:cNvPr id="3" name="object 3"/>
          <p:cNvSpPr txBox="1"/>
          <p:nvPr/>
        </p:nvSpPr>
        <p:spPr>
          <a:xfrm>
            <a:off x="536575" y="1508124"/>
            <a:ext cx="7584440" cy="3821429"/>
          </a:xfrm>
          <a:prstGeom prst="rect">
            <a:avLst/>
          </a:prstGeom>
        </p:spPr>
        <p:txBody>
          <a:bodyPr vert="horz" wrap="square" lIns="0" tIns="114935" rIns="0" bIns="0" rtlCol="0">
            <a:spAutoFit/>
          </a:bodyPr>
          <a:lstStyle/>
          <a:p>
            <a:pPr marL="355600" indent="-343535">
              <a:lnSpc>
                <a:spcPct val="100000"/>
              </a:lnSpc>
              <a:spcBef>
                <a:spcPts val="905"/>
              </a:spcBef>
              <a:buFont typeface="Arial MT"/>
              <a:buChar char="•"/>
              <a:tabLst>
                <a:tab pos="355600" algn="l"/>
                <a:tab pos="356235" algn="l"/>
              </a:tabLst>
            </a:pPr>
            <a:r>
              <a:rPr sz="3200" b="1" dirty="0">
                <a:latin typeface="Calibri"/>
                <a:cs typeface="Calibri"/>
              </a:rPr>
              <a:t>Structure</a:t>
            </a:r>
            <a:endParaRPr sz="3200">
              <a:latin typeface="Calibri"/>
              <a:cs typeface="Calibri"/>
            </a:endParaRPr>
          </a:p>
          <a:p>
            <a:pPr marL="756285" lvl="1" indent="-286385">
              <a:lnSpc>
                <a:spcPct val="100000"/>
              </a:lnSpc>
              <a:spcBef>
                <a:spcPts val="815"/>
              </a:spcBef>
              <a:buFont typeface="Arial MT"/>
              <a:buChar char="–"/>
              <a:tabLst>
                <a:tab pos="756285" algn="l"/>
              </a:tabLst>
            </a:pPr>
            <a:r>
              <a:rPr sz="3200" spc="15" dirty="0">
                <a:latin typeface="Calibri"/>
                <a:cs typeface="Calibri"/>
              </a:rPr>
              <a:t>Nuclear</a:t>
            </a:r>
            <a:r>
              <a:rPr sz="3200" spc="-155" dirty="0">
                <a:latin typeface="Calibri"/>
                <a:cs typeface="Calibri"/>
              </a:rPr>
              <a:t> </a:t>
            </a:r>
            <a:r>
              <a:rPr sz="3200" dirty="0">
                <a:latin typeface="Calibri"/>
                <a:cs typeface="Calibri"/>
              </a:rPr>
              <a:t>envelope</a:t>
            </a:r>
            <a:endParaRPr sz="3200">
              <a:latin typeface="Calibri"/>
              <a:cs typeface="Calibri"/>
            </a:endParaRPr>
          </a:p>
          <a:p>
            <a:pPr marL="1156970" marR="5080" lvl="2" indent="-229235">
              <a:lnSpc>
                <a:spcPts val="3829"/>
              </a:lnSpc>
              <a:spcBef>
                <a:spcPts val="955"/>
              </a:spcBef>
              <a:buFont typeface="Arial MT"/>
              <a:buChar char="•"/>
              <a:tabLst>
                <a:tab pos="1156970" algn="l"/>
              </a:tabLst>
            </a:pPr>
            <a:r>
              <a:rPr sz="3200" spc="-30" dirty="0">
                <a:latin typeface="Calibri"/>
                <a:cs typeface="Calibri"/>
              </a:rPr>
              <a:t>Two</a:t>
            </a:r>
            <a:r>
              <a:rPr sz="3200" spc="-110" dirty="0">
                <a:latin typeface="Calibri"/>
                <a:cs typeface="Calibri"/>
              </a:rPr>
              <a:t> </a:t>
            </a:r>
            <a:r>
              <a:rPr sz="3200" spc="15" dirty="0">
                <a:latin typeface="Calibri"/>
                <a:cs typeface="Calibri"/>
              </a:rPr>
              <a:t>Phospholipid</a:t>
            </a:r>
            <a:r>
              <a:rPr sz="3200" spc="-170" dirty="0">
                <a:latin typeface="Calibri"/>
                <a:cs typeface="Calibri"/>
              </a:rPr>
              <a:t> </a:t>
            </a:r>
            <a:r>
              <a:rPr sz="3200" spc="-20" dirty="0">
                <a:latin typeface="Calibri"/>
                <a:cs typeface="Calibri"/>
              </a:rPr>
              <a:t>bilayers</a:t>
            </a:r>
            <a:r>
              <a:rPr sz="3200" spc="-45" dirty="0">
                <a:latin typeface="Calibri"/>
                <a:cs typeface="Calibri"/>
              </a:rPr>
              <a:t> </a:t>
            </a:r>
            <a:r>
              <a:rPr sz="3200" spc="10" dirty="0">
                <a:latin typeface="Calibri"/>
                <a:cs typeface="Calibri"/>
              </a:rPr>
              <a:t>with</a:t>
            </a:r>
            <a:r>
              <a:rPr sz="3200" spc="-30" dirty="0">
                <a:latin typeface="Calibri"/>
                <a:cs typeface="Calibri"/>
              </a:rPr>
              <a:t> </a:t>
            </a:r>
            <a:r>
              <a:rPr sz="3200" spc="-5" dirty="0">
                <a:latin typeface="Calibri"/>
                <a:cs typeface="Calibri"/>
              </a:rPr>
              <a:t>protein </a:t>
            </a:r>
            <a:r>
              <a:rPr sz="3200" spc="-705" dirty="0">
                <a:latin typeface="Calibri"/>
                <a:cs typeface="Calibri"/>
              </a:rPr>
              <a:t> </a:t>
            </a:r>
            <a:r>
              <a:rPr sz="3200" spc="10" dirty="0">
                <a:latin typeface="Calibri"/>
                <a:cs typeface="Calibri"/>
              </a:rPr>
              <a:t>lined</a:t>
            </a:r>
            <a:r>
              <a:rPr sz="3200" spc="-105" dirty="0">
                <a:latin typeface="Calibri"/>
                <a:cs typeface="Calibri"/>
              </a:rPr>
              <a:t> </a:t>
            </a:r>
            <a:r>
              <a:rPr sz="3200" spc="-5" dirty="0">
                <a:latin typeface="Calibri"/>
                <a:cs typeface="Calibri"/>
              </a:rPr>
              <a:t>pores</a:t>
            </a:r>
            <a:endParaRPr sz="3200">
              <a:latin typeface="Calibri"/>
              <a:cs typeface="Calibri"/>
            </a:endParaRPr>
          </a:p>
          <a:p>
            <a:pPr marL="1614170" marR="268605" indent="-229235">
              <a:lnSpc>
                <a:spcPct val="102400"/>
              </a:lnSpc>
              <a:spcBef>
                <a:spcPts val="535"/>
              </a:spcBef>
            </a:pPr>
            <a:r>
              <a:rPr sz="2750" spc="15" dirty="0">
                <a:latin typeface="Arial MT"/>
                <a:cs typeface="Arial MT"/>
              </a:rPr>
              <a:t>–</a:t>
            </a:r>
            <a:r>
              <a:rPr sz="2750" spc="-509" dirty="0">
                <a:latin typeface="Arial MT"/>
                <a:cs typeface="Arial MT"/>
              </a:rPr>
              <a:t> </a:t>
            </a:r>
            <a:r>
              <a:rPr sz="2750" spc="-75" dirty="0">
                <a:latin typeface="Calibri"/>
                <a:cs typeface="Calibri"/>
              </a:rPr>
              <a:t>E</a:t>
            </a:r>
            <a:r>
              <a:rPr sz="2750" spc="25" dirty="0">
                <a:latin typeface="Calibri"/>
                <a:cs typeface="Calibri"/>
              </a:rPr>
              <a:t>a</a:t>
            </a:r>
            <a:r>
              <a:rPr sz="2750" spc="30" dirty="0">
                <a:latin typeface="Calibri"/>
                <a:cs typeface="Calibri"/>
              </a:rPr>
              <a:t>c</a:t>
            </a:r>
            <a:r>
              <a:rPr sz="2750" spc="10" dirty="0">
                <a:latin typeface="Calibri"/>
                <a:cs typeface="Calibri"/>
              </a:rPr>
              <a:t>h</a:t>
            </a:r>
            <a:r>
              <a:rPr sz="2750" spc="15" dirty="0">
                <a:latin typeface="Calibri"/>
                <a:cs typeface="Calibri"/>
              </a:rPr>
              <a:t> </a:t>
            </a:r>
            <a:r>
              <a:rPr sz="2750" spc="-25" dirty="0">
                <a:latin typeface="Calibri"/>
                <a:cs typeface="Calibri"/>
              </a:rPr>
              <a:t>p</a:t>
            </a:r>
            <a:r>
              <a:rPr sz="2750" spc="40" dirty="0">
                <a:latin typeface="Calibri"/>
                <a:cs typeface="Calibri"/>
              </a:rPr>
              <a:t>o</a:t>
            </a:r>
            <a:r>
              <a:rPr sz="2750" spc="10" dirty="0">
                <a:latin typeface="Calibri"/>
                <a:cs typeface="Calibri"/>
              </a:rPr>
              <a:t>re</a:t>
            </a:r>
            <a:r>
              <a:rPr sz="2750" spc="20" dirty="0">
                <a:latin typeface="Calibri"/>
                <a:cs typeface="Calibri"/>
              </a:rPr>
              <a:t> </a:t>
            </a:r>
            <a:r>
              <a:rPr sz="2750" spc="-35" dirty="0">
                <a:latin typeface="Calibri"/>
                <a:cs typeface="Calibri"/>
              </a:rPr>
              <a:t>i</a:t>
            </a:r>
            <a:r>
              <a:rPr sz="2750" spc="10" dirty="0">
                <a:latin typeface="Calibri"/>
                <a:cs typeface="Calibri"/>
              </a:rPr>
              <a:t>s</a:t>
            </a:r>
            <a:r>
              <a:rPr sz="2750" spc="85" dirty="0">
                <a:latin typeface="Calibri"/>
                <a:cs typeface="Calibri"/>
              </a:rPr>
              <a:t> </a:t>
            </a:r>
            <a:r>
              <a:rPr sz="2750" spc="10" dirty="0">
                <a:latin typeface="Calibri"/>
                <a:cs typeface="Calibri"/>
              </a:rPr>
              <a:t>a</a:t>
            </a:r>
            <a:r>
              <a:rPr sz="2750" spc="-10" dirty="0">
                <a:latin typeface="Calibri"/>
                <a:cs typeface="Calibri"/>
              </a:rPr>
              <a:t> </a:t>
            </a:r>
            <a:r>
              <a:rPr sz="2750" spc="5" dirty="0">
                <a:latin typeface="Calibri"/>
                <a:cs typeface="Calibri"/>
              </a:rPr>
              <a:t>r</a:t>
            </a:r>
            <a:r>
              <a:rPr sz="2750" spc="-25" dirty="0">
                <a:latin typeface="Calibri"/>
                <a:cs typeface="Calibri"/>
              </a:rPr>
              <a:t>in</a:t>
            </a:r>
            <a:r>
              <a:rPr sz="2750" spc="10" dirty="0">
                <a:latin typeface="Calibri"/>
                <a:cs typeface="Calibri"/>
              </a:rPr>
              <a:t>g</a:t>
            </a:r>
            <a:r>
              <a:rPr sz="2750" spc="90" dirty="0">
                <a:latin typeface="Calibri"/>
                <a:cs typeface="Calibri"/>
              </a:rPr>
              <a:t> </a:t>
            </a:r>
            <a:r>
              <a:rPr sz="2750" spc="40" dirty="0">
                <a:latin typeface="Calibri"/>
                <a:cs typeface="Calibri"/>
              </a:rPr>
              <a:t>o</a:t>
            </a:r>
            <a:r>
              <a:rPr sz="2750" spc="5" dirty="0">
                <a:latin typeface="Calibri"/>
                <a:cs typeface="Calibri"/>
              </a:rPr>
              <a:t>f</a:t>
            </a:r>
            <a:r>
              <a:rPr sz="2750" spc="80" dirty="0">
                <a:latin typeface="Calibri"/>
                <a:cs typeface="Calibri"/>
              </a:rPr>
              <a:t> </a:t>
            </a:r>
            <a:r>
              <a:rPr sz="2750" spc="10" dirty="0">
                <a:latin typeface="Calibri"/>
                <a:cs typeface="Calibri"/>
              </a:rPr>
              <a:t>8</a:t>
            </a:r>
            <a:r>
              <a:rPr sz="2750" spc="-5" dirty="0">
                <a:latin typeface="Calibri"/>
                <a:cs typeface="Calibri"/>
              </a:rPr>
              <a:t> </a:t>
            </a:r>
            <a:r>
              <a:rPr sz="2750" spc="-25" dirty="0">
                <a:latin typeface="Calibri"/>
                <a:cs typeface="Calibri"/>
              </a:rPr>
              <a:t>p</a:t>
            </a:r>
            <a:r>
              <a:rPr sz="2750" spc="-65" dirty="0">
                <a:latin typeface="Calibri"/>
                <a:cs typeface="Calibri"/>
              </a:rPr>
              <a:t>r</a:t>
            </a:r>
            <a:r>
              <a:rPr sz="2750" spc="40" dirty="0">
                <a:latin typeface="Calibri"/>
                <a:cs typeface="Calibri"/>
              </a:rPr>
              <a:t>o</a:t>
            </a:r>
            <a:r>
              <a:rPr sz="2750" spc="-25" dirty="0">
                <a:latin typeface="Calibri"/>
                <a:cs typeface="Calibri"/>
              </a:rPr>
              <a:t>te</a:t>
            </a:r>
            <a:r>
              <a:rPr sz="2750" spc="-35" dirty="0">
                <a:latin typeface="Calibri"/>
                <a:cs typeface="Calibri"/>
              </a:rPr>
              <a:t>i</a:t>
            </a:r>
            <a:r>
              <a:rPr sz="2750" spc="-25" dirty="0">
                <a:latin typeface="Calibri"/>
                <a:cs typeface="Calibri"/>
              </a:rPr>
              <a:t>n</a:t>
            </a:r>
            <a:r>
              <a:rPr sz="2750" spc="10" dirty="0">
                <a:latin typeface="Calibri"/>
                <a:cs typeface="Calibri"/>
              </a:rPr>
              <a:t>s</a:t>
            </a:r>
            <a:r>
              <a:rPr sz="2750" spc="235" dirty="0">
                <a:latin typeface="Calibri"/>
                <a:cs typeface="Calibri"/>
              </a:rPr>
              <a:t> </a:t>
            </a:r>
            <a:r>
              <a:rPr sz="2750" spc="-20" dirty="0">
                <a:latin typeface="Calibri"/>
                <a:cs typeface="Calibri"/>
              </a:rPr>
              <a:t>w</a:t>
            </a:r>
            <a:r>
              <a:rPr sz="2750" spc="-35" dirty="0">
                <a:latin typeface="Calibri"/>
                <a:cs typeface="Calibri"/>
              </a:rPr>
              <a:t>i</a:t>
            </a:r>
            <a:r>
              <a:rPr sz="2750" spc="-30" dirty="0">
                <a:latin typeface="Calibri"/>
                <a:cs typeface="Calibri"/>
              </a:rPr>
              <a:t>t</a:t>
            </a:r>
            <a:r>
              <a:rPr sz="2750" spc="10" dirty="0">
                <a:latin typeface="Calibri"/>
                <a:cs typeface="Calibri"/>
              </a:rPr>
              <a:t>h</a:t>
            </a:r>
            <a:r>
              <a:rPr sz="2750" spc="165" dirty="0">
                <a:latin typeface="Calibri"/>
                <a:cs typeface="Calibri"/>
              </a:rPr>
              <a:t> </a:t>
            </a:r>
            <a:r>
              <a:rPr sz="2750" spc="25" dirty="0">
                <a:latin typeface="Calibri"/>
                <a:cs typeface="Calibri"/>
              </a:rPr>
              <a:t>a</a:t>
            </a:r>
            <a:r>
              <a:rPr sz="2750" spc="5" dirty="0">
                <a:latin typeface="Calibri"/>
                <a:cs typeface="Calibri"/>
              </a:rPr>
              <a:t>n  </a:t>
            </a:r>
            <a:r>
              <a:rPr sz="2750" spc="-10" dirty="0">
                <a:latin typeface="Calibri"/>
                <a:cs typeface="Calibri"/>
              </a:rPr>
              <a:t>opening</a:t>
            </a:r>
            <a:r>
              <a:rPr sz="2750" spc="235" dirty="0">
                <a:latin typeface="Calibri"/>
                <a:cs typeface="Calibri"/>
              </a:rPr>
              <a:t> </a:t>
            </a:r>
            <a:r>
              <a:rPr sz="2750" spc="-10" dirty="0">
                <a:latin typeface="Calibri"/>
                <a:cs typeface="Calibri"/>
              </a:rPr>
              <a:t>in</a:t>
            </a:r>
            <a:r>
              <a:rPr sz="2750" spc="15" dirty="0">
                <a:latin typeface="Calibri"/>
                <a:cs typeface="Calibri"/>
              </a:rPr>
              <a:t> </a:t>
            </a:r>
            <a:r>
              <a:rPr sz="2750" spc="-15" dirty="0">
                <a:latin typeface="Calibri"/>
                <a:cs typeface="Calibri"/>
              </a:rPr>
              <a:t>the</a:t>
            </a:r>
            <a:r>
              <a:rPr sz="2750" spc="85" dirty="0">
                <a:latin typeface="Calibri"/>
                <a:cs typeface="Calibri"/>
              </a:rPr>
              <a:t> </a:t>
            </a:r>
            <a:r>
              <a:rPr sz="2750" spc="-10" dirty="0">
                <a:latin typeface="Calibri"/>
                <a:cs typeface="Calibri"/>
              </a:rPr>
              <a:t>center</a:t>
            </a:r>
            <a:r>
              <a:rPr sz="2750" spc="130" dirty="0">
                <a:latin typeface="Calibri"/>
                <a:cs typeface="Calibri"/>
              </a:rPr>
              <a:t> </a:t>
            </a:r>
            <a:r>
              <a:rPr sz="2750" spc="25" dirty="0">
                <a:latin typeface="Calibri"/>
                <a:cs typeface="Calibri"/>
              </a:rPr>
              <a:t>of</a:t>
            </a:r>
            <a:r>
              <a:rPr sz="2750" spc="20" dirty="0">
                <a:latin typeface="Calibri"/>
                <a:cs typeface="Calibri"/>
              </a:rPr>
              <a:t> </a:t>
            </a:r>
            <a:r>
              <a:rPr sz="2750" spc="-15" dirty="0">
                <a:latin typeface="Calibri"/>
                <a:cs typeface="Calibri"/>
              </a:rPr>
              <a:t>the</a:t>
            </a:r>
            <a:r>
              <a:rPr sz="2750" spc="90" dirty="0">
                <a:latin typeface="Calibri"/>
                <a:cs typeface="Calibri"/>
              </a:rPr>
              <a:t> </a:t>
            </a:r>
            <a:r>
              <a:rPr sz="2750" spc="-10" dirty="0">
                <a:latin typeface="Calibri"/>
                <a:cs typeface="Calibri"/>
              </a:rPr>
              <a:t>ring</a:t>
            </a:r>
            <a:endParaRPr sz="2750">
              <a:latin typeface="Calibri"/>
              <a:cs typeface="Calibri"/>
            </a:endParaRPr>
          </a:p>
          <a:p>
            <a:pPr marL="756285" lvl="1" indent="-286385">
              <a:lnSpc>
                <a:spcPct val="100000"/>
              </a:lnSpc>
              <a:spcBef>
                <a:spcPts val="830"/>
              </a:spcBef>
              <a:buFont typeface="Arial MT"/>
              <a:buChar char="–"/>
              <a:tabLst>
                <a:tab pos="756285" algn="l"/>
              </a:tabLst>
            </a:pPr>
            <a:r>
              <a:rPr sz="3200" spc="25" dirty="0">
                <a:latin typeface="Calibri"/>
                <a:cs typeface="Calibri"/>
              </a:rPr>
              <a:t>N</a:t>
            </a:r>
            <a:r>
              <a:rPr sz="3200" spc="40" dirty="0">
                <a:latin typeface="Calibri"/>
                <a:cs typeface="Calibri"/>
              </a:rPr>
              <a:t>u</a:t>
            </a:r>
            <a:r>
              <a:rPr sz="3200" spc="-10" dirty="0">
                <a:latin typeface="Calibri"/>
                <a:cs typeface="Calibri"/>
              </a:rPr>
              <a:t>c</a:t>
            </a:r>
            <a:r>
              <a:rPr sz="3200" spc="5" dirty="0">
                <a:latin typeface="Calibri"/>
                <a:cs typeface="Calibri"/>
              </a:rPr>
              <a:t>l</a:t>
            </a:r>
            <a:r>
              <a:rPr sz="3200" spc="-15" dirty="0">
                <a:latin typeface="Calibri"/>
                <a:cs typeface="Calibri"/>
              </a:rPr>
              <a:t>e</a:t>
            </a:r>
            <a:r>
              <a:rPr sz="3200" spc="35" dirty="0">
                <a:latin typeface="Calibri"/>
                <a:cs typeface="Calibri"/>
              </a:rPr>
              <a:t>o</a:t>
            </a:r>
            <a:r>
              <a:rPr sz="3200" spc="40" dirty="0">
                <a:latin typeface="Calibri"/>
                <a:cs typeface="Calibri"/>
              </a:rPr>
              <a:t>p</a:t>
            </a:r>
            <a:r>
              <a:rPr sz="3200" spc="5" dirty="0">
                <a:latin typeface="Calibri"/>
                <a:cs typeface="Calibri"/>
              </a:rPr>
              <a:t>l</a:t>
            </a:r>
            <a:r>
              <a:rPr sz="3200" spc="40" dirty="0">
                <a:latin typeface="Calibri"/>
                <a:cs typeface="Calibri"/>
              </a:rPr>
              <a:t>a</a:t>
            </a:r>
            <a:r>
              <a:rPr sz="3200" spc="15" dirty="0">
                <a:latin typeface="Calibri"/>
                <a:cs typeface="Calibri"/>
              </a:rPr>
              <a:t>s</a:t>
            </a:r>
            <a:r>
              <a:rPr sz="3200" spc="20" dirty="0">
                <a:latin typeface="Calibri"/>
                <a:cs typeface="Calibri"/>
              </a:rPr>
              <a:t>m</a:t>
            </a:r>
            <a:r>
              <a:rPr sz="3200" spc="-210" dirty="0">
                <a:latin typeface="Calibri"/>
                <a:cs typeface="Calibri"/>
              </a:rPr>
              <a:t> </a:t>
            </a:r>
            <a:r>
              <a:rPr sz="3200" spc="10" dirty="0">
                <a:latin typeface="Calibri"/>
                <a:cs typeface="Calibri"/>
              </a:rPr>
              <a:t>–</a:t>
            </a:r>
            <a:r>
              <a:rPr sz="3200" spc="-10" dirty="0">
                <a:latin typeface="Calibri"/>
                <a:cs typeface="Calibri"/>
              </a:rPr>
              <a:t> f</a:t>
            </a:r>
            <a:r>
              <a:rPr sz="3200" spc="5" dirty="0">
                <a:latin typeface="Calibri"/>
                <a:cs typeface="Calibri"/>
              </a:rPr>
              <a:t>l</a:t>
            </a:r>
            <a:r>
              <a:rPr sz="3200" spc="50" dirty="0">
                <a:latin typeface="Calibri"/>
                <a:cs typeface="Calibri"/>
              </a:rPr>
              <a:t>u</a:t>
            </a:r>
            <a:r>
              <a:rPr sz="3200" spc="10" dirty="0">
                <a:latin typeface="Calibri"/>
                <a:cs typeface="Calibri"/>
              </a:rPr>
              <a:t>id</a:t>
            </a:r>
            <a:r>
              <a:rPr sz="3200" spc="-90" dirty="0">
                <a:latin typeface="Calibri"/>
                <a:cs typeface="Calibri"/>
              </a:rPr>
              <a:t> </a:t>
            </a:r>
            <a:r>
              <a:rPr sz="3200" spc="35" dirty="0">
                <a:latin typeface="Calibri"/>
                <a:cs typeface="Calibri"/>
              </a:rPr>
              <a:t>o</a:t>
            </a:r>
            <a:r>
              <a:rPr sz="3200" spc="5" dirty="0">
                <a:latin typeface="Calibri"/>
                <a:cs typeface="Calibri"/>
              </a:rPr>
              <a:t>f</a:t>
            </a:r>
            <a:r>
              <a:rPr sz="3200" spc="-60" dirty="0">
                <a:latin typeface="Calibri"/>
                <a:cs typeface="Calibri"/>
              </a:rPr>
              <a:t> </a:t>
            </a:r>
            <a:r>
              <a:rPr sz="3200" spc="-25" dirty="0">
                <a:latin typeface="Calibri"/>
                <a:cs typeface="Calibri"/>
              </a:rPr>
              <a:t>t</a:t>
            </a:r>
            <a:r>
              <a:rPr sz="3200" spc="40" dirty="0">
                <a:latin typeface="Calibri"/>
                <a:cs typeface="Calibri"/>
              </a:rPr>
              <a:t>h</a:t>
            </a:r>
            <a:r>
              <a:rPr sz="3200" spc="10" dirty="0">
                <a:latin typeface="Calibri"/>
                <a:cs typeface="Calibri"/>
              </a:rPr>
              <a:t>e</a:t>
            </a:r>
            <a:r>
              <a:rPr sz="3200" spc="-10" dirty="0">
                <a:latin typeface="Calibri"/>
                <a:cs typeface="Calibri"/>
              </a:rPr>
              <a:t> </a:t>
            </a:r>
            <a:r>
              <a:rPr sz="3200" spc="40" dirty="0">
                <a:latin typeface="Calibri"/>
                <a:cs typeface="Calibri"/>
              </a:rPr>
              <a:t>nu</a:t>
            </a:r>
            <a:r>
              <a:rPr sz="3200" spc="-10" dirty="0">
                <a:latin typeface="Calibri"/>
                <a:cs typeface="Calibri"/>
              </a:rPr>
              <a:t>c</a:t>
            </a:r>
            <a:r>
              <a:rPr sz="3200" spc="5" dirty="0">
                <a:latin typeface="Calibri"/>
                <a:cs typeface="Calibri"/>
              </a:rPr>
              <a:t>l</a:t>
            </a:r>
            <a:r>
              <a:rPr sz="3200" spc="-15" dirty="0">
                <a:latin typeface="Calibri"/>
                <a:cs typeface="Calibri"/>
              </a:rPr>
              <a:t>e</a:t>
            </a:r>
            <a:r>
              <a:rPr sz="3200" spc="40" dirty="0">
                <a:latin typeface="Calibri"/>
                <a:cs typeface="Calibri"/>
              </a:rPr>
              <a:t>u</a:t>
            </a:r>
            <a:r>
              <a:rPr sz="3200" spc="10" dirty="0">
                <a:latin typeface="Calibri"/>
                <a:cs typeface="Calibri"/>
              </a:rPr>
              <a:t>s</a:t>
            </a:r>
            <a:endParaRPr sz="3200">
              <a:latin typeface="Calibri"/>
              <a:cs typeface="Calibri"/>
            </a:endParaRPr>
          </a:p>
        </p:txBody>
      </p:sp>
    </p:spTree>
    <p:extLst>
      <p:ext uri="{BB962C8B-B14F-4D97-AF65-F5344CB8AC3E}">
        <p14:creationId xmlns:p14="http://schemas.microsoft.com/office/powerpoint/2010/main" val="4279010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480806" y="6458129"/>
            <a:ext cx="161290"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MT"/>
                <a:cs typeface="Arial MT"/>
              </a:rPr>
              <a:t>4</a:t>
            </a:fld>
            <a:endParaRPr sz="1200">
              <a:latin typeface="Arial MT"/>
              <a:cs typeface="Arial MT"/>
            </a:endParaRPr>
          </a:p>
        </p:txBody>
      </p:sp>
      <p:sp>
        <p:nvSpPr>
          <p:cNvPr id="2" name="object 2"/>
          <p:cNvSpPr txBox="1">
            <a:spLocks noGrp="1"/>
          </p:cNvSpPr>
          <p:nvPr>
            <p:ph type="title"/>
          </p:nvPr>
        </p:nvSpPr>
        <p:spPr>
          <a:xfrm>
            <a:off x="4093845" y="460692"/>
            <a:ext cx="1083310" cy="701040"/>
          </a:xfrm>
          <a:prstGeom prst="rect">
            <a:avLst/>
          </a:prstGeom>
        </p:spPr>
        <p:txBody>
          <a:bodyPr vert="horz" wrap="square" lIns="0" tIns="16510" rIns="0" bIns="0" rtlCol="0">
            <a:spAutoFit/>
          </a:bodyPr>
          <a:lstStyle/>
          <a:p>
            <a:pPr marL="12700">
              <a:lnSpc>
                <a:spcPct val="100000"/>
              </a:lnSpc>
              <a:spcBef>
                <a:spcPts val="130"/>
              </a:spcBef>
            </a:pPr>
            <a:r>
              <a:rPr spc="-25" dirty="0"/>
              <a:t>C</a:t>
            </a:r>
            <a:r>
              <a:rPr spc="-15" dirty="0"/>
              <a:t>e</a:t>
            </a:r>
            <a:r>
              <a:rPr spc="30" dirty="0"/>
              <a:t>ll</a:t>
            </a:r>
            <a:r>
              <a:rPr spc="10" dirty="0"/>
              <a:t>s</a:t>
            </a:r>
          </a:p>
        </p:txBody>
      </p:sp>
      <p:sp>
        <p:nvSpPr>
          <p:cNvPr id="3" name="object 3"/>
          <p:cNvSpPr txBox="1"/>
          <p:nvPr/>
        </p:nvSpPr>
        <p:spPr>
          <a:xfrm>
            <a:off x="631825" y="1508124"/>
            <a:ext cx="7347584" cy="4441825"/>
          </a:xfrm>
          <a:prstGeom prst="rect">
            <a:avLst/>
          </a:prstGeom>
        </p:spPr>
        <p:txBody>
          <a:bodyPr vert="horz" wrap="square" lIns="0" tIns="114935" rIns="0" bIns="0" rtlCol="0">
            <a:spAutoFit/>
          </a:bodyPr>
          <a:lstStyle/>
          <a:p>
            <a:pPr marL="12700">
              <a:lnSpc>
                <a:spcPct val="100000"/>
              </a:lnSpc>
              <a:spcBef>
                <a:spcPts val="905"/>
              </a:spcBef>
            </a:pPr>
            <a:r>
              <a:rPr sz="3200" b="1" spc="20" dirty="0">
                <a:solidFill>
                  <a:srgbClr val="FF0000"/>
                </a:solidFill>
                <a:latin typeface="Calibri"/>
                <a:cs typeface="Calibri"/>
              </a:rPr>
              <a:t>cells</a:t>
            </a:r>
            <a:endParaRPr sz="3200">
              <a:latin typeface="Calibri"/>
              <a:cs typeface="Calibri"/>
            </a:endParaRPr>
          </a:p>
          <a:p>
            <a:pPr marL="260350">
              <a:lnSpc>
                <a:spcPct val="100000"/>
              </a:lnSpc>
              <a:spcBef>
                <a:spcPts val="815"/>
              </a:spcBef>
            </a:pPr>
            <a:r>
              <a:rPr sz="3200" spc="10" dirty="0">
                <a:latin typeface="Calibri"/>
                <a:cs typeface="Calibri"/>
              </a:rPr>
              <a:t>-possess</a:t>
            </a:r>
            <a:r>
              <a:rPr sz="3200" spc="-190" dirty="0">
                <a:latin typeface="Calibri"/>
                <a:cs typeface="Calibri"/>
              </a:rPr>
              <a:t> </a:t>
            </a:r>
            <a:r>
              <a:rPr sz="3200" spc="10" dirty="0">
                <a:latin typeface="Calibri"/>
                <a:cs typeface="Calibri"/>
              </a:rPr>
              <a:t>a</a:t>
            </a:r>
            <a:r>
              <a:rPr sz="3200" spc="55" dirty="0">
                <a:latin typeface="Calibri"/>
                <a:cs typeface="Calibri"/>
              </a:rPr>
              <a:t> </a:t>
            </a:r>
            <a:r>
              <a:rPr sz="3200" spc="10" dirty="0">
                <a:latin typeface="Calibri"/>
                <a:cs typeface="Calibri"/>
              </a:rPr>
              <a:t>membrane-bound</a:t>
            </a:r>
            <a:r>
              <a:rPr sz="3200" spc="-245" dirty="0">
                <a:latin typeface="Calibri"/>
                <a:cs typeface="Calibri"/>
              </a:rPr>
              <a:t> </a:t>
            </a:r>
            <a:r>
              <a:rPr sz="3200" spc="15" dirty="0">
                <a:latin typeface="Calibri"/>
                <a:cs typeface="Calibri"/>
              </a:rPr>
              <a:t>nucleus</a:t>
            </a:r>
            <a:endParaRPr sz="3200">
              <a:latin typeface="Calibri"/>
              <a:cs typeface="Calibri"/>
            </a:endParaRPr>
          </a:p>
          <a:p>
            <a:pPr marL="260350">
              <a:lnSpc>
                <a:spcPct val="100000"/>
              </a:lnSpc>
              <a:spcBef>
                <a:spcPts val="819"/>
              </a:spcBef>
            </a:pPr>
            <a:r>
              <a:rPr sz="3200" spc="-10" dirty="0">
                <a:latin typeface="Calibri"/>
                <a:cs typeface="Calibri"/>
              </a:rPr>
              <a:t>-are more</a:t>
            </a:r>
            <a:r>
              <a:rPr sz="3200" spc="-80" dirty="0">
                <a:latin typeface="Calibri"/>
                <a:cs typeface="Calibri"/>
              </a:rPr>
              <a:t> </a:t>
            </a:r>
            <a:r>
              <a:rPr sz="3200" spc="-5" dirty="0">
                <a:latin typeface="Calibri"/>
                <a:cs typeface="Calibri"/>
              </a:rPr>
              <a:t>complex</a:t>
            </a:r>
            <a:r>
              <a:rPr sz="3200" spc="-25" dirty="0">
                <a:latin typeface="Calibri"/>
                <a:cs typeface="Calibri"/>
              </a:rPr>
              <a:t> </a:t>
            </a:r>
            <a:r>
              <a:rPr sz="3200" spc="15" dirty="0">
                <a:latin typeface="Calibri"/>
                <a:cs typeface="Calibri"/>
              </a:rPr>
              <a:t>than</a:t>
            </a:r>
            <a:r>
              <a:rPr sz="3200" spc="-95" dirty="0">
                <a:latin typeface="Calibri"/>
                <a:cs typeface="Calibri"/>
              </a:rPr>
              <a:t> </a:t>
            </a:r>
            <a:r>
              <a:rPr sz="3200" dirty="0">
                <a:latin typeface="Calibri"/>
                <a:cs typeface="Calibri"/>
              </a:rPr>
              <a:t>prokaryotic</a:t>
            </a:r>
            <a:r>
              <a:rPr sz="3200" spc="-130" dirty="0">
                <a:latin typeface="Calibri"/>
                <a:cs typeface="Calibri"/>
              </a:rPr>
              <a:t> </a:t>
            </a:r>
            <a:r>
              <a:rPr sz="3200" dirty="0">
                <a:latin typeface="Calibri"/>
                <a:cs typeface="Calibri"/>
              </a:rPr>
              <a:t>cells</a:t>
            </a:r>
            <a:endParaRPr sz="3200">
              <a:latin typeface="Calibri"/>
              <a:cs typeface="Calibri"/>
            </a:endParaRPr>
          </a:p>
          <a:p>
            <a:pPr marL="260350" marR="5080" algn="just">
              <a:lnSpc>
                <a:spcPts val="3829"/>
              </a:lnSpc>
              <a:spcBef>
                <a:spcPts val="950"/>
              </a:spcBef>
            </a:pPr>
            <a:r>
              <a:rPr sz="3200" spc="-5" dirty="0">
                <a:latin typeface="Calibri"/>
                <a:cs typeface="Calibri"/>
              </a:rPr>
              <a:t>-compartmentalize</a:t>
            </a:r>
            <a:r>
              <a:rPr sz="3200" spc="-155" dirty="0">
                <a:latin typeface="Calibri"/>
                <a:cs typeface="Calibri"/>
              </a:rPr>
              <a:t> </a:t>
            </a:r>
            <a:r>
              <a:rPr sz="3200" dirty="0">
                <a:latin typeface="Calibri"/>
                <a:cs typeface="Calibri"/>
              </a:rPr>
              <a:t>many</a:t>
            </a:r>
            <a:r>
              <a:rPr sz="3200" spc="-85" dirty="0">
                <a:latin typeface="Calibri"/>
                <a:cs typeface="Calibri"/>
              </a:rPr>
              <a:t> </a:t>
            </a:r>
            <a:r>
              <a:rPr sz="3200" spc="10" dirty="0">
                <a:latin typeface="Calibri"/>
                <a:cs typeface="Calibri"/>
              </a:rPr>
              <a:t>cellular</a:t>
            </a:r>
            <a:r>
              <a:rPr sz="3200" spc="-125" dirty="0">
                <a:latin typeface="Calibri"/>
                <a:cs typeface="Calibri"/>
              </a:rPr>
              <a:t> </a:t>
            </a:r>
            <a:r>
              <a:rPr sz="3200" spc="15" dirty="0">
                <a:latin typeface="Calibri"/>
                <a:cs typeface="Calibri"/>
              </a:rPr>
              <a:t>functions </a:t>
            </a:r>
            <a:r>
              <a:rPr sz="3200" spc="-710" dirty="0">
                <a:latin typeface="Calibri"/>
                <a:cs typeface="Calibri"/>
              </a:rPr>
              <a:t> </a:t>
            </a:r>
            <a:r>
              <a:rPr sz="3200" spc="15" dirty="0">
                <a:latin typeface="Calibri"/>
                <a:cs typeface="Calibri"/>
              </a:rPr>
              <a:t>within</a:t>
            </a:r>
            <a:r>
              <a:rPr sz="3200" spc="-90" dirty="0">
                <a:latin typeface="Calibri"/>
                <a:cs typeface="Calibri"/>
              </a:rPr>
              <a:t> </a:t>
            </a:r>
            <a:r>
              <a:rPr sz="3200" b="1" dirty="0">
                <a:solidFill>
                  <a:srgbClr val="FF0000"/>
                </a:solidFill>
                <a:latin typeface="Calibri"/>
                <a:cs typeface="Calibri"/>
              </a:rPr>
              <a:t>organelles</a:t>
            </a:r>
            <a:r>
              <a:rPr sz="3200" b="1" spc="-125" dirty="0">
                <a:solidFill>
                  <a:srgbClr val="FF0000"/>
                </a:solidFill>
                <a:latin typeface="Calibri"/>
                <a:cs typeface="Calibri"/>
              </a:rPr>
              <a:t> </a:t>
            </a:r>
            <a:r>
              <a:rPr sz="3200" spc="30" dirty="0">
                <a:latin typeface="Calibri"/>
                <a:cs typeface="Calibri"/>
              </a:rPr>
              <a:t>and</a:t>
            </a:r>
            <a:r>
              <a:rPr sz="3200" spc="-100" dirty="0">
                <a:latin typeface="Calibri"/>
                <a:cs typeface="Calibri"/>
              </a:rPr>
              <a:t> </a:t>
            </a:r>
            <a:r>
              <a:rPr sz="3200" spc="10" dirty="0">
                <a:latin typeface="Calibri"/>
                <a:cs typeface="Calibri"/>
              </a:rPr>
              <a:t>the</a:t>
            </a:r>
            <a:r>
              <a:rPr sz="3200" dirty="0">
                <a:latin typeface="Calibri"/>
                <a:cs typeface="Calibri"/>
              </a:rPr>
              <a:t> </a:t>
            </a:r>
            <a:r>
              <a:rPr sz="3200" b="1" spc="5" dirty="0">
                <a:solidFill>
                  <a:srgbClr val="FF0000"/>
                </a:solidFill>
                <a:latin typeface="Calibri"/>
                <a:cs typeface="Calibri"/>
              </a:rPr>
              <a:t>endomembrane </a:t>
            </a:r>
            <a:r>
              <a:rPr sz="3200" b="1" spc="-715" dirty="0">
                <a:solidFill>
                  <a:srgbClr val="FF0000"/>
                </a:solidFill>
                <a:latin typeface="Calibri"/>
                <a:cs typeface="Calibri"/>
              </a:rPr>
              <a:t> </a:t>
            </a:r>
            <a:r>
              <a:rPr sz="3200" b="1" spc="-20" dirty="0">
                <a:solidFill>
                  <a:srgbClr val="FF0000"/>
                </a:solidFill>
                <a:latin typeface="Calibri"/>
                <a:cs typeface="Calibri"/>
              </a:rPr>
              <a:t>system</a:t>
            </a:r>
            <a:endParaRPr sz="3200">
              <a:latin typeface="Calibri"/>
              <a:cs typeface="Calibri"/>
            </a:endParaRPr>
          </a:p>
          <a:p>
            <a:pPr marL="260350" marR="48260" algn="just">
              <a:lnSpc>
                <a:spcPct val="100000"/>
              </a:lnSpc>
              <a:spcBef>
                <a:spcPts val="690"/>
              </a:spcBef>
            </a:pPr>
            <a:r>
              <a:rPr sz="3200" spc="-10" dirty="0">
                <a:latin typeface="Calibri"/>
                <a:cs typeface="Calibri"/>
              </a:rPr>
              <a:t>-</a:t>
            </a:r>
            <a:r>
              <a:rPr sz="3200" spc="40" dirty="0">
                <a:latin typeface="Calibri"/>
                <a:cs typeface="Calibri"/>
              </a:rPr>
              <a:t>p</a:t>
            </a:r>
            <a:r>
              <a:rPr sz="3200" spc="35" dirty="0">
                <a:latin typeface="Calibri"/>
                <a:cs typeface="Calibri"/>
              </a:rPr>
              <a:t>o</a:t>
            </a:r>
            <a:r>
              <a:rPr sz="3200" spc="15" dirty="0">
                <a:latin typeface="Calibri"/>
                <a:cs typeface="Calibri"/>
              </a:rPr>
              <a:t>ss</a:t>
            </a:r>
            <a:r>
              <a:rPr sz="3200" spc="-25" dirty="0">
                <a:latin typeface="Calibri"/>
                <a:cs typeface="Calibri"/>
              </a:rPr>
              <a:t>e</a:t>
            </a:r>
            <a:r>
              <a:rPr sz="3200" spc="15" dirty="0">
                <a:latin typeface="Calibri"/>
                <a:cs typeface="Calibri"/>
              </a:rPr>
              <a:t>s</a:t>
            </a:r>
            <a:r>
              <a:rPr sz="3200" spc="10" dirty="0">
                <a:latin typeface="Calibri"/>
                <a:cs typeface="Calibri"/>
              </a:rPr>
              <a:t>s</a:t>
            </a:r>
            <a:r>
              <a:rPr sz="3200" spc="-190" dirty="0">
                <a:latin typeface="Calibri"/>
                <a:cs typeface="Calibri"/>
              </a:rPr>
              <a:t> </a:t>
            </a:r>
            <a:r>
              <a:rPr sz="3200" spc="10" dirty="0">
                <a:latin typeface="Calibri"/>
                <a:cs typeface="Calibri"/>
              </a:rPr>
              <a:t>a</a:t>
            </a:r>
            <a:r>
              <a:rPr sz="3200" spc="75" dirty="0">
                <a:latin typeface="Calibri"/>
                <a:cs typeface="Calibri"/>
              </a:rPr>
              <a:t> </a:t>
            </a:r>
            <a:r>
              <a:rPr sz="3200" b="1" spc="5" dirty="0">
                <a:solidFill>
                  <a:srgbClr val="FF0000"/>
                </a:solidFill>
                <a:latin typeface="Calibri"/>
                <a:cs typeface="Calibri"/>
              </a:rPr>
              <a:t>c</a:t>
            </a:r>
            <a:r>
              <a:rPr sz="3200" b="1" spc="-25" dirty="0">
                <a:solidFill>
                  <a:srgbClr val="FF0000"/>
                </a:solidFill>
                <a:latin typeface="Calibri"/>
                <a:cs typeface="Calibri"/>
              </a:rPr>
              <a:t>y</a:t>
            </a:r>
            <a:r>
              <a:rPr sz="3200" b="1" spc="10" dirty="0">
                <a:solidFill>
                  <a:srgbClr val="FF0000"/>
                </a:solidFill>
                <a:latin typeface="Calibri"/>
                <a:cs typeface="Calibri"/>
              </a:rPr>
              <a:t>to</a:t>
            </a:r>
            <a:r>
              <a:rPr sz="3200" b="1" spc="-10" dirty="0">
                <a:solidFill>
                  <a:srgbClr val="FF0000"/>
                </a:solidFill>
                <a:latin typeface="Calibri"/>
                <a:cs typeface="Calibri"/>
              </a:rPr>
              <a:t>s</a:t>
            </a:r>
            <a:r>
              <a:rPr sz="3200" b="1" spc="-45" dirty="0">
                <a:solidFill>
                  <a:srgbClr val="FF0000"/>
                </a:solidFill>
                <a:latin typeface="Calibri"/>
                <a:cs typeface="Calibri"/>
              </a:rPr>
              <a:t>k</a:t>
            </a:r>
            <a:r>
              <a:rPr sz="3200" b="1" spc="35" dirty="0">
                <a:solidFill>
                  <a:srgbClr val="FF0000"/>
                </a:solidFill>
                <a:latin typeface="Calibri"/>
                <a:cs typeface="Calibri"/>
              </a:rPr>
              <a:t>e</a:t>
            </a:r>
            <a:r>
              <a:rPr sz="3200" b="1" spc="30" dirty="0">
                <a:solidFill>
                  <a:srgbClr val="FF0000"/>
                </a:solidFill>
                <a:latin typeface="Calibri"/>
                <a:cs typeface="Calibri"/>
              </a:rPr>
              <a:t>l</a:t>
            </a:r>
            <a:r>
              <a:rPr sz="3200" b="1" spc="35" dirty="0">
                <a:solidFill>
                  <a:srgbClr val="FF0000"/>
                </a:solidFill>
                <a:latin typeface="Calibri"/>
                <a:cs typeface="Calibri"/>
              </a:rPr>
              <a:t>e</a:t>
            </a:r>
            <a:r>
              <a:rPr sz="3200" b="1" spc="-60" dirty="0">
                <a:solidFill>
                  <a:srgbClr val="FF0000"/>
                </a:solidFill>
                <a:latin typeface="Calibri"/>
                <a:cs typeface="Calibri"/>
              </a:rPr>
              <a:t>t</a:t>
            </a:r>
            <a:r>
              <a:rPr sz="3200" b="1" spc="5" dirty="0">
                <a:solidFill>
                  <a:srgbClr val="FF0000"/>
                </a:solidFill>
                <a:latin typeface="Calibri"/>
                <a:cs typeface="Calibri"/>
              </a:rPr>
              <a:t>o</a:t>
            </a:r>
            <a:r>
              <a:rPr sz="3200" b="1" spc="15" dirty="0">
                <a:solidFill>
                  <a:srgbClr val="FF0000"/>
                </a:solidFill>
                <a:latin typeface="Calibri"/>
                <a:cs typeface="Calibri"/>
              </a:rPr>
              <a:t>n</a:t>
            </a:r>
            <a:r>
              <a:rPr sz="3200" b="1" spc="-190" dirty="0">
                <a:solidFill>
                  <a:srgbClr val="FF0000"/>
                </a:solidFill>
                <a:latin typeface="Calibri"/>
                <a:cs typeface="Calibri"/>
              </a:rPr>
              <a:t> </a:t>
            </a:r>
            <a:r>
              <a:rPr sz="3200" spc="-80" dirty="0">
                <a:latin typeface="Calibri"/>
                <a:cs typeface="Calibri"/>
              </a:rPr>
              <a:t>f</a:t>
            </a:r>
            <a:r>
              <a:rPr sz="3200" spc="35" dirty="0">
                <a:latin typeface="Calibri"/>
                <a:cs typeface="Calibri"/>
              </a:rPr>
              <a:t>o</a:t>
            </a:r>
            <a:r>
              <a:rPr sz="3200" spc="10" dirty="0">
                <a:latin typeface="Calibri"/>
                <a:cs typeface="Calibri"/>
              </a:rPr>
              <a:t>r</a:t>
            </a:r>
            <a:r>
              <a:rPr sz="3200" spc="-50" dirty="0">
                <a:latin typeface="Calibri"/>
                <a:cs typeface="Calibri"/>
              </a:rPr>
              <a:t> </a:t>
            </a:r>
            <a:r>
              <a:rPr sz="3200" spc="15" dirty="0">
                <a:latin typeface="Calibri"/>
                <a:cs typeface="Calibri"/>
              </a:rPr>
              <a:t>s</a:t>
            </a:r>
            <a:r>
              <a:rPr sz="3200" spc="40" dirty="0">
                <a:latin typeface="Calibri"/>
                <a:cs typeface="Calibri"/>
              </a:rPr>
              <a:t>upp</a:t>
            </a:r>
            <a:r>
              <a:rPr sz="3200" spc="35" dirty="0">
                <a:latin typeface="Calibri"/>
                <a:cs typeface="Calibri"/>
              </a:rPr>
              <a:t>o</a:t>
            </a:r>
            <a:r>
              <a:rPr sz="3200" spc="10" dirty="0">
                <a:latin typeface="Calibri"/>
                <a:cs typeface="Calibri"/>
              </a:rPr>
              <a:t>rt</a:t>
            </a:r>
            <a:r>
              <a:rPr sz="3200" spc="-235" dirty="0">
                <a:latin typeface="Calibri"/>
                <a:cs typeface="Calibri"/>
              </a:rPr>
              <a:t> </a:t>
            </a:r>
            <a:r>
              <a:rPr sz="3200" spc="40" dirty="0">
                <a:latin typeface="Calibri"/>
                <a:cs typeface="Calibri"/>
              </a:rPr>
              <a:t>an</a:t>
            </a:r>
            <a:r>
              <a:rPr sz="3200" spc="15" dirty="0">
                <a:latin typeface="Calibri"/>
                <a:cs typeface="Calibri"/>
              </a:rPr>
              <a:t>d</a:t>
            </a:r>
            <a:r>
              <a:rPr sz="3200" spc="-25" dirty="0">
                <a:latin typeface="Calibri"/>
                <a:cs typeface="Calibri"/>
              </a:rPr>
              <a:t> t</a:t>
            </a:r>
            <a:r>
              <a:rPr sz="3200" spc="5" dirty="0">
                <a:latin typeface="Calibri"/>
                <a:cs typeface="Calibri"/>
              </a:rPr>
              <a:t>o  maintain</a:t>
            </a:r>
            <a:r>
              <a:rPr sz="3200" spc="-95" dirty="0">
                <a:latin typeface="Calibri"/>
                <a:cs typeface="Calibri"/>
              </a:rPr>
              <a:t> </a:t>
            </a:r>
            <a:r>
              <a:rPr sz="3200" spc="10" dirty="0">
                <a:latin typeface="Calibri"/>
                <a:cs typeface="Calibri"/>
              </a:rPr>
              <a:t>cellular</a:t>
            </a:r>
            <a:r>
              <a:rPr sz="3200" spc="-125" dirty="0">
                <a:latin typeface="Calibri"/>
                <a:cs typeface="Calibri"/>
              </a:rPr>
              <a:t> </a:t>
            </a:r>
            <a:r>
              <a:rPr sz="3200" spc="-5" dirty="0">
                <a:latin typeface="Calibri"/>
                <a:cs typeface="Calibri"/>
              </a:rPr>
              <a:t>structure</a:t>
            </a:r>
            <a:endParaRPr sz="32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5059" y="460692"/>
            <a:ext cx="1847214" cy="701040"/>
          </a:xfrm>
          <a:prstGeom prst="rect">
            <a:avLst/>
          </a:prstGeom>
        </p:spPr>
        <p:txBody>
          <a:bodyPr vert="horz" wrap="square" lIns="0" tIns="16510" rIns="0" bIns="0" rtlCol="0">
            <a:spAutoFit/>
          </a:bodyPr>
          <a:lstStyle/>
          <a:p>
            <a:pPr marL="12700">
              <a:lnSpc>
                <a:spcPct val="100000"/>
              </a:lnSpc>
              <a:spcBef>
                <a:spcPts val="130"/>
              </a:spcBef>
            </a:pPr>
            <a:r>
              <a:rPr spc="15" dirty="0"/>
              <a:t>Nuc</a:t>
            </a:r>
            <a:r>
              <a:rPr spc="20" dirty="0"/>
              <a:t>l</a:t>
            </a:r>
            <a:r>
              <a:rPr spc="-15" dirty="0"/>
              <a:t>e</a:t>
            </a:r>
            <a:r>
              <a:rPr spc="5" dirty="0"/>
              <a:t>us</a:t>
            </a:r>
          </a:p>
        </p:txBody>
      </p:sp>
      <p:sp>
        <p:nvSpPr>
          <p:cNvPr id="3" name="object 3"/>
          <p:cNvSpPr txBox="1"/>
          <p:nvPr/>
        </p:nvSpPr>
        <p:spPr>
          <a:xfrm>
            <a:off x="536575" y="1495787"/>
            <a:ext cx="7723505" cy="3433445"/>
          </a:xfrm>
          <a:prstGeom prst="rect">
            <a:avLst/>
          </a:prstGeom>
        </p:spPr>
        <p:txBody>
          <a:bodyPr vert="horz" wrap="square" lIns="0" tIns="124460" rIns="0" bIns="0" rtlCol="0">
            <a:spAutoFit/>
          </a:bodyPr>
          <a:lstStyle/>
          <a:p>
            <a:pPr marL="355600" indent="-343535">
              <a:lnSpc>
                <a:spcPct val="100000"/>
              </a:lnSpc>
              <a:spcBef>
                <a:spcPts val="980"/>
              </a:spcBef>
              <a:buFont typeface="Arial MT"/>
              <a:buChar char="•"/>
              <a:tabLst>
                <a:tab pos="356235" algn="l"/>
              </a:tabLst>
            </a:pPr>
            <a:r>
              <a:rPr sz="3600" spc="10" dirty="0">
                <a:latin typeface="Calibri"/>
                <a:cs typeface="Calibri"/>
              </a:rPr>
              <a:t>DNA</a:t>
            </a:r>
            <a:r>
              <a:rPr sz="3600" spc="-60" dirty="0">
                <a:latin typeface="Calibri"/>
                <a:cs typeface="Calibri"/>
              </a:rPr>
              <a:t> </a:t>
            </a:r>
            <a:r>
              <a:rPr sz="3600" dirty="0">
                <a:latin typeface="Calibri"/>
                <a:cs typeface="Calibri"/>
              </a:rPr>
              <a:t>is </a:t>
            </a:r>
            <a:r>
              <a:rPr sz="3600" spc="-5" dirty="0">
                <a:latin typeface="Calibri"/>
                <a:cs typeface="Calibri"/>
              </a:rPr>
              <a:t>arranged</a:t>
            </a:r>
            <a:r>
              <a:rPr sz="3600" spc="-150" dirty="0">
                <a:latin typeface="Calibri"/>
                <a:cs typeface="Calibri"/>
              </a:rPr>
              <a:t> </a:t>
            </a:r>
            <a:r>
              <a:rPr sz="3600" dirty="0">
                <a:latin typeface="Calibri"/>
                <a:cs typeface="Calibri"/>
              </a:rPr>
              <a:t>in</a:t>
            </a:r>
            <a:r>
              <a:rPr sz="3600" spc="-25" dirty="0">
                <a:latin typeface="Calibri"/>
                <a:cs typeface="Calibri"/>
              </a:rPr>
              <a:t> </a:t>
            </a:r>
            <a:r>
              <a:rPr sz="3600" spc="-20" dirty="0">
                <a:latin typeface="Calibri"/>
                <a:cs typeface="Calibri"/>
              </a:rPr>
              <a:t>chromosomes</a:t>
            </a:r>
            <a:endParaRPr sz="3600">
              <a:latin typeface="Calibri"/>
              <a:cs typeface="Calibri"/>
            </a:endParaRPr>
          </a:p>
          <a:p>
            <a:pPr marL="756285" marR="5080" lvl="1" indent="-286385">
              <a:lnSpc>
                <a:spcPct val="100000"/>
              </a:lnSpc>
              <a:spcBef>
                <a:spcPts val="810"/>
              </a:spcBef>
              <a:buFont typeface="Arial MT"/>
              <a:buChar char="–"/>
              <a:tabLst>
                <a:tab pos="756285" algn="l"/>
              </a:tabLst>
            </a:pPr>
            <a:r>
              <a:rPr sz="3200" spc="10" dirty="0">
                <a:latin typeface="Calibri"/>
                <a:cs typeface="Calibri"/>
              </a:rPr>
              <a:t>Chromosome</a:t>
            </a:r>
            <a:r>
              <a:rPr sz="3200" spc="-140" dirty="0">
                <a:latin typeface="Calibri"/>
                <a:cs typeface="Calibri"/>
              </a:rPr>
              <a:t> </a:t>
            </a:r>
            <a:r>
              <a:rPr sz="3200" spc="10" dirty="0">
                <a:latin typeface="Calibri"/>
                <a:cs typeface="Calibri"/>
              </a:rPr>
              <a:t>–</a:t>
            </a:r>
            <a:r>
              <a:rPr sz="3200" spc="-10" dirty="0">
                <a:latin typeface="Calibri"/>
                <a:cs typeface="Calibri"/>
              </a:rPr>
              <a:t> </a:t>
            </a:r>
            <a:r>
              <a:rPr sz="3200" spc="5" dirty="0">
                <a:latin typeface="Calibri"/>
                <a:cs typeface="Calibri"/>
              </a:rPr>
              <a:t>fiber</a:t>
            </a:r>
            <a:r>
              <a:rPr sz="3200" spc="-55" dirty="0">
                <a:latin typeface="Calibri"/>
                <a:cs typeface="Calibri"/>
              </a:rPr>
              <a:t> </a:t>
            </a:r>
            <a:r>
              <a:rPr sz="3200" spc="20" dirty="0">
                <a:latin typeface="Calibri"/>
                <a:cs typeface="Calibri"/>
              </a:rPr>
              <a:t>of</a:t>
            </a:r>
            <a:r>
              <a:rPr sz="3200" spc="-65" dirty="0">
                <a:latin typeface="Calibri"/>
                <a:cs typeface="Calibri"/>
              </a:rPr>
              <a:t> </a:t>
            </a:r>
            <a:r>
              <a:rPr sz="3200" spc="5" dirty="0">
                <a:latin typeface="Calibri"/>
                <a:cs typeface="Calibri"/>
              </a:rPr>
              <a:t>DNA</a:t>
            </a:r>
            <a:r>
              <a:rPr sz="3200" spc="-45" dirty="0">
                <a:latin typeface="Calibri"/>
                <a:cs typeface="Calibri"/>
              </a:rPr>
              <a:t> </a:t>
            </a:r>
            <a:r>
              <a:rPr sz="3200" spc="5" dirty="0">
                <a:latin typeface="Calibri"/>
                <a:cs typeface="Calibri"/>
              </a:rPr>
              <a:t>with</a:t>
            </a:r>
            <a:r>
              <a:rPr sz="3200" spc="-30" dirty="0">
                <a:latin typeface="Calibri"/>
                <a:cs typeface="Calibri"/>
              </a:rPr>
              <a:t> </a:t>
            </a:r>
            <a:r>
              <a:rPr sz="3200" dirty="0">
                <a:latin typeface="Calibri"/>
                <a:cs typeface="Calibri"/>
              </a:rPr>
              <a:t>proteins </a:t>
            </a:r>
            <a:r>
              <a:rPr sz="3200" spc="-710" dirty="0">
                <a:latin typeface="Calibri"/>
                <a:cs typeface="Calibri"/>
              </a:rPr>
              <a:t> </a:t>
            </a:r>
            <a:r>
              <a:rPr sz="3200" spc="-15" dirty="0">
                <a:latin typeface="Calibri"/>
                <a:cs typeface="Calibri"/>
              </a:rPr>
              <a:t>attached</a:t>
            </a:r>
            <a:endParaRPr sz="3200">
              <a:latin typeface="Calibri"/>
              <a:cs typeface="Calibri"/>
            </a:endParaRPr>
          </a:p>
          <a:p>
            <a:pPr lvl="1">
              <a:lnSpc>
                <a:spcPct val="100000"/>
              </a:lnSpc>
              <a:spcBef>
                <a:spcPts val="25"/>
              </a:spcBef>
              <a:buFont typeface="Arial MT"/>
              <a:buChar char="–"/>
            </a:pPr>
            <a:endParaRPr sz="4550">
              <a:latin typeface="Calibri"/>
              <a:cs typeface="Calibri"/>
            </a:endParaRPr>
          </a:p>
          <a:p>
            <a:pPr marL="756285" marR="278130" lvl="1" indent="-286385">
              <a:lnSpc>
                <a:spcPts val="3829"/>
              </a:lnSpc>
              <a:buFont typeface="Arial MT"/>
              <a:buChar char="–"/>
              <a:tabLst>
                <a:tab pos="756285" algn="l"/>
              </a:tabLst>
            </a:pPr>
            <a:r>
              <a:rPr sz="3200" spc="5" dirty="0">
                <a:latin typeface="Calibri"/>
                <a:cs typeface="Calibri"/>
              </a:rPr>
              <a:t>Chromatin</a:t>
            </a:r>
            <a:r>
              <a:rPr sz="3200" spc="-85" dirty="0">
                <a:latin typeface="Calibri"/>
                <a:cs typeface="Calibri"/>
              </a:rPr>
              <a:t> </a:t>
            </a:r>
            <a:r>
              <a:rPr sz="3200" spc="10" dirty="0">
                <a:latin typeface="Calibri"/>
                <a:cs typeface="Calibri"/>
              </a:rPr>
              <a:t>–</a:t>
            </a:r>
            <a:r>
              <a:rPr sz="3200" spc="-10" dirty="0">
                <a:latin typeface="Calibri"/>
                <a:cs typeface="Calibri"/>
              </a:rPr>
              <a:t> </a:t>
            </a:r>
            <a:r>
              <a:rPr sz="3200" spc="15" dirty="0">
                <a:latin typeface="Calibri"/>
                <a:cs typeface="Calibri"/>
              </a:rPr>
              <a:t>all</a:t>
            </a:r>
            <a:r>
              <a:rPr sz="3200" spc="-120" dirty="0">
                <a:latin typeface="Calibri"/>
                <a:cs typeface="Calibri"/>
              </a:rPr>
              <a:t> </a:t>
            </a:r>
            <a:r>
              <a:rPr sz="3200" spc="20" dirty="0">
                <a:latin typeface="Calibri"/>
                <a:cs typeface="Calibri"/>
              </a:rPr>
              <a:t>of</a:t>
            </a:r>
            <a:r>
              <a:rPr sz="3200" spc="5" dirty="0">
                <a:latin typeface="Calibri"/>
                <a:cs typeface="Calibri"/>
              </a:rPr>
              <a:t> </a:t>
            </a:r>
            <a:r>
              <a:rPr sz="3200" spc="10" dirty="0">
                <a:latin typeface="Calibri"/>
                <a:cs typeface="Calibri"/>
              </a:rPr>
              <a:t>the</a:t>
            </a:r>
            <a:r>
              <a:rPr sz="3200" spc="-85" dirty="0">
                <a:latin typeface="Calibri"/>
                <a:cs typeface="Calibri"/>
              </a:rPr>
              <a:t> </a:t>
            </a:r>
            <a:r>
              <a:rPr sz="3200" spc="-35" dirty="0">
                <a:latin typeface="Calibri"/>
                <a:cs typeface="Calibri"/>
              </a:rPr>
              <a:t>cell’s</a:t>
            </a:r>
            <a:r>
              <a:rPr sz="3200" spc="-45" dirty="0">
                <a:latin typeface="Calibri"/>
                <a:cs typeface="Calibri"/>
              </a:rPr>
              <a:t> </a:t>
            </a:r>
            <a:r>
              <a:rPr sz="3200" spc="5" dirty="0">
                <a:latin typeface="Calibri"/>
                <a:cs typeface="Calibri"/>
              </a:rPr>
              <a:t>DNA</a:t>
            </a:r>
            <a:r>
              <a:rPr sz="3200" spc="25" dirty="0">
                <a:latin typeface="Calibri"/>
                <a:cs typeface="Calibri"/>
              </a:rPr>
              <a:t> </a:t>
            </a:r>
            <a:r>
              <a:rPr sz="3200" spc="30" dirty="0">
                <a:latin typeface="Calibri"/>
                <a:cs typeface="Calibri"/>
              </a:rPr>
              <a:t>and</a:t>
            </a:r>
            <a:r>
              <a:rPr sz="3200" spc="-100" dirty="0">
                <a:latin typeface="Calibri"/>
                <a:cs typeface="Calibri"/>
              </a:rPr>
              <a:t> </a:t>
            </a:r>
            <a:r>
              <a:rPr sz="3200" spc="10" dirty="0">
                <a:latin typeface="Calibri"/>
                <a:cs typeface="Calibri"/>
              </a:rPr>
              <a:t>the </a:t>
            </a:r>
            <a:r>
              <a:rPr sz="3200" spc="-710" dirty="0">
                <a:latin typeface="Calibri"/>
                <a:cs typeface="Calibri"/>
              </a:rPr>
              <a:t> </a:t>
            </a:r>
            <a:r>
              <a:rPr sz="3200" spc="35" dirty="0">
                <a:latin typeface="Calibri"/>
                <a:cs typeface="Calibri"/>
              </a:rPr>
              <a:t>a</a:t>
            </a:r>
            <a:r>
              <a:rPr sz="3200" spc="15" dirty="0">
                <a:latin typeface="Calibri"/>
                <a:cs typeface="Calibri"/>
              </a:rPr>
              <a:t>ss</a:t>
            </a:r>
            <a:r>
              <a:rPr sz="3200" spc="35" dirty="0">
                <a:latin typeface="Calibri"/>
                <a:cs typeface="Calibri"/>
              </a:rPr>
              <a:t>o</a:t>
            </a:r>
            <a:r>
              <a:rPr sz="3200" spc="-10" dirty="0">
                <a:latin typeface="Calibri"/>
                <a:cs typeface="Calibri"/>
              </a:rPr>
              <a:t>c</a:t>
            </a:r>
            <a:r>
              <a:rPr sz="3200" spc="5" dirty="0">
                <a:latin typeface="Calibri"/>
                <a:cs typeface="Calibri"/>
              </a:rPr>
              <a:t>i</a:t>
            </a:r>
            <a:r>
              <a:rPr sz="3200" spc="40" dirty="0">
                <a:latin typeface="Calibri"/>
                <a:cs typeface="Calibri"/>
              </a:rPr>
              <a:t>a</a:t>
            </a:r>
            <a:r>
              <a:rPr sz="3200" spc="-25" dirty="0">
                <a:latin typeface="Calibri"/>
                <a:cs typeface="Calibri"/>
              </a:rPr>
              <a:t>te</a:t>
            </a:r>
            <a:r>
              <a:rPr sz="3200" spc="15" dirty="0">
                <a:latin typeface="Calibri"/>
                <a:cs typeface="Calibri"/>
              </a:rPr>
              <a:t>d</a:t>
            </a:r>
            <a:r>
              <a:rPr sz="3200" spc="-250" dirty="0">
                <a:latin typeface="Calibri"/>
                <a:cs typeface="Calibri"/>
              </a:rPr>
              <a:t> </a:t>
            </a:r>
            <a:r>
              <a:rPr sz="3200" spc="40" dirty="0">
                <a:latin typeface="Calibri"/>
                <a:cs typeface="Calibri"/>
              </a:rPr>
              <a:t>p</a:t>
            </a:r>
            <a:r>
              <a:rPr sz="3200" spc="-70" dirty="0">
                <a:latin typeface="Calibri"/>
                <a:cs typeface="Calibri"/>
              </a:rPr>
              <a:t>r</a:t>
            </a:r>
            <a:r>
              <a:rPr sz="3200" spc="35" dirty="0">
                <a:latin typeface="Calibri"/>
                <a:cs typeface="Calibri"/>
              </a:rPr>
              <a:t>o</a:t>
            </a:r>
            <a:r>
              <a:rPr sz="3200" spc="-25" dirty="0">
                <a:latin typeface="Calibri"/>
                <a:cs typeface="Calibri"/>
              </a:rPr>
              <a:t>te</a:t>
            </a:r>
            <a:r>
              <a:rPr sz="3200" spc="5" dirty="0">
                <a:latin typeface="Calibri"/>
                <a:cs typeface="Calibri"/>
              </a:rPr>
              <a:t>i</a:t>
            </a:r>
            <a:r>
              <a:rPr sz="3200" spc="50" dirty="0">
                <a:latin typeface="Calibri"/>
                <a:cs typeface="Calibri"/>
              </a:rPr>
              <a:t>n</a:t>
            </a:r>
            <a:r>
              <a:rPr sz="3200" spc="10" dirty="0">
                <a:latin typeface="Calibri"/>
                <a:cs typeface="Calibri"/>
              </a:rPr>
              <a:t>s</a:t>
            </a:r>
            <a:endParaRPr sz="3200">
              <a:latin typeface="Calibri"/>
              <a:cs typeface="Calibri"/>
            </a:endParaRPr>
          </a:p>
        </p:txBody>
      </p:sp>
    </p:spTree>
    <p:extLst>
      <p:ext uri="{BB962C8B-B14F-4D97-AF65-F5344CB8AC3E}">
        <p14:creationId xmlns:p14="http://schemas.microsoft.com/office/powerpoint/2010/main" val="3245868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2929" y="460692"/>
            <a:ext cx="5434965" cy="701040"/>
          </a:xfrm>
          <a:prstGeom prst="rect">
            <a:avLst/>
          </a:prstGeom>
        </p:spPr>
        <p:txBody>
          <a:bodyPr vert="horz" wrap="square" lIns="0" tIns="16510" rIns="0" bIns="0" rtlCol="0">
            <a:spAutoFit/>
          </a:bodyPr>
          <a:lstStyle/>
          <a:p>
            <a:pPr marL="12700">
              <a:lnSpc>
                <a:spcPct val="100000"/>
              </a:lnSpc>
              <a:spcBef>
                <a:spcPts val="130"/>
              </a:spcBef>
            </a:pPr>
            <a:r>
              <a:rPr b="1" spc="10" dirty="0">
                <a:latin typeface="Calibri"/>
                <a:cs typeface="Calibri"/>
              </a:rPr>
              <a:t>Endoplasmic</a:t>
            </a:r>
            <a:r>
              <a:rPr b="1" spc="-245" dirty="0">
                <a:latin typeface="Calibri"/>
                <a:cs typeface="Calibri"/>
              </a:rPr>
              <a:t> </a:t>
            </a:r>
            <a:r>
              <a:rPr b="1" spc="-5" dirty="0">
                <a:latin typeface="Calibri"/>
                <a:cs typeface="Calibri"/>
              </a:rPr>
              <a:t>Reticulum</a:t>
            </a:r>
          </a:p>
        </p:txBody>
      </p:sp>
      <p:pic>
        <p:nvPicPr>
          <p:cNvPr id="3" name="object 3"/>
          <p:cNvPicPr/>
          <p:nvPr/>
        </p:nvPicPr>
        <p:blipFill>
          <a:blip r:embed="rId2" cstate="print"/>
          <a:stretch>
            <a:fillRect/>
          </a:stretch>
        </p:blipFill>
        <p:spPr>
          <a:xfrm>
            <a:off x="533400" y="1920875"/>
            <a:ext cx="3581400" cy="3581400"/>
          </a:xfrm>
          <a:prstGeom prst="rect">
            <a:avLst/>
          </a:prstGeom>
        </p:spPr>
      </p:pic>
      <p:sp>
        <p:nvSpPr>
          <p:cNvPr id="4" name="object 4"/>
          <p:cNvSpPr txBox="1"/>
          <p:nvPr/>
        </p:nvSpPr>
        <p:spPr>
          <a:xfrm>
            <a:off x="4274184" y="1235011"/>
            <a:ext cx="4211955" cy="3186430"/>
          </a:xfrm>
          <a:prstGeom prst="rect">
            <a:avLst/>
          </a:prstGeom>
        </p:spPr>
        <p:txBody>
          <a:bodyPr vert="horz" wrap="square" lIns="0" tIns="5715" rIns="0" bIns="0" rtlCol="0">
            <a:spAutoFit/>
          </a:bodyPr>
          <a:lstStyle/>
          <a:p>
            <a:pPr marL="355600" marR="5080" indent="-343535">
              <a:lnSpc>
                <a:spcPct val="102499"/>
              </a:lnSpc>
              <a:spcBef>
                <a:spcPts val="45"/>
              </a:spcBef>
              <a:buFont typeface="Arial MT"/>
              <a:buChar char="•"/>
              <a:tabLst>
                <a:tab pos="355600" algn="l"/>
                <a:tab pos="356235" algn="l"/>
              </a:tabLst>
            </a:pPr>
            <a:r>
              <a:rPr sz="2750" spc="25" dirty="0">
                <a:latin typeface="Calibri"/>
                <a:cs typeface="Calibri"/>
              </a:rPr>
              <a:t>Moves</a:t>
            </a:r>
            <a:r>
              <a:rPr sz="2750" spc="-10" dirty="0">
                <a:latin typeface="Calibri"/>
                <a:cs typeface="Calibri"/>
              </a:rPr>
              <a:t> </a:t>
            </a:r>
            <a:r>
              <a:rPr sz="2750" dirty="0">
                <a:latin typeface="Calibri"/>
                <a:cs typeface="Calibri"/>
              </a:rPr>
              <a:t>materials</a:t>
            </a:r>
            <a:r>
              <a:rPr sz="2750" spc="70" dirty="0">
                <a:latin typeface="Calibri"/>
                <a:cs typeface="Calibri"/>
              </a:rPr>
              <a:t> </a:t>
            </a:r>
            <a:r>
              <a:rPr sz="2750" spc="-5" dirty="0">
                <a:latin typeface="Calibri"/>
                <a:cs typeface="Calibri"/>
              </a:rPr>
              <a:t>around</a:t>
            </a:r>
            <a:r>
              <a:rPr sz="2750" spc="70" dirty="0">
                <a:latin typeface="Calibri"/>
                <a:cs typeface="Calibri"/>
              </a:rPr>
              <a:t> </a:t>
            </a:r>
            <a:r>
              <a:rPr sz="2750" spc="-10" dirty="0">
                <a:latin typeface="Calibri"/>
                <a:cs typeface="Calibri"/>
              </a:rPr>
              <a:t>in </a:t>
            </a:r>
            <a:r>
              <a:rPr sz="2750" spc="-605" dirty="0">
                <a:latin typeface="Calibri"/>
                <a:cs typeface="Calibri"/>
              </a:rPr>
              <a:t> </a:t>
            </a:r>
            <a:r>
              <a:rPr sz="2750" spc="-5" dirty="0">
                <a:latin typeface="Calibri"/>
                <a:cs typeface="Calibri"/>
              </a:rPr>
              <a:t>cell</a:t>
            </a:r>
            <a:endParaRPr sz="2750">
              <a:latin typeface="Calibri"/>
              <a:cs typeface="Calibri"/>
            </a:endParaRPr>
          </a:p>
          <a:p>
            <a:pPr marL="355600" marR="1118235" indent="-343535">
              <a:lnSpc>
                <a:spcPct val="102400"/>
              </a:lnSpc>
              <a:spcBef>
                <a:spcPts val="675"/>
              </a:spcBef>
              <a:buFont typeface="Arial MT"/>
              <a:buChar char="•"/>
              <a:tabLst>
                <a:tab pos="355600" algn="l"/>
                <a:tab pos="356235" algn="l"/>
              </a:tabLst>
            </a:pPr>
            <a:r>
              <a:rPr sz="2750" spc="20" dirty="0">
                <a:latin typeface="Calibri"/>
                <a:cs typeface="Calibri"/>
              </a:rPr>
              <a:t>Smooth</a:t>
            </a:r>
            <a:r>
              <a:rPr sz="2750" spc="-15" dirty="0">
                <a:latin typeface="Calibri"/>
                <a:cs typeface="Calibri"/>
              </a:rPr>
              <a:t> </a:t>
            </a:r>
            <a:r>
              <a:rPr sz="2750" spc="-5" dirty="0">
                <a:latin typeface="Calibri"/>
                <a:cs typeface="Calibri"/>
              </a:rPr>
              <a:t>type:</a:t>
            </a:r>
            <a:r>
              <a:rPr sz="2750" spc="100" dirty="0">
                <a:latin typeface="Calibri"/>
                <a:cs typeface="Calibri"/>
              </a:rPr>
              <a:t> </a:t>
            </a:r>
            <a:r>
              <a:rPr sz="2750" spc="10" dirty="0">
                <a:latin typeface="Calibri"/>
                <a:cs typeface="Calibri"/>
              </a:rPr>
              <a:t>lacks </a:t>
            </a:r>
            <a:r>
              <a:rPr sz="2750" spc="-605" dirty="0">
                <a:latin typeface="Calibri"/>
                <a:cs typeface="Calibri"/>
              </a:rPr>
              <a:t> </a:t>
            </a:r>
            <a:r>
              <a:rPr sz="2750" spc="5" dirty="0">
                <a:latin typeface="Calibri"/>
                <a:cs typeface="Calibri"/>
              </a:rPr>
              <a:t>ribosomes</a:t>
            </a:r>
            <a:endParaRPr sz="2750">
              <a:latin typeface="Calibri"/>
              <a:cs typeface="Calibri"/>
            </a:endParaRPr>
          </a:p>
          <a:p>
            <a:pPr marL="355600" marR="355600" indent="-343535">
              <a:lnSpc>
                <a:spcPct val="101299"/>
              </a:lnSpc>
              <a:spcBef>
                <a:spcPts val="710"/>
              </a:spcBef>
              <a:buFont typeface="Arial MT"/>
              <a:buChar char="•"/>
              <a:tabLst>
                <a:tab pos="355600" algn="l"/>
                <a:tab pos="356235" algn="l"/>
              </a:tabLst>
            </a:pPr>
            <a:r>
              <a:rPr sz="2750" spc="-10" dirty="0">
                <a:latin typeface="Calibri"/>
                <a:cs typeface="Calibri"/>
              </a:rPr>
              <a:t>Rough</a:t>
            </a:r>
            <a:r>
              <a:rPr sz="2750" spc="150" dirty="0">
                <a:latin typeface="Calibri"/>
                <a:cs typeface="Calibri"/>
              </a:rPr>
              <a:t> </a:t>
            </a:r>
            <a:r>
              <a:rPr sz="2750" spc="-5" dirty="0">
                <a:latin typeface="Calibri"/>
                <a:cs typeface="Calibri"/>
              </a:rPr>
              <a:t>type</a:t>
            </a:r>
            <a:r>
              <a:rPr sz="2750" spc="85" dirty="0">
                <a:latin typeface="Calibri"/>
                <a:cs typeface="Calibri"/>
              </a:rPr>
              <a:t> </a:t>
            </a:r>
            <a:r>
              <a:rPr sz="2750" spc="-10" dirty="0">
                <a:latin typeface="Calibri"/>
                <a:cs typeface="Calibri"/>
              </a:rPr>
              <a:t>(pictured): </a:t>
            </a:r>
            <a:r>
              <a:rPr sz="2750" spc="-5" dirty="0">
                <a:latin typeface="Calibri"/>
                <a:cs typeface="Calibri"/>
              </a:rPr>
              <a:t> </a:t>
            </a:r>
            <a:r>
              <a:rPr sz="2750" spc="5" dirty="0">
                <a:latin typeface="Calibri"/>
                <a:cs typeface="Calibri"/>
              </a:rPr>
              <a:t>ribosomes</a:t>
            </a:r>
            <a:r>
              <a:rPr sz="2750" spc="145" dirty="0">
                <a:latin typeface="Calibri"/>
                <a:cs typeface="Calibri"/>
              </a:rPr>
              <a:t> </a:t>
            </a:r>
            <a:r>
              <a:rPr sz="2750" spc="-10" dirty="0">
                <a:latin typeface="Calibri"/>
                <a:cs typeface="Calibri"/>
              </a:rPr>
              <a:t>embedded</a:t>
            </a:r>
            <a:r>
              <a:rPr sz="2750" spc="220" dirty="0">
                <a:latin typeface="Calibri"/>
                <a:cs typeface="Calibri"/>
              </a:rPr>
              <a:t> </a:t>
            </a:r>
            <a:r>
              <a:rPr sz="2750" spc="-10" dirty="0">
                <a:latin typeface="Calibri"/>
                <a:cs typeface="Calibri"/>
              </a:rPr>
              <a:t>in </a:t>
            </a:r>
            <a:r>
              <a:rPr sz="2750" spc="-605" dirty="0">
                <a:latin typeface="Calibri"/>
                <a:cs typeface="Calibri"/>
              </a:rPr>
              <a:t> </a:t>
            </a:r>
            <a:r>
              <a:rPr sz="2750" spc="-10" dirty="0">
                <a:latin typeface="Calibri"/>
                <a:cs typeface="Calibri"/>
              </a:rPr>
              <a:t>surface</a:t>
            </a:r>
            <a:endParaRPr sz="275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83203" y="460692"/>
            <a:ext cx="2583815" cy="701040"/>
          </a:xfrm>
          <a:prstGeom prst="rect">
            <a:avLst/>
          </a:prstGeom>
        </p:spPr>
        <p:txBody>
          <a:bodyPr vert="horz" wrap="square" lIns="0" tIns="16510" rIns="0" bIns="0" rtlCol="0">
            <a:spAutoFit/>
          </a:bodyPr>
          <a:lstStyle/>
          <a:p>
            <a:pPr marL="12700">
              <a:lnSpc>
                <a:spcPct val="100000"/>
              </a:lnSpc>
              <a:spcBef>
                <a:spcPts val="130"/>
              </a:spcBef>
            </a:pPr>
            <a:r>
              <a:rPr b="1" spc="15" dirty="0">
                <a:latin typeface="Calibri"/>
                <a:cs typeface="Calibri"/>
              </a:rPr>
              <a:t>Ribosomes</a:t>
            </a:r>
          </a:p>
        </p:txBody>
      </p:sp>
      <p:sp>
        <p:nvSpPr>
          <p:cNvPr id="3" name="object 3"/>
          <p:cNvSpPr txBox="1"/>
          <p:nvPr/>
        </p:nvSpPr>
        <p:spPr>
          <a:xfrm>
            <a:off x="536575" y="1616455"/>
            <a:ext cx="3745229" cy="2767330"/>
          </a:xfrm>
          <a:prstGeom prst="rect">
            <a:avLst/>
          </a:prstGeom>
        </p:spPr>
        <p:txBody>
          <a:bodyPr vert="horz" wrap="square" lIns="0" tIns="6350" rIns="0" bIns="0" rtlCol="0">
            <a:spAutoFit/>
          </a:bodyPr>
          <a:lstStyle/>
          <a:p>
            <a:pPr marL="355600" marR="853440" indent="-343535">
              <a:lnSpc>
                <a:spcPct val="102400"/>
              </a:lnSpc>
              <a:spcBef>
                <a:spcPts val="50"/>
              </a:spcBef>
              <a:buFont typeface="Arial MT"/>
              <a:buChar char="•"/>
              <a:tabLst>
                <a:tab pos="355600" algn="l"/>
                <a:tab pos="356235" algn="l"/>
              </a:tabLst>
            </a:pPr>
            <a:r>
              <a:rPr sz="2750" dirty="0">
                <a:latin typeface="Calibri"/>
                <a:cs typeface="Calibri"/>
              </a:rPr>
              <a:t>Each</a:t>
            </a:r>
            <a:r>
              <a:rPr sz="2750" spc="-15" dirty="0">
                <a:latin typeface="Calibri"/>
                <a:cs typeface="Calibri"/>
              </a:rPr>
              <a:t> </a:t>
            </a:r>
            <a:r>
              <a:rPr sz="2750" spc="-5" dirty="0">
                <a:latin typeface="Calibri"/>
                <a:cs typeface="Calibri"/>
              </a:rPr>
              <a:t>cell</a:t>
            </a:r>
            <a:r>
              <a:rPr sz="2750" spc="50" dirty="0">
                <a:latin typeface="Calibri"/>
                <a:cs typeface="Calibri"/>
              </a:rPr>
              <a:t> </a:t>
            </a:r>
            <a:r>
              <a:rPr sz="2750" dirty="0">
                <a:latin typeface="Calibri"/>
                <a:cs typeface="Calibri"/>
              </a:rPr>
              <a:t>contains </a:t>
            </a:r>
            <a:r>
              <a:rPr sz="2750" spc="-605" dirty="0">
                <a:latin typeface="Calibri"/>
                <a:cs typeface="Calibri"/>
              </a:rPr>
              <a:t> </a:t>
            </a:r>
            <a:r>
              <a:rPr sz="2750" spc="-5" dirty="0">
                <a:latin typeface="Calibri"/>
                <a:cs typeface="Calibri"/>
              </a:rPr>
              <a:t>thousands</a:t>
            </a:r>
            <a:endParaRPr sz="2750">
              <a:latin typeface="Calibri"/>
              <a:cs typeface="Calibri"/>
            </a:endParaRPr>
          </a:p>
          <a:p>
            <a:pPr marL="355600" indent="-343535">
              <a:lnSpc>
                <a:spcPct val="100000"/>
              </a:lnSpc>
              <a:spcBef>
                <a:spcPts val="755"/>
              </a:spcBef>
              <a:buFont typeface="Arial MT"/>
              <a:buChar char="•"/>
              <a:tabLst>
                <a:tab pos="355600" algn="l"/>
                <a:tab pos="356235" algn="l"/>
              </a:tabLst>
            </a:pPr>
            <a:r>
              <a:rPr sz="2750" spc="5" dirty="0">
                <a:latin typeface="Calibri"/>
                <a:cs typeface="Calibri"/>
              </a:rPr>
              <a:t>Make</a:t>
            </a:r>
            <a:r>
              <a:rPr sz="2750" spc="-20" dirty="0">
                <a:latin typeface="Calibri"/>
                <a:cs typeface="Calibri"/>
              </a:rPr>
              <a:t> </a:t>
            </a:r>
            <a:r>
              <a:rPr sz="2750" spc="-15" dirty="0">
                <a:latin typeface="Calibri"/>
                <a:cs typeface="Calibri"/>
              </a:rPr>
              <a:t>proteins</a:t>
            </a:r>
            <a:endParaRPr sz="2750">
              <a:latin typeface="Calibri"/>
              <a:cs typeface="Calibri"/>
            </a:endParaRPr>
          </a:p>
          <a:p>
            <a:pPr marL="355600" marR="5080" indent="-343535">
              <a:lnSpc>
                <a:spcPct val="102400"/>
              </a:lnSpc>
              <a:spcBef>
                <a:spcPts val="675"/>
              </a:spcBef>
              <a:buFont typeface="Arial MT"/>
              <a:buChar char="•"/>
              <a:tabLst>
                <a:tab pos="355600" algn="l"/>
                <a:tab pos="356235" algn="l"/>
              </a:tabLst>
            </a:pPr>
            <a:r>
              <a:rPr sz="2750" spc="-10" dirty="0">
                <a:latin typeface="Calibri"/>
                <a:cs typeface="Calibri"/>
              </a:rPr>
              <a:t>Found</a:t>
            </a:r>
            <a:r>
              <a:rPr sz="2750" spc="145" dirty="0">
                <a:latin typeface="Calibri"/>
                <a:cs typeface="Calibri"/>
              </a:rPr>
              <a:t> </a:t>
            </a:r>
            <a:r>
              <a:rPr sz="2750" spc="30" dirty="0">
                <a:latin typeface="Calibri"/>
                <a:cs typeface="Calibri"/>
              </a:rPr>
              <a:t>on</a:t>
            </a:r>
            <a:r>
              <a:rPr sz="2750" dirty="0">
                <a:latin typeface="Calibri"/>
                <a:cs typeface="Calibri"/>
              </a:rPr>
              <a:t> </a:t>
            </a:r>
            <a:r>
              <a:rPr sz="2750" spc="5" dirty="0">
                <a:latin typeface="Calibri"/>
                <a:cs typeface="Calibri"/>
              </a:rPr>
              <a:t>ribosomes</a:t>
            </a:r>
            <a:r>
              <a:rPr sz="2750" spc="70" dirty="0">
                <a:latin typeface="Calibri"/>
                <a:cs typeface="Calibri"/>
              </a:rPr>
              <a:t> </a:t>
            </a:r>
            <a:r>
              <a:rPr sz="2750" spc="20" dirty="0">
                <a:latin typeface="Calibri"/>
                <a:cs typeface="Calibri"/>
              </a:rPr>
              <a:t>&amp; </a:t>
            </a:r>
            <a:r>
              <a:rPr sz="2750" spc="25" dirty="0">
                <a:latin typeface="Calibri"/>
                <a:cs typeface="Calibri"/>
              </a:rPr>
              <a:t> </a:t>
            </a:r>
            <a:r>
              <a:rPr sz="2750" spc="-5" dirty="0">
                <a:latin typeface="Calibri"/>
                <a:cs typeface="Calibri"/>
              </a:rPr>
              <a:t>floating</a:t>
            </a:r>
            <a:r>
              <a:rPr sz="2750" spc="125" dirty="0">
                <a:latin typeface="Calibri"/>
                <a:cs typeface="Calibri"/>
              </a:rPr>
              <a:t> </a:t>
            </a:r>
            <a:r>
              <a:rPr sz="2750" spc="-10" dirty="0">
                <a:latin typeface="Calibri"/>
                <a:cs typeface="Calibri"/>
              </a:rPr>
              <a:t>throughout</a:t>
            </a:r>
            <a:r>
              <a:rPr sz="2750" spc="210" dirty="0">
                <a:latin typeface="Calibri"/>
                <a:cs typeface="Calibri"/>
              </a:rPr>
              <a:t> </a:t>
            </a:r>
            <a:r>
              <a:rPr sz="2750" spc="-10" dirty="0">
                <a:latin typeface="Calibri"/>
                <a:cs typeface="Calibri"/>
              </a:rPr>
              <a:t>the </a:t>
            </a:r>
            <a:r>
              <a:rPr sz="2750" spc="-610" dirty="0">
                <a:latin typeface="Calibri"/>
                <a:cs typeface="Calibri"/>
              </a:rPr>
              <a:t> </a:t>
            </a:r>
            <a:r>
              <a:rPr sz="2750" spc="-5" dirty="0">
                <a:latin typeface="Calibri"/>
                <a:cs typeface="Calibri"/>
              </a:rPr>
              <a:t>cell</a:t>
            </a:r>
            <a:endParaRPr sz="2750">
              <a:latin typeface="Calibri"/>
              <a:cs typeface="Calibri"/>
            </a:endParaRPr>
          </a:p>
        </p:txBody>
      </p:sp>
      <p:pic>
        <p:nvPicPr>
          <p:cNvPr id="4" name="object 4"/>
          <p:cNvPicPr/>
          <p:nvPr/>
        </p:nvPicPr>
        <p:blipFill>
          <a:blip r:embed="rId2" cstate="print"/>
          <a:stretch>
            <a:fillRect/>
          </a:stretch>
        </p:blipFill>
        <p:spPr>
          <a:xfrm>
            <a:off x="4648200" y="1844675"/>
            <a:ext cx="4191000" cy="4191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1500" y="460692"/>
            <a:ext cx="2917190" cy="701040"/>
          </a:xfrm>
          <a:prstGeom prst="rect">
            <a:avLst/>
          </a:prstGeom>
        </p:spPr>
        <p:txBody>
          <a:bodyPr vert="horz" wrap="square" lIns="0" tIns="16510" rIns="0" bIns="0" rtlCol="0">
            <a:spAutoFit/>
          </a:bodyPr>
          <a:lstStyle/>
          <a:p>
            <a:pPr marL="12700">
              <a:lnSpc>
                <a:spcPct val="100000"/>
              </a:lnSpc>
              <a:spcBef>
                <a:spcPts val="130"/>
              </a:spcBef>
            </a:pPr>
            <a:r>
              <a:rPr b="1" spc="10" dirty="0">
                <a:latin typeface="Calibri"/>
                <a:cs typeface="Calibri"/>
              </a:rPr>
              <a:t>Golgi</a:t>
            </a:r>
            <a:r>
              <a:rPr b="1" spc="-140" dirty="0">
                <a:latin typeface="Calibri"/>
                <a:cs typeface="Calibri"/>
              </a:rPr>
              <a:t> </a:t>
            </a:r>
            <a:r>
              <a:rPr b="1" spc="15" dirty="0">
                <a:latin typeface="Calibri"/>
                <a:cs typeface="Calibri"/>
              </a:rPr>
              <a:t>Bodies</a:t>
            </a:r>
          </a:p>
        </p:txBody>
      </p:sp>
      <p:sp>
        <p:nvSpPr>
          <p:cNvPr id="3" name="object 3"/>
          <p:cNvSpPr txBox="1"/>
          <p:nvPr/>
        </p:nvSpPr>
        <p:spPr>
          <a:xfrm>
            <a:off x="536575" y="1616455"/>
            <a:ext cx="3573779" cy="2767330"/>
          </a:xfrm>
          <a:prstGeom prst="rect">
            <a:avLst/>
          </a:prstGeom>
        </p:spPr>
        <p:txBody>
          <a:bodyPr vert="horz" wrap="square" lIns="0" tIns="6350" rIns="0" bIns="0" rtlCol="0">
            <a:spAutoFit/>
          </a:bodyPr>
          <a:lstStyle/>
          <a:p>
            <a:pPr marL="355600" marR="584835" indent="-343535">
              <a:lnSpc>
                <a:spcPct val="102400"/>
              </a:lnSpc>
              <a:spcBef>
                <a:spcPts val="50"/>
              </a:spcBef>
              <a:buFont typeface="Arial MT"/>
              <a:buChar char="•"/>
              <a:tabLst>
                <a:tab pos="355600" algn="l"/>
                <a:tab pos="356235" algn="l"/>
              </a:tabLst>
            </a:pPr>
            <a:r>
              <a:rPr sz="2750" spc="-15" dirty="0">
                <a:latin typeface="Calibri"/>
                <a:cs typeface="Calibri"/>
              </a:rPr>
              <a:t>Protein</a:t>
            </a:r>
            <a:r>
              <a:rPr sz="2750" spc="114" dirty="0">
                <a:latin typeface="Calibri"/>
                <a:cs typeface="Calibri"/>
              </a:rPr>
              <a:t> </a:t>
            </a:r>
            <a:r>
              <a:rPr sz="2750" spc="-5" dirty="0">
                <a:solidFill>
                  <a:srgbClr val="FF0000"/>
                </a:solidFill>
                <a:latin typeface="Calibri"/>
                <a:cs typeface="Calibri"/>
              </a:rPr>
              <a:t>'packaging </a:t>
            </a:r>
            <a:r>
              <a:rPr sz="2750" spc="-610" dirty="0">
                <a:solidFill>
                  <a:srgbClr val="FF0000"/>
                </a:solidFill>
                <a:latin typeface="Calibri"/>
                <a:cs typeface="Calibri"/>
              </a:rPr>
              <a:t> </a:t>
            </a:r>
            <a:r>
              <a:rPr sz="2750" spc="-10" dirty="0">
                <a:solidFill>
                  <a:srgbClr val="FF0000"/>
                </a:solidFill>
                <a:latin typeface="Calibri"/>
                <a:cs typeface="Calibri"/>
              </a:rPr>
              <a:t>plant</a:t>
            </a:r>
            <a:r>
              <a:rPr sz="2750" spc="-10" dirty="0">
                <a:latin typeface="Calibri"/>
                <a:cs typeface="Calibri"/>
              </a:rPr>
              <a:t>'</a:t>
            </a:r>
            <a:endParaRPr sz="2750">
              <a:latin typeface="Calibri"/>
              <a:cs typeface="Calibri"/>
            </a:endParaRPr>
          </a:p>
          <a:p>
            <a:pPr marL="355600" marR="5080" indent="-343535">
              <a:lnSpc>
                <a:spcPct val="102499"/>
              </a:lnSpc>
              <a:spcBef>
                <a:spcPts val="670"/>
              </a:spcBef>
              <a:buFont typeface="Arial MT"/>
              <a:buChar char="•"/>
              <a:tabLst>
                <a:tab pos="355600" algn="l"/>
                <a:tab pos="356235" algn="l"/>
              </a:tabLst>
            </a:pPr>
            <a:r>
              <a:rPr sz="2750" spc="30" dirty="0">
                <a:latin typeface="Calibri"/>
                <a:cs typeface="Calibri"/>
              </a:rPr>
              <a:t>Move</a:t>
            </a:r>
            <a:r>
              <a:rPr sz="2750" spc="-80" dirty="0">
                <a:latin typeface="Calibri"/>
                <a:cs typeface="Calibri"/>
              </a:rPr>
              <a:t> </a:t>
            </a:r>
            <a:r>
              <a:rPr sz="2750" dirty="0">
                <a:latin typeface="Calibri"/>
                <a:cs typeface="Calibri"/>
              </a:rPr>
              <a:t>materials</a:t>
            </a:r>
            <a:r>
              <a:rPr sz="2750" spc="55" dirty="0">
                <a:latin typeface="Calibri"/>
                <a:cs typeface="Calibri"/>
              </a:rPr>
              <a:t> </a:t>
            </a:r>
            <a:r>
              <a:rPr sz="2750" spc="-20" dirty="0">
                <a:latin typeface="Calibri"/>
                <a:cs typeface="Calibri"/>
              </a:rPr>
              <a:t>within </a:t>
            </a:r>
            <a:r>
              <a:rPr sz="2750" spc="-605" dirty="0">
                <a:latin typeface="Calibri"/>
                <a:cs typeface="Calibri"/>
              </a:rPr>
              <a:t> </a:t>
            </a:r>
            <a:r>
              <a:rPr sz="2750" spc="-10" dirty="0">
                <a:latin typeface="Calibri"/>
                <a:cs typeface="Calibri"/>
              </a:rPr>
              <a:t>the</a:t>
            </a:r>
            <a:r>
              <a:rPr sz="2750" spc="85" dirty="0">
                <a:latin typeface="Calibri"/>
                <a:cs typeface="Calibri"/>
              </a:rPr>
              <a:t> </a:t>
            </a:r>
            <a:r>
              <a:rPr sz="2750" spc="-5" dirty="0">
                <a:latin typeface="Calibri"/>
                <a:cs typeface="Calibri"/>
              </a:rPr>
              <a:t>cell</a:t>
            </a:r>
            <a:endParaRPr sz="2750">
              <a:latin typeface="Calibri"/>
              <a:cs typeface="Calibri"/>
            </a:endParaRPr>
          </a:p>
          <a:p>
            <a:pPr marL="355600" marR="17145" indent="-343535">
              <a:lnSpc>
                <a:spcPct val="102499"/>
              </a:lnSpc>
              <a:spcBef>
                <a:spcPts val="675"/>
              </a:spcBef>
              <a:buFont typeface="Arial MT"/>
              <a:buChar char="•"/>
              <a:tabLst>
                <a:tab pos="355600" algn="l"/>
                <a:tab pos="356235" algn="l"/>
              </a:tabLst>
            </a:pPr>
            <a:r>
              <a:rPr sz="2750" spc="30" dirty="0">
                <a:latin typeface="Calibri"/>
                <a:cs typeface="Calibri"/>
              </a:rPr>
              <a:t>Move </a:t>
            </a:r>
            <a:r>
              <a:rPr sz="2750" dirty="0">
                <a:latin typeface="Calibri"/>
                <a:cs typeface="Calibri"/>
              </a:rPr>
              <a:t>materials </a:t>
            </a:r>
            <a:r>
              <a:rPr sz="2750" spc="10" dirty="0">
                <a:latin typeface="Calibri"/>
                <a:cs typeface="Calibri"/>
              </a:rPr>
              <a:t>out </a:t>
            </a:r>
            <a:r>
              <a:rPr sz="2750" spc="25" dirty="0">
                <a:latin typeface="Calibri"/>
                <a:cs typeface="Calibri"/>
              </a:rPr>
              <a:t>of </a:t>
            </a:r>
            <a:r>
              <a:rPr sz="2750" spc="-610" dirty="0">
                <a:latin typeface="Calibri"/>
                <a:cs typeface="Calibri"/>
              </a:rPr>
              <a:t> </a:t>
            </a:r>
            <a:r>
              <a:rPr sz="2750" spc="-10" dirty="0">
                <a:latin typeface="Calibri"/>
                <a:cs typeface="Calibri"/>
              </a:rPr>
              <a:t>the</a:t>
            </a:r>
            <a:r>
              <a:rPr sz="2750" spc="85" dirty="0">
                <a:latin typeface="Calibri"/>
                <a:cs typeface="Calibri"/>
              </a:rPr>
              <a:t> </a:t>
            </a:r>
            <a:r>
              <a:rPr sz="2750" spc="-5" dirty="0">
                <a:latin typeface="Calibri"/>
                <a:cs typeface="Calibri"/>
              </a:rPr>
              <a:t>cell</a:t>
            </a:r>
            <a:endParaRPr sz="2750">
              <a:latin typeface="Calibri"/>
              <a:cs typeface="Calibri"/>
            </a:endParaRPr>
          </a:p>
        </p:txBody>
      </p:sp>
      <p:pic>
        <p:nvPicPr>
          <p:cNvPr id="4" name="object 4"/>
          <p:cNvPicPr/>
          <p:nvPr/>
        </p:nvPicPr>
        <p:blipFill>
          <a:blip r:embed="rId2" cstate="print"/>
          <a:stretch>
            <a:fillRect/>
          </a:stretch>
        </p:blipFill>
        <p:spPr>
          <a:xfrm>
            <a:off x="4419600" y="1387475"/>
            <a:ext cx="4191000" cy="4191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16553" y="460692"/>
            <a:ext cx="2310130" cy="701040"/>
          </a:xfrm>
          <a:prstGeom prst="rect">
            <a:avLst/>
          </a:prstGeom>
        </p:spPr>
        <p:txBody>
          <a:bodyPr vert="horz" wrap="square" lIns="0" tIns="16510" rIns="0" bIns="0" rtlCol="0">
            <a:spAutoFit/>
          </a:bodyPr>
          <a:lstStyle/>
          <a:p>
            <a:pPr marL="12700">
              <a:lnSpc>
                <a:spcPct val="100000"/>
              </a:lnSpc>
              <a:spcBef>
                <a:spcPts val="130"/>
              </a:spcBef>
            </a:pPr>
            <a:r>
              <a:rPr b="1" spc="-5" dirty="0">
                <a:latin typeface="Calibri"/>
                <a:cs typeface="Calibri"/>
              </a:rPr>
              <a:t>Lysosome</a:t>
            </a:r>
          </a:p>
        </p:txBody>
      </p:sp>
      <p:sp>
        <p:nvSpPr>
          <p:cNvPr id="3" name="object 3"/>
          <p:cNvSpPr txBox="1"/>
          <p:nvPr/>
        </p:nvSpPr>
        <p:spPr>
          <a:xfrm>
            <a:off x="4966754" y="2356342"/>
            <a:ext cx="252729" cy="353060"/>
          </a:xfrm>
          <a:prstGeom prst="rect">
            <a:avLst/>
          </a:prstGeom>
        </p:spPr>
        <p:txBody>
          <a:bodyPr vert="horz" wrap="square" lIns="0" tIns="0" rIns="0" bIns="0" rtlCol="0">
            <a:spAutoFit/>
          </a:bodyPr>
          <a:lstStyle/>
          <a:p>
            <a:pPr>
              <a:lnSpc>
                <a:spcPts val="2635"/>
              </a:lnSpc>
            </a:pPr>
            <a:r>
              <a:rPr sz="2750" spc="25" dirty="0">
                <a:latin typeface="Calibri"/>
                <a:cs typeface="Calibri"/>
              </a:rPr>
              <a:t>a</a:t>
            </a:r>
            <a:r>
              <a:rPr sz="2750" spc="5" dirty="0">
                <a:latin typeface="Calibri"/>
                <a:cs typeface="Calibri"/>
              </a:rPr>
              <a:t>l</a:t>
            </a:r>
            <a:endParaRPr sz="2750">
              <a:latin typeface="Calibri"/>
              <a:cs typeface="Calibri"/>
            </a:endParaRPr>
          </a:p>
        </p:txBody>
      </p:sp>
      <p:sp>
        <p:nvSpPr>
          <p:cNvPr id="4" name="object 4"/>
          <p:cNvSpPr txBox="1">
            <a:spLocks noGrp="1"/>
          </p:cNvSpPr>
          <p:nvPr>
            <p:ph type="body" idx="1"/>
          </p:nvPr>
        </p:nvSpPr>
        <p:spPr>
          <a:prstGeom prst="rect">
            <a:avLst/>
          </a:prstGeom>
        </p:spPr>
        <p:txBody>
          <a:bodyPr vert="horz" wrap="square" lIns="0" tIns="5715" rIns="0" bIns="0" rtlCol="0">
            <a:spAutoFit/>
          </a:bodyPr>
          <a:lstStyle/>
          <a:p>
            <a:pPr marL="355600" marR="177800" indent="-343535">
              <a:lnSpc>
                <a:spcPct val="102499"/>
              </a:lnSpc>
              <a:spcBef>
                <a:spcPts val="45"/>
              </a:spcBef>
              <a:buFont typeface="Arial MT"/>
              <a:buChar char="•"/>
              <a:tabLst>
                <a:tab pos="355600" algn="l"/>
                <a:tab pos="356235" algn="l"/>
              </a:tabLst>
            </a:pPr>
            <a:r>
              <a:rPr spc="-10" dirty="0">
                <a:solidFill>
                  <a:srgbClr val="FF0000"/>
                </a:solidFill>
              </a:rPr>
              <a:t>Digestive</a:t>
            </a:r>
            <a:r>
              <a:rPr spc="155" dirty="0">
                <a:solidFill>
                  <a:srgbClr val="FF0000"/>
                </a:solidFill>
              </a:rPr>
              <a:t> </a:t>
            </a:r>
            <a:r>
              <a:rPr spc="-15" dirty="0">
                <a:solidFill>
                  <a:srgbClr val="FF0000"/>
                </a:solidFill>
              </a:rPr>
              <a:t>'plant</a:t>
            </a:r>
            <a:r>
              <a:rPr spc="-15" dirty="0"/>
              <a:t>'</a:t>
            </a:r>
            <a:r>
              <a:rPr spc="175" dirty="0"/>
              <a:t> </a:t>
            </a:r>
            <a:r>
              <a:rPr spc="-10" dirty="0"/>
              <a:t>for</a:t>
            </a:r>
            <a:r>
              <a:rPr spc="-15" dirty="0"/>
              <a:t> proteins, </a:t>
            </a:r>
            <a:r>
              <a:rPr spc="-610" dirty="0"/>
              <a:t> </a:t>
            </a:r>
            <a:r>
              <a:rPr spc="-20" dirty="0"/>
              <a:t>fats,</a:t>
            </a:r>
            <a:r>
              <a:rPr spc="100" dirty="0"/>
              <a:t> </a:t>
            </a:r>
            <a:r>
              <a:rPr spc="5" dirty="0"/>
              <a:t>and</a:t>
            </a:r>
            <a:r>
              <a:rPr spc="90" dirty="0"/>
              <a:t> </a:t>
            </a:r>
            <a:r>
              <a:rPr spc="-5" dirty="0"/>
              <a:t>carbohydrates</a:t>
            </a:r>
          </a:p>
          <a:p>
            <a:pPr marL="355600" marR="5080" indent="-343535">
              <a:lnSpc>
                <a:spcPct val="102400"/>
              </a:lnSpc>
              <a:spcBef>
                <a:spcPts val="675"/>
              </a:spcBef>
              <a:buFont typeface="Arial MT"/>
              <a:buChar char="•"/>
              <a:tabLst>
                <a:tab pos="355600" algn="l"/>
                <a:tab pos="356235" algn="l"/>
              </a:tabLst>
            </a:pPr>
            <a:r>
              <a:rPr spc="-20" dirty="0"/>
              <a:t>Transports undigested</a:t>
            </a:r>
            <a:r>
              <a:rPr spc="-15" dirty="0"/>
              <a:t> </a:t>
            </a:r>
            <a:r>
              <a:rPr spc="5" dirty="0"/>
              <a:t>materi </a:t>
            </a:r>
            <a:r>
              <a:rPr spc="-610" dirty="0"/>
              <a:t> </a:t>
            </a:r>
            <a:r>
              <a:rPr spc="-5" dirty="0"/>
              <a:t>to</a:t>
            </a:r>
            <a:r>
              <a:rPr spc="5" dirty="0"/>
              <a:t> </a:t>
            </a:r>
            <a:r>
              <a:rPr spc="-5" dirty="0"/>
              <a:t>cell</a:t>
            </a:r>
            <a:r>
              <a:rPr spc="85" dirty="0"/>
              <a:t> </a:t>
            </a:r>
            <a:r>
              <a:rPr dirty="0"/>
              <a:t>membrane</a:t>
            </a:r>
            <a:r>
              <a:rPr spc="165" dirty="0"/>
              <a:t> </a:t>
            </a:r>
            <a:r>
              <a:rPr spc="-10" dirty="0"/>
              <a:t>for</a:t>
            </a:r>
            <a:r>
              <a:rPr spc="-20" dirty="0"/>
              <a:t> </a:t>
            </a:r>
            <a:r>
              <a:rPr spc="10" dirty="0"/>
              <a:t>removal</a:t>
            </a:r>
          </a:p>
          <a:p>
            <a:pPr marL="355600" marR="129539" indent="-343535">
              <a:lnSpc>
                <a:spcPct val="102400"/>
              </a:lnSpc>
              <a:spcBef>
                <a:spcPts val="675"/>
              </a:spcBef>
              <a:buFont typeface="Arial MT"/>
              <a:buChar char="•"/>
              <a:tabLst>
                <a:tab pos="355600" algn="l"/>
                <a:tab pos="356235" algn="l"/>
              </a:tabLst>
            </a:pPr>
            <a:r>
              <a:rPr spc="-5" dirty="0"/>
              <a:t>Cell</a:t>
            </a:r>
            <a:r>
              <a:rPr spc="80" dirty="0"/>
              <a:t> </a:t>
            </a:r>
            <a:r>
              <a:rPr spc="5" dirty="0"/>
              <a:t>breaks</a:t>
            </a:r>
            <a:r>
              <a:rPr spc="10" dirty="0"/>
              <a:t> </a:t>
            </a:r>
            <a:r>
              <a:rPr spc="5" dirty="0"/>
              <a:t>down</a:t>
            </a:r>
            <a:r>
              <a:rPr spc="90" dirty="0"/>
              <a:t> </a:t>
            </a:r>
            <a:r>
              <a:rPr spc="-15" dirty="0"/>
              <a:t>if</a:t>
            </a:r>
            <a:r>
              <a:rPr spc="95" dirty="0"/>
              <a:t> </a:t>
            </a:r>
            <a:r>
              <a:rPr spc="10" dirty="0"/>
              <a:t>lysosome </a:t>
            </a:r>
            <a:r>
              <a:rPr spc="-605" dirty="0"/>
              <a:t> </a:t>
            </a:r>
            <a:r>
              <a:rPr spc="-5" dirty="0"/>
              <a:t>structure</a:t>
            </a:r>
          </a:p>
          <a:p>
            <a:pPr marL="250825">
              <a:lnSpc>
                <a:spcPct val="100000"/>
              </a:lnSpc>
              <a:spcBef>
                <a:spcPts val="760"/>
              </a:spcBef>
            </a:pPr>
            <a:r>
              <a:rPr spc="-10" dirty="0"/>
              <a:t>is</a:t>
            </a:r>
            <a:r>
              <a:rPr spc="45" dirty="0"/>
              <a:t> </a:t>
            </a:r>
            <a:r>
              <a:rPr spc="-15" dirty="0"/>
              <a:t>disrupted.</a:t>
            </a:r>
          </a:p>
        </p:txBody>
      </p:sp>
      <p:pic>
        <p:nvPicPr>
          <p:cNvPr id="5" name="object 5"/>
          <p:cNvPicPr/>
          <p:nvPr/>
        </p:nvPicPr>
        <p:blipFill>
          <a:blip r:embed="rId2" cstate="print"/>
          <a:stretch>
            <a:fillRect/>
          </a:stretch>
        </p:blipFill>
        <p:spPr>
          <a:xfrm>
            <a:off x="5029200" y="1905000"/>
            <a:ext cx="3733800" cy="37338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21709" y="460692"/>
            <a:ext cx="2098675" cy="701040"/>
          </a:xfrm>
          <a:prstGeom prst="rect">
            <a:avLst/>
          </a:prstGeom>
        </p:spPr>
        <p:txBody>
          <a:bodyPr vert="horz" wrap="square" lIns="0" tIns="16510" rIns="0" bIns="0" rtlCol="0">
            <a:spAutoFit/>
          </a:bodyPr>
          <a:lstStyle/>
          <a:p>
            <a:pPr marL="12700">
              <a:lnSpc>
                <a:spcPct val="100000"/>
              </a:lnSpc>
              <a:spcBef>
                <a:spcPts val="130"/>
              </a:spcBef>
            </a:pPr>
            <a:r>
              <a:rPr b="1" spc="-204" dirty="0">
                <a:latin typeface="Calibri"/>
                <a:cs typeface="Calibri"/>
              </a:rPr>
              <a:t>V</a:t>
            </a:r>
            <a:r>
              <a:rPr b="1" spc="10" dirty="0">
                <a:latin typeface="Calibri"/>
                <a:cs typeface="Calibri"/>
              </a:rPr>
              <a:t>ac</a:t>
            </a:r>
            <a:r>
              <a:rPr b="1" spc="45" dirty="0">
                <a:latin typeface="Calibri"/>
                <a:cs typeface="Calibri"/>
              </a:rPr>
              <a:t>u</a:t>
            </a:r>
            <a:r>
              <a:rPr b="1" spc="30" dirty="0">
                <a:latin typeface="Calibri"/>
                <a:cs typeface="Calibri"/>
              </a:rPr>
              <a:t>o</a:t>
            </a:r>
            <a:r>
              <a:rPr b="1" spc="-35" dirty="0">
                <a:latin typeface="Calibri"/>
                <a:cs typeface="Calibri"/>
              </a:rPr>
              <a:t>l</a:t>
            </a:r>
            <a:r>
              <a:rPr b="1" spc="30" dirty="0">
                <a:latin typeface="Calibri"/>
                <a:cs typeface="Calibri"/>
              </a:rPr>
              <a:t>e</a:t>
            </a:r>
            <a:r>
              <a:rPr b="1" spc="10" dirty="0">
                <a:latin typeface="Calibri"/>
                <a:cs typeface="Calibri"/>
              </a:rPr>
              <a:t>s</a:t>
            </a:r>
          </a:p>
        </p:txBody>
      </p:sp>
      <p:sp>
        <p:nvSpPr>
          <p:cNvPr id="3" name="object 3"/>
          <p:cNvSpPr txBox="1"/>
          <p:nvPr/>
        </p:nvSpPr>
        <p:spPr>
          <a:xfrm>
            <a:off x="536575" y="1616455"/>
            <a:ext cx="3761740" cy="2767330"/>
          </a:xfrm>
          <a:prstGeom prst="rect">
            <a:avLst/>
          </a:prstGeom>
        </p:spPr>
        <p:txBody>
          <a:bodyPr vert="horz" wrap="square" lIns="0" tIns="6350" rIns="0" bIns="0" rtlCol="0">
            <a:spAutoFit/>
          </a:bodyPr>
          <a:lstStyle/>
          <a:p>
            <a:pPr marL="355600" marR="67310" indent="-343535">
              <a:lnSpc>
                <a:spcPct val="102400"/>
              </a:lnSpc>
              <a:spcBef>
                <a:spcPts val="50"/>
              </a:spcBef>
              <a:buFont typeface="Arial MT"/>
              <a:buChar char="•"/>
              <a:tabLst>
                <a:tab pos="355600" algn="l"/>
                <a:tab pos="356235" algn="l"/>
                <a:tab pos="3091180" algn="l"/>
              </a:tabLst>
            </a:pPr>
            <a:r>
              <a:rPr sz="2750" spc="45" dirty="0">
                <a:latin typeface="Calibri"/>
                <a:cs typeface="Calibri"/>
              </a:rPr>
              <a:t>M</a:t>
            </a:r>
            <a:r>
              <a:rPr sz="2750" spc="-25" dirty="0">
                <a:latin typeface="Calibri"/>
                <a:cs typeface="Calibri"/>
              </a:rPr>
              <a:t>e</a:t>
            </a:r>
            <a:r>
              <a:rPr sz="2750" spc="45" dirty="0">
                <a:latin typeface="Calibri"/>
                <a:cs typeface="Calibri"/>
              </a:rPr>
              <a:t>m</a:t>
            </a:r>
            <a:r>
              <a:rPr sz="2750" spc="-20" dirty="0">
                <a:latin typeface="Calibri"/>
                <a:cs typeface="Calibri"/>
              </a:rPr>
              <a:t>b</a:t>
            </a:r>
            <a:r>
              <a:rPr sz="2750" spc="-60" dirty="0">
                <a:latin typeface="Calibri"/>
                <a:cs typeface="Calibri"/>
              </a:rPr>
              <a:t>r</a:t>
            </a:r>
            <a:r>
              <a:rPr sz="2750" spc="25" dirty="0">
                <a:latin typeface="Calibri"/>
                <a:cs typeface="Calibri"/>
              </a:rPr>
              <a:t>a</a:t>
            </a:r>
            <a:r>
              <a:rPr sz="2750" spc="-20" dirty="0">
                <a:latin typeface="Calibri"/>
                <a:cs typeface="Calibri"/>
              </a:rPr>
              <a:t>n</a:t>
            </a:r>
            <a:r>
              <a:rPr sz="2750" spc="-15" dirty="0">
                <a:latin typeface="Calibri"/>
                <a:cs typeface="Calibri"/>
              </a:rPr>
              <a:t>e</a:t>
            </a:r>
            <a:r>
              <a:rPr sz="2750" spc="-25" dirty="0">
                <a:latin typeface="Calibri"/>
                <a:cs typeface="Calibri"/>
              </a:rPr>
              <a:t>-</a:t>
            </a:r>
            <a:r>
              <a:rPr sz="2750" spc="-20" dirty="0">
                <a:latin typeface="Calibri"/>
                <a:cs typeface="Calibri"/>
              </a:rPr>
              <a:t>b</a:t>
            </a:r>
            <a:r>
              <a:rPr sz="2750" spc="45" dirty="0">
                <a:latin typeface="Calibri"/>
                <a:cs typeface="Calibri"/>
              </a:rPr>
              <a:t>o</a:t>
            </a:r>
            <a:r>
              <a:rPr sz="2750" spc="-20" dirty="0">
                <a:latin typeface="Calibri"/>
                <a:cs typeface="Calibri"/>
              </a:rPr>
              <a:t>un</a:t>
            </a:r>
            <a:r>
              <a:rPr sz="2750" spc="15" dirty="0">
                <a:latin typeface="Calibri"/>
                <a:cs typeface="Calibri"/>
              </a:rPr>
              <a:t>d</a:t>
            </a:r>
            <a:r>
              <a:rPr sz="2750" dirty="0">
                <a:latin typeface="Calibri"/>
                <a:cs typeface="Calibri"/>
              </a:rPr>
              <a:t>	</a:t>
            </a:r>
            <a:r>
              <a:rPr sz="2750" spc="-30" dirty="0">
                <a:latin typeface="Calibri"/>
                <a:cs typeface="Calibri"/>
              </a:rPr>
              <a:t>s</a:t>
            </a:r>
            <a:r>
              <a:rPr sz="2750" spc="25" dirty="0">
                <a:latin typeface="Calibri"/>
                <a:cs typeface="Calibri"/>
              </a:rPr>
              <a:t>a</a:t>
            </a:r>
            <a:r>
              <a:rPr sz="2750" spc="30" dirty="0">
                <a:latin typeface="Calibri"/>
                <a:cs typeface="Calibri"/>
              </a:rPr>
              <a:t>c</a:t>
            </a:r>
            <a:r>
              <a:rPr sz="2750" spc="5" dirty="0">
                <a:latin typeface="Calibri"/>
                <a:cs typeface="Calibri"/>
              </a:rPr>
              <a:t>s  </a:t>
            </a:r>
            <a:r>
              <a:rPr sz="2750" spc="-15" dirty="0">
                <a:latin typeface="Calibri"/>
                <a:cs typeface="Calibri"/>
              </a:rPr>
              <a:t>for</a:t>
            </a:r>
            <a:r>
              <a:rPr sz="2750" spc="35" dirty="0">
                <a:latin typeface="Calibri"/>
                <a:cs typeface="Calibri"/>
              </a:rPr>
              <a:t> </a:t>
            </a:r>
            <a:r>
              <a:rPr sz="2750" spc="-10" dirty="0">
                <a:latin typeface="Calibri"/>
                <a:cs typeface="Calibri"/>
              </a:rPr>
              <a:t>storage,</a:t>
            </a:r>
            <a:r>
              <a:rPr sz="2750" spc="15" dirty="0">
                <a:latin typeface="Calibri"/>
                <a:cs typeface="Calibri"/>
              </a:rPr>
              <a:t> </a:t>
            </a:r>
            <a:r>
              <a:rPr sz="2750" spc="-15" dirty="0">
                <a:latin typeface="Calibri"/>
                <a:cs typeface="Calibri"/>
              </a:rPr>
              <a:t>digestion, </a:t>
            </a:r>
            <a:r>
              <a:rPr sz="2750" spc="-10" dirty="0">
                <a:latin typeface="Calibri"/>
                <a:cs typeface="Calibri"/>
              </a:rPr>
              <a:t> </a:t>
            </a:r>
            <a:r>
              <a:rPr sz="2750" spc="5" dirty="0">
                <a:latin typeface="Calibri"/>
                <a:cs typeface="Calibri"/>
              </a:rPr>
              <a:t>and</a:t>
            </a:r>
            <a:r>
              <a:rPr sz="2750" spc="80" dirty="0">
                <a:latin typeface="Calibri"/>
                <a:cs typeface="Calibri"/>
              </a:rPr>
              <a:t> </a:t>
            </a:r>
            <a:r>
              <a:rPr sz="2750" spc="-10" dirty="0">
                <a:latin typeface="Calibri"/>
                <a:cs typeface="Calibri"/>
              </a:rPr>
              <a:t>waste</a:t>
            </a:r>
            <a:r>
              <a:rPr sz="2750" spc="10" dirty="0">
                <a:latin typeface="Calibri"/>
                <a:cs typeface="Calibri"/>
              </a:rPr>
              <a:t> removal</a:t>
            </a:r>
            <a:endParaRPr sz="2750">
              <a:latin typeface="Calibri"/>
              <a:cs typeface="Calibri"/>
            </a:endParaRPr>
          </a:p>
          <a:p>
            <a:pPr marL="355600" indent="-343535">
              <a:lnSpc>
                <a:spcPct val="100000"/>
              </a:lnSpc>
              <a:spcBef>
                <a:spcPts val="755"/>
              </a:spcBef>
              <a:buFont typeface="Arial MT"/>
              <a:buChar char="•"/>
              <a:tabLst>
                <a:tab pos="355600" algn="l"/>
                <a:tab pos="356235" algn="l"/>
              </a:tabLst>
            </a:pPr>
            <a:r>
              <a:rPr sz="2750" dirty="0">
                <a:latin typeface="Calibri"/>
                <a:cs typeface="Calibri"/>
              </a:rPr>
              <a:t>Contains</a:t>
            </a:r>
            <a:r>
              <a:rPr sz="2750" spc="45" dirty="0">
                <a:latin typeface="Calibri"/>
                <a:cs typeface="Calibri"/>
              </a:rPr>
              <a:t> </a:t>
            </a:r>
            <a:r>
              <a:rPr sz="2750" spc="-5" dirty="0">
                <a:latin typeface="Calibri"/>
                <a:cs typeface="Calibri"/>
              </a:rPr>
              <a:t>water</a:t>
            </a:r>
            <a:r>
              <a:rPr sz="2750" spc="15" dirty="0">
                <a:latin typeface="Calibri"/>
                <a:cs typeface="Calibri"/>
              </a:rPr>
              <a:t> </a:t>
            </a:r>
            <a:r>
              <a:rPr sz="2750" spc="-5" dirty="0">
                <a:latin typeface="Calibri"/>
                <a:cs typeface="Calibri"/>
              </a:rPr>
              <a:t>solution</a:t>
            </a:r>
            <a:endParaRPr sz="2750">
              <a:latin typeface="Calibri"/>
              <a:cs typeface="Calibri"/>
            </a:endParaRPr>
          </a:p>
          <a:p>
            <a:pPr marL="355600" marR="430530" indent="-343535">
              <a:lnSpc>
                <a:spcPct val="102499"/>
              </a:lnSpc>
              <a:spcBef>
                <a:spcPts val="675"/>
              </a:spcBef>
              <a:buFont typeface="Arial MT"/>
              <a:buChar char="•"/>
              <a:tabLst>
                <a:tab pos="355600" algn="l"/>
                <a:tab pos="356235" algn="l"/>
              </a:tabLst>
            </a:pPr>
            <a:r>
              <a:rPr sz="2750" spc="-10" dirty="0">
                <a:latin typeface="Calibri"/>
                <a:cs typeface="Calibri"/>
              </a:rPr>
              <a:t>Help</a:t>
            </a:r>
            <a:r>
              <a:rPr sz="2750" spc="55" dirty="0">
                <a:latin typeface="Calibri"/>
                <a:cs typeface="Calibri"/>
              </a:rPr>
              <a:t> </a:t>
            </a:r>
            <a:r>
              <a:rPr sz="2750" spc="-10" dirty="0">
                <a:latin typeface="Calibri"/>
                <a:cs typeface="Calibri"/>
              </a:rPr>
              <a:t>plants</a:t>
            </a:r>
            <a:r>
              <a:rPr sz="2750" spc="125" dirty="0">
                <a:latin typeface="Calibri"/>
                <a:cs typeface="Calibri"/>
              </a:rPr>
              <a:t> </a:t>
            </a:r>
            <a:r>
              <a:rPr sz="2750" dirty="0">
                <a:latin typeface="Calibri"/>
                <a:cs typeface="Calibri"/>
              </a:rPr>
              <a:t>maintain </a:t>
            </a:r>
            <a:r>
              <a:rPr sz="2750" spc="-605" dirty="0">
                <a:latin typeface="Calibri"/>
                <a:cs typeface="Calibri"/>
              </a:rPr>
              <a:t> </a:t>
            </a:r>
            <a:r>
              <a:rPr sz="2750" spc="-5" dirty="0">
                <a:latin typeface="Calibri"/>
                <a:cs typeface="Calibri"/>
              </a:rPr>
              <a:t>shape</a:t>
            </a:r>
            <a:endParaRPr sz="2750">
              <a:latin typeface="Calibri"/>
              <a:cs typeface="Calibri"/>
            </a:endParaRPr>
          </a:p>
        </p:txBody>
      </p:sp>
      <p:pic>
        <p:nvPicPr>
          <p:cNvPr id="4" name="object 4"/>
          <p:cNvPicPr/>
          <p:nvPr/>
        </p:nvPicPr>
        <p:blipFill>
          <a:blip r:embed="rId2" cstate="print"/>
          <a:stretch>
            <a:fillRect/>
          </a:stretch>
        </p:blipFill>
        <p:spPr>
          <a:xfrm>
            <a:off x="4648200" y="1600200"/>
            <a:ext cx="4114800" cy="41148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477" y="430212"/>
            <a:ext cx="7338695" cy="758190"/>
          </a:xfrm>
          <a:prstGeom prst="rect">
            <a:avLst/>
          </a:prstGeom>
        </p:spPr>
        <p:txBody>
          <a:bodyPr vert="horz" wrap="square" lIns="0" tIns="13335" rIns="0" bIns="0" rtlCol="0">
            <a:spAutoFit/>
          </a:bodyPr>
          <a:lstStyle/>
          <a:p>
            <a:pPr marL="12700">
              <a:lnSpc>
                <a:spcPct val="100000"/>
              </a:lnSpc>
              <a:spcBef>
                <a:spcPts val="105"/>
              </a:spcBef>
              <a:tabLst>
                <a:tab pos="754380" algn="l"/>
              </a:tabLst>
            </a:pPr>
            <a:r>
              <a:rPr sz="4800" spc="-15" dirty="0"/>
              <a:t>3.	</a:t>
            </a:r>
            <a:r>
              <a:rPr sz="4800" spc="-10" dirty="0"/>
              <a:t>Cytoplasm</a:t>
            </a:r>
            <a:r>
              <a:rPr sz="4800" spc="-5" dirty="0"/>
              <a:t> </a:t>
            </a:r>
            <a:r>
              <a:rPr sz="4800" dirty="0"/>
              <a:t>with</a:t>
            </a:r>
            <a:r>
              <a:rPr sz="4800" spc="-35" dirty="0"/>
              <a:t> </a:t>
            </a:r>
            <a:r>
              <a:rPr sz="4800" spc="5" dirty="0"/>
              <a:t>ribosomes</a:t>
            </a:r>
            <a:endParaRPr sz="4800"/>
          </a:p>
        </p:txBody>
      </p:sp>
      <p:sp>
        <p:nvSpPr>
          <p:cNvPr id="3" name="object 3"/>
          <p:cNvSpPr txBox="1"/>
          <p:nvPr/>
        </p:nvSpPr>
        <p:spPr>
          <a:xfrm>
            <a:off x="994092" y="1606930"/>
            <a:ext cx="7021195" cy="2997835"/>
          </a:xfrm>
          <a:prstGeom prst="rect">
            <a:avLst/>
          </a:prstGeom>
        </p:spPr>
        <p:txBody>
          <a:bodyPr vert="horz" wrap="square" lIns="0" tIns="13335" rIns="0" bIns="0" rtlCol="0">
            <a:spAutoFit/>
          </a:bodyPr>
          <a:lstStyle/>
          <a:p>
            <a:pPr marL="298450" marR="5080" indent="-286385">
              <a:lnSpc>
                <a:spcPct val="100000"/>
              </a:lnSpc>
              <a:spcBef>
                <a:spcPts val="105"/>
              </a:spcBef>
            </a:pPr>
            <a:r>
              <a:rPr sz="3600" spc="25" dirty="0">
                <a:latin typeface="Arial MT"/>
                <a:cs typeface="Arial MT"/>
              </a:rPr>
              <a:t>–</a:t>
            </a:r>
            <a:r>
              <a:rPr sz="3600" spc="25" dirty="0">
                <a:latin typeface="Calibri"/>
                <a:cs typeface="Calibri"/>
              </a:rPr>
              <a:t>Cytoplasm </a:t>
            </a:r>
            <a:r>
              <a:rPr sz="3600" dirty="0">
                <a:latin typeface="Calibri"/>
                <a:cs typeface="Calibri"/>
              </a:rPr>
              <a:t>– fluid </a:t>
            </a:r>
            <a:r>
              <a:rPr sz="3600" spc="-15" dirty="0">
                <a:latin typeface="Calibri"/>
                <a:cs typeface="Calibri"/>
              </a:rPr>
              <a:t>area </a:t>
            </a:r>
            <a:r>
              <a:rPr sz="3600" spc="-5" dirty="0">
                <a:latin typeface="Calibri"/>
                <a:cs typeface="Calibri"/>
              </a:rPr>
              <a:t>inside </a:t>
            </a:r>
            <a:r>
              <a:rPr sz="3600" spc="-25" dirty="0">
                <a:latin typeface="Calibri"/>
                <a:cs typeface="Calibri"/>
              </a:rPr>
              <a:t>outer </a:t>
            </a:r>
            <a:r>
              <a:rPr sz="3600" spc="-20" dirty="0">
                <a:latin typeface="Calibri"/>
                <a:cs typeface="Calibri"/>
              </a:rPr>
              <a:t> </a:t>
            </a:r>
            <a:r>
              <a:rPr sz="3600" spc="-10" dirty="0">
                <a:latin typeface="Calibri"/>
                <a:cs typeface="Calibri"/>
              </a:rPr>
              <a:t>plasma</a:t>
            </a:r>
            <a:r>
              <a:rPr sz="3600" spc="5" dirty="0">
                <a:latin typeface="Calibri"/>
                <a:cs typeface="Calibri"/>
              </a:rPr>
              <a:t> </a:t>
            </a:r>
            <a:r>
              <a:rPr sz="3600" spc="-20" dirty="0">
                <a:latin typeface="Calibri"/>
                <a:cs typeface="Calibri"/>
              </a:rPr>
              <a:t>membrane</a:t>
            </a:r>
            <a:r>
              <a:rPr sz="3600" spc="15" dirty="0">
                <a:latin typeface="Calibri"/>
                <a:cs typeface="Calibri"/>
              </a:rPr>
              <a:t> </a:t>
            </a:r>
            <a:r>
              <a:rPr sz="3600" spc="-5" dirty="0">
                <a:latin typeface="Calibri"/>
                <a:cs typeface="Calibri"/>
              </a:rPr>
              <a:t>and</a:t>
            </a:r>
            <a:r>
              <a:rPr sz="3600" spc="70" dirty="0">
                <a:latin typeface="Calibri"/>
                <a:cs typeface="Calibri"/>
              </a:rPr>
              <a:t> </a:t>
            </a:r>
            <a:r>
              <a:rPr sz="3600" spc="-10" dirty="0">
                <a:latin typeface="Calibri"/>
                <a:cs typeface="Calibri"/>
              </a:rPr>
              <a:t>outside</a:t>
            </a:r>
            <a:r>
              <a:rPr sz="3600" spc="15" dirty="0">
                <a:latin typeface="Calibri"/>
                <a:cs typeface="Calibri"/>
              </a:rPr>
              <a:t> </a:t>
            </a:r>
            <a:r>
              <a:rPr sz="3600" spc="10" dirty="0">
                <a:latin typeface="Calibri"/>
                <a:cs typeface="Calibri"/>
              </a:rPr>
              <a:t>DNA </a:t>
            </a:r>
            <a:r>
              <a:rPr sz="3600" spc="-800" dirty="0">
                <a:latin typeface="Calibri"/>
                <a:cs typeface="Calibri"/>
              </a:rPr>
              <a:t> </a:t>
            </a:r>
            <a:r>
              <a:rPr sz="3600" spc="-10" dirty="0">
                <a:latin typeface="Calibri"/>
                <a:cs typeface="Calibri"/>
              </a:rPr>
              <a:t>region</a:t>
            </a:r>
            <a:endParaRPr sz="3600">
              <a:latin typeface="Calibri"/>
              <a:cs typeface="Calibri"/>
            </a:endParaRPr>
          </a:p>
          <a:p>
            <a:pPr>
              <a:lnSpc>
                <a:spcPct val="100000"/>
              </a:lnSpc>
              <a:spcBef>
                <a:spcPts val="15"/>
              </a:spcBef>
            </a:pPr>
            <a:endParaRPr sz="5000">
              <a:latin typeface="Calibri"/>
              <a:cs typeface="Calibri"/>
            </a:endParaRPr>
          </a:p>
          <a:p>
            <a:pPr marL="12700">
              <a:lnSpc>
                <a:spcPct val="100000"/>
              </a:lnSpc>
            </a:pPr>
            <a:r>
              <a:rPr sz="3600" spc="15" dirty="0">
                <a:latin typeface="Arial MT"/>
                <a:cs typeface="Arial MT"/>
              </a:rPr>
              <a:t>–</a:t>
            </a:r>
            <a:r>
              <a:rPr sz="3600" spc="15" dirty="0">
                <a:latin typeface="Calibri"/>
                <a:cs typeface="Calibri"/>
              </a:rPr>
              <a:t>Ribosomes</a:t>
            </a:r>
            <a:r>
              <a:rPr sz="3600" spc="25" dirty="0">
                <a:latin typeface="Calibri"/>
                <a:cs typeface="Calibri"/>
              </a:rPr>
              <a:t> </a:t>
            </a:r>
            <a:r>
              <a:rPr sz="3600" dirty="0">
                <a:latin typeface="Calibri"/>
                <a:cs typeface="Calibri"/>
              </a:rPr>
              <a:t>–</a:t>
            </a:r>
            <a:r>
              <a:rPr sz="3600" spc="5" dirty="0">
                <a:latin typeface="Calibri"/>
                <a:cs typeface="Calibri"/>
              </a:rPr>
              <a:t> </a:t>
            </a:r>
            <a:r>
              <a:rPr sz="3600" spc="-45" dirty="0">
                <a:latin typeface="Calibri"/>
                <a:cs typeface="Calibri"/>
              </a:rPr>
              <a:t>make</a:t>
            </a:r>
            <a:r>
              <a:rPr sz="3600" spc="5" dirty="0">
                <a:latin typeface="Calibri"/>
                <a:cs typeface="Calibri"/>
              </a:rPr>
              <a:t> </a:t>
            </a:r>
            <a:r>
              <a:rPr sz="3600" spc="-25" dirty="0">
                <a:latin typeface="Calibri"/>
                <a:cs typeface="Calibri"/>
              </a:rPr>
              <a:t>proteins</a:t>
            </a:r>
            <a:endParaRPr sz="360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99920" y="299656"/>
            <a:ext cx="5607685" cy="5952490"/>
            <a:chOff x="1899920" y="299656"/>
            <a:chExt cx="5607685" cy="5952490"/>
          </a:xfrm>
        </p:grpSpPr>
        <p:pic>
          <p:nvPicPr>
            <p:cNvPr id="3" name="object 3"/>
            <p:cNvPicPr/>
            <p:nvPr/>
          </p:nvPicPr>
          <p:blipFill>
            <a:blip r:embed="rId2" cstate="print"/>
            <a:stretch>
              <a:fillRect/>
            </a:stretch>
          </p:blipFill>
          <p:spPr>
            <a:xfrm>
              <a:off x="1905000" y="304863"/>
              <a:ext cx="5597525" cy="5941949"/>
            </a:xfrm>
            <a:prstGeom prst="rect">
              <a:avLst/>
            </a:prstGeom>
          </p:spPr>
        </p:pic>
        <p:sp>
          <p:nvSpPr>
            <p:cNvPr id="4" name="object 4"/>
            <p:cNvSpPr/>
            <p:nvPr/>
          </p:nvSpPr>
          <p:spPr>
            <a:xfrm>
              <a:off x="1905000" y="304736"/>
              <a:ext cx="5597525" cy="5942330"/>
            </a:xfrm>
            <a:custGeom>
              <a:avLst/>
              <a:gdLst/>
              <a:ahLst/>
              <a:cxnLst/>
              <a:rect l="l" t="t" r="r" b="b"/>
              <a:pathLst>
                <a:path w="5597525" h="5942330">
                  <a:moveTo>
                    <a:pt x="0" y="5942076"/>
                  </a:moveTo>
                  <a:lnTo>
                    <a:pt x="5597525" y="5942076"/>
                  </a:lnTo>
                  <a:lnTo>
                    <a:pt x="5597525" y="0"/>
                  </a:lnTo>
                  <a:lnTo>
                    <a:pt x="0" y="0"/>
                  </a:lnTo>
                  <a:lnTo>
                    <a:pt x="0" y="5942076"/>
                  </a:lnTo>
                  <a:close/>
                </a:path>
              </a:pathLst>
            </a:custGeom>
            <a:ln w="9534">
              <a:solidFill>
                <a:srgbClr val="000000"/>
              </a:solidFill>
            </a:ln>
          </p:spPr>
          <p:txBody>
            <a:bodyPr wrap="square" lIns="0" tIns="0" rIns="0" bIns="0" rtlCol="0"/>
            <a:lstStyle/>
            <a:p>
              <a:endParaRPr/>
            </a:p>
          </p:txBody>
        </p:sp>
      </p:grpSp>
      <p:sp>
        <p:nvSpPr>
          <p:cNvPr id="5" name="object 5"/>
          <p:cNvSpPr txBox="1"/>
          <p:nvPr/>
        </p:nvSpPr>
        <p:spPr>
          <a:xfrm>
            <a:off x="106045" y="863917"/>
            <a:ext cx="1281430" cy="266065"/>
          </a:xfrm>
          <a:prstGeom prst="rect">
            <a:avLst/>
          </a:prstGeom>
        </p:spPr>
        <p:txBody>
          <a:bodyPr vert="horz" wrap="square" lIns="0" tIns="15875" rIns="0" bIns="0" rtlCol="0">
            <a:spAutoFit/>
          </a:bodyPr>
          <a:lstStyle/>
          <a:p>
            <a:pPr marL="12700">
              <a:lnSpc>
                <a:spcPct val="100000"/>
              </a:lnSpc>
              <a:spcBef>
                <a:spcPts val="125"/>
              </a:spcBef>
            </a:pPr>
            <a:r>
              <a:rPr sz="1550" b="1" spc="-15" dirty="0">
                <a:latin typeface="Calibri"/>
                <a:cs typeface="Calibri"/>
              </a:rPr>
              <a:t>CYTOSKELETON</a:t>
            </a:r>
            <a:endParaRPr sz="1550">
              <a:latin typeface="Calibri"/>
              <a:cs typeface="Calibri"/>
            </a:endParaRPr>
          </a:p>
        </p:txBody>
      </p:sp>
      <p:sp>
        <p:nvSpPr>
          <p:cNvPr id="6" name="object 6"/>
          <p:cNvSpPr txBox="1"/>
          <p:nvPr/>
        </p:nvSpPr>
        <p:spPr>
          <a:xfrm>
            <a:off x="77469" y="2981578"/>
            <a:ext cx="1528445" cy="265430"/>
          </a:xfrm>
          <a:prstGeom prst="rect">
            <a:avLst/>
          </a:prstGeom>
        </p:spPr>
        <p:txBody>
          <a:bodyPr vert="horz" wrap="square" lIns="0" tIns="15875" rIns="0" bIns="0" rtlCol="0">
            <a:spAutoFit/>
          </a:bodyPr>
          <a:lstStyle/>
          <a:p>
            <a:pPr marL="12700">
              <a:lnSpc>
                <a:spcPct val="100000"/>
              </a:lnSpc>
              <a:spcBef>
                <a:spcPts val="125"/>
              </a:spcBef>
            </a:pPr>
            <a:r>
              <a:rPr sz="1550" b="1" dirty="0">
                <a:latin typeface="Calibri"/>
                <a:cs typeface="Calibri"/>
              </a:rPr>
              <a:t>MITOCHONDRION</a:t>
            </a:r>
            <a:endParaRPr sz="1550">
              <a:latin typeface="Calibri"/>
              <a:cs typeface="Calibri"/>
            </a:endParaRPr>
          </a:p>
        </p:txBody>
      </p:sp>
      <p:sp>
        <p:nvSpPr>
          <p:cNvPr id="7" name="object 7"/>
          <p:cNvSpPr txBox="1"/>
          <p:nvPr/>
        </p:nvSpPr>
        <p:spPr>
          <a:xfrm>
            <a:off x="754380" y="4831778"/>
            <a:ext cx="1033780" cy="266065"/>
          </a:xfrm>
          <a:prstGeom prst="rect">
            <a:avLst/>
          </a:prstGeom>
        </p:spPr>
        <p:txBody>
          <a:bodyPr vert="horz" wrap="square" lIns="0" tIns="15875" rIns="0" bIns="0" rtlCol="0">
            <a:spAutoFit/>
          </a:bodyPr>
          <a:lstStyle/>
          <a:p>
            <a:pPr marL="12700">
              <a:lnSpc>
                <a:spcPct val="100000"/>
              </a:lnSpc>
              <a:spcBef>
                <a:spcPts val="125"/>
              </a:spcBef>
            </a:pPr>
            <a:r>
              <a:rPr sz="1550" b="1" spc="5" dirty="0">
                <a:latin typeface="Calibri"/>
                <a:cs typeface="Calibri"/>
              </a:rPr>
              <a:t>CENTRIOLES</a:t>
            </a:r>
            <a:endParaRPr sz="1550">
              <a:latin typeface="Calibri"/>
              <a:cs typeface="Calibri"/>
            </a:endParaRPr>
          </a:p>
        </p:txBody>
      </p:sp>
      <p:sp>
        <p:nvSpPr>
          <p:cNvPr id="8" name="object 8"/>
          <p:cNvSpPr txBox="1"/>
          <p:nvPr/>
        </p:nvSpPr>
        <p:spPr>
          <a:xfrm>
            <a:off x="6256020" y="5900102"/>
            <a:ext cx="923925" cy="266065"/>
          </a:xfrm>
          <a:prstGeom prst="rect">
            <a:avLst/>
          </a:prstGeom>
        </p:spPr>
        <p:txBody>
          <a:bodyPr vert="horz" wrap="square" lIns="0" tIns="15875" rIns="0" bIns="0" rtlCol="0">
            <a:spAutoFit/>
          </a:bodyPr>
          <a:lstStyle/>
          <a:p>
            <a:pPr marL="12700">
              <a:lnSpc>
                <a:spcPct val="100000"/>
              </a:lnSpc>
              <a:spcBef>
                <a:spcPts val="125"/>
              </a:spcBef>
            </a:pPr>
            <a:r>
              <a:rPr sz="1550" b="1" spc="-135" dirty="0">
                <a:latin typeface="Calibri"/>
                <a:cs typeface="Calibri"/>
              </a:rPr>
              <a:t>L</a:t>
            </a:r>
            <a:r>
              <a:rPr sz="1550" b="1" spc="10" dirty="0">
                <a:latin typeface="Calibri"/>
                <a:cs typeface="Calibri"/>
              </a:rPr>
              <a:t>Y</a:t>
            </a:r>
            <a:r>
              <a:rPr sz="1550" b="1" spc="15" dirty="0">
                <a:latin typeface="Calibri"/>
                <a:cs typeface="Calibri"/>
              </a:rPr>
              <a:t>S</a:t>
            </a:r>
            <a:r>
              <a:rPr sz="1550" b="1" spc="-5" dirty="0">
                <a:latin typeface="Calibri"/>
                <a:cs typeface="Calibri"/>
              </a:rPr>
              <a:t>O</a:t>
            </a:r>
            <a:r>
              <a:rPr sz="1550" b="1" spc="10" dirty="0">
                <a:latin typeface="Calibri"/>
                <a:cs typeface="Calibri"/>
              </a:rPr>
              <a:t>S</a:t>
            </a:r>
            <a:r>
              <a:rPr sz="1550" b="1" dirty="0">
                <a:latin typeface="Calibri"/>
                <a:cs typeface="Calibri"/>
              </a:rPr>
              <a:t>O</a:t>
            </a:r>
            <a:r>
              <a:rPr sz="1550" b="1" spc="-10" dirty="0">
                <a:latin typeface="Calibri"/>
                <a:cs typeface="Calibri"/>
              </a:rPr>
              <a:t>M</a:t>
            </a:r>
            <a:r>
              <a:rPr sz="1550" b="1" spc="10" dirty="0">
                <a:latin typeface="Calibri"/>
                <a:cs typeface="Calibri"/>
              </a:rPr>
              <a:t>E</a:t>
            </a:r>
            <a:endParaRPr sz="1550">
              <a:latin typeface="Calibri"/>
              <a:cs typeface="Calibri"/>
            </a:endParaRPr>
          </a:p>
        </p:txBody>
      </p:sp>
      <p:sp>
        <p:nvSpPr>
          <p:cNvPr id="9" name="object 9"/>
          <p:cNvSpPr txBox="1"/>
          <p:nvPr/>
        </p:nvSpPr>
        <p:spPr>
          <a:xfrm>
            <a:off x="7705470" y="5289486"/>
            <a:ext cx="1072515" cy="266065"/>
          </a:xfrm>
          <a:prstGeom prst="rect">
            <a:avLst/>
          </a:prstGeom>
        </p:spPr>
        <p:txBody>
          <a:bodyPr vert="horz" wrap="square" lIns="0" tIns="15875" rIns="0" bIns="0" rtlCol="0">
            <a:spAutoFit/>
          </a:bodyPr>
          <a:lstStyle/>
          <a:p>
            <a:pPr marL="12700">
              <a:lnSpc>
                <a:spcPct val="100000"/>
              </a:lnSpc>
              <a:spcBef>
                <a:spcPts val="125"/>
              </a:spcBef>
            </a:pPr>
            <a:r>
              <a:rPr sz="1550" b="1" spc="-5" dirty="0">
                <a:latin typeface="Calibri"/>
                <a:cs typeface="Calibri"/>
              </a:rPr>
              <a:t>GOLGI</a:t>
            </a:r>
            <a:r>
              <a:rPr sz="1550" b="1" spc="55" dirty="0">
                <a:latin typeface="Calibri"/>
                <a:cs typeface="Calibri"/>
              </a:rPr>
              <a:t> </a:t>
            </a:r>
            <a:r>
              <a:rPr sz="1550" b="1" spc="-10" dirty="0">
                <a:latin typeface="Calibri"/>
                <a:cs typeface="Calibri"/>
              </a:rPr>
              <a:t>BODY</a:t>
            </a:r>
            <a:endParaRPr sz="1550">
              <a:latin typeface="Calibri"/>
              <a:cs typeface="Calibri"/>
            </a:endParaRPr>
          </a:p>
        </p:txBody>
      </p:sp>
      <p:sp>
        <p:nvSpPr>
          <p:cNvPr id="10" name="object 10"/>
          <p:cNvSpPr txBox="1"/>
          <p:nvPr/>
        </p:nvSpPr>
        <p:spPr>
          <a:xfrm>
            <a:off x="7628890" y="3992562"/>
            <a:ext cx="1054735" cy="266065"/>
          </a:xfrm>
          <a:prstGeom prst="rect">
            <a:avLst/>
          </a:prstGeom>
        </p:spPr>
        <p:txBody>
          <a:bodyPr vert="horz" wrap="square" lIns="0" tIns="15875" rIns="0" bIns="0" rtlCol="0">
            <a:spAutoFit/>
          </a:bodyPr>
          <a:lstStyle/>
          <a:p>
            <a:pPr marL="12700">
              <a:lnSpc>
                <a:spcPct val="100000"/>
              </a:lnSpc>
              <a:spcBef>
                <a:spcPts val="125"/>
              </a:spcBef>
            </a:pPr>
            <a:r>
              <a:rPr sz="1550" b="1" dirty="0">
                <a:latin typeface="Calibri"/>
                <a:cs typeface="Calibri"/>
              </a:rPr>
              <a:t>SMOOTH</a:t>
            </a:r>
            <a:r>
              <a:rPr sz="1550" b="1" spc="95" dirty="0">
                <a:latin typeface="Calibri"/>
                <a:cs typeface="Calibri"/>
              </a:rPr>
              <a:t> </a:t>
            </a:r>
            <a:r>
              <a:rPr sz="1550" b="1" dirty="0">
                <a:latin typeface="Calibri"/>
                <a:cs typeface="Calibri"/>
              </a:rPr>
              <a:t>ER</a:t>
            </a:r>
            <a:endParaRPr sz="1550">
              <a:latin typeface="Calibri"/>
              <a:cs typeface="Calibri"/>
            </a:endParaRPr>
          </a:p>
        </p:txBody>
      </p:sp>
      <p:sp>
        <p:nvSpPr>
          <p:cNvPr id="11" name="object 11"/>
          <p:cNvSpPr txBox="1"/>
          <p:nvPr/>
        </p:nvSpPr>
        <p:spPr>
          <a:xfrm>
            <a:off x="7552690" y="2914713"/>
            <a:ext cx="920750" cy="266065"/>
          </a:xfrm>
          <a:prstGeom prst="rect">
            <a:avLst/>
          </a:prstGeom>
        </p:spPr>
        <p:txBody>
          <a:bodyPr vert="horz" wrap="square" lIns="0" tIns="15875" rIns="0" bIns="0" rtlCol="0">
            <a:spAutoFit/>
          </a:bodyPr>
          <a:lstStyle/>
          <a:p>
            <a:pPr marL="12700">
              <a:lnSpc>
                <a:spcPct val="100000"/>
              </a:lnSpc>
              <a:spcBef>
                <a:spcPts val="125"/>
              </a:spcBef>
            </a:pPr>
            <a:r>
              <a:rPr sz="1550" b="1" spc="10" dirty="0">
                <a:latin typeface="Calibri"/>
                <a:cs typeface="Calibri"/>
              </a:rPr>
              <a:t>ROUGH</a:t>
            </a:r>
            <a:r>
              <a:rPr sz="1550" b="1" spc="20" dirty="0">
                <a:latin typeface="Calibri"/>
                <a:cs typeface="Calibri"/>
              </a:rPr>
              <a:t> </a:t>
            </a:r>
            <a:r>
              <a:rPr sz="1550" b="1" dirty="0">
                <a:latin typeface="Calibri"/>
                <a:cs typeface="Calibri"/>
              </a:rPr>
              <a:t>ER</a:t>
            </a:r>
            <a:endParaRPr sz="1550">
              <a:latin typeface="Calibri"/>
              <a:cs typeface="Calibri"/>
            </a:endParaRPr>
          </a:p>
        </p:txBody>
      </p:sp>
      <p:sp>
        <p:nvSpPr>
          <p:cNvPr id="12" name="object 12"/>
          <p:cNvSpPr txBox="1"/>
          <p:nvPr/>
        </p:nvSpPr>
        <p:spPr>
          <a:xfrm>
            <a:off x="7617714" y="1550606"/>
            <a:ext cx="1036319" cy="266065"/>
          </a:xfrm>
          <a:prstGeom prst="rect">
            <a:avLst/>
          </a:prstGeom>
        </p:spPr>
        <p:txBody>
          <a:bodyPr vert="horz" wrap="square" lIns="0" tIns="15875" rIns="0" bIns="0" rtlCol="0">
            <a:spAutoFit/>
          </a:bodyPr>
          <a:lstStyle/>
          <a:p>
            <a:pPr marL="12700">
              <a:lnSpc>
                <a:spcPct val="100000"/>
              </a:lnSpc>
              <a:spcBef>
                <a:spcPts val="125"/>
              </a:spcBef>
            </a:pPr>
            <a:r>
              <a:rPr sz="1550" b="1" spc="10" dirty="0">
                <a:latin typeface="Calibri"/>
                <a:cs typeface="Calibri"/>
              </a:rPr>
              <a:t>RIBOSOMES</a:t>
            </a:r>
            <a:endParaRPr sz="1550">
              <a:latin typeface="Calibri"/>
              <a:cs typeface="Calibri"/>
            </a:endParaRPr>
          </a:p>
        </p:txBody>
      </p:sp>
      <p:sp>
        <p:nvSpPr>
          <p:cNvPr id="13" name="object 13"/>
          <p:cNvSpPr txBox="1"/>
          <p:nvPr/>
        </p:nvSpPr>
        <p:spPr>
          <a:xfrm>
            <a:off x="7552690" y="634936"/>
            <a:ext cx="806450" cy="266065"/>
          </a:xfrm>
          <a:prstGeom prst="rect">
            <a:avLst/>
          </a:prstGeom>
        </p:spPr>
        <p:txBody>
          <a:bodyPr vert="horz" wrap="square" lIns="0" tIns="15875" rIns="0" bIns="0" rtlCol="0">
            <a:spAutoFit/>
          </a:bodyPr>
          <a:lstStyle/>
          <a:p>
            <a:pPr marL="12700">
              <a:lnSpc>
                <a:spcPct val="100000"/>
              </a:lnSpc>
              <a:spcBef>
                <a:spcPts val="125"/>
              </a:spcBef>
            </a:pPr>
            <a:r>
              <a:rPr sz="1550" b="1" spc="25" dirty="0">
                <a:latin typeface="Calibri"/>
                <a:cs typeface="Calibri"/>
              </a:rPr>
              <a:t>N</a:t>
            </a:r>
            <a:r>
              <a:rPr sz="1550" b="1" spc="35" dirty="0">
                <a:latin typeface="Calibri"/>
                <a:cs typeface="Calibri"/>
              </a:rPr>
              <a:t>U</a:t>
            </a:r>
            <a:r>
              <a:rPr sz="1550" b="1" dirty="0">
                <a:latin typeface="Calibri"/>
                <a:cs typeface="Calibri"/>
              </a:rPr>
              <a:t>C</a:t>
            </a:r>
            <a:r>
              <a:rPr sz="1550" b="1" spc="15" dirty="0">
                <a:latin typeface="Calibri"/>
                <a:cs typeface="Calibri"/>
              </a:rPr>
              <a:t>L</a:t>
            </a:r>
            <a:r>
              <a:rPr sz="1550" b="1" spc="-15" dirty="0">
                <a:latin typeface="Calibri"/>
                <a:cs typeface="Calibri"/>
              </a:rPr>
              <a:t>E</a:t>
            </a:r>
            <a:r>
              <a:rPr sz="1550" b="1" spc="35" dirty="0">
                <a:latin typeface="Calibri"/>
                <a:cs typeface="Calibri"/>
              </a:rPr>
              <a:t>U</a:t>
            </a:r>
            <a:r>
              <a:rPr sz="1550" b="1" spc="10" dirty="0">
                <a:latin typeface="Calibri"/>
                <a:cs typeface="Calibri"/>
              </a:rPr>
              <a:t>S</a:t>
            </a:r>
            <a:endParaRPr sz="1550">
              <a:latin typeface="Calibri"/>
              <a:cs typeface="Calibri"/>
            </a:endParaRPr>
          </a:p>
        </p:txBody>
      </p:sp>
      <p:sp>
        <p:nvSpPr>
          <p:cNvPr id="14" name="object 14"/>
          <p:cNvSpPr/>
          <p:nvPr/>
        </p:nvSpPr>
        <p:spPr>
          <a:xfrm>
            <a:off x="1752600" y="5943601"/>
            <a:ext cx="1419225" cy="824230"/>
          </a:xfrm>
          <a:custGeom>
            <a:avLst/>
            <a:gdLst/>
            <a:ahLst/>
            <a:cxnLst/>
            <a:rect l="l" t="t" r="r" b="b"/>
            <a:pathLst>
              <a:path w="1419225" h="824229">
                <a:moveTo>
                  <a:pt x="1419225" y="0"/>
                </a:moveTo>
                <a:lnTo>
                  <a:pt x="0" y="0"/>
                </a:lnTo>
                <a:lnTo>
                  <a:pt x="0" y="823912"/>
                </a:lnTo>
                <a:lnTo>
                  <a:pt x="1419225" y="823912"/>
                </a:lnTo>
                <a:lnTo>
                  <a:pt x="1419225" y="0"/>
                </a:lnTo>
                <a:close/>
              </a:path>
            </a:pathLst>
          </a:custGeom>
          <a:solidFill>
            <a:srgbClr val="FFFFFF"/>
          </a:solidFill>
        </p:spPr>
        <p:txBody>
          <a:bodyPr wrap="square" lIns="0" tIns="0" rIns="0" bIns="0" rtlCol="0"/>
          <a:lstStyle/>
          <a:p>
            <a:endParaRPr/>
          </a:p>
        </p:txBody>
      </p:sp>
      <p:sp>
        <p:nvSpPr>
          <p:cNvPr id="15" name="object 15"/>
          <p:cNvSpPr txBox="1"/>
          <p:nvPr/>
        </p:nvSpPr>
        <p:spPr>
          <a:xfrm>
            <a:off x="1831975" y="5976302"/>
            <a:ext cx="727710" cy="266065"/>
          </a:xfrm>
          <a:prstGeom prst="rect">
            <a:avLst/>
          </a:prstGeom>
        </p:spPr>
        <p:txBody>
          <a:bodyPr vert="horz" wrap="square" lIns="0" tIns="15875" rIns="0" bIns="0" rtlCol="0">
            <a:spAutoFit/>
          </a:bodyPr>
          <a:lstStyle/>
          <a:p>
            <a:pPr marL="12700">
              <a:lnSpc>
                <a:spcPct val="100000"/>
              </a:lnSpc>
              <a:spcBef>
                <a:spcPts val="125"/>
              </a:spcBef>
            </a:pPr>
            <a:r>
              <a:rPr sz="1550" b="1" spc="-5" dirty="0">
                <a:latin typeface="Calibri"/>
                <a:cs typeface="Calibri"/>
              </a:rPr>
              <a:t>P</a:t>
            </a:r>
            <a:r>
              <a:rPr sz="1550" b="1" spc="15" dirty="0">
                <a:latin typeface="Calibri"/>
                <a:cs typeface="Calibri"/>
              </a:rPr>
              <a:t>L</a:t>
            </a:r>
            <a:r>
              <a:rPr sz="1550" b="1" spc="30" dirty="0">
                <a:latin typeface="Calibri"/>
                <a:cs typeface="Calibri"/>
              </a:rPr>
              <a:t>A</a:t>
            </a:r>
            <a:r>
              <a:rPr sz="1550" b="1" spc="10" dirty="0">
                <a:latin typeface="Calibri"/>
                <a:cs typeface="Calibri"/>
              </a:rPr>
              <a:t>S</a:t>
            </a:r>
            <a:r>
              <a:rPr sz="1550" b="1" spc="-5" dirty="0">
                <a:latin typeface="Calibri"/>
                <a:cs typeface="Calibri"/>
              </a:rPr>
              <a:t>M</a:t>
            </a:r>
            <a:r>
              <a:rPr sz="1550" b="1" spc="15" dirty="0">
                <a:latin typeface="Calibri"/>
                <a:cs typeface="Calibri"/>
              </a:rPr>
              <a:t>A</a:t>
            </a:r>
            <a:endParaRPr sz="1550">
              <a:latin typeface="Calibri"/>
              <a:cs typeface="Calibri"/>
            </a:endParaRPr>
          </a:p>
        </p:txBody>
      </p:sp>
      <p:sp>
        <p:nvSpPr>
          <p:cNvPr id="16" name="object 16"/>
          <p:cNvSpPr txBox="1"/>
          <p:nvPr/>
        </p:nvSpPr>
        <p:spPr>
          <a:xfrm>
            <a:off x="1831975" y="6224587"/>
            <a:ext cx="1047115" cy="266065"/>
          </a:xfrm>
          <a:prstGeom prst="rect">
            <a:avLst/>
          </a:prstGeom>
        </p:spPr>
        <p:txBody>
          <a:bodyPr vert="horz" wrap="square" lIns="0" tIns="15875" rIns="0" bIns="0" rtlCol="0">
            <a:spAutoFit/>
          </a:bodyPr>
          <a:lstStyle/>
          <a:p>
            <a:pPr marL="12700">
              <a:lnSpc>
                <a:spcPct val="100000"/>
              </a:lnSpc>
              <a:spcBef>
                <a:spcPts val="125"/>
              </a:spcBef>
            </a:pPr>
            <a:r>
              <a:rPr sz="1550" b="1" spc="10" dirty="0">
                <a:latin typeface="Calibri"/>
                <a:cs typeface="Calibri"/>
              </a:rPr>
              <a:t>MEMBRANE</a:t>
            </a:r>
            <a:endParaRPr sz="1550">
              <a:latin typeface="Calibri"/>
              <a:cs typeface="Calibri"/>
            </a:endParaRPr>
          </a:p>
        </p:txBody>
      </p:sp>
      <p:grpSp>
        <p:nvGrpSpPr>
          <p:cNvPr id="17" name="object 17"/>
          <p:cNvGrpSpPr/>
          <p:nvPr/>
        </p:nvGrpSpPr>
        <p:grpSpPr>
          <a:xfrm>
            <a:off x="1135080" y="752556"/>
            <a:ext cx="6416675" cy="5432425"/>
            <a:chOff x="1135080" y="752556"/>
            <a:chExt cx="6416675" cy="5432425"/>
          </a:xfrm>
        </p:grpSpPr>
        <p:sp>
          <p:nvSpPr>
            <p:cNvPr id="18" name="object 18"/>
            <p:cNvSpPr/>
            <p:nvPr/>
          </p:nvSpPr>
          <p:spPr>
            <a:xfrm>
              <a:off x="1143000" y="760476"/>
              <a:ext cx="6400800" cy="5412105"/>
            </a:xfrm>
            <a:custGeom>
              <a:avLst/>
              <a:gdLst/>
              <a:ahLst/>
              <a:cxnLst/>
              <a:rect l="l" t="t" r="r" b="b"/>
              <a:pathLst>
                <a:path w="6400800" h="5412105">
                  <a:moveTo>
                    <a:pt x="2516251" y="4344924"/>
                  </a:moveTo>
                  <a:lnTo>
                    <a:pt x="1674876" y="5411724"/>
                  </a:lnTo>
                </a:path>
                <a:path w="6400800" h="5412105">
                  <a:moveTo>
                    <a:pt x="1906651" y="2363724"/>
                  </a:moveTo>
                  <a:lnTo>
                    <a:pt x="760476" y="2365375"/>
                  </a:lnTo>
                </a:path>
                <a:path w="6400800" h="5412105">
                  <a:moveTo>
                    <a:pt x="2916301" y="2773299"/>
                  </a:moveTo>
                  <a:lnTo>
                    <a:pt x="1008126" y="4144899"/>
                  </a:lnTo>
                </a:path>
                <a:path w="6400800" h="5412105">
                  <a:moveTo>
                    <a:pt x="0" y="458724"/>
                  </a:moveTo>
                  <a:lnTo>
                    <a:pt x="2133600" y="1144524"/>
                  </a:lnTo>
                </a:path>
                <a:path w="6400800" h="5412105">
                  <a:moveTo>
                    <a:pt x="5469001" y="1793875"/>
                  </a:moveTo>
                  <a:lnTo>
                    <a:pt x="6162675" y="1028700"/>
                  </a:lnTo>
                </a:path>
                <a:path w="6400800" h="5412105">
                  <a:moveTo>
                    <a:pt x="6156325" y="1030224"/>
                  </a:moveTo>
                  <a:lnTo>
                    <a:pt x="5399151" y="1031875"/>
                  </a:lnTo>
                </a:path>
                <a:path w="6400800" h="5412105">
                  <a:moveTo>
                    <a:pt x="3886200" y="1146175"/>
                  </a:moveTo>
                  <a:lnTo>
                    <a:pt x="6248400" y="0"/>
                  </a:lnTo>
                </a:path>
                <a:path w="6400800" h="5412105">
                  <a:moveTo>
                    <a:pt x="5943600" y="2058924"/>
                  </a:moveTo>
                  <a:lnTo>
                    <a:pt x="6400800" y="2211324"/>
                  </a:lnTo>
                </a:path>
                <a:path w="6400800" h="5412105">
                  <a:moveTo>
                    <a:pt x="5867400" y="2820924"/>
                  </a:moveTo>
                  <a:lnTo>
                    <a:pt x="6248400" y="3278124"/>
                  </a:lnTo>
                </a:path>
                <a:path w="6400800" h="5412105">
                  <a:moveTo>
                    <a:pt x="4572000" y="3887724"/>
                  </a:moveTo>
                  <a:lnTo>
                    <a:pt x="6019800" y="4573524"/>
                  </a:lnTo>
                </a:path>
                <a:path w="6400800" h="5412105">
                  <a:moveTo>
                    <a:pt x="5029200" y="4573524"/>
                  </a:moveTo>
                  <a:lnTo>
                    <a:pt x="5562600" y="5106924"/>
                  </a:lnTo>
                </a:path>
              </a:pathLst>
            </a:custGeom>
            <a:ln w="15839">
              <a:solidFill>
                <a:srgbClr val="000000"/>
              </a:solidFill>
            </a:ln>
          </p:spPr>
          <p:txBody>
            <a:bodyPr wrap="square" lIns="0" tIns="0" rIns="0" bIns="0" rtlCol="0"/>
            <a:lstStyle/>
            <a:p>
              <a:endParaRPr/>
            </a:p>
          </p:txBody>
        </p:sp>
        <p:sp>
          <p:nvSpPr>
            <p:cNvPr id="19" name="object 19"/>
            <p:cNvSpPr/>
            <p:nvPr/>
          </p:nvSpPr>
          <p:spPr>
            <a:xfrm>
              <a:off x="4722876" y="4798948"/>
              <a:ext cx="699770" cy="1385570"/>
            </a:xfrm>
            <a:custGeom>
              <a:avLst/>
              <a:gdLst/>
              <a:ahLst/>
              <a:cxnLst/>
              <a:rect l="l" t="t" r="r" b="b"/>
              <a:pathLst>
                <a:path w="699770" h="1385570">
                  <a:moveTo>
                    <a:pt x="41092" y="64632"/>
                  </a:moveTo>
                  <a:lnTo>
                    <a:pt x="27025" y="71678"/>
                  </a:lnTo>
                  <a:lnTo>
                    <a:pt x="685419" y="1385468"/>
                  </a:lnTo>
                  <a:lnTo>
                    <a:pt x="699515" y="1378369"/>
                  </a:lnTo>
                  <a:lnTo>
                    <a:pt x="41092" y="64632"/>
                  </a:lnTo>
                  <a:close/>
                </a:path>
                <a:path w="699770" h="1385570">
                  <a:moveTo>
                    <a:pt x="0" y="0"/>
                  </a:moveTo>
                  <a:lnTo>
                    <a:pt x="0" y="85217"/>
                  </a:lnTo>
                  <a:lnTo>
                    <a:pt x="27025" y="71678"/>
                  </a:lnTo>
                  <a:lnTo>
                    <a:pt x="21336" y="60325"/>
                  </a:lnTo>
                  <a:lnTo>
                    <a:pt x="35433" y="53339"/>
                  </a:lnTo>
                  <a:lnTo>
                    <a:pt x="63635" y="53339"/>
                  </a:lnTo>
                  <a:lnTo>
                    <a:pt x="68199" y="51053"/>
                  </a:lnTo>
                  <a:lnTo>
                    <a:pt x="0" y="0"/>
                  </a:lnTo>
                  <a:close/>
                </a:path>
                <a:path w="699770" h="1385570">
                  <a:moveTo>
                    <a:pt x="35433" y="53339"/>
                  </a:moveTo>
                  <a:lnTo>
                    <a:pt x="21336" y="60325"/>
                  </a:lnTo>
                  <a:lnTo>
                    <a:pt x="27025" y="71678"/>
                  </a:lnTo>
                  <a:lnTo>
                    <a:pt x="41092" y="64632"/>
                  </a:lnTo>
                  <a:lnTo>
                    <a:pt x="35433" y="53339"/>
                  </a:lnTo>
                  <a:close/>
                </a:path>
                <a:path w="699770" h="1385570">
                  <a:moveTo>
                    <a:pt x="63635" y="53339"/>
                  </a:moveTo>
                  <a:lnTo>
                    <a:pt x="35433" y="53339"/>
                  </a:lnTo>
                  <a:lnTo>
                    <a:pt x="41092" y="64632"/>
                  </a:lnTo>
                  <a:lnTo>
                    <a:pt x="63635" y="53339"/>
                  </a:lnTo>
                  <a:close/>
                </a:path>
              </a:pathLst>
            </a:custGeom>
            <a:solidFill>
              <a:srgbClr val="000000"/>
            </a:solidFill>
          </p:spPr>
          <p:txBody>
            <a:bodyPr wrap="square" lIns="0" tIns="0" rIns="0" bIns="0" rtlCol="0"/>
            <a:lstStyle/>
            <a:p>
              <a:endParaRPr/>
            </a:p>
          </p:txBody>
        </p:sp>
        <p:sp>
          <p:nvSpPr>
            <p:cNvPr id="20" name="object 20"/>
            <p:cNvSpPr/>
            <p:nvPr/>
          </p:nvSpPr>
          <p:spPr>
            <a:xfrm>
              <a:off x="1827276" y="4114799"/>
              <a:ext cx="993775" cy="1905"/>
            </a:xfrm>
            <a:custGeom>
              <a:avLst/>
              <a:gdLst/>
              <a:ahLst/>
              <a:cxnLst/>
              <a:rect l="l" t="t" r="r" b="b"/>
              <a:pathLst>
                <a:path w="993775" h="1904">
                  <a:moveTo>
                    <a:pt x="993775" y="0"/>
                  </a:moveTo>
                  <a:lnTo>
                    <a:pt x="0" y="1650"/>
                  </a:lnTo>
                </a:path>
              </a:pathLst>
            </a:custGeom>
            <a:ln w="15839">
              <a:solidFill>
                <a:srgbClr val="000000"/>
              </a:solidFill>
            </a:ln>
          </p:spPr>
          <p:txBody>
            <a:bodyPr wrap="square" lIns="0" tIns="0" rIns="0" bIns="0" rtlCol="0"/>
            <a:lstStyle/>
            <a:p>
              <a:endParaRPr/>
            </a:p>
          </p:txBody>
        </p:sp>
      </p:grpSp>
      <p:sp>
        <p:nvSpPr>
          <p:cNvPr id="21" name="object 21"/>
          <p:cNvSpPr txBox="1"/>
          <p:nvPr/>
        </p:nvSpPr>
        <p:spPr>
          <a:xfrm>
            <a:off x="7764144" y="6555105"/>
            <a:ext cx="1312545" cy="266065"/>
          </a:xfrm>
          <a:prstGeom prst="rect">
            <a:avLst/>
          </a:prstGeom>
        </p:spPr>
        <p:txBody>
          <a:bodyPr vert="horz" wrap="square" lIns="0" tIns="15875" rIns="0" bIns="0" rtlCol="0">
            <a:spAutoFit/>
          </a:bodyPr>
          <a:lstStyle/>
          <a:p>
            <a:pPr marL="12700">
              <a:lnSpc>
                <a:spcPct val="100000"/>
              </a:lnSpc>
              <a:spcBef>
                <a:spcPts val="125"/>
              </a:spcBef>
            </a:pPr>
            <a:r>
              <a:rPr sz="1550" b="1" spc="5" dirty="0">
                <a:latin typeface="Calibri"/>
                <a:cs typeface="Calibri"/>
              </a:rPr>
              <a:t>Fig.</a:t>
            </a:r>
            <a:r>
              <a:rPr sz="1550" b="1" spc="35" dirty="0">
                <a:latin typeface="Calibri"/>
                <a:cs typeface="Calibri"/>
              </a:rPr>
              <a:t> </a:t>
            </a:r>
            <a:r>
              <a:rPr sz="1550" b="1" spc="10" dirty="0">
                <a:latin typeface="Calibri"/>
                <a:cs typeface="Calibri"/>
              </a:rPr>
              <a:t>4-15b,</a:t>
            </a:r>
            <a:r>
              <a:rPr sz="1550" b="1" spc="-30" dirty="0">
                <a:latin typeface="Calibri"/>
                <a:cs typeface="Calibri"/>
              </a:rPr>
              <a:t> </a:t>
            </a:r>
            <a:r>
              <a:rPr sz="1550" b="1" spc="25" dirty="0">
                <a:latin typeface="Calibri"/>
                <a:cs typeface="Calibri"/>
              </a:rPr>
              <a:t>p.59</a:t>
            </a:r>
            <a:endParaRPr sz="1550">
              <a:latin typeface="Calibri"/>
              <a:cs typeface="Calibri"/>
            </a:endParaRPr>
          </a:p>
        </p:txBody>
      </p:sp>
      <p:sp>
        <p:nvSpPr>
          <p:cNvPr id="22" name="object 22"/>
          <p:cNvSpPr txBox="1"/>
          <p:nvPr/>
        </p:nvSpPr>
        <p:spPr>
          <a:xfrm>
            <a:off x="4959350" y="6272212"/>
            <a:ext cx="76517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VESICLE</a:t>
            </a:r>
            <a:endParaRPr sz="1800">
              <a:latin typeface="Calibri"/>
              <a:cs typeface="Calibri"/>
            </a:endParaRPr>
          </a:p>
        </p:txBody>
      </p:sp>
      <p:sp>
        <p:nvSpPr>
          <p:cNvPr id="23" name="object 23"/>
          <p:cNvSpPr txBox="1"/>
          <p:nvPr/>
        </p:nvSpPr>
        <p:spPr>
          <a:xfrm>
            <a:off x="306387" y="3906837"/>
            <a:ext cx="1163955"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CYTOPLASM</a:t>
            </a:r>
            <a:endParaRPr sz="180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1000" y="1600072"/>
            <a:ext cx="8455025" cy="2782951"/>
          </a:xfrm>
          <a:prstGeom prst="rect">
            <a:avLst/>
          </a:prstGeom>
        </p:spPr>
      </p:pic>
      <p:sp>
        <p:nvSpPr>
          <p:cNvPr id="3" name="object 3"/>
          <p:cNvSpPr txBox="1"/>
          <p:nvPr/>
        </p:nvSpPr>
        <p:spPr>
          <a:xfrm>
            <a:off x="1332864" y="1730311"/>
            <a:ext cx="1253490" cy="300355"/>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N</a:t>
            </a:r>
            <a:r>
              <a:rPr sz="1800" b="1" spc="5" dirty="0">
                <a:latin typeface="Calibri"/>
                <a:cs typeface="Calibri"/>
              </a:rPr>
              <a:t>u</a:t>
            </a:r>
            <a:r>
              <a:rPr sz="1800" b="1" spc="-5" dirty="0">
                <a:latin typeface="Calibri"/>
                <a:cs typeface="Calibri"/>
              </a:rPr>
              <a:t>cle</a:t>
            </a:r>
            <a:r>
              <a:rPr sz="1800" b="1" dirty="0">
                <a:latin typeface="Calibri"/>
                <a:cs typeface="Calibri"/>
              </a:rPr>
              <a:t>ar</a:t>
            </a:r>
            <a:r>
              <a:rPr sz="1800" b="1" spc="-80" dirty="0">
                <a:latin typeface="Calibri"/>
                <a:cs typeface="Calibri"/>
              </a:rPr>
              <a:t> </a:t>
            </a:r>
            <a:r>
              <a:rPr sz="1800" b="1" spc="5" dirty="0">
                <a:latin typeface="Calibri"/>
                <a:cs typeface="Calibri"/>
              </a:rPr>
              <a:t>p</a:t>
            </a:r>
            <a:r>
              <a:rPr sz="1800" b="1" dirty="0">
                <a:latin typeface="Calibri"/>
                <a:cs typeface="Calibri"/>
              </a:rPr>
              <a:t>o</a:t>
            </a:r>
            <a:r>
              <a:rPr sz="1800" b="1" spc="35" dirty="0">
                <a:latin typeface="Calibri"/>
                <a:cs typeface="Calibri"/>
              </a:rPr>
              <a:t>r</a:t>
            </a:r>
            <a:r>
              <a:rPr sz="1800" b="1" dirty="0">
                <a:latin typeface="Calibri"/>
                <a:cs typeface="Calibri"/>
              </a:rPr>
              <a:t>e</a:t>
            </a:r>
            <a:endParaRPr sz="1800">
              <a:latin typeface="Calibri"/>
              <a:cs typeface="Calibri"/>
            </a:endParaRPr>
          </a:p>
        </p:txBody>
      </p:sp>
      <p:sp>
        <p:nvSpPr>
          <p:cNvPr id="4" name="object 4"/>
          <p:cNvSpPr txBox="1"/>
          <p:nvPr/>
        </p:nvSpPr>
        <p:spPr>
          <a:xfrm>
            <a:off x="3004566" y="1730311"/>
            <a:ext cx="2319655" cy="300355"/>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bil</a:t>
            </a:r>
            <a:r>
              <a:rPr sz="1800" b="1" spc="10" dirty="0">
                <a:latin typeface="Calibri"/>
                <a:cs typeface="Calibri"/>
              </a:rPr>
              <a:t>a</a:t>
            </a:r>
            <a:r>
              <a:rPr sz="1800" b="1" spc="-30" dirty="0">
                <a:latin typeface="Calibri"/>
                <a:cs typeface="Calibri"/>
              </a:rPr>
              <a:t>y</a:t>
            </a:r>
            <a:r>
              <a:rPr sz="1800" b="1" spc="-5" dirty="0">
                <a:latin typeface="Calibri"/>
                <a:cs typeface="Calibri"/>
              </a:rPr>
              <a:t>e</a:t>
            </a:r>
            <a:r>
              <a:rPr sz="1800" b="1" dirty="0">
                <a:latin typeface="Calibri"/>
                <a:cs typeface="Calibri"/>
              </a:rPr>
              <a:t>r</a:t>
            </a:r>
            <a:r>
              <a:rPr sz="1800" b="1" spc="-80" dirty="0">
                <a:latin typeface="Calibri"/>
                <a:cs typeface="Calibri"/>
              </a:rPr>
              <a:t> </a:t>
            </a:r>
            <a:r>
              <a:rPr sz="1800" b="1" spc="25" dirty="0">
                <a:latin typeface="Calibri"/>
                <a:cs typeface="Calibri"/>
              </a:rPr>
              <a:t>f</a:t>
            </a:r>
            <a:r>
              <a:rPr sz="1800" b="1" spc="10" dirty="0">
                <a:latin typeface="Calibri"/>
                <a:cs typeface="Calibri"/>
              </a:rPr>
              <a:t>a</a:t>
            </a:r>
            <a:r>
              <a:rPr sz="1800" b="1" spc="-5" dirty="0">
                <a:latin typeface="Calibri"/>
                <a:cs typeface="Calibri"/>
              </a:rPr>
              <a:t>c</a:t>
            </a:r>
            <a:r>
              <a:rPr sz="1800" b="1" spc="5" dirty="0">
                <a:latin typeface="Calibri"/>
                <a:cs typeface="Calibri"/>
              </a:rPr>
              <a:t>in</a:t>
            </a:r>
            <a:r>
              <a:rPr sz="1800" b="1" dirty="0">
                <a:latin typeface="Calibri"/>
                <a:cs typeface="Calibri"/>
              </a:rPr>
              <a:t>g</a:t>
            </a:r>
            <a:r>
              <a:rPr sz="1800" b="1" spc="-60" dirty="0">
                <a:latin typeface="Calibri"/>
                <a:cs typeface="Calibri"/>
              </a:rPr>
              <a:t> </a:t>
            </a:r>
            <a:r>
              <a:rPr sz="1800" b="1" spc="-5" dirty="0">
                <a:latin typeface="Calibri"/>
                <a:cs typeface="Calibri"/>
              </a:rPr>
              <a:t>c</a:t>
            </a:r>
            <a:r>
              <a:rPr sz="1800" b="1" spc="-30" dirty="0">
                <a:latin typeface="Calibri"/>
                <a:cs typeface="Calibri"/>
              </a:rPr>
              <a:t>y</a:t>
            </a:r>
            <a:r>
              <a:rPr sz="1800" b="1" spc="-25" dirty="0">
                <a:latin typeface="Calibri"/>
                <a:cs typeface="Calibri"/>
              </a:rPr>
              <a:t>t</a:t>
            </a:r>
            <a:r>
              <a:rPr sz="1800" b="1" spc="5" dirty="0">
                <a:latin typeface="Calibri"/>
                <a:cs typeface="Calibri"/>
              </a:rPr>
              <a:t>opl</a:t>
            </a:r>
            <a:r>
              <a:rPr sz="1800" b="1" spc="10" dirty="0">
                <a:latin typeface="Calibri"/>
                <a:cs typeface="Calibri"/>
              </a:rPr>
              <a:t>a</a:t>
            </a:r>
            <a:r>
              <a:rPr sz="1800" b="1" spc="30" dirty="0">
                <a:latin typeface="Calibri"/>
                <a:cs typeface="Calibri"/>
              </a:rPr>
              <a:t>s</a:t>
            </a:r>
            <a:r>
              <a:rPr sz="1800" b="1" dirty="0">
                <a:latin typeface="Calibri"/>
                <a:cs typeface="Calibri"/>
              </a:rPr>
              <a:t>m</a:t>
            </a:r>
            <a:endParaRPr sz="1800">
              <a:latin typeface="Calibri"/>
              <a:cs typeface="Calibri"/>
            </a:endParaRPr>
          </a:p>
        </p:txBody>
      </p:sp>
      <p:sp>
        <p:nvSpPr>
          <p:cNvPr id="5" name="object 5"/>
          <p:cNvSpPr txBox="1"/>
          <p:nvPr/>
        </p:nvSpPr>
        <p:spPr>
          <a:xfrm>
            <a:off x="6341745" y="1730311"/>
            <a:ext cx="1684655" cy="300355"/>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N</a:t>
            </a:r>
            <a:r>
              <a:rPr sz="1800" b="1" spc="5" dirty="0">
                <a:latin typeface="Calibri"/>
                <a:cs typeface="Calibri"/>
              </a:rPr>
              <a:t>u</a:t>
            </a:r>
            <a:r>
              <a:rPr sz="1800" b="1" spc="-5" dirty="0">
                <a:latin typeface="Calibri"/>
                <a:cs typeface="Calibri"/>
              </a:rPr>
              <a:t>c</a:t>
            </a:r>
            <a:r>
              <a:rPr sz="1800" b="1" dirty="0">
                <a:latin typeface="Calibri"/>
                <a:cs typeface="Calibri"/>
              </a:rPr>
              <a:t>l</a:t>
            </a:r>
            <a:r>
              <a:rPr sz="1800" b="1" spc="-5" dirty="0">
                <a:latin typeface="Calibri"/>
                <a:cs typeface="Calibri"/>
              </a:rPr>
              <a:t>e</a:t>
            </a:r>
            <a:r>
              <a:rPr sz="1800" b="1" dirty="0">
                <a:latin typeface="Calibri"/>
                <a:cs typeface="Calibri"/>
              </a:rPr>
              <a:t>ar</a:t>
            </a:r>
            <a:r>
              <a:rPr sz="1800" b="1" spc="-80" dirty="0">
                <a:latin typeface="Calibri"/>
                <a:cs typeface="Calibri"/>
              </a:rPr>
              <a:t> </a:t>
            </a:r>
            <a:r>
              <a:rPr sz="1800" b="1" spc="-5" dirty="0">
                <a:latin typeface="Calibri"/>
                <a:cs typeface="Calibri"/>
              </a:rPr>
              <a:t>en</a:t>
            </a:r>
            <a:r>
              <a:rPr sz="1800" b="1" spc="-25" dirty="0">
                <a:latin typeface="Calibri"/>
                <a:cs typeface="Calibri"/>
              </a:rPr>
              <a:t>v</a:t>
            </a:r>
            <a:r>
              <a:rPr sz="1800" b="1" spc="-5" dirty="0">
                <a:latin typeface="Calibri"/>
                <a:cs typeface="Calibri"/>
              </a:rPr>
              <a:t>el</a:t>
            </a:r>
            <a:r>
              <a:rPr sz="1800" b="1" spc="5" dirty="0">
                <a:latin typeface="Calibri"/>
                <a:cs typeface="Calibri"/>
              </a:rPr>
              <a:t>op</a:t>
            </a:r>
            <a:r>
              <a:rPr sz="1800" b="1" dirty="0">
                <a:latin typeface="Calibri"/>
                <a:cs typeface="Calibri"/>
              </a:rPr>
              <a:t>e</a:t>
            </a:r>
            <a:endParaRPr sz="1800">
              <a:latin typeface="Calibri"/>
              <a:cs typeface="Calibri"/>
            </a:endParaRPr>
          </a:p>
        </p:txBody>
      </p:sp>
      <p:sp>
        <p:nvSpPr>
          <p:cNvPr id="6" name="object 6"/>
          <p:cNvSpPr txBox="1"/>
          <p:nvPr/>
        </p:nvSpPr>
        <p:spPr>
          <a:xfrm>
            <a:off x="4241546" y="3485578"/>
            <a:ext cx="1297940" cy="528955"/>
          </a:xfrm>
          <a:prstGeom prst="rect">
            <a:avLst/>
          </a:prstGeom>
        </p:spPr>
        <p:txBody>
          <a:bodyPr vert="horz" wrap="square" lIns="0" tIns="58419" rIns="0" bIns="0" rtlCol="0">
            <a:spAutoFit/>
          </a:bodyPr>
          <a:lstStyle/>
          <a:p>
            <a:pPr marL="31750" marR="5080" indent="-19050">
              <a:lnSpc>
                <a:spcPts val="1800"/>
              </a:lnSpc>
              <a:spcBef>
                <a:spcPts val="459"/>
              </a:spcBef>
            </a:pPr>
            <a:r>
              <a:rPr sz="1800" b="1" spc="5" dirty="0">
                <a:latin typeface="Calibri"/>
                <a:cs typeface="Calibri"/>
              </a:rPr>
              <a:t>bil</a:t>
            </a:r>
            <a:r>
              <a:rPr sz="1800" b="1" spc="10" dirty="0">
                <a:latin typeface="Calibri"/>
                <a:cs typeface="Calibri"/>
              </a:rPr>
              <a:t>a</a:t>
            </a:r>
            <a:r>
              <a:rPr sz="1800" b="1" spc="-30" dirty="0">
                <a:latin typeface="Calibri"/>
                <a:cs typeface="Calibri"/>
              </a:rPr>
              <a:t>y</a:t>
            </a:r>
            <a:r>
              <a:rPr sz="1800" b="1" spc="-5" dirty="0">
                <a:latin typeface="Calibri"/>
                <a:cs typeface="Calibri"/>
              </a:rPr>
              <a:t>e</a:t>
            </a:r>
            <a:r>
              <a:rPr sz="1800" b="1" dirty="0">
                <a:latin typeface="Calibri"/>
                <a:cs typeface="Calibri"/>
              </a:rPr>
              <a:t>r</a:t>
            </a:r>
            <a:r>
              <a:rPr sz="1800" b="1" spc="-80" dirty="0">
                <a:latin typeface="Calibri"/>
                <a:cs typeface="Calibri"/>
              </a:rPr>
              <a:t> </a:t>
            </a:r>
            <a:r>
              <a:rPr sz="1800" b="1" spc="25" dirty="0">
                <a:latin typeface="Calibri"/>
                <a:cs typeface="Calibri"/>
              </a:rPr>
              <a:t>f</a:t>
            </a:r>
            <a:r>
              <a:rPr sz="1800" b="1" spc="10" dirty="0">
                <a:latin typeface="Calibri"/>
                <a:cs typeface="Calibri"/>
              </a:rPr>
              <a:t>a</a:t>
            </a:r>
            <a:r>
              <a:rPr sz="1800" b="1" spc="-5" dirty="0">
                <a:latin typeface="Calibri"/>
                <a:cs typeface="Calibri"/>
              </a:rPr>
              <a:t>c</a:t>
            </a:r>
            <a:r>
              <a:rPr sz="1800" b="1" spc="5" dirty="0">
                <a:latin typeface="Calibri"/>
                <a:cs typeface="Calibri"/>
              </a:rPr>
              <a:t>in</a:t>
            </a:r>
            <a:r>
              <a:rPr sz="1800" b="1" dirty="0">
                <a:latin typeface="Calibri"/>
                <a:cs typeface="Calibri"/>
              </a:rPr>
              <a:t>g  </a:t>
            </a:r>
            <a:r>
              <a:rPr sz="1800" b="1" spc="5" dirty="0">
                <a:latin typeface="Calibri"/>
                <a:cs typeface="Calibri"/>
              </a:rPr>
              <a:t>nucleoplasm</a:t>
            </a:r>
            <a:endParaRPr sz="1800">
              <a:latin typeface="Calibri"/>
              <a:cs typeface="Calibri"/>
            </a:endParaRPr>
          </a:p>
        </p:txBody>
      </p:sp>
      <p:grpSp>
        <p:nvGrpSpPr>
          <p:cNvPr id="7" name="object 7"/>
          <p:cNvGrpSpPr/>
          <p:nvPr/>
        </p:nvGrpSpPr>
        <p:grpSpPr>
          <a:xfrm>
            <a:off x="2043179" y="2041655"/>
            <a:ext cx="5464175" cy="1490980"/>
            <a:chOff x="2043179" y="2041655"/>
            <a:chExt cx="5464175" cy="1490980"/>
          </a:xfrm>
        </p:grpSpPr>
        <p:sp>
          <p:nvSpPr>
            <p:cNvPr id="8" name="object 8"/>
            <p:cNvSpPr/>
            <p:nvPr/>
          </p:nvSpPr>
          <p:spPr>
            <a:xfrm>
              <a:off x="2057399" y="2068575"/>
              <a:ext cx="2489200" cy="789305"/>
            </a:xfrm>
            <a:custGeom>
              <a:avLst/>
              <a:gdLst/>
              <a:ahLst/>
              <a:cxnLst/>
              <a:rect l="l" t="t" r="r" b="b"/>
              <a:pathLst>
                <a:path w="2489200" h="789305">
                  <a:moveTo>
                    <a:pt x="0" y="396875"/>
                  </a:moveTo>
                  <a:lnTo>
                    <a:pt x="1650" y="0"/>
                  </a:lnTo>
                </a:path>
                <a:path w="2489200" h="789305">
                  <a:moveTo>
                    <a:pt x="2108200" y="788924"/>
                  </a:moveTo>
                  <a:lnTo>
                    <a:pt x="2489200" y="788924"/>
                  </a:lnTo>
                  <a:lnTo>
                    <a:pt x="2489200" y="293624"/>
                  </a:lnTo>
                  <a:lnTo>
                    <a:pt x="2108200" y="293624"/>
                  </a:lnTo>
                  <a:lnTo>
                    <a:pt x="2108200" y="788924"/>
                  </a:lnTo>
                  <a:close/>
                </a:path>
              </a:pathLst>
            </a:custGeom>
            <a:ln w="28440">
              <a:solidFill>
                <a:srgbClr val="000000"/>
              </a:solidFill>
            </a:ln>
          </p:spPr>
          <p:txBody>
            <a:bodyPr wrap="square" lIns="0" tIns="0" rIns="0" bIns="0" rtlCol="0"/>
            <a:lstStyle/>
            <a:p>
              <a:endParaRPr/>
            </a:p>
          </p:txBody>
        </p:sp>
        <p:sp>
          <p:nvSpPr>
            <p:cNvPr id="9" name="object 9"/>
            <p:cNvSpPr/>
            <p:nvPr/>
          </p:nvSpPr>
          <p:spPr>
            <a:xfrm>
              <a:off x="4356100" y="2093975"/>
              <a:ext cx="1905" cy="257175"/>
            </a:xfrm>
            <a:custGeom>
              <a:avLst/>
              <a:gdLst/>
              <a:ahLst/>
              <a:cxnLst/>
              <a:rect l="l" t="t" r="r" b="b"/>
              <a:pathLst>
                <a:path w="1904" h="257175">
                  <a:moveTo>
                    <a:pt x="825" y="-14220"/>
                  </a:moveTo>
                  <a:lnTo>
                    <a:pt x="825" y="271395"/>
                  </a:lnTo>
                </a:path>
              </a:pathLst>
            </a:custGeom>
            <a:ln w="30091">
              <a:solidFill>
                <a:srgbClr val="000000"/>
              </a:solidFill>
            </a:ln>
          </p:spPr>
          <p:txBody>
            <a:bodyPr wrap="square" lIns="0" tIns="0" rIns="0" bIns="0" rtlCol="0"/>
            <a:lstStyle/>
            <a:p>
              <a:endParaRPr/>
            </a:p>
          </p:txBody>
        </p:sp>
        <p:sp>
          <p:nvSpPr>
            <p:cNvPr id="10" name="object 10"/>
            <p:cNvSpPr/>
            <p:nvPr/>
          </p:nvSpPr>
          <p:spPr>
            <a:xfrm>
              <a:off x="4699000" y="2844800"/>
              <a:ext cx="381000" cy="495300"/>
            </a:xfrm>
            <a:custGeom>
              <a:avLst/>
              <a:gdLst/>
              <a:ahLst/>
              <a:cxnLst/>
              <a:rect l="l" t="t" r="r" b="b"/>
              <a:pathLst>
                <a:path w="381000" h="495300">
                  <a:moveTo>
                    <a:pt x="0" y="495300"/>
                  </a:moveTo>
                  <a:lnTo>
                    <a:pt x="381000" y="495300"/>
                  </a:lnTo>
                  <a:lnTo>
                    <a:pt x="381000" y="0"/>
                  </a:lnTo>
                  <a:lnTo>
                    <a:pt x="0" y="0"/>
                  </a:lnTo>
                  <a:lnTo>
                    <a:pt x="0" y="495300"/>
                  </a:lnTo>
                  <a:close/>
                </a:path>
              </a:pathLst>
            </a:custGeom>
            <a:ln w="28440">
              <a:solidFill>
                <a:srgbClr val="000000"/>
              </a:solidFill>
            </a:ln>
          </p:spPr>
          <p:txBody>
            <a:bodyPr wrap="square" lIns="0" tIns="0" rIns="0" bIns="0" rtlCol="0"/>
            <a:lstStyle/>
            <a:p>
              <a:endParaRPr/>
            </a:p>
          </p:txBody>
        </p:sp>
        <p:sp>
          <p:nvSpPr>
            <p:cNvPr id="11" name="object 11"/>
            <p:cNvSpPr/>
            <p:nvPr/>
          </p:nvSpPr>
          <p:spPr>
            <a:xfrm>
              <a:off x="4889500" y="3352800"/>
              <a:ext cx="1905" cy="165100"/>
            </a:xfrm>
            <a:custGeom>
              <a:avLst/>
              <a:gdLst/>
              <a:ahLst/>
              <a:cxnLst/>
              <a:rect l="l" t="t" r="r" b="b"/>
              <a:pathLst>
                <a:path w="1904" h="165100">
                  <a:moveTo>
                    <a:pt x="825" y="-14220"/>
                  </a:moveTo>
                  <a:lnTo>
                    <a:pt x="825" y="179320"/>
                  </a:lnTo>
                </a:path>
              </a:pathLst>
            </a:custGeom>
            <a:ln w="30091">
              <a:solidFill>
                <a:srgbClr val="000000"/>
              </a:solidFill>
            </a:ln>
          </p:spPr>
          <p:txBody>
            <a:bodyPr wrap="square" lIns="0" tIns="0" rIns="0" bIns="0" rtlCol="0"/>
            <a:lstStyle/>
            <a:p>
              <a:endParaRPr/>
            </a:p>
          </p:txBody>
        </p:sp>
        <p:sp>
          <p:nvSpPr>
            <p:cNvPr id="12" name="object 12"/>
            <p:cNvSpPr/>
            <p:nvPr/>
          </p:nvSpPr>
          <p:spPr>
            <a:xfrm>
              <a:off x="7111999" y="2055875"/>
              <a:ext cx="381000" cy="1373505"/>
            </a:xfrm>
            <a:custGeom>
              <a:avLst/>
              <a:gdLst/>
              <a:ahLst/>
              <a:cxnLst/>
              <a:rect l="l" t="t" r="r" b="b"/>
              <a:pathLst>
                <a:path w="381000" h="1373504">
                  <a:moveTo>
                    <a:pt x="0" y="1373124"/>
                  </a:moveTo>
                  <a:lnTo>
                    <a:pt x="381000" y="1373124"/>
                  </a:lnTo>
                  <a:lnTo>
                    <a:pt x="381000" y="395224"/>
                  </a:lnTo>
                  <a:lnTo>
                    <a:pt x="0" y="395224"/>
                  </a:lnTo>
                  <a:lnTo>
                    <a:pt x="0" y="1373124"/>
                  </a:lnTo>
                  <a:close/>
                </a:path>
                <a:path w="381000" h="1373504">
                  <a:moveTo>
                    <a:pt x="190500" y="384175"/>
                  </a:moveTo>
                  <a:lnTo>
                    <a:pt x="192150" y="0"/>
                  </a:lnTo>
                </a:path>
              </a:pathLst>
            </a:custGeom>
            <a:ln w="28440">
              <a:solidFill>
                <a:srgbClr val="000000"/>
              </a:solidFill>
            </a:ln>
          </p:spPr>
          <p:txBody>
            <a:bodyPr wrap="square" lIns="0" tIns="0" rIns="0" bIns="0" rtlCol="0"/>
            <a:lstStyle/>
            <a:p>
              <a:endParaRPr/>
            </a:p>
          </p:txBody>
        </p:sp>
      </p:grpSp>
      <p:sp>
        <p:nvSpPr>
          <p:cNvPr id="13" name="object 13"/>
          <p:cNvSpPr txBox="1"/>
          <p:nvPr/>
        </p:nvSpPr>
        <p:spPr>
          <a:xfrm>
            <a:off x="7870443" y="6555105"/>
            <a:ext cx="1207770" cy="266065"/>
          </a:xfrm>
          <a:prstGeom prst="rect">
            <a:avLst/>
          </a:prstGeom>
        </p:spPr>
        <p:txBody>
          <a:bodyPr vert="horz" wrap="square" lIns="0" tIns="15875" rIns="0" bIns="0" rtlCol="0">
            <a:spAutoFit/>
          </a:bodyPr>
          <a:lstStyle/>
          <a:p>
            <a:pPr marL="12700">
              <a:lnSpc>
                <a:spcPct val="100000"/>
              </a:lnSpc>
              <a:spcBef>
                <a:spcPts val="125"/>
              </a:spcBef>
            </a:pPr>
            <a:r>
              <a:rPr sz="1550" b="1" spc="5" dirty="0">
                <a:latin typeface="Calibri"/>
                <a:cs typeface="Calibri"/>
              </a:rPr>
              <a:t>Fig.</a:t>
            </a:r>
            <a:r>
              <a:rPr sz="1550" b="1" spc="30" dirty="0">
                <a:latin typeface="Calibri"/>
                <a:cs typeface="Calibri"/>
              </a:rPr>
              <a:t> </a:t>
            </a:r>
            <a:r>
              <a:rPr sz="1550" b="1" spc="15" dirty="0">
                <a:latin typeface="Calibri"/>
                <a:cs typeface="Calibri"/>
              </a:rPr>
              <a:t>4-17,</a:t>
            </a:r>
            <a:r>
              <a:rPr sz="1550" b="1" spc="-30" dirty="0">
                <a:latin typeface="Calibri"/>
                <a:cs typeface="Calibri"/>
              </a:rPr>
              <a:t> </a:t>
            </a:r>
            <a:r>
              <a:rPr sz="1550" b="1" spc="25" dirty="0">
                <a:latin typeface="Calibri"/>
                <a:cs typeface="Calibri"/>
              </a:rPr>
              <a:t>p.61</a:t>
            </a:r>
            <a:endParaRPr sz="155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7914" y="256540"/>
            <a:ext cx="4424045" cy="1128395"/>
          </a:xfrm>
          <a:prstGeom prst="rect">
            <a:avLst/>
          </a:prstGeom>
        </p:spPr>
        <p:txBody>
          <a:bodyPr vert="horz" wrap="square" lIns="0" tIns="8255" rIns="0" bIns="0" rtlCol="0">
            <a:spAutoFit/>
          </a:bodyPr>
          <a:lstStyle/>
          <a:p>
            <a:pPr marL="12700" marR="5080" indent="638810">
              <a:lnSpc>
                <a:spcPct val="100899"/>
              </a:lnSpc>
              <a:spcBef>
                <a:spcPts val="65"/>
              </a:spcBef>
            </a:pPr>
            <a:r>
              <a:rPr sz="3600" spc="-15" dirty="0"/>
              <a:t>Structures</a:t>
            </a:r>
            <a:r>
              <a:rPr sz="3600" spc="10" dirty="0"/>
              <a:t> </a:t>
            </a:r>
            <a:r>
              <a:rPr sz="3600" spc="-10" dirty="0"/>
              <a:t>of</a:t>
            </a:r>
            <a:r>
              <a:rPr sz="3600" spc="15" dirty="0"/>
              <a:t> </a:t>
            </a:r>
            <a:r>
              <a:rPr sz="3600" spc="-5" dirty="0"/>
              <a:t>the </a:t>
            </a:r>
            <a:r>
              <a:rPr sz="3600" dirty="0"/>
              <a:t> </a:t>
            </a:r>
            <a:r>
              <a:rPr sz="3600" spc="-20" dirty="0"/>
              <a:t>Endomembrane</a:t>
            </a:r>
            <a:r>
              <a:rPr sz="3600" spc="30" dirty="0"/>
              <a:t> </a:t>
            </a:r>
            <a:r>
              <a:rPr sz="3600" spc="-35" dirty="0"/>
              <a:t>System</a:t>
            </a:r>
            <a:endParaRPr sz="3600"/>
          </a:p>
        </p:txBody>
      </p:sp>
      <p:sp>
        <p:nvSpPr>
          <p:cNvPr id="3" name="object 3"/>
          <p:cNvSpPr txBox="1"/>
          <p:nvPr/>
        </p:nvSpPr>
        <p:spPr>
          <a:xfrm>
            <a:off x="536575" y="1495787"/>
            <a:ext cx="7465059" cy="3681095"/>
          </a:xfrm>
          <a:prstGeom prst="rect">
            <a:avLst/>
          </a:prstGeom>
        </p:spPr>
        <p:txBody>
          <a:bodyPr vert="horz" wrap="square" lIns="0" tIns="124460" rIns="0" bIns="0" rtlCol="0">
            <a:spAutoFit/>
          </a:bodyPr>
          <a:lstStyle/>
          <a:p>
            <a:pPr marL="355600" indent="-343535">
              <a:lnSpc>
                <a:spcPct val="100000"/>
              </a:lnSpc>
              <a:spcBef>
                <a:spcPts val="980"/>
              </a:spcBef>
              <a:buFont typeface="Arial MT"/>
              <a:buChar char="•"/>
              <a:tabLst>
                <a:tab pos="356235" algn="l"/>
              </a:tabLst>
            </a:pPr>
            <a:r>
              <a:rPr sz="3600" spc="-15" dirty="0">
                <a:latin typeface="Calibri"/>
                <a:cs typeface="Calibri"/>
              </a:rPr>
              <a:t>Endoplasmic</a:t>
            </a:r>
            <a:r>
              <a:rPr sz="3600" spc="110" dirty="0">
                <a:latin typeface="Calibri"/>
                <a:cs typeface="Calibri"/>
              </a:rPr>
              <a:t> </a:t>
            </a:r>
            <a:r>
              <a:rPr sz="3600" spc="-15" dirty="0">
                <a:latin typeface="Calibri"/>
                <a:cs typeface="Calibri"/>
              </a:rPr>
              <a:t>Reticulum</a:t>
            </a:r>
            <a:r>
              <a:rPr sz="3600" spc="-40" dirty="0">
                <a:latin typeface="Calibri"/>
                <a:cs typeface="Calibri"/>
              </a:rPr>
              <a:t> </a:t>
            </a:r>
            <a:r>
              <a:rPr sz="3600" dirty="0">
                <a:latin typeface="Calibri"/>
                <a:cs typeface="Calibri"/>
              </a:rPr>
              <a:t>(ER)</a:t>
            </a:r>
            <a:endParaRPr sz="3600">
              <a:latin typeface="Calibri"/>
              <a:cs typeface="Calibri"/>
            </a:endParaRPr>
          </a:p>
          <a:p>
            <a:pPr marL="756285" marR="5080" lvl="1" indent="-286385">
              <a:lnSpc>
                <a:spcPct val="100000"/>
              </a:lnSpc>
              <a:spcBef>
                <a:spcPts val="810"/>
              </a:spcBef>
              <a:buFont typeface="Arial MT"/>
              <a:buChar char="–"/>
              <a:tabLst>
                <a:tab pos="756285" algn="l"/>
              </a:tabLst>
            </a:pPr>
            <a:r>
              <a:rPr sz="3200" spc="20" dirty="0">
                <a:latin typeface="Calibri"/>
                <a:cs typeface="Calibri"/>
              </a:rPr>
              <a:t>Continuous</a:t>
            </a:r>
            <a:r>
              <a:rPr sz="3200" spc="-260" dirty="0">
                <a:latin typeface="Calibri"/>
                <a:cs typeface="Calibri"/>
              </a:rPr>
              <a:t> </a:t>
            </a:r>
            <a:r>
              <a:rPr sz="3200" spc="5" dirty="0">
                <a:latin typeface="Calibri"/>
                <a:cs typeface="Calibri"/>
              </a:rPr>
              <a:t>with</a:t>
            </a:r>
            <a:r>
              <a:rPr sz="3200" spc="-20" dirty="0">
                <a:latin typeface="Calibri"/>
                <a:cs typeface="Calibri"/>
              </a:rPr>
              <a:t> </a:t>
            </a:r>
            <a:r>
              <a:rPr sz="3200" spc="5" dirty="0">
                <a:latin typeface="Calibri"/>
                <a:cs typeface="Calibri"/>
              </a:rPr>
              <a:t>the</a:t>
            </a:r>
            <a:r>
              <a:rPr sz="3200" spc="-80" dirty="0">
                <a:latin typeface="Calibri"/>
                <a:cs typeface="Calibri"/>
              </a:rPr>
              <a:t> </a:t>
            </a:r>
            <a:r>
              <a:rPr sz="3200" spc="5" dirty="0">
                <a:latin typeface="Calibri"/>
                <a:cs typeface="Calibri"/>
              </a:rPr>
              <a:t>outer</a:t>
            </a:r>
            <a:r>
              <a:rPr sz="3200" spc="-45" dirty="0">
                <a:latin typeface="Calibri"/>
                <a:cs typeface="Calibri"/>
              </a:rPr>
              <a:t> </a:t>
            </a:r>
            <a:r>
              <a:rPr sz="3200" dirty="0">
                <a:latin typeface="Calibri"/>
                <a:cs typeface="Calibri"/>
              </a:rPr>
              <a:t>membrane</a:t>
            </a:r>
            <a:r>
              <a:rPr sz="3200" spc="-75" dirty="0">
                <a:latin typeface="Calibri"/>
                <a:cs typeface="Calibri"/>
              </a:rPr>
              <a:t> </a:t>
            </a:r>
            <a:r>
              <a:rPr sz="3200" spc="20" dirty="0">
                <a:latin typeface="Calibri"/>
                <a:cs typeface="Calibri"/>
              </a:rPr>
              <a:t>of </a:t>
            </a:r>
            <a:r>
              <a:rPr sz="3200" spc="-710" dirty="0">
                <a:latin typeface="Calibri"/>
                <a:cs typeface="Calibri"/>
              </a:rPr>
              <a:t> </a:t>
            </a:r>
            <a:r>
              <a:rPr sz="3200" spc="10" dirty="0">
                <a:latin typeface="Calibri"/>
                <a:cs typeface="Calibri"/>
              </a:rPr>
              <a:t>the</a:t>
            </a:r>
            <a:r>
              <a:rPr sz="3200" spc="-15" dirty="0">
                <a:latin typeface="Calibri"/>
                <a:cs typeface="Calibri"/>
              </a:rPr>
              <a:t> </a:t>
            </a:r>
            <a:r>
              <a:rPr sz="3200" spc="15" dirty="0">
                <a:latin typeface="Calibri"/>
                <a:cs typeface="Calibri"/>
              </a:rPr>
              <a:t>nuclear</a:t>
            </a:r>
            <a:r>
              <a:rPr sz="3200" spc="-125" dirty="0">
                <a:latin typeface="Calibri"/>
                <a:cs typeface="Calibri"/>
              </a:rPr>
              <a:t> </a:t>
            </a:r>
            <a:r>
              <a:rPr sz="3200" dirty="0">
                <a:latin typeface="Calibri"/>
                <a:cs typeface="Calibri"/>
              </a:rPr>
              <a:t>envelope</a:t>
            </a:r>
            <a:endParaRPr sz="3200">
              <a:latin typeface="Calibri"/>
              <a:cs typeface="Calibri"/>
            </a:endParaRPr>
          </a:p>
          <a:p>
            <a:pPr marL="756285" lvl="1" indent="-286385">
              <a:lnSpc>
                <a:spcPct val="100000"/>
              </a:lnSpc>
              <a:spcBef>
                <a:spcPts val="805"/>
              </a:spcBef>
              <a:buFont typeface="Arial MT"/>
              <a:buChar char="–"/>
              <a:tabLst>
                <a:tab pos="756285" algn="l"/>
              </a:tabLst>
            </a:pPr>
            <a:r>
              <a:rPr sz="3200" spc="-30" dirty="0">
                <a:latin typeface="Calibri"/>
                <a:cs typeface="Calibri"/>
              </a:rPr>
              <a:t>Two</a:t>
            </a:r>
            <a:r>
              <a:rPr sz="3200" spc="-120" dirty="0">
                <a:latin typeface="Calibri"/>
                <a:cs typeface="Calibri"/>
              </a:rPr>
              <a:t> </a:t>
            </a:r>
            <a:r>
              <a:rPr sz="3200" spc="-5" dirty="0">
                <a:latin typeface="Calibri"/>
                <a:cs typeface="Calibri"/>
              </a:rPr>
              <a:t>forms</a:t>
            </a:r>
            <a:r>
              <a:rPr sz="3200" spc="-40" dirty="0">
                <a:latin typeface="Calibri"/>
                <a:cs typeface="Calibri"/>
              </a:rPr>
              <a:t> </a:t>
            </a:r>
            <a:r>
              <a:rPr sz="3200" spc="5" dirty="0">
                <a:latin typeface="Calibri"/>
                <a:cs typeface="Calibri"/>
              </a:rPr>
              <a:t>-</a:t>
            </a:r>
            <a:r>
              <a:rPr sz="3200" dirty="0">
                <a:latin typeface="Calibri"/>
                <a:cs typeface="Calibri"/>
              </a:rPr>
              <a:t> </a:t>
            </a:r>
            <a:r>
              <a:rPr sz="3200" spc="10" dirty="0">
                <a:latin typeface="Calibri"/>
                <a:cs typeface="Calibri"/>
              </a:rPr>
              <a:t>smooth</a:t>
            </a:r>
            <a:r>
              <a:rPr sz="3200" spc="-105" dirty="0">
                <a:latin typeface="Calibri"/>
                <a:cs typeface="Calibri"/>
              </a:rPr>
              <a:t> </a:t>
            </a:r>
            <a:r>
              <a:rPr sz="3200" spc="30" dirty="0">
                <a:latin typeface="Calibri"/>
                <a:cs typeface="Calibri"/>
              </a:rPr>
              <a:t>and</a:t>
            </a:r>
            <a:r>
              <a:rPr sz="3200" spc="-105" dirty="0">
                <a:latin typeface="Calibri"/>
                <a:cs typeface="Calibri"/>
              </a:rPr>
              <a:t> </a:t>
            </a:r>
            <a:r>
              <a:rPr sz="3200" dirty="0">
                <a:latin typeface="Calibri"/>
                <a:cs typeface="Calibri"/>
              </a:rPr>
              <a:t>rough</a:t>
            </a:r>
            <a:endParaRPr sz="3200">
              <a:latin typeface="Calibri"/>
              <a:cs typeface="Calibri"/>
            </a:endParaRPr>
          </a:p>
          <a:p>
            <a:pPr marL="355600" indent="-343535">
              <a:lnSpc>
                <a:spcPct val="100000"/>
              </a:lnSpc>
              <a:spcBef>
                <a:spcPts val="870"/>
              </a:spcBef>
              <a:buFont typeface="Arial MT"/>
              <a:buChar char="•"/>
              <a:tabLst>
                <a:tab pos="356235" algn="l"/>
              </a:tabLst>
            </a:pPr>
            <a:r>
              <a:rPr sz="3600" spc="-40" dirty="0">
                <a:latin typeface="Calibri"/>
                <a:cs typeface="Calibri"/>
              </a:rPr>
              <a:t>Transport</a:t>
            </a:r>
            <a:r>
              <a:rPr sz="3600" spc="-25" dirty="0">
                <a:latin typeface="Calibri"/>
                <a:cs typeface="Calibri"/>
              </a:rPr>
              <a:t> </a:t>
            </a:r>
            <a:r>
              <a:rPr sz="3600" dirty="0">
                <a:latin typeface="Calibri"/>
                <a:cs typeface="Calibri"/>
              </a:rPr>
              <a:t>vesicles</a:t>
            </a:r>
            <a:endParaRPr sz="3600">
              <a:latin typeface="Calibri"/>
              <a:cs typeface="Calibri"/>
            </a:endParaRPr>
          </a:p>
          <a:p>
            <a:pPr marL="355600" indent="-343535">
              <a:lnSpc>
                <a:spcPct val="100000"/>
              </a:lnSpc>
              <a:spcBef>
                <a:spcPts val="935"/>
              </a:spcBef>
              <a:buFont typeface="Arial MT"/>
              <a:buChar char="•"/>
              <a:tabLst>
                <a:tab pos="356235" algn="l"/>
              </a:tabLst>
            </a:pPr>
            <a:r>
              <a:rPr sz="3600" spc="-5" dirty="0">
                <a:latin typeface="Calibri"/>
                <a:cs typeface="Calibri"/>
              </a:rPr>
              <a:t>Golgi</a:t>
            </a:r>
            <a:r>
              <a:rPr sz="3600" spc="-40" dirty="0">
                <a:latin typeface="Calibri"/>
                <a:cs typeface="Calibri"/>
              </a:rPr>
              <a:t> </a:t>
            </a:r>
            <a:r>
              <a:rPr sz="3600" spc="-10" dirty="0">
                <a:latin typeface="Calibri"/>
                <a:cs typeface="Calibri"/>
              </a:rPr>
              <a:t>apparatus</a:t>
            </a:r>
            <a:endParaRPr sz="36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types </a:t>
            </a:r>
          </a:p>
        </p:txBody>
      </p:sp>
      <p:sp>
        <p:nvSpPr>
          <p:cNvPr id="4" name="Text Placeholder 3"/>
          <p:cNvSpPr>
            <a:spLocks noGrp="1"/>
          </p:cNvSpPr>
          <p:nvPr>
            <p:ph type="body" sz="quarter" idx="14"/>
          </p:nvPr>
        </p:nvSpPr>
        <p:spPr>
          <a:xfrm>
            <a:off x="457200" y="1145309"/>
            <a:ext cx="8062912" cy="4865055"/>
          </a:xfrm>
        </p:spPr>
        <p:txBody>
          <a:bodyPr>
            <a:normAutofit/>
          </a:bodyPr>
          <a:lstStyle/>
          <a:p>
            <a:pPr marL="342900" indent="-342900">
              <a:buFont typeface="Arial" panose="020B0604020202020204" pitchFamily="34" charset="0"/>
              <a:buChar char="•"/>
            </a:pPr>
            <a:r>
              <a:rPr lang="en-US" dirty="0"/>
              <a:t>Cell components:</a:t>
            </a:r>
          </a:p>
          <a:p>
            <a:pPr marL="1074420" lvl="1" indent="-342900">
              <a:buFont typeface="Arial" panose="020B0604020202020204" pitchFamily="34" charset="0"/>
              <a:buChar char="•"/>
            </a:pPr>
            <a:r>
              <a:rPr lang="en-US" dirty="0"/>
              <a:t>Membrane – boundary </a:t>
            </a:r>
          </a:p>
          <a:p>
            <a:pPr marL="1074420" lvl="1" indent="-342900">
              <a:buFont typeface="Arial" panose="020B0604020202020204" pitchFamily="34" charset="0"/>
              <a:buChar char="•"/>
            </a:pPr>
            <a:r>
              <a:rPr lang="en-US" dirty="0"/>
              <a:t>Cytoplasm – contains organelles </a:t>
            </a:r>
          </a:p>
          <a:p>
            <a:pPr marL="1074420" lvl="1" indent="-342900">
              <a:buFont typeface="Arial" panose="020B0604020202020204" pitchFamily="34" charset="0"/>
              <a:buChar char="•"/>
            </a:pPr>
            <a:r>
              <a:rPr lang="en-US" dirty="0"/>
              <a:t>Nucleus – contains DNA </a:t>
            </a:r>
          </a:p>
          <a:p>
            <a:pPr lvl="1" indent="0">
              <a:buNone/>
            </a:pPr>
            <a:endParaRPr lang="en-US" dirty="0"/>
          </a:p>
          <a:p>
            <a:pPr marL="342900" indent="-342900">
              <a:buFont typeface="Arial" panose="020B0604020202020204" pitchFamily="34" charset="0"/>
              <a:buChar char="•"/>
            </a:pPr>
            <a:r>
              <a:rPr lang="en-US" dirty="0"/>
              <a:t>Cells types:</a:t>
            </a:r>
          </a:p>
          <a:p>
            <a:pPr marL="1074420" lvl="1" indent="-342900">
              <a:buFont typeface="Arial" panose="020B0604020202020204" pitchFamily="34" charset="0"/>
              <a:buChar char="•"/>
            </a:pPr>
            <a:r>
              <a:rPr lang="en-US" dirty="0"/>
              <a:t>Prokaryotic cells: bacteria</a:t>
            </a:r>
          </a:p>
          <a:p>
            <a:pPr marL="1600200" lvl="2">
              <a:buFont typeface="Arial" panose="020B0604020202020204" pitchFamily="34" charset="0"/>
              <a:buChar char="•"/>
            </a:pPr>
            <a:r>
              <a:rPr lang="en-US" dirty="0"/>
              <a:t>Do not have nucleus, however, have DNA </a:t>
            </a:r>
          </a:p>
          <a:p>
            <a:pPr marL="1600200" lvl="2">
              <a:buFont typeface="Arial" panose="020B0604020202020204" pitchFamily="34" charset="0"/>
              <a:buChar char="•"/>
            </a:pPr>
            <a:r>
              <a:rPr lang="en-US" dirty="0"/>
              <a:t>10x smaller  </a:t>
            </a:r>
          </a:p>
          <a:p>
            <a:pPr marL="1074420" lvl="1" indent="-342900">
              <a:buFont typeface="Arial" panose="020B0604020202020204" pitchFamily="34" charset="0"/>
              <a:buChar char="•"/>
            </a:pPr>
            <a:r>
              <a:rPr lang="en-US" dirty="0"/>
              <a:t>Eukaryotic cells: </a:t>
            </a:r>
          </a:p>
          <a:p>
            <a:pPr marL="1600200" lvl="2">
              <a:buFont typeface="Arial" panose="020B0604020202020204" pitchFamily="34" charset="0"/>
              <a:buChar char="•"/>
            </a:pPr>
            <a:r>
              <a:rPr lang="en-US" dirty="0"/>
              <a:t>Animal cells</a:t>
            </a:r>
          </a:p>
          <a:p>
            <a:pPr marL="1600200" lvl="2">
              <a:buFont typeface="Arial" panose="020B0604020202020204" pitchFamily="34" charset="0"/>
              <a:buChar char="•"/>
            </a:pPr>
            <a:r>
              <a:rPr lang="en-US" dirty="0"/>
              <a:t>Plant cells </a:t>
            </a:r>
          </a:p>
          <a:p>
            <a:pPr lvl="2" indent="0">
              <a:buNone/>
            </a:pPr>
            <a:endParaRPr lang="en-US" dirty="0"/>
          </a:p>
        </p:txBody>
      </p:sp>
    </p:spTree>
    <p:extLst>
      <p:ext uri="{BB962C8B-B14F-4D97-AF65-F5344CB8AC3E}">
        <p14:creationId xmlns:p14="http://schemas.microsoft.com/office/powerpoint/2010/main" val="2299986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1004" y="195580"/>
            <a:ext cx="5769610" cy="632460"/>
          </a:xfrm>
          <a:prstGeom prst="rect">
            <a:avLst/>
          </a:prstGeom>
        </p:spPr>
        <p:txBody>
          <a:bodyPr vert="horz" wrap="square" lIns="0" tIns="16510" rIns="0" bIns="0" rtlCol="0">
            <a:spAutoFit/>
          </a:bodyPr>
          <a:lstStyle/>
          <a:p>
            <a:pPr marL="12700">
              <a:lnSpc>
                <a:spcPct val="100000"/>
              </a:lnSpc>
              <a:spcBef>
                <a:spcPts val="130"/>
              </a:spcBef>
            </a:pPr>
            <a:r>
              <a:rPr sz="3950" spc="5" dirty="0"/>
              <a:t>Endoplasmic</a:t>
            </a:r>
            <a:r>
              <a:rPr sz="3950" spc="114" dirty="0"/>
              <a:t> </a:t>
            </a:r>
            <a:r>
              <a:rPr sz="3950" spc="-5" dirty="0"/>
              <a:t>Reticulum</a:t>
            </a:r>
            <a:r>
              <a:rPr sz="3950" spc="120" dirty="0"/>
              <a:t> </a:t>
            </a:r>
            <a:r>
              <a:rPr sz="3950" spc="10" dirty="0"/>
              <a:t>(ER)</a:t>
            </a:r>
            <a:endParaRPr sz="3950"/>
          </a:p>
        </p:txBody>
      </p:sp>
      <p:sp>
        <p:nvSpPr>
          <p:cNvPr id="3" name="object 3"/>
          <p:cNvSpPr txBox="1"/>
          <p:nvPr/>
        </p:nvSpPr>
        <p:spPr>
          <a:xfrm>
            <a:off x="994092" y="1606930"/>
            <a:ext cx="6188710" cy="3224530"/>
          </a:xfrm>
          <a:prstGeom prst="rect">
            <a:avLst/>
          </a:prstGeom>
        </p:spPr>
        <p:txBody>
          <a:bodyPr vert="horz" wrap="square" lIns="0" tIns="33655" rIns="0" bIns="0" rtlCol="0">
            <a:spAutoFit/>
          </a:bodyPr>
          <a:lstStyle/>
          <a:p>
            <a:pPr marL="298450" marR="5080" indent="-286385">
              <a:lnSpc>
                <a:spcPts val="3829"/>
              </a:lnSpc>
              <a:spcBef>
                <a:spcPts val="265"/>
              </a:spcBef>
              <a:buFont typeface="Arial MT"/>
              <a:buChar char="–"/>
              <a:tabLst>
                <a:tab pos="299085" algn="l"/>
              </a:tabLst>
            </a:pPr>
            <a:r>
              <a:rPr sz="3200" spc="5" dirty="0">
                <a:latin typeface="Calibri"/>
                <a:cs typeface="Calibri"/>
              </a:rPr>
              <a:t>T</a:t>
            </a:r>
            <a:r>
              <a:rPr sz="3200" spc="40" dirty="0">
                <a:latin typeface="Calibri"/>
                <a:cs typeface="Calibri"/>
              </a:rPr>
              <a:t>h</a:t>
            </a:r>
            <a:r>
              <a:rPr sz="3200" spc="10" dirty="0">
                <a:latin typeface="Calibri"/>
                <a:cs typeface="Calibri"/>
              </a:rPr>
              <a:t>e</a:t>
            </a:r>
            <a:r>
              <a:rPr sz="3200" spc="-80" dirty="0">
                <a:latin typeface="Calibri"/>
                <a:cs typeface="Calibri"/>
              </a:rPr>
              <a:t> </a:t>
            </a:r>
            <a:r>
              <a:rPr sz="3200" spc="5" dirty="0">
                <a:latin typeface="Calibri"/>
                <a:cs typeface="Calibri"/>
              </a:rPr>
              <a:t>E</a:t>
            </a:r>
            <a:r>
              <a:rPr sz="3200" spc="15" dirty="0">
                <a:latin typeface="Calibri"/>
                <a:cs typeface="Calibri"/>
              </a:rPr>
              <a:t>R</a:t>
            </a:r>
            <a:r>
              <a:rPr sz="3200" spc="-10" dirty="0">
                <a:latin typeface="Calibri"/>
                <a:cs typeface="Calibri"/>
              </a:rPr>
              <a:t> </a:t>
            </a:r>
            <a:r>
              <a:rPr sz="3200" spc="5" dirty="0">
                <a:latin typeface="Calibri"/>
                <a:cs typeface="Calibri"/>
              </a:rPr>
              <a:t>is</a:t>
            </a:r>
            <a:r>
              <a:rPr sz="3200" spc="-35" dirty="0">
                <a:latin typeface="Calibri"/>
                <a:cs typeface="Calibri"/>
              </a:rPr>
              <a:t> </a:t>
            </a:r>
            <a:r>
              <a:rPr sz="3200" spc="-10" dirty="0">
                <a:latin typeface="Calibri"/>
                <a:cs typeface="Calibri"/>
              </a:rPr>
              <a:t>c</a:t>
            </a:r>
            <a:r>
              <a:rPr sz="3200" spc="35" dirty="0">
                <a:latin typeface="Calibri"/>
                <a:cs typeface="Calibri"/>
              </a:rPr>
              <a:t>o</a:t>
            </a:r>
            <a:r>
              <a:rPr sz="3200" spc="40" dirty="0">
                <a:latin typeface="Calibri"/>
                <a:cs typeface="Calibri"/>
              </a:rPr>
              <a:t>n</a:t>
            </a:r>
            <a:r>
              <a:rPr sz="3200" spc="-25" dirty="0">
                <a:latin typeface="Calibri"/>
                <a:cs typeface="Calibri"/>
              </a:rPr>
              <a:t>t</a:t>
            </a:r>
            <a:r>
              <a:rPr sz="3200" spc="5" dirty="0">
                <a:latin typeface="Calibri"/>
                <a:cs typeface="Calibri"/>
              </a:rPr>
              <a:t>i</a:t>
            </a:r>
            <a:r>
              <a:rPr sz="3200" spc="50" dirty="0">
                <a:latin typeface="Calibri"/>
                <a:cs typeface="Calibri"/>
              </a:rPr>
              <a:t>n</a:t>
            </a:r>
            <a:r>
              <a:rPr sz="3200" spc="40" dirty="0">
                <a:latin typeface="Calibri"/>
                <a:cs typeface="Calibri"/>
              </a:rPr>
              <a:t>u</a:t>
            </a:r>
            <a:r>
              <a:rPr sz="3200" spc="35" dirty="0">
                <a:latin typeface="Calibri"/>
                <a:cs typeface="Calibri"/>
              </a:rPr>
              <a:t>o</a:t>
            </a:r>
            <a:r>
              <a:rPr sz="3200" spc="-30" dirty="0">
                <a:latin typeface="Calibri"/>
                <a:cs typeface="Calibri"/>
              </a:rPr>
              <a:t>u</a:t>
            </a:r>
            <a:r>
              <a:rPr sz="3200" spc="10" dirty="0">
                <a:latin typeface="Calibri"/>
                <a:cs typeface="Calibri"/>
              </a:rPr>
              <a:t>s</a:t>
            </a:r>
            <a:r>
              <a:rPr sz="3200" spc="-190" dirty="0">
                <a:latin typeface="Calibri"/>
                <a:cs typeface="Calibri"/>
              </a:rPr>
              <a:t> </a:t>
            </a:r>
            <a:r>
              <a:rPr sz="3200" spc="35" dirty="0">
                <a:latin typeface="Calibri"/>
                <a:cs typeface="Calibri"/>
              </a:rPr>
              <a:t>w</a:t>
            </a:r>
            <a:r>
              <a:rPr sz="3200" spc="5" dirty="0">
                <a:latin typeface="Calibri"/>
                <a:cs typeface="Calibri"/>
              </a:rPr>
              <a:t>i</a:t>
            </a:r>
            <a:r>
              <a:rPr sz="3200" spc="-15" dirty="0">
                <a:latin typeface="Calibri"/>
                <a:cs typeface="Calibri"/>
              </a:rPr>
              <a:t>t</a:t>
            </a:r>
            <a:r>
              <a:rPr sz="3200" spc="15" dirty="0">
                <a:latin typeface="Calibri"/>
                <a:cs typeface="Calibri"/>
              </a:rPr>
              <a:t>h</a:t>
            </a:r>
            <a:r>
              <a:rPr sz="3200" spc="-25" dirty="0">
                <a:latin typeface="Calibri"/>
                <a:cs typeface="Calibri"/>
              </a:rPr>
              <a:t> t</a:t>
            </a:r>
            <a:r>
              <a:rPr sz="3200" spc="40" dirty="0">
                <a:latin typeface="Calibri"/>
                <a:cs typeface="Calibri"/>
              </a:rPr>
              <a:t>h</a:t>
            </a:r>
            <a:r>
              <a:rPr sz="3200" spc="10" dirty="0">
                <a:latin typeface="Calibri"/>
                <a:cs typeface="Calibri"/>
              </a:rPr>
              <a:t>e</a:t>
            </a:r>
            <a:r>
              <a:rPr sz="3200" spc="-80" dirty="0">
                <a:latin typeface="Calibri"/>
                <a:cs typeface="Calibri"/>
              </a:rPr>
              <a:t> </a:t>
            </a:r>
            <a:r>
              <a:rPr sz="3200" spc="35" dirty="0">
                <a:latin typeface="Calibri"/>
                <a:cs typeface="Calibri"/>
              </a:rPr>
              <a:t>o</a:t>
            </a:r>
            <a:r>
              <a:rPr sz="3200" spc="40" dirty="0">
                <a:latin typeface="Calibri"/>
                <a:cs typeface="Calibri"/>
              </a:rPr>
              <a:t>u</a:t>
            </a:r>
            <a:r>
              <a:rPr sz="3200" spc="-25" dirty="0">
                <a:latin typeface="Calibri"/>
                <a:cs typeface="Calibri"/>
              </a:rPr>
              <a:t>te</a:t>
            </a:r>
            <a:r>
              <a:rPr sz="3200" spc="5" dirty="0">
                <a:latin typeface="Calibri"/>
                <a:cs typeface="Calibri"/>
              </a:rPr>
              <a:t>r  </a:t>
            </a:r>
            <a:r>
              <a:rPr sz="3200" dirty="0">
                <a:latin typeface="Calibri"/>
                <a:cs typeface="Calibri"/>
              </a:rPr>
              <a:t>membrane</a:t>
            </a:r>
            <a:r>
              <a:rPr sz="3200" spc="-90" dirty="0">
                <a:latin typeface="Calibri"/>
                <a:cs typeface="Calibri"/>
              </a:rPr>
              <a:t> </a:t>
            </a:r>
            <a:r>
              <a:rPr sz="3200" spc="20" dirty="0">
                <a:latin typeface="Calibri"/>
                <a:cs typeface="Calibri"/>
              </a:rPr>
              <a:t>of</a:t>
            </a:r>
            <a:r>
              <a:rPr sz="3200" spc="-65" dirty="0">
                <a:latin typeface="Calibri"/>
                <a:cs typeface="Calibri"/>
              </a:rPr>
              <a:t> </a:t>
            </a:r>
            <a:r>
              <a:rPr sz="3200" spc="10" dirty="0">
                <a:latin typeface="Calibri"/>
                <a:cs typeface="Calibri"/>
              </a:rPr>
              <a:t>the</a:t>
            </a:r>
            <a:r>
              <a:rPr sz="3200" spc="-15" dirty="0">
                <a:latin typeface="Calibri"/>
                <a:cs typeface="Calibri"/>
              </a:rPr>
              <a:t> </a:t>
            </a:r>
            <a:r>
              <a:rPr sz="3200" spc="15" dirty="0">
                <a:latin typeface="Calibri"/>
                <a:cs typeface="Calibri"/>
              </a:rPr>
              <a:t>nuclear</a:t>
            </a:r>
            <a:r>
              <a:rPr sz="3200" spc="-130" dirty="0">
                <a:latin typeface="Calibri"/>
                <a:cs typeface="Calibri"/>
              </a:rPr>
              <a:t> </a:t>
            </a:r>
            <a:r>
              <a:rPr sz="3200" dirty="0">
                <a:latin typeface="Calibri"/>
                <a:cs typeface="Calibri"/>
              </a:rPr>
              <a:t>envelope</a:t>
            </a:r>
            <a:endParaRPr sz="3200">
              <a:latin typeface="Calibri"/>
              <a:cs typeface="Calibri"/>
            </a:endParaRPr>
          </a:p>
          <a:p>
            <a:pPr>
              <a:lnSpc>
                <a:spcPct val="100000"/>
              </a:lnSpc>
              <a:spcBef>
                <a:spcPts val="35"/>
              </a:spcBef>
              <a:buFont typeface="Arial MT"/>
              <a:buChar char="–"/>
            </a:pPr>
            <a:endParaRPr sz="4350">
              <a:latin typeface="Calibri"/>
              <a:cs typeface="Calibri"/>
            </a:endParaRPr>
          </a:p>
          <a:p>
            <a:pPr marL="298450" indent="-286385">
              <a:lnSpc>
                <a:spcPct val="100000"/>
              </a:lnSpc>
              <a:buFont typeface="Arial MT"/>
              <a:buChar char="–"/>
              <a:tabLst>
                <a:tab pos="299085" algn="l"/>
              </a:tabLst>
            </a:pPr>
            <a:r>
              <a:rPr sz="3200" spc="-5" dirty="0">
                <a:latin typeface="Calibri"/>
                <a:cs typeface="Calibri"/>
              </a:rPr>
              <a:t>There</a:t>
            </a:r>
            <a:r>
              <a:rPr sz="3200" spc="-25" dirty="0">
                <a:latin typeface="Calibri"/>
                <a:cs typeface="Calibri"/>
              </a:rPr>
              <a:t> </a:t>
            </a:r>
            <a:r>
              <a:rPr sz="3200" spc="-10" dirty="0">
                <a:latin typeface="Calibri"/>
                <a:cs typeface="Calibri"/>
              </a:rPr>
              <a:t>are</a:t>
            </a:r>
            <a:r>
              <a:rPr sz="3200" spc="-70" dirty="0">
                <a:latin typeface="Calibri"/>
                <a:cs typeface="Calibri"/>
              </a:rPr>
              <a:t> </a:t>
            </a:r>
            <a:r>
              <a:rPr sz="3200" spc="15" dirty="0">
                <a:latin typeface="Calibri"/>
                <a:cs typeface="Calibri"/>
              </a:rPr>
              <a:t>2</a:t>
            </a:r>
            <a:r>
              <a:rPr sz="3200" spc="30" dirty="0">
                <a:latin typeface="Calibri"/>
                <a:cs typeface="Calibri"/>
              </a:rPr>
              <a:t> </a:t>
            </a:r>
            <a:r>
              <a:rPr sz="3200" spc="-5" dirty="0">
                <a:latin typeface="Calibri"/>
                <a:cs typeface="Calibri"/>
              </a:rPr>
              <a:t>types</a:t>
            </a:r>
            <a:r>
              <a:rPr sz="3200" spc="-50" dirty="0">
                <a:latin typeface="Calibri"/>
                <a:cs typeface="Calibri"/>
              </a:rPr>
              <a:t> </a:t>
            </a:r>
            <a:r>
              <a:rPr sz="3200" spc="20" dirty="0">
                <a:latin typeface="Calibri"/>
                <a:cs typeface="Calibri"/>
              </a:rPr>
              <a:t>of</a:t>
            </a:r>
            <a:r>
              <a:rPr sz="3200" spc="-70" dirty="0">
                <a:latin typeface="Calibri"/>
                <a:cs typeface="Calibri"/>
              </a:rPr>
              <a:t> </a:t>
            </a:r>
            <a:r>
              <a:rPr sz="3200" dirty="0">
                <a:latin typeface="Calibri"/>
                <a:cs typeface="Calibri"/>
              </a:rPr>
              <a:t>ER:</a:t>
            </a:r>
            <a:endParaRPr sz="3200">
              <a:latin typeface="Calibri"/>
              <a:cs typeface="Calibri"/>
            </a:endParaRPr>
          </a:p>
          <a:p>
            <a:pPr marL="699135" lvl="1" indent="-229870">
              <a:lnSpc>
                <a:spcPct val="100000"/>
              </a:lnSpc>
              <a:spcBef>
                <a:spcPts val="740"/>
              </a:spcBef>
              <a:buFont typeface="Arial MT"/>
              <a:buChar char="•"/>
              <a:tabLst>
                <a:tab pos="699770" algn="l"/>
              </a:tabLst>
            </a:pPr>
            <a:r>
              <a:rPr sz="2750" spc="-15" dirty="0">
                <a:latin typeface="Calibri"/>
                <a:cs typeface="Calibri"/>
              </a:rPr>
              <a:t>Rough</a:t>
            </a:r>
            <a:r>
              <a:rPr sz="2750" spc="155" dirty="0">
                <a:latin typeface="Calibri"/>
                <a:cs typeface="Calibri"/>
              </a:rPr>
              <a:t> </a:t>
            </a:r>
            <a:r>
              <a:rPr sz="2750" spc="10" dirty="0">
                <a:latin typeface="Calibri"/>
                <a:cs typeface="Calibri"/>
              </a:rPr>
              <a:t>ER</a:t>
            </a:r>
            <a:r>
              <a:rPr sz="2750" spc="45" dirty="0">
                <a:latin typeface="Calibri"/>
                <a:cs typeface="Calibri"/>
              </a:rPr>
              <a:t> </a:t>
            </a:r>
            <a:r>
              <a:rPr sz="2750" spc="10" dirty="0">
                <a:latin typeface="Calibri"/>
                <a:cs typeface="Calibri"/>
              </a:rPr>
              <a:t>–</a:t>
            </a:r>
            <a:r>
              <a:rPr sz="2750" spc="15" dirty="0">
                <a:latin typeface="Calibri"/>
                <a:cs typeface="Calibri"/>
              </a:rPr>
              <a:t> </a:t>
            </a:r>
            <a:r>
              <a:rPr sz="2750" spc="5" dirty="0">
                <a:latin typeface="Calibri"/>
                <a:cs typeface="Calibri"/>
              </a:rPr>
              <a:t>has ribosomes</a:t>
            </a:r>
            <a:r>
              <a:rPr sz="2750" spc="150" dirty="0">
                <a:latin typeface="Calibri"/>
                <a:cs typeface="Calibri"/>
              </a:rPr>
              <a:t> </a:t>
            </a:r>
            <a:r>
              <a:rPr sz="2750" spc="-10" dirty="0">
                <a:latin typeface="Calibri"/>
                <a:cs typeface="Calibri"/>
              </a:rPr>
              <a:t>attached</a:t>
            </a:r>
            <a:endParaRPr sz="2750">
              <a:latin typeface="Calibri"/>
              <a:cs typeface="Calibri"/>
            </a:endParaRPr>
          </a:p>
          <a:p>
            <a:pPr marL="699135" lvl="1" indent="-229870">
              <a:lnSpc>
                <a:spcPct val="100000"/>
              </a:lnSpc>
              <a:spcBef>
                <a:spcPts val="830"/>
              </a:spcBef>
              <a:buFont typeface="Arial MT"/>
              <a:buChar char="•"/>
              <a:tabLst>
                <a:tab pos="699770" algn="l"/>
              </a:tabLst>
            </a:pPr>
            <a:r>
              <a:rPr sz="2750" spc="20" dirty="0">
                <a:latin typeface="Calibri"/>
                <a:cs typeface="Calibri"/>
              </a:rPr>
              <a:t>Smooth</a:t>
            </a:r>
            <a:r>
              <a:rPr sz="2750" spc="5" dirty="0">
                <a:latin typeface="Calibri"/>
                <a:cs typeface="Calibri"/>
              </a:rPr>
              <a:t> </a:t>
            </a:r>
            <a:r>
              <a:rPr sz="2750" spc="10" dirty="0">
                <a:latin typeface="Calibri"/>
                <a:cs typeface="Calibri"/>
              </a:rPr>
              <a:t>ER</a:t>
            </a:r>
            <a:r>
              <a:rPr sz="2750" spc="50" dirty="0">
                <a:latin typeface="Calibri"/>
                <a:cs typeface="Calibri"/>
              </a:rPr>
              <a:t> </a:t>
            </a:r>
            <a:r>
              <a:rPr sz="2750" spc="10" dirty="0">
                <a:latin typeface="Calibri"/>
                <a:cs typeface="Calibri"/>
              </a:rPr>
              <a:t>– </a:t>
            </a:r>
            <a:r>
              <a:rPr sz="2750" spc="-5" dirty="0">
                <a:latin typeface="Calibri"/>
                <a:cs typeface="Calibri"/>
              </a:rPr>
              <a:t>no</a:t>
            </a:r>
            <a:r>
              <a:rPr sz="2750" spc="70" dirty="0">
                <a:latin typeface="Calibri"/>
                <a:cs typeface="Calibri"/>
              </a:rPr>
              <a:t> </a:t>
            </a:r>
            <a:r>
              <a:rPr sz="2750" spc="5" dirty="0">
                <a:latin typeface="Calibri"/>
                <a:cs typeface="Calibri"/>
              </a:rPr>
              <a:t>ribosomes</a:t>
            </a:r>
            <a:r>
              <a:rPr sz="2750" spc="150" dirty="0">
                <a:latin typeface="Calibri"/>
                <a:cs typeface="Calibri"/>
              </a:rPr>
              <a:t> </a:t>
            </a:r>
            <a:r>
              <a:rPr sz="2750" spc="-10" dirty="0">
                <a:latin typeface="Calibri"/>
                <a:cs typeface="Calibri"/>
              </a:rPr>
              <a:t>attached</a:t>
            </a:r>
            <a:endParaRPr sz="275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0079" y="460692"/>
            <a:ext cx="5333365" cy="701040"/>
          </a:xfrm>
          <a:prstGeom prst="rect">
            <a:avLst/>
          </a:prstGeom>
        </p:spPr>
        <p:txBody>
          <a:bodyPr vert="horz" wrap="square" lIns="0" tIns="16510" rIns="0" bIns="0" rtlCol="0">
            <a:spAutoFit/>
          </a:bodyPr>
          <a:lstStyle/>
          <a:p>
            <a:pPr marL="12700">
              <a:lnSpc>
                <a:spcPct val="100000"/>
              </a:lnSpc>
              <a:spcBef>
                <a:spcPts val="130"/>
              </a:spcBef>
            </a:pPr>
            <a:r>
              <a:rPr spc="10" dirty="0"/>
              <a:t>Endoplasmic</a:t>
            </a:r>
            <a:r>
              <a:rPr spc="-200" dirty="0"/>
              <a:t> </a:t>
            </a:r>
            <a:r>
              <a:rPr spc="5" dirty="0"/>
              <a:t>Reticulum</a:t>
            </a:r>
          </a:p>
        </p:txBody>
      </p:sp>
      <p:sp>
        <p:nvSpPr>
          <p:cNvPr id="3" name="object 3"/>
          <p:cNvSpPr txBox="1"/>
          <p:nvPr/>
        </p:nvSpPr>
        <p:spPr>
          <a:xfrm>
            <a:off x="536575" y="1503197"/>
            <a:ext cx="8060055" cy="2937510"/>
          </a:xfrm>
          <a:prstGeom prst="rect">
            <a:avLst/>
          </a:prstGeom>
        </p:spPr>
        <p:txBody>
          <a:bodyPr vert="horz" wrap="square" lIns="0" tIns="120014" rIns="0" bIns="0" rtlCol="0">
            <a:spAutoFit/>
          </a:bodyPr>
          <a:lstStyle/>
          <a:p>
            <a:pPr marL="355600" indent="-343535">
              <a:lnSpc>
                <a:spcPct val="100000"/>
              </a:lnSpc>
              <a:spcBef>
                <a:spcPts val="944"/>
              </a:spcBef>
              <a:buFont typeface="Arial MT"/>
              <a:buChar char="•"/>
              <a:tabLst>
                <a:tab pos="355600" algn="l"/>
                <a:tab pos="356235" algn="l"/>
              </a:tabLst>
            </a:pPr>
            <a:r>
              <a:rPr sz="3200" spc="20" dirty="0">
                <a:latin typeface="Calibri"/>
                <a:cs typeface="Calibri"/>
              </a:rPr>
              <a:t>F</a:t>
            </a:r>
            <a:r>
              <a:rPr sz="3200" spc="40" dirty="0">
                <a:latin typeface="Calibri"/>
                <a:cs typeface="Calibri"/>
              </a:rPr>
              <a:t>un</a:t>
            </a:r>
            <a:r>
              <a:rPr sz="3200" spc="-10" dirty="0">
                <a:latin typeface="Calibri"/>
                <a:cs typeface="Calibri"/>
              </a:rPr>
              <a:t>c</a:t>
            </a:r>
            <a:r>
              <a:rPr sz="3200" spc="-25" dirty="0">
                <a:latin typeface="Calibri"/>
                <a:cs typeface="Calibri"/>
              </a:rPr>
              <a:t>t</a:t>
            </a:r>
            <a:r>
              <a:rPr sz="3200" spc="5" dirty="0">
                <a:latin typeface="Calibri"/>
                <a:cs typeface="Calibri"/>
              </a:rPr>
              <a:t>i</a:t>
            </a:r>
            <a:r>
              <a:rPr sz="3200" spc="45" dirty="0">
                <a:latin typeface="Calibri"/>
                <a:cs typeface="Calibri"/>
              </a:rPr>
              <a:t>o</a:t>
            </a:r>
            <a:r>
              <a:rPr sz="3200" spc="15" dirty="0">
                <a:latin typeface="Calibri"/>
                <a:cs typeface="Calibri"/>
              </a:rPr>
              <a:t>n</a:t>
            </a:r>
            <a:r>
              <a:rPr sz="3200" spc="-170" dirty="0">
                <a:latin typeface="Calibri"/>
                <a:cs typeface="Calibri"/>
              </a:rPr>
              <a:t> </a:t>
            </a:r>
            <a:r>
              <a:rPr sz="3200" spc="-15" dirty="0">
                <a:latin typeface="Calibri"/>
                <a:cs typeface="Calibri"/>
              </a:rPr>
              <a:t>R</a:t>
            </a:r>
            <a:r>
              <a:rPr sz="3200" spc="10" dirty="0">
                <a:latin typeface="Calibri"/>
                <a:cs typeface="Calibri"/>
              </a:rPr>
              <a:t>ER</a:t>
            </a:r>
            <a:endParaRPr sz="3200">
              <a:latin typeface="Calibri"/>
              <a:cs typeface="Calibri"/>
            </a:endParaRPr>
          </a:p>
          <a:p>
            <a:pPr marL="1156970" marR="5080" lvl="1" indent="-229235">
              <a:lnSpc>
                <a:spcPct val="102400"/>
              </a:lnSpc>
              <a:spcBef>
                <a:spcPts val="660"/>
              </a:spcBef>
              <a:buFont typeface="Arial MT"/>
              <a:buChar char="•"/>
              <a:tabLst>
                <a:tab pos="1156970" algn="l"/>
              </a:tabLst>
            </a:pPr>
            <a:r>
              <a:rPr sz="2750" spc="-15" dirty="0">
                <a:latin typeface="Calibri"/>
                <a:cs typeface="Calibri"/>
              </a:rPr>
              <a:t>Proteins</a:t>
            </a:r>
            <a:r>
              <a:rPr sz="2750" spc="160" dirty="0">
                <a:latin typeface="Calibri"/>
                <a:cs typeface="Calibri"/>
              </a:rPr>
              <a:t> </a:t>
            </a:r>
            <a:r>
              <a:rPr sz="2750" spc="15" dirty="0">
                <a:latin typeface="Calibri"/>
                <a:cs typeface="Calibri"/>
              </a:rPr>
              <a:t>are</a:t>
            </a:r>
            <a:r>
              <a:rPr sz="2750" spc="20" dirty="0">
                <a:latin typeface="Calibri"/>
                <a:cs typeface="Calibri"/>
              </a:rPr>
              <a:t> </a:t>
            </a:r>
            <a:r>
              <a:rPr sz="2750" spc="-5" dirty="0">
                <a:latin typeface="Calibri"/>
                <a:cs typeface="Calibri"/>
              </a:rPr>
              <a:t>modified</a:t>
            </a:r>
            <a:r>
              <a:rPr sz="2750" spc="170" dirty="0">
                <a:latin typeface="Calibri"/>
                <a:cs typeface="Calibri"/>
              </a:rPr>
              <a:t> </a:t>
            </a:r>
            <a:r>
              <a:rPr sz="2750" spc="20" dirty="0">
                <a:latin typeface="Calibri"/>
                <a:cs typeface="Calibri"/>
              </a:rPr>
              <a:t>as</a:t>
            </a:r>
            <a:r>
              <a:rPr sz="2750" spc="10" dirty="0">
                <a:latin typeface="Calibri"/>
                <a:cs typeface="Calibri"/>
              </a:rPr>
              <a:t> </a:t>
            </a:r>
            <a:r>
              <a:rPr sz="2750" spc="-15" dirty="0">
                <a:latin typeface="Calibri"/>
                <a:cs typeface="Calibri"/>
              </a:rPr>
              <a:t>they</a:t>
            </a:r>
            <a:r>
              <a:rPr sz="2750" spc="145" dirty="0">
                <a:latin typeface="Calibri"/>
                <a:cs typeface="Calibri"/>
              </a:rPr>
              <a:t> </a:t>
            </a:r>
            <a:r>
              <a:rPr sz="2750" spc="30" dirty="0">
                <a:latin typeface="Calibri"/>
                <a:cs typeface="Calibri"/>
              </a:rPr>
              <a:t>move</a:t>
            </a:r>
            <a:r>
              <a:rPr sz="2750" spc="-130" dirty="0">
                <a:latin typeface="Calibri"/>
                <a:cs typeface="Calibri"/>
              </a:rPr>
              <a:t> </a:t>
            </a:r>
            <a:r>
              <a:rPr sz="2750" spc="-15" dirty="0">
                <a:latin typeface="Calibri"/>
                <a:cs typeface="Calibri"/>
              </a:rPr>
              <a:t>through</a:t>
            </a:r>
            <a:r>
              <a:rPr sz="2750" spc="245" dirty="0">
                <a:latin typeface="Calibri"/>
                <a:cs typeface="Calibri"/>
              </a:rPr>
              <a:t> </a:t>
            </a:r>
            <a:r>
              <a:rPr sz="2750" spc="-10" dirty="0">
                <a:latin typeface="Calibri"/>
                <a:cs typeface="Calibri"/>
              </a:rPr>
              <a:t>the </a:t>
            </a:r>
            <a:r>
              <a:rPr sz="2750" spc="-605" dirty="0">
                <a:latin typeface="Calibri"/>
                <a:cs typeface="Calibri"/>
              </a:rPr>
              <a:t> </a:t>
            </a:r>
            <a:r>
              <a:rPr sz="2750" spc="5" dirty="0">
                <a:latin typeface="Calibri"/>
                <a:cs typeface="Calibri"/>
              </a:rPr>
              <a:t>RER</a:t>
            </a:r>
            <a:endParaRPr sz="2750">
              <a:latin typeface="Calibri"/>
              <a:cs typeface="Calibri"/>
            </a:endParaRPr>
          </a:p>
          <a:p>
            <a:pPr marL="1156970" marR="518795" lvl="1" indent="-229235">
              <a:lnSpc>
                <a:spcPct val="102400"/>
              </a:lnSpc>
              <a:spcBef>
                <a:spcPts val="675"/>
              </a:spcBef>
              <a:buFont typeface="Arial MT"/>
              <a:buChar char="•"/>
              <a:tabLst>
                <a:tab pos="1156970" algn="l"/>
              </a:tabLst>
            </a:pPr>
            <a:r>
              <a:rPr sz="2750" spc="15" dirty="0">
                <a:latin typeface="Calibri"/>
                <a:cs typeface="Calibri"/>
              </a:rPr>
              <a:t>Once </a:t>
            </a:r>
            <a:r>
              <a:rPr sz="2750" spc="-5" dirty="0">
                <a:latin typeface="Calibri"/>
                <a:cs typeface="Calibri"/>
              </a:rPr>
              <a:t>modified,</a:t>
            </a:r>
            <a:r>
              <a:rPr sz="2750" dirty="0">
                <a:latin typeface="Calibri"/>
                <a:cs typeface="Calibri"/>
              </a:rPr>
              <a:t> </a:t>
            </a:r>
            <a:r>
              <a:rPr sz="2750" spc="-10" dirty="0">
                <a:latin typeface="Calibri"/>
                <a:cs typeface="Calibri"/>
              </a:rPr>
              <a:t>the </a:t>
            </a:r>
            <a:r>
              <a:rPr sz="2750" spc="-15" dirty="0">
                <a:latin typeface="Calibri"/>
                <a:cs typeface="Calibri"/>
              </a:rPr>
              <a:t>proteins </a:t>
            </a:r>
            <a:r>
              <a:rPr sz="2750" spc="15" dirty="0">
                <a:latin typeface="Calibri"/>
                <a:cs typeface="Calibri"/>
              </a:rPr>
              <a:t>are </a:t>
            </a:r>
            <a:r>
              <a:rPr sz="2750" spc="-5" dirty="0">
                <a:latin typeface="Calibri"/>
                <a:cs typeface="Calibri"/>
              </a:rPr>
              <a:t>packaged </a:t>
            </a:r>
            <a:r>
              <a:rPr sz="2750" spc="-10" dirty="0">
                <a:latin typeface="Calibri"/>
                <a:cs typeface="Calibri"/>
              </a:rPr>
              <a:t>in </a:t>
            </a:r>
            <a:r>
              <a:rPr sz="2750" spc="-610" dirty="0">
                <a:latin typeface="Calibri"/>
                <a:cs typeface="Calibri"/>
              </a:rPr>
              <a:t> </a:t>
            </a:r>
            <a:r>
              <a:rPr sz="2750" spc="-10" dirty="0">
                <a:latin typeface="Calibri"/>
                <a:cs typeface="Calibri"/>
              </a:rPr>
              <a:t>transport</a:t>
            </a:r>
            <a:r>
              <a:rPr sz="2750" spc="-5" dirty="0">
                <a:latin typeface="Calibri"/>
                <a:cs typeface="Calibri"/>
              </a:rPr>
              <a:t> </a:t>
            </a:r>
            <a:r>
              <a:rPr sz="2750" spc="-10" dirty="0">
                <a:latin typeface="Calibri"/>
                <a:cs typeface="Calibri"/>
              </a:rPr>
              <a:t>vesicles </a:t>
            </a:r>
            <a:r>
              <a:rPr sz="2750" spc="-15" dirty="0">
                <a:latin typeface="Calibri"/>
                <a:cs typeface="Calibri"/>
              </a:rPr>
              <a:t>for </a:t>
            </a:r>
            <a:r>
              <a:rPr sz="2750" spc="-10" dirty="0">
                <a:latin typeface="Calibri"/>
                <a:cs typeface="Calibri"/>
              </a:rPr>
              <a:t>transport</a:t>
            </a:r>
            <a:r>
              <a:rPr sz="2750" spc="-5" dirty="0">
                <a:latin typeface="Calibri"/>
                <a:cs typeface="Calibri"/>
              </a:rPr>
              <a:t> </a:t>
            </a:r>
            <a:r>
              <a:rPr sz="2750" spc="-10" dirty="0">
                <a:latin typeface="Calibri"/>
                <a:cs typeface="Calibri"/>
              </a:rPr>
              <a:t>to </a:t>
            </a:r>
            <a:r>
              <a:rPr sz="2750" spc="-15" dirty="0">
                <a:latin typeface="Calibri"/>
                <a:cs typeface="Calibri"/>
              </a:rPr>
              <a:t>the </a:t>
            </a:r>
            <a:r>
              <a:rPr sz="2750" spc="-5" dirty="0">
                <a:latin typeface="Calibri"/>
                <a:cs typeface="Calibri"/>
              </a:rPr>
              <a:t>Golgi </a:t>
            </a:r>
            <a:r>
              <a:rPr sz="2750" dirty="0">
                <a:latin typeface="Calibri"/>
                <a:cs typeface="Calibri"/>
              </a:rPr>
              <a:t> body</a:t>
            </a:r>
            <a:endParaRPr sz="2750">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22860">
              <a:lnSpc>
                <a:spcPct val="100000"/>
              </a:lnSpc>
              <a:spcBef>
                <a:spcPts val="130"/>
              </a:spcBef>
            </a:pPr>
            <a:r>
              <a:rPr dirty="0"/>
              <a:t>Endomembrane</a:t>
            </a:r>
            <a:r>
              <a:rPr spc="-175" dirty="0"/>
              <a:t> </a:t>
            </a:r>
            <a:r>
              <a:rPr spc="-40" dirty="0"/>
              <a:t>System</a:t>
            </a:r>
          </a:p>
        </p:txBody>
      </p:sp>
      <p:sp>
        <p:nvSpPr>
          <p:cNvPr id="3" name="object 3"/>
          <p:cNvSpPr txBox="1"/>
          <p:nvPr/>
        </p:nvSpPr>
        <p:spPr>
          <a:xfrm>
            <a:off x="536575" y="1499840"/>
            <a:ext cx="7853045" cy="4276090"/>
          </a:xfrm>
          <a:prstGeom prst="rect">
            <a:avLst/>
          </a:prstGeom>
        </p:spPr>
        <p:txBody>
          <a:bodyPr vert="horz" wrap="square" lIns="0" tIns="75565" rIns="0" bIns="0" rtlCol="0">
            <a:spAutoFit/>
          </a:bodyPr>
          <a:lstStyle/>
          <a:p>
            <a:pPr marL="355600" indent="-343535">
              <a:lnSpc>
                <a:spcPct val="100000"/>
              </a:lnSpc>
              <a:spcBef>
                <a:spcPts val="595"/>
              </a:spcBef>
              <a:buFont typeface="Arial MT"/>
              <a:buChar char="•"/>
              <a:tabLst>
                <a:tab pos="355600" algn="l"/>
                <a:tab pos="356235" algn="l"/>
              </a:tabLst>
            </a:pPr>
            <a:r>
              <a:rPr sz="3200" spc="10" dirty="0">
                <a:latin typeface="Calibri"/>
                <a:cs typeface="Calibri"/>
              </a:rPr>
              <a:t>Smooth</a:t>
            </a:r>
            <a:r>
              <a:rPr sz="3200" spc="-114" dirty="0">
                <a:latin typeface="Calibri"/>
                <a:cs typeface="Calibri"/>
              </a:rPr>
              <a:t> </a:t>
            </a:r>
            <a:r>
              <a:rPr sz="3200" spc="10" dirty="0">
                <a:latin typeface="Calibri"/>
                <a:cs typeface="Calibri"/>
              </a:rPr>
              <a:t>ER</a:t>
            </a:r>
            <a:r>
              <a:rPr sz="3200" spc="-30" dirty="0">
                <a:latin typeface="Calibri"/>
                <a:cs typeface="Calibri"/>
              </a:rPr>
              <a:t> </a:t>
            </a:r>
            <a:r>
              <a:rPr sz="3200" spc="5" dirty="0">
                <a:latin typeface="Calibri"/>
                <a:cs typeface="Calibri"/>
              </a:rPr>
              <a:t>(SER)</a:t>
            </a:r>
            <a:endParaRPr sz="3200">
              <a:latin typeface="Calibri"/>
              <a:cs typeface="Calibri"/>
            </a:endParaRPr>
          </a:p>
          <a:p>
            <a:pPr marL="756285" lvl="1" indent="-286385">
              <a:lnSpc>
                <a:spcPct val="100000"/>
              </a:lnSpc>
              <a:spcBef>
                <a:spcPts val="440"/>
              </a:spcBef>
              <a:buFont typeface="Arial MT"/>
              <a:buChar char="–"/>
              <a:tabLst>
                <a:tab pos="756285" algn="l"/>
              </a:tabLst>
            </a:pPr>
            <a:r>
              <a:rPr sz="2750" spc="-30" dirty="0">
                <a:latin typeface="Calibri"/>
                <a:cs typeface="Calibri"/>
              </a:rPr>
              <a:t>Tubular</a:t>
            </a:r>
            <a:r>
              <a:rPr sz="2750" spc="185" dirty="0">
                <a:latin typeface="Calibri"/>
                <a:cs typeface="Calibri"/>
              </a:rPr>
              <a:t> </a:t>
            </a:r>
            <a:r>
              <a:rPr sz="2750" dirty="0">
                <a:latin typeface="Calibri"/>
                <a:cs typeface="Calibri"/>
              </a:rPr>
              <a:t>membrane</a:t>
            </a:r>
            <a:r>
              <a:rPr sz="2750" spc="75" dirty="0">
                <a:latin typeface="Calibri"/>
                <a:cs typeface="Calibri"/>
              </a:rPr>
              <a:t> </a:t>
            </a:r>
            <a:r>
              <a:rPr sz="2750" spc="-5" dirty="0">
                <a:latin typeface="Calibri"/>
                <a:cs typeface="Calibri"/>
              </a:rPr>
              <a:t>structure</a:t>
            </a:r>
            <a:endParaRPr sz="2750">
              <a:latin typeface="Calibri"/>
              <a:cs typeface="Calibri"/>
            </a:endParaRPr>
          </a:p>
          <a:p>
            <a:pPr marL="756285" lvl="1" indent="-286385">
              <a:lnSpc>
                <a:spcPct val="100000"/>
              </a:lnSpc>
              <a:spcBef>
                <a:spcPts val="455"/>
              </a:spcBef>
              <a:buFont typeface="Arial MT"/>
              <a:buChar char="–"/>
              <a:tabLst>
                <a:tab pos="756285" algn="l"/>
              </a:tabLst>
            </a:pPr>
            <a:r>
              <a:rPr sz="2750" spc="-5" dirty="0">
                <a:latin typeface="Calibri"/>
                <a:cs typeface="Calibri"/>
              </a:rPr>
              <a:t>Continuous</a:t>
            </a:r>
            <a:r>
              <a:rPr sz="2750" spc="225" dirty="0">
                <a:latin typeface="Calibri"/>
                <a:cs typeface="Calibri"/>
              </a:rPr>
              <a:t> </a:t>
            </a:r>
            <a:r>
              <a:rPr sz="2750" spc="-20" dirty="0">
                <a:latin typeface="Calibri"/>
                <a:cs typeface="Calibri"/>
              </a:rPr>
              <a:t>with</a:t>
            </a:r>
            <a:r>
              <a:rPr sz="2750" spc="85" dirty="0">
                <a:latin typeface="Calibri"/>
                <a:cs typeface="Calibri"/>
              </a:rPr>
              <a:t> </a:t>
            </a:r>
            <a:r>
              <a:rPr sz="2750" spc="5" dirty="0">
                <a:latin typeface="Calibri"/>
                <a:cs typeface="Calibri"/>
              </a:rPr>
              <a:t>RER</a:t>
            </a:r>
            <a:endParaRPr sz="2750">
              <a:latin typeface="Calibri"/>
              <a:cs typeface="Calibri"/>
            </a:endParaRPr>
          </a:p>
          <a:p>
            <a:pPr marL="756285" lvl="1" indent="-286385">
              <a:lnSpc>
                <a:spcPct val="100000"/>
              </a:lnSpc>
              <a:spcBef>
                <a:spcPts val="380"/>
              </a:spcBef>
              <a:buFont typeface="Arial MT"/>
              <a:buChar char="–"/>
              <a:tabLst>
                <a:tab pos="756285" algn="l"/>
              </a:tabLst>
            </a:pPr>
            <a:r>
              <a:rPr sz="2750" spc="15" dirty="0">
                <a:latin typeface="Calibri"/>
                <a:cs typeface="Calibri"/>
              </a:rPr>
              <a:t>No</a:t>
            </a:r>
            <a:r>
              <a:rPr sz="2750" dirty="0">
                <a:latin typeface="Calibri"/>
                <a:cs typeface="Calibri"/>
              </a:rPr>
              <a:t> </a:t>
            </a:r>
            <a:r>
              <a:rPr sz="2750" spc="5" dirty="0">
                <a:latin typeface="Calibri"/>
                <a:cs typeface="Calibri"/>
              </a:rPr>
              <a:t>ribosomes</a:t>
            </a:r>
            <a:r>
              <a:rPr sz="2750" spc="140" dirty="0">
                <a:latin typeface="Calibri"/>
                <a:cs typeface="Calibri"/>
              </a:rPr>
              <a:t> </a:t>
            </a:r>
            <a:r>
              <a:rPr sz="2750" spc="-10" dirty="0">
                <a:latin typeface="Calibri"/>
                <a:cs typeface="Calibri"/>
              </a:rPr>
              <a:t>attached</a:t>
            </a:r>
            <a:endParaRPr sz="2750">
              <a:latin typeface="Calibri"/>
              <a:cs typeface="Calibri"/>
            </a:endParaRPr>
          </a:p>
          <a:p>
            <a:pPr marL="355600" indent="-343535">
              <a:lnSpc>
                <a:spcPct val="100000"/>
              </a:lnSpc>
              <a:spcBef>
                <a:spcPts val="455"/>
              </a:spcBef>
              <a:buFont typeface="Arial MT"/>
              <a:buChar char="•"/>
              <a:tabLst>
                <a:tab pos="355600" algn="l"/>
                <a:tab pos="356235" algn="l"/>
              </a:tabLst>
            </a:pPr>
            <a:r>
              <a:rPr sz="3200" spc="20" dirty="0">
                <a:latin typeface="Calibri"/>
                <a:cs typeface="Calibri"/>
              </a:rPr>
              <a:t>F</a:t>
            </a:r>
            <a:r>
              <a:rPr sz="3200" spc="40" dirty="0">
                <a:latin typeface="Calibri"/>
                <a:cs typeface="Calibri"/>
              </a:rPr>
              <a:t>un</a:t>
            </a:r>
            <a:r>
              <a:rPr sz="3200" spc="-10" dirty="0">
                <a:latin typeface="Calibri"/>
                <a:cs typeface="Calibri"/>
              </a:rPr>
              <a:t>c</a:t>
            </a:r>
            <a:r>
              <a:rPr sz="3200" spc="-25" dirty="0">
                <a:latin typeface="Calibri"/>
                <a:cs typeface="Calibri"/>
              </a:rPr>
              <a:t>t</a:t>
            </a:r>
            <a:r>
              <a:rPr sz="3200" spc="5" dirty="0">
                <a:latin typeface="Calibri"/>
                <a:cs typeface="Calibri"/>
              </a:rPr>
              <a:t>i</a:t>
            </a:r>
            <a:r>
              <a:rPr sz="3200" spc="45" dirty="0">
                <a:latin typeface="Calibri"/>
                <a:cs typeface="Calibri"/>
              </a:rPr>
              <a:t>o</a:t>
            </a:r>
            <a:r>
              <a:rPr sz="3200" spc="15" dirty="0">
                <a:latin typeface="Calibri"/>
                <a:cs typeface="Calibri"/>
              </a:rPr>
              <a:t>n</a:t>
            </a:r>
            <a:r>
              <a:rPr sz="3200" spc="-170" dirty="0">
                <a:latin typeface="Calibri"/>
                <a:cs typeface="Calibri"/>
              </a:rPr>
              <a:t> </a:t>
            </a:r>
            <a:r>
              <a:rPr sz="3200" spc="20" dirty="0">
                <a:latin typeface="Calibri"/>
                <a:cs typeface="Calibri"/>
              </a:rPr>
              <a:t>S</a:t>
            </a:r>
            <a:r>
              <a:rPr sz="3200" spc="10" dirty="0">
                <a:latin typeface="Calibri"/>
                <a:cs typeface="Calibri"/>
              </a:rPr>
              <a:t>ER</a:t>
            </a:r>
            <a:endParaRPr sz="3200">
              <a:latin typeface="Calibri"/>
              <a:cs typeface="Calibri"/>
            </a:endParaRPr>
          </a:p>
          <a:p>
            <a:pPr marL="756285" lvl="1" indent="-286385">
              <a:lnSpc>
                <a:spcPct val="100000"/>
              </a:lnSpc>
              <a:spcBef>
                <a:spcPts val="440"/>
              </a:spcBef>
              <a:buFont typeface="Arial MT"/>
              <a:buChar char="–"/>
              <a:tabLst>
                <a:tab pos="756285" algn="l"/>
              </a:tabLst>
            </a:pPr>
            <a:r>
              <a:rPr sz="2750" spc="-15" dirty="0">
                <a:latin typeface="Calibri"/>
                <a:cs typeface="Calibri"/>
              </a:rPr>
              <a:t>Lipids</a:t>
            </a:r>
            <a:r>
              <a:rPr sz="2750" spc="155" dirty="0">
                <a:latin typeface="Calibri"/>
                <a:cs typeface="Calibri"/>
              </a:rPr>
              <a:t> </a:t>
            </a:r>
            <a:r>
              <a:rPr sz="2750" spc="15" dirty="0">
                <a:latin typeface="Calibri"/>
                <a:cs typeface="Calibri"/>
              </a:rPr>
              <a:t>are</a:t>
            </a:r>
            <a:r>
              <a:rPr sz="2750" spc="20" dirty="0">
                <a:latin typeface="Calibri"/>
                <a:cs typeface="Calibri"/>
              </a:rPr>
              <a:t> </a:t>
            </a:r>
            <a:r>
              <a:rPr sz="2750" spc="15" dirty="0">
                <a:latin typeface="Calibri"/>
                <a:cs typeface="Calibri"/>
              </a:rPr>
              <a:t>made </a:t>
            </a:r>
            <a:r>
              <a:rPr sz="2750" spc="-25" dirty="0">
                <a:latin typeface="Calibri"/>
                <a:cs typeface="Calibri"/>
              </a:rPr>
              <a:t>inside</a:t>
            </a:r>
            <a:r>
              <a:rPr sz="2750" spc="240" dirty="0">
                <a:latin typeface="Calibri"/>
                <a:cs typeface="Calibri"/>
              </a:rPr>
              <a:t> </a:t>
            </a:r>
            <a:r>
              <a:rPr sz="2750" spc="-15" dirty="0">
                <a:latin typeface="Calibri"/>
                <a:cs typeface="Calibri"/>
              </a:rPr>
              <a:t>the</a:t>
            </a:r>
            <a:r>
              <a:rPr sz="2750" spc="90" dirty="0">
                <a:latin typeface="Calibri"/>
                <a:cs typeface="Calibri"/>
              </a:rPr>
              <a:t> </a:t>
            </a:r>
            <a:r>
              <a:rPr sz="2750" spc="5" dirty="0">
                <a:latin typeface="Calibri"/>
                <a:cs typeface="Calibri"/>
              </a:rPr>
              <a:t>SER</a:t>
            </a:r>
            <a:endParaRPr sz="2750">
              <a:latin typeface="Calibri"/>
              <a:cs typeface="Calibri"/>
            </a:endParaRPr>
          </a:p>
          <a:p>
            <a:pPr marL="1156970" lvl="2" indent="-229235">
              <a:lnSpc>
                <a:spcPct val="100000"/>
              </a:lnSpc>
              <a:spcBef>
                <a:spcPts val="355"/>
              </a:spcBef>
              <a:buFont typeface="Arial MT"/>
              <a:buChar char="•"/>
              <a:tabLst>
                <a:tab pos="1156970" algn="l"/>
              </a:tabLst>
            </a:pPr>
            <a:r>
              <a:rPr sz="2400" spc="-15" dirty="0">
                <a:latin typeface="Calibri"/>
                <a:cs typeface="Calibri"/>
              </a:rPr>
              <a:t>fatty</a:t>
            </a:r>
            <a:r>
              <a:rPr sz="2400" spc="-60" dirty="0">
                <a:latin typeface="Calibri"/>
                <a:cs typeface="Calibri"/>
              </a:rPr>
              <a:t> </a:t>
            </a:r>
            <a:r>
              <a:rPr sz="2400" dirty="0">
                <a:latin typeface="Calibri"/>
                <a:cs typeface="Calibri"/>
              </a:rPr>
              <a:t>acids,</a:t>
            </a:r>
            <a:r>
              <a:rPr sz="2400" spc="-95" dirty="0">
                <a:latin typeface="Calibri"/>
                <a:cs typeface="Calibri"/>
              </a:rPr>
              <a:t> </a:t>
            </a:r>
            <a:r>
              <a:rPr sz="2400" dirty="0">
                <a:latin typeface="Calibri"/>
                <a:cs typeface="Calibri"/>
              </a:rPr>
              <a:t>phospholipids,</a:t>
            </a:r>
            <a:r>
              <a:rPr sz="2400" spc="-95" dirty="0">
                <a:latin typeface="Calibri"/>
                <a:cs typeface="Calibri"/>
              </a:rPr>
              <a:t> </a:t>
            </a:r>
            <a:r>
              <a:rPr sz="2400" spc="-5" dirty="0">
                <a:latin typeface="Calibri"/>
                <a:cs typeface="Calibri"/>
              </a:rPr>
              <a:t>sterols..</a:t>
            </a:r>
            <a:endParaRPr sz="2400">
              <a:latin typeface="Calibri"/>
              <a:cs typeface="Calibri"/>
            </a:endParaRPr>
          </a:p>
          <a:p>
            <a:pPr marL="756285" marR="5080" lvl="1" indent="-286385">
              <a:lnSpc>
                <a:spcPts val="3000"/>
              </a:lnSpc>
              <a:spcBef>
                <a:spcPts val="725"/>
              </a:spcBef>
              <a:buFont typeface="Arial MT"/>
              <a:buChar char="–"/>
              <a:tabLst>
                <a:tab pos="756285" algn="l"/>
              </a:tabLst>
            </a:pPr>
            <a:r>
              <a:rPr sz="2750" spc="-15" dirty="0">
                <a:latin typeface="Calibri"/>
                <a:cs typeface="Calibri"/>
              </a:rPr>
              <a:t>Lipids</a:t>
            </a:r>
            <a:r>
              <a:rPr sz="2750" spc="160" dirty="0">
                <a:latin typeface="Calibri"/>
                <a:cs typeface="Calibri"/>
              </a:rPr>
              <a:t> </a:t>
            </a:r>
            <a:r>
              <a:rPr sz="2750" spc="15" dirty="0">
                <a:latin typeface="Calibri"/>
                <a:cs typeface="Calibri"/>
              </a:rPr>
              <a:t>are</a:t>
            </a:r>
            <a:r>
              <a:rPr sz="2750" spc="25" dirty="0">
                <a:latin typeface="Calibri"/>
                <a:cs typeface="Calibri"/>
              </a:rPr>
              <a:t> </a:t>
            </a:r>
            <a:r>
              <a:rPr sz="2750" spc="-5" dirty="0">
                <a:latin typeface="Calibri"/>
                <a:cs typeface="Calibri"/>
              </a:rPr>
              <a:t>packaged</a:t>
            </a:r>
            <a:r>
              <a:rPr sz="2750" spc="90" dirty="0">
                <a:latin typeface="Calibri"/>
                <a:cs typeface="Calibri"/>
              </a:rPr>
              <a:t> </a:t>
            </a:r>
            <a:r>
              <a:rPr sz="2750" spc="-10" dirty="0">
                <a:latin typeface="Calibri"/>
                <a:cs typeface="Calibri"/>
              </a:rPr>
              <a:t>in</a:t>
            </a:r>
            <a:r>
              <a:rPr sz="2750" spc="95" dirty="0">
                <a:latin typeface="Calibri"/>
                <a:cs typeface="Calibri"/>
              </a:rPr>
              <a:t> </a:t>
            </a:r>
            <a:r>
              <a:rPr sz="2750" spc="-10" dirty="0">
                <a:latin typeface="Calibri"/>
                <a:cs typeface="Calibri"/>
              </a:rPr>
              <a:t>transport</a:t>
            </a:r>
            <a:r>
              <a:rPr sz="2750" spc="180" dirty="0">
                <a:latin typeface="Calibri"/>
                <a:cs typeface="Calibri"/>
              </a:rPr>
              <a:t> </a:t>
            </a:r>
            <a:r>
              <a:rPr sz="2750" spc="-10" dirty="0">
                <a:latin typeface="Calibri"/>
                <a:cs typeface="Calibri"/>
              </a:rPr>
              <a:t>vesicles</a:t>
            </a:r>
            <a:r>
              <a:rPr sz="2750" spc="160" dirty="0">
                <a:latin typeface="Calibri"/>
                <a:cs typeface="Calibri"/>
              </a:rPr>
              <a:t> </a:t>
            </a:r>
            <a:r>
              <a:rPr sz="2750" spc="5" dirty="0">
                <a:latin typeface="Calibri"/>
                <a:cs typeface="Calibri"/>
              </a:rPr>
              <a:t>and</a:t>
            </a:r>
            <a:r>
              <a:rPr sz="2750" spc="95" dirty="0">
                <a:latin typeface="Calibri"/>
                <a:cs typeface="Calibri"/>
              </a:rPr>
              <a:t> </a:t>
            </a:r>
            <a:r>
              <a:rPr sz="2750" spc="-20" dirty="0">
                <a:latin typeface="Calibri"/>
                <a:cs typeface="Calibri"/>
              </a:rPr>
              <a:t>sent </a:t>
            </a:r>
            <a:r>
              <a:rPr sz="2750" spc="-605" dirty="0">
                <a:latin typeface="Calibri"/>
                <a:cs typeface="Calibri"/>
              </a:rPr>
              <a:t> </a:t>
            </a:r>
            <a:r>
              <a:rPr sz="2750" spc="-10" dirty="0">
                <a:latin typeface="Calibri"/>
                <a:cs typeface="Calibri"/>
              </a:rPr>
              <a:t>to</a:t>
            </a:r>
            <a:r>
              <a:rPr sz="2750" spc="5" dirty="0">
                <a:latin typeface="Calibri"/>
                <a:cs typeface="Calibri"/>
              </a:rPr>
              <a:t> </a:t>
            </a:r>
            <a:r>
              <a:rPr sz="2750" spc="-15" dirty="0">
                <a:latin typeface="Calibri"/>
                <a:cs typeface="Calibri"/>
              </a:rPr>
              <a:t>the</a:t>
            </a:r>
            <a:r>
              <a:rPr sz="2750" spc="90" dirty="0">
                <a:latin typeface="Calibri"/>
                <a:cs typeface="Calibri"/>
              </a:rPr>
              <a:t> </a:t>
            </a:r>
            <a:r>
              <a:rPr sz="2750" spc="-5" dirty="0">
                <a:latin typeface="Calibri"/>
                <a:cs typeface="Calibri"/>
              </a:rPr>
              <a:t>Golgi</a:t>
            </a:r>
            <a:endParaRPr sz="275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53</a:t>
            </a:fld>
            <a:endParaRPr dirty="0"/>
          </a:p>
        </p:txBody>
      </p:sp>
      <p:sp>
        <p:nvSpPr>
          <p:cNvPr id="2" name="object 2"/>
          <p:cNvSpPr txBox="1">
            <a:spLocks noGrp="1"/>
          </p:cNvSpPr>
          <p:nvPr>
            <p:ph type="title"/>
          </p:nvPr>
        </p:nvSpPr>
        <p:spPr>
          <a:prstGeom prst="rect">
            <a:avLst/>
          </a:prstGeom>
        </p:spPr>
        <p:txBody>
          <a:bodyPr vert="horz" wrap="square" lIns="0" tIns="16510" rIns="0" bIns="0" rtlCol="0">
            <a:spAutoFit/>
          </a:bodyPr>
          <a:lstStyle/>
          <a:p>
            <a:pPr marL="22860">
              <a:lnSpc>
                <a:spcPct val="100000"/>
              </a:lnSpc>
              <a:spcBef>
                <a:spcPts val="130"/>
              </a:spcBef>
            </a:pPr>
            <a:r>
              <a:rPr dirty="0"/>
              <a:t>Endomembrane</a:t>
            </a:r>
            <a:r>
              <a:rPr spc="-175" dirty="0"/>
              <a:t> </a:t>
            </a:r>
            <a:r>
              <a:rPr spc="-40" dirty="0"/>
              <a:t>System</a:t>
            </a:r>
          </a:p>
        </p:txBody>
      </p:sp>
      <p:sp>
        <p:nvSpPr>
          <p:cNvPr id="3" name="object 3"/>
          <p:cNvSpPr txBox="1"/>
          <p:nvPr/>
        </p:nvSpPr>
        <p:spPr>
          <a:xfrm>
            <a:off x="536575" y="1508124"/>
            <a:ext cx="7388859" cy="4250690"/>
          </a:xfrm>
          <a:prstGeom prst="rect">
            <a:avLst/>
          </a:prstGeom>
        </p:spPr>
        <p:txBody>
          <a:bodyPr vert="horz" wrap="square" lIns="0" tIns="67310" rIns="0" bIns="0" rtlCol="0">
            <a:spAutoFit/>
          </a:bodyPr>
          <a:lstStyle/>
          <a:p>
            <a:pPr marL="12700">
              <a:lnSpc>
                <a:spcPct val="100000"/>
              </a:lnSpc>
              <a:spcBef>
                <a:spcPts val="530"/>
              </a:spcBef>
            </a:pPr>
            <a:r>
              <a:rPr sz="3200" b="1" spc="-10" dirty="0">
                <a:solidFill>
                  <a:srgbClr val="FF0000"/>
                </a:solidFill>
                <a:latin typeface="Calibri"/>
                <a:cs typeface="Calibri"/>
              </a:rPr>
              <a:t>Vacuoles</a:t>
            </a:r>
            <a:endParaRPr sz="3200">
              <a:latin typeface="Calibri"/>
              <a:cs typeface="Calibri"/>
            </a:endParaRPr>
          </a:p>
          <a:p>
            <a:pPr marL="355600" marR="5080">
              <a:lnSpc>
                <a:spcPts val="3460"/>
              </a:lnSpc>
              <a:spcBef>
                <a:spcPts val="875"/>
              </a:spcBef>
            </a:pPr>
            <a:r>
              <a:rPr sz="3200" spc="-10" dirty="0">
                <a:latin typeface="Calibri"/>
                <a:cs typeface="Calibri"/>
              </a:rPr>
              <a:t>-m</a:t>
            </a:r>
            <a:r>
              <a:rPr sz="3200" spc="-25" dirty="0">
                <a:latin typeface="Calibri"/>
                <a:cs typeface="Calibri"/>
              </a:rPr>
              <a:t>e</a:t>
            </a:r>
            <a:r>
              <a:rPr sz="3200" spc="-10" dirty="0">
                <a:latin typeface="Calibri"/>
                <a:cs typeface="Calibri"/>
              </a:rPr>
              <a:t>m</a:t>
            </a:r>
            <a:r>
              <a:rPr sz="3200" spc="40" dirty="0">
                <a:latin typeface="Calibri"/>
                <a:cs typeface="Calibri"/>
              </a:rPr>
              <a:t>b</a:t>
            </a:r>
            <a:r>
              <a:rPr sz="3200" spc="-70" dirty="0">
                <a:latin typeface="Calibri"/>
                <a:cs typeface="Calibri"/>
              </a:rPr>
              <a:t>r</a:t>
            </a:r>
            <a:r>
              <a:rPr sz="3200" spc="40" dirty="0">
                <a:latin typeface="Calibri"/>
                <a:cs typeface="Calibri"/>
              </a:rPr>
              <a:t>an</a:t>
            </a:r>
            <a:r>
              <a:rPr sz="3200" spc="-10" dirty="0">
                <a:latin typeface="Calibri"/>
                <a:cs typeface="Calibri"/>
              </a:rPr>
              <a:t>e-</a:t>
            </a:r>
            <a:r>
              <a:rPr sz="3200" spc="40" dirty="0">
                <a:latin typeface="Calibri"/>
                <a:cs typeface="Calibri"/>
              </a:rPr>
              <a:t>b</a:t>
            </a:r>
            <a:r>
              <a:rPr sz="3200" spc="35" dirty="0">
                <a:latin typeface="Calibri"/>
                <a:cs typeface="Calibri"/>
              </a:rPr>
              <a:t>o</a:t>
            </a:r>
            <a:r>
              <a:rPr sz="3200" spc="40" dirty="0">
                <a:latin typeface="Calibri"/>
                <a:cs typeface="Calibri"/>
              </a:rPr>
              <a:t>un</a:t>
            </a:r>
            <a:r>
              <a:rPr sz="3200" spc="15" dirty="0">
                <a:latin typeface="Calibri"/>
                <a:cs typeface="Calibri"/>
              </a:rPr>
              <a:t>d</a:t>
            </a:r>
            <a:r>
              <a:rPr sz="3200" spc="-250" dirty="0">
                <a:latin typeface="Calibri"/>
                <a:cs typeface="Calibri"/>
              </a:rPr>
              <a:t> </a:t>
            </a:r>
            <a:r>
              <a:rPr sz="3200" spc="15" dirty="0">
                <a:latin typeface="Calibri"/>
                <a:cs typeface="Calibri"/>
              </a:rPr>
              <a:t>s</a:t>
            </a:r>
            <a:r>
              <a:rPr sz="3200" spc="-25" dirty="0">
                <a:latin typeface="Calibri"/>
                <a:cs typeface="Calibri"/>
              </a:rPr>
              <a:t>t</a:t>
            </a:r>
            <a:r>
              <a:rPr sz="3200" spc="10" dirty="0">
                <a:latin typeface="Calibri"/>
                <a:cs typeface="Calibri"/>
              </a:rPr>
              <a:t>r</a:t>
            </a:r>
            <a:r>
              <a:rPr sz="3200" spc="40" dirty="0">
                <a:latin typeface="Calibri"/>
                <a:cs typeface="Calibri"/>
              </a:rPr>
              <a:t>u</a:t>
            </a:r>
            <a:r>
              <a:rPr sz="3200" spc="-10" dirty="0">
                <a:latin typeface="Calibri"/>
                <a:cs typeface="Calibri"/>
              </a:rPr>
              <a:t>c</a:t>
            </a:r>
            <a:r>
              <a:rPr sz="3200" spc="-25" dirty="0">
                <a:latin typeface="Calibri"/>
                <a:cs typeface="Calibri"/>
              </a:rPr>
              <a:t>t</a:t>
            </a:r>
            <a:r>
              <a:rPr sz="3200" spc="40" dirty="0">
                <a:latin typeface="Calibri"/>
                <a:cs typeface="Calibri"/>
              </a:rPr>
              <a:t>u</a:t>
            </a:r>
            <a:r>
              <a:rPr sz="3200" spc="-70" dirty="0">
                <a:latin typeface="Calibri"/>
                <a:cs typeface="Calibri"/>
              </a:rPr>
              <a:t>r</a:t>
            </a:r>
            <a:r>
              <a:rPr sz="3200" spc="-25" dirty="0">
                <a:latin typeface="Calibri"/>
                <a:cs typeface="Calibri"/>
              </a:rPr>
              <a:t>e</a:t>
            </a:r>
            <a:r>
              <a:rPr sz="3200" spc="10" dirty="0">
                <a:latin typeface="Calibri"/>
                <a:cs typeface="Calibri"/>
              </a:rPr>
              <a:t>s</a:t>
            </a:r>
            <a:r>
              <a:rPr sz="3200" spc="-40" dirty="0">
                <a:latin typeface="Calibri"/>
                <a:cs typeface="Calibri"/>
              </a:rPr>
              <a:t> </a:t>
            </a:r>
            <a:r>
              <a:rPr sz="3200" spc="35" dirty="0">
                <a:latin typeface="Calibri"/>
                <a:cs typeface="Calibri"/>
              </a:rPr>
              <a:t>w</a:t>
            </a:r>
            <a:r>
              <a:rPr sz="3200" spc="5" dirty="0">
                <a:latin typeface="Calibri"/>
                <a:cs typeface="Calibri"/>
              </a:rPr>
              <a:t>i</a:t>
            </a:r>
            <a:r>
              <a:rPr sz="3200" spc="-15" dirty="0">
                <a:latin typeface="Calibri"/>
                <a:cs typeface="Calibri"/>
              </a:rPr>
              <a:t>t</a:t>
            </a:r>
            <a:r>
              <a:rPr sz="3200" spc="15" dirty="0">
                <a:latin typeface="Calibri"/>
                <a:cs typeface="Calibri"/>
              </a:rPr>
              <a:t>h</a:t>
            </a:r>
            <a:r>
              <a:rPr sz="3200" spc="-25" dirty="0">
                <a:latin typeface="Calibri"/>
                <a:cs typeface="Calibri"/>
              </a:rPr>
              <a:t> </a:t>
            </a:r>
            <a:r>
              <a:rPr sz="3200" spc="-100" dirty="0">
                <a:latin typeface="Calibri"/>
                <a:cs typeface="Calibri"/>
              </a:rPr>
              <a:t>v</a:t>
            </a:r>
            <a:r>
              <a:rPr sz="3200" spc="35" dirty="0">
                <a:latin typeface="Calibri"/>
                <a:cs typeface="Calibri"/>
              </a:rPr>
              <a:t>a</a:t>
            </a:r>
            <a:r>
              <a:rPr sz="3200" spc="5" dirty="0">
                <a:latin typeface="Calibri"/>
                <a:cs typeface="Calibri"/>
              </a:rPr>
              <a:t>ri</a:t>
            </a:r>
            <a:r>
              <a:rPr sz="3200" spc="40" dirty="0">
                <a:latin typeface="Calibri"/>
                <a:cs typeface="Calibri"/>
              </a:rPr>
              <a:t>ou</a:t>
            </a:r>
            <a:r>
              <a:rPr sz="3200" spc="5" dirty="0">
                <a:latin typeface="Calibri"/>
                <a:cs typeface="Calibri"/>
              </a:rPr>
              <a:t>s  </a:t>
            </a:r>
            <a:r>
              <a:rPr sz="3200" dirty="0">
                <a:latin typeface="Calibri"/>
                <a:cs typeface="Calibri"/>
              </a:rPr>
              <a:t>f</a:t>
            </a:r>
            <a:r>
              <a:rPr sz="3200" spc="25" dirty="0">
                <a:latin typeface="Calibri"/>
                <a:cs typeface="Calibri"/>
              </a:rPr>
              <a:t>u</a:t>
            </a:r>
            <a:r>
              <a:rPr sz="3200" spc="35" dirty="0">
                <a:latin typeface="Calibri"/>
                <a:cs typeface="Calibri"/>
              </a:rPr>
              <a:t>n</a:t>
            </a:r>
            <a:r>
              <a:rPr sz="3200" spc="-10" dirty="0">
                <a:latin typeface="Calibri"/>
                <a:cs typeface="Calibri"/>
              </a:rPr>
              <a:t>c</a:t>
            </a:r>
            <a:r>
              <a:rPr sz="3200" spc="-30" dirty="0">
                <a:latin typeface="Calibri"/>
                <a:cs typeface="Calibri"/>
              </a:rPr>
              <a:t>t</a:t>
            </a:r>
            <a:r>
              <a:rPr sz="3200" spc="5" dirty="0">
                <a:latin typeface="Calibri"/>
                <a:cs typeface="Calibri"/>
              </a:rPr>
              <a:t>i</a:t>
            </a:r>
            <a:r>
              <a:rPr sz="3200" spc="40" dirty="0">
                <a:latin typeface="Calibri"/>
                <a:cs typeface="Calibri"/>
              </a:rPr>
              <a:t>o</a:t>
            </a:r>
            <a:r>
              <a:rPr sz="3200" spc="35" dirty="0">
                <a:latin typeface="Calibri"/>
                <a:cs typeface="Calibri"/>
              </a:rPr>
              <a:t>n</a:t>
            </a:r>
            <a:r>
              <a:rPr sz="3200" spc="10" dirty="0">
                <a:latin typeface="Calibri"/>
                <a:cs typeface="Calibri"/>
              </a:rPr>
              <a:t>s</a:t>
            </a:r>
            <a:r>
              <a:rPr sz="3200" spc="-190" dirty="0">
                <a:latin typeface="Calibri"/>
                <a:cs typeface="Calibri"/>
              </a:rPr>
              <a:t> </a:t>
            </a:r>
            <a:r>
              <a:rPr sz="3200" spc="35" dirty="0">
                <a:latin typeface="Calibri"/>
                <a:cs typeface="Calibri"/>
              </a:rPr>
              <a:t>d</a:t>
            </a:r>
            <a:r>
              <a:rPr sz="3200" spc="-25" dirty="0">
                <a:latin typeface="Calibri"/>
                <a:cs typeface="Calibri"/>
              </a:rPr>
              <a:t>e</a:t>
            </a:r>
            <a:r>
              <a:rPr sz="3200" spc="35" dirty="0">
                <a:latin typeface="Calibri"/>
                <a:cs typeface="Calibri"/>
              </a:rPr>
              <a:t>p</a:t>
            </a:r>
            <a:r>
              <a:rPr sz="3200" spc="-25" dirty="0">
                <a:latin typeface="Calibri"/>
                <a:cs typeface="Calibri"/>
              </a:rPr>
              <a:t>e</a:t>
            </a:r>
            <a:r>
              <a:rPr sz="3200" spc="35" dirty="0">
                <a:latin typeface="Calibri"/>
                <a:cs typeface="Calibri"/>
              </a:rPr>
              <a:t>nd</a:t>
            </a:r>
            <a:r>
              <a:rPr sz="3200" spc="5" dirty="0">
                <a:latin typeface="Calibri"/>
                <a:cs typeface="Calibri"/>
              </a:rPr>
              <a:t>i</a:t>
            </a:r>
            <a:r>
              <a:rPr sz="3200" spc="50" dirty="0">
                <a:latin typeface="Calibri"/>
                <a:cs typeface="Calibri"/>
              </a:rPr>
              <a:t>n</a:t>
            </a:r>
            <a:r>
              <a:rPr sz="3200" spc="10" dirty="0">
                <a:latin typeface="Calibri"/>
                <a:cs typeface="Calibri"/>
              </a:rPr>
              <a:t>g</a:t>
            </a:r>
            <a:r>
              <a:rPr sz="3200" spc="-145" dirty="0">
                <a:latin typeface="Calibri"/>
                <a:cs typeface="Calibri"/>
              </a:rPr>
              <a:t> </a:t>
            </a:r>
            <a:r>
              <a:rPr sz="3200" spc="30" dirty="0">
                <a:latin typeface="Calibri"/>
                <a:cs typeface="Calibri"/>
              </a:rPr>
              <a:t>o</a:t>
            </a:r>
            <a:r>
              <a:rPr sz="3200" spc="10" dirty="0">
                <a:latin typeface="Calibri"/>
                <a:cs typeface="Calibri"/>
              </a:rPr>
              <a:t>n</a:t>
            </a:r>
            <a:r>
              <a:rPr sz="3200" spc="-25" dirty="0">
                <a:latin typeface="Calibri"/>
                <a:cs typeface="Calibri"/>
              </a:rPr>
              <a:t> </a:t>
            </a:r>
            <a:r>
              <a:rPr sz="3200" spc="-30" dirty="0">
                <a:latin typeface="Calibri"/>
                <a:cs typeface="Calibri"/>
              </a:rPr>
              <a:t>t</a:t>
            </a:r>
            <a:r>
              <a:rPr sz="3200" spc="35" dirty="0">
                <a:latin typeface="Calibri"/>
                <a:cs typeface="Calibri"/>
              </a:rPr>
              <a:t>h</a:t>
            </a:r>
            <a:r>
              <a:rPr sz="3200" spc="10" dirty="0">
                <a:latin typeface="Calibri"/>
                <a:cs typeface="Calibri"/>
              </a:rPr>
              <a:t>e</a:t>
            </a:r>
            <a:r>
              <a:rPr sz="3200" spc="-80" dirty="0">
                <a:latin typeface="Calibri"/>
                <a:cs typeface="Calibri"/>
              </a:rPr>
              <a:t> </a:t>
            </a:r>
            <a:r>
              <a:rPr sz="3200" spc="-10" dirty="0">
                <a:latin typeface="Calibri"/>
                <a:cs typeface="Calibri"/>
              </a:rPr>
              <a:t>c</a:t>
            </a:r>
            <a:r>
              <a:rPr sz="3200" spc="-25" dirty="0">
                <a:latin typeface="Calibri"/>
                <a:cs typeface="Calibri"/>
              </a:rPr>
              <a:t>e</a:t>
            </a:r>
            <a:r>
              <a:rPr sz="3200" spc="5" dirty="0">
                <a:latin typeface="Calibri"/>
                <a:cs typeface="Calibri"/>
              </a:rPr>
              <a:t>ll</a:t>
            </a:r>
            <a:r>
              <a:rPr sz="3200" spc="35" dirty="0">
                <a:latin typeface="Calibri"/>
                <a:cs typeface="Calibri"/>
              </a:rPr>
              <a:t> </a:t>
            </a:r>
            <a:r>
              <a:rPr sz="3200" spc="-25" dirty="0">
                <a:latin typeface="Calibri"/>
                <a:cs typeface="Calibri"/>
              </a:rPr>
              <a:t>ty</a:t>
            </a:r>
            <a:r>
              <a:rPr sz="3200" spc="35" dirty="0">
                <a:latin typeface="Calibri"/>
                <a:cs typeface="Calibri"/>
              </a:rPr>
              <a:t>p</a:t>
            </a:r>
            <a:r>
              <a:rPr sz="3200" spc="10" dirty="0">
                <a:latin typeface="Calibri"/>
                <a:cs typeface="Calibri"/>
              </a:rPr>
              <a:t>e</a:t>
            </a:r>
            <a:endParaRPr sz="3200">
              <a:latin typeface="Calibri"/>
              <a:cs typeface="Calibri"/>
            </a:endParaRPr>
          </a:p>
          <a:p>
            <a:pPr>
              <a:lnSpc>
                <a:spcPct val="100000"/>
              </a:lnSpc>
              <a:spcBef>
                <a:spcPts val="10"/>
              </a:spcBef>
            </a:pPr>
            <a:endParaRPr sz="3750">
              <a:latin typeface="Calibri"/>
              <a:cs typeface="Calibri"/>
            </a:endParaRPr>
          </a:p>
          <a:p>
            <a:pPr marL="12700">
              <a:lnSpc>
                <a:spcPct val="100000"/>
              </a:lnSpc>
            </a:pPr>
            <a:r>
              <a:rPr sz="3200" spc="-5" dirty="0">
                <a:latin typeface="Calibri"/>
                <a:cs typeface="Calibri"/>
              </a:rPr>
              <a:t>There</a:t>
            </a:r>
            <a:r>
              <a:rPr sz="3200" spc="-20" dirty="0">
                <a:latin typeface="Calibri"/>
                <a:cs typeface="Calibri"/>
              </a:rPr>
              <a:t> </a:t>
            </a:r>
            <a:r>
              <a:rPr sz="3200" spc="-10" dirty="0">
                <a:latin typeface="Calibri"/>
                <a:cs typeface="Calibri"/>
              </a:rPr>
              <a:t>are</a:t>
            </a:r>
            <a:r>
              <a:rPr sz="3200" spc="-80" dirty="0">
                <a:latin typeface="Calibri"/>
                <a:cs typeface="Calibri"/>
              </a:rPr>
              <a:t> </a:t>
            </a:r>
            <a:r>
              <a:rPr sz="3200" spc="-10" dirty="0">
                <a:latin typeface="Calibri"/>
                <a:cs typeface="Calibri"/>
              </a:rPr>
              <a:t>different</a:t>
            </a:r>
            <a:r>
              <a:rPr sz="3200" spc="-90" dirty="0">
                <a:latin typeface="Calibri"/>
                <a:cs typeface="Calibri"/>
              </a:rPr>
              <a:t> </a:t>
            </a:r>
            <a:r>
              <a:rPr sz="3200" spc="-5" dirty="0">
                <a:latin typeface="Calibri"/>
                <a:cs typeface="Calibri"/>
              </a:rPr>
              <a:t>types</a:t>
            </a:r>
            <a:r>
              <a:rPr sz="3200" spc="-45" dirty="0">
                <a:latin typeface="Calibri"/>
                <a:cs typeface="Calibri"/>
              </a:rPr>
              <a:t> </a:t>
            </a:r>
            <a:r>
              <a:rPr sz="3200" spc="20" dirty="0">
                <a:latin typeface="Calibri"/>
                <a:cs typeface="Calibri"/>
              </a:rPr>
              <a:t>of</a:t>
            </a:r>
            <a:r>
              <a:rPr sz="3200" spc="5" dirty="0">
                <a:latin typeface="Calibri"/>
                <a:cs typeface="Calibri"/>
              </a:rPr>
              <a:t> </a:t>
            </a:r>
            <a:r>
              <a:rPr sz="3200" dirty="0">
                <a:latin typeface="Calibri"/>
                <a:cs typeface="Calibri"/>
              </a:rPr>
              <a:t>vacuoles:</a:t>
            </a:r>
            <a:endParaRPr sz="3200">
              <a:latin typeface="Calibri"/>
              <a:cs typeface="Calibri"/>
            </a:endParaRPr>
          </a:p>
          <a:p>
            <a:pPr marL="355600">
              <a:lnSpc>
                <a:spcPct val="100000"/>
              </a:lnSpc>
              <a:spcBef>
                <a:spcPts val="440"/>
              </a:spcBef>
            </a:pPr>
            <a:r>
              <a:rPr sz="3200" spc="-5" dirty="0">
                <a:latin typeface="Calibri"/>
                <a:cs typeface="Calibri"/>
              </a:rPr>
              <a:t>-</a:t>
            </a:r>
            <a:r>
              <a:rPr sz="3200" b="1" spc="-5" dirty="0">
                <a:solidFill>
                  <a:srgbClr val="FF0000"/>
                </a:solidFill>
                <a:latin typeface="Calibri"/>
                <a:cs typeface="Calibri"/>
              </a:rPr>
              <a:t>central</a:t>
            </a:r>
            <a:r>
              <a:rPr sz="3200" b="1" spc="-110" dirty="0">
                <a:solidFill>
                  <a:srgbClr val="FF0000"/>
                </a:solidFill>
                <a:latin typeface="Calibri"/>
                <a:cs typeface="Calibri"/>
              </a:rPr>
              <a:t> </a:t>
            </a:r>
            <a:r>
              <a:rPr sz="3200" b="1" spc="-5" dirty="0">
                <a:solidFill>
                  <a:srgbClr val="FF0000"/>
                </a:solidFill>
                <a:latin typeface="Calibri"/>
                <a:cs typeface="Calibri"/>
              </a:rPr>
              <a:t>vacuole</a:t>
            </a:r>
            <a:r>
              <a:rPr sz="3200" b="1" spc="-15" dirty="0">
                <a:solidFill>
                  <a:srgbClr val="FF0000"/>
                </a:solidFill>
                <a:latin typeface="Calibri"/>
                <a:cs typeface="Calibri"/>
              </a:rPr>
              <a:t> </a:t>
            </a:r>
            <a:r>
              <a:rPr sz="3200" spc="10" dirty="0">
                <a:latin typeface="Calibri"/>
                <a:cs typeface="Calibri"/>
              </a:rPr>
              <a:t>in</a:t>
            </a:r>
            <a:r>
              <a:rPr sz="3200" spc="-25" dirty="0">
                <a:latin typeface="Calibri"/>
                <a:cs typeface="Calibri"/>
              </a:rPr>
              <a:t> </a:t>
            </a:r>
            <a:r>
              <a:rPr sz="3200" spc="25" dirty="0">
                <a:latin typeface="Calibri"/>
                <a:cs typeface="Calibri"/>
              </a:rPr>
              <a:t>plant</a:t>
            </a:r>
            <a:r>
              <a:rPr sz="3200" spc="-165" dirty="0">
                <a:latin typeface="Calibri"/>
                <a:cs typeface="Calibri"/>
              </a:rPr>
              <a:t> </a:t>
            </a:r>
            <a:r>
              <a:rPr sz="3200" dirty="0">
                <a:latin typeface="Calibri"/>
                <a:cs typeface="Calibri"/>
              </a:rPr>
              <a:t>cells</a:t>
            </a:r>
            <a:endParaRPr sz="3200">
              <a:latin typeface="Calibri"/>
              <a:cs typeface="Calibri"/>
            </a:endParaRPr>
          </a:p>
          <a:p>
            <a:pPr marL="355600">
              <a:lnSpc>
                <a:spcPct val="100000"/>
              </a:lnSpc>
              <a:spcBef>
                <a:spcPts val="440"/>
              </a:spcBef>
            </a:pPr>
            <a:r>
              <a:rPr sz="3200" dirty="0">
                <a:latin typeface="Calibri"/>
                <a:cs typeface="Calibri"/>
              </a:rPr>
              <a:t>-contractile</a:t>
            </a:r>
            <a:r>
              <a:rPr sz="3200" spc="-160" dirty="0">
                <a:latin typeface="Calibri"/>
                <a:cs typeface="Calibri"/>
              </a:rPr>
              <a:t> </a:t>
            </a:r>
            <a:r>
              <a:rPr sz="3200" dirty="0">
                <a:latin typeface="Calibri"/>
                <a:cs typeface="Calibri"/>
              </a:rPr>
              <a:t>vacuole</a:t>
            </a:r>
            <a:r>
              <a:rPr sz="3200" spc="-80" dirty="0">
                <a:latin typeface="Calibri"/>
                <a:cs typeface="Calibri"/>
              </a:rPr>
              <a:t> </a:t>
            </a:r>
            <a:r>
              <a:rPr sz="3200" spc="20" dirty="0">
                <a:latin typeface="Calibri"/>
                <a:cs typeface="Calibri"/>
              </a:rPr>
              <a:t>of</a:t>
            </a:r>
            <a:r>
              <a:rPr sz="3200" spc="-60" dirty="0">
                <a:latin typeface="Calibri"/>
                <a:cs typeface="Calibri"/>
              </a:rPr>
              <a:t> </a:t>
            </a:r>
            <a:r>
              <a:rPr sz="3200" spc="10" dirty="0">
                <a:latin typeface="Calibri"/>
                <a:cs typeface="Calibri"/>
              </a:rPr>
              <a:t>some</a:t>
            </a:r>
            <a:r>
              <a:rPr sz="3200" spc="-85" dirty="0">
                <a:latin typeface="Calibri"/>
                <a:cs typeface="Calibri"/>
              </a:rPr>
              <a:t> </a:t>
            </a:r>
            <a:r>
              <a:rPr sz="3200" spc="-5" dirty="0">
                <a:latin typeface="Calibri"/>
                <a:cs typeface="Calibri"/>
              </a:rPr>
              <a:t>protists</a:t>
            </a:r>
            <a:endParaRPr sz="3200">
              <a:latin typeface="Calibri"/>
              <a:cs typeface="Calibri"/>
            </a:endParaRPr>
          </a:p>
          <a:p>
            <a:pPr marL="355600">
              <a:lnSpc>
                <a:spcPct val="100000"/>
              </a:lnSpc>
              <a:spcBef>
                <a:spcPts val="370"/>
              </a:spcBef>
            </a:pPr>
            <a:r>
              <a:rPr sz="3200" dirty="0">
                <a:latin typeface="Calibri"/>
                <a:cs typeface="Calibri"/>
              </a:rPr>
              <a:t>-vacuoles</a:t>
            </a:r>
            <a:r>
              <a:rPr sz="3200" spc="-65" dirty="0">
                <a:latin typeface="Calibri"/>
                <a:cs typeface="Calibri"/>
              </a:rPr>
              <a:t> </a:t>
            </a:r>
            <a:r>
              <a:rPr sz="3200" spc="-10" dirty="0">
                <a:latin typeface="Calibri"/>
                <a:cs typeface="Calibri"/>
              </a:rPr>
              <a:t>for</a:t>
            </a:r>
            <a:r>
              <a:rPr sz="3200" spc="-75" dirty="0">
                <a:latin typeface="Calibri"/>
                <a:cs typeface="Calibri"/>
              </a:rPr>
              <a:t> </a:t>
            </a:r>
            <a:r>
              <a:rPr sz="3200" dirty="0">
                <a:latin typeface="Calibri"/>
                <a:cs typeface="Calibri"/>
              </a:rPr>
              <a:t>storage</a:t>
            </a:r>
            <a:endParaRPr sz="320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54</a:t>
            </a:fld>
            <a:endParaRPr dirty="0"/>
          </a:p>
        </p:txBody>
      </p:sp>
      <p:sp>
        <p:nvSpPr>
          <p:cNvPr id="2" name="object 2"/>
          <p:cNvSpPr txBox="1">
            <a:spLocks noGrp="1"/>
          </p:cNvSpPr>
          <p:nvPr>
            <p:ph type="title"/>
          </p:nvPr>
        </p:nvSpPr>
        <p:spPr>
          <a:prstGeom prst="rect">
            <a:avLst/>
          </a:prstGeom>
        </p:spPr>
        <p:txBody>
          <a:bodyPr vert="horz" wrap="square" lIns="0" tIns="16510" rIns="0" bIns="0" rtlCol="0">
            <a:spAutoFit/>
          </a:bodyPr>
          <a:lstStyle/>
          <a:p>
            <a:pPr marL="22860">
              <a:lnSpc>
                <a:spcPct val="100000"/>
              </a:lnSpc>
              <a:spcBef>
                <a:spcPts val="130"/>
              </a:spcBef>
            </a:pPr>
            <a:r>
              <a:rPr dirty="0"/>
              <a:t>Endomembrane</a:t>
            </a:r>
            <a:r>
              <a:rPr spc="-175" dirty="0"/>
              <a:t> </a:t>
            </a:r>
            <a:r>
              <a:rPr spc="-40" dirty="0"/>
              <a:t>System</a:t>
            </a:r>
          </a:p>
        </p:txBody>
      </p:sp>
      <p:sp>
        <p:nvSpPr>
          <p:cNvPr id="3" name="object 3"/>
          <p:cNvSpPr txBox="1"/>
          <p:nvPr/>
        </p:nvSpPr>
        <p:spPr>
          <a:xfrm>
            <a:off x="536575" y="1508124"/>
            <a:ext cx="6849109" cy="4546600"/>
          </a:xfrm>
          <a:prstGeom prst="rect">
            <a:avLst/>
          </a:prstGeom>
        </p:spPr>
        <p:txBody>
          <a:bodyPr vert="horz" wrap="square" lIns="0" tIns="114935" rIns="0" bIns="0" rtlCol="0">
            <a:spAutoFit/>
          </a:bodyPr>
          <a:lstStyle/>
          <a:p>
            <a:pPr marL="12700">
              <a:lnSpc>
                <a:spcPct val="100000"/>
              </a:lnSpc>
              <a:spcBef>
                <a:spcPts val="905"/>
              </a:spcBef>
            </a:pPr>
            <a:r>
              <a:rPr sz="3200" b="1" spc="15" dirty="0">
                <a:solidFill>
                  <a:srgbClr val="FF0000"/>
                </a:solidFill>
                <a:latin typeface="Calibri"/>
                <a:cs typeface="Calibri"/>
              </a:rPr>
              <a:t>En</a:t>
            </a:r>
            <a:r>
              <a:rPr sz="3200" b="1" spc="-5" dirty="0">
                <a:solidFill>
                  <a:srgbClr val="FF0000"/>
                </a:solidFill>
                <a:latin typeface="Calibri"/>
                <a:cs typeface="Calibri"/>
              </a:rPr>
              <a:t>d</a:t>
            </a:r>
            <a:r>
              <a:rPr sz="3200" b="1" spc="5" dirty="0">
                <a:solidFill>
                  <a:srgbClr val="FF0000"/>
                </a:solidFill>
                <a:latin typeface="Calibri"/>
                <a:cs typeface="Calibri"/>
              </a:rPr>
              <a:t>o</a:t>
            </a:r>
            <a:r>
              <a:rPr sz="3200" b="1" spc="15" dirty="0">
                <a:solidFill>
                  <a:srgbClr val="FF0000"/>
                </a:solidFill>
                <a:latin typeface="Calibri"/>
                <a:cs typeface="Calibri"/>
              </a:rPr>
              <a:t>m</a:t>
            </a:r>
            <a:r>
              <a:rPr sz="3200" b="1" spc="35" dirty="0">
                <a:solidFill>
                  <a:srgbClr val="FF0000"/>
                </a:solidFill>
                <a:latin typeface="Calibri"/>
                <a:cs typeface="Calibri"/>
              </a:rPr>
              <a:t>e</a:t>
            </a:r>
            <a:r>
              <a:rPr sz="3200" b="1" spc="15" dirty="0">
                <a:solidFill>
                  <a:srgbClr val="FF0000"/>
                </a:solidFill>
                <a:latin typeface="Calibri"/>
                <a:cs typeface="Calibri"/>
              </a:rPr>
              <a:t>mb</a:t>
            </a:r>
            <a:r>
              <a:rPr sz="3200" b="1" spc="-95" dirty="0">
                <a:solidFill>
                  <a:srgbClr val="FF0000"/>
                </a:solidFill>
                <a:latin typeface="Calibri"/>
                <a:cs typeface="Calibri"/>
              </a:rPr>
              <a:t>r</a:t>
            </a:r>
            <a:r>
              <a:rPr sz="3200" b="1" spc="-10" dirty="0">
                <a:solidFill>
                  <a:srgbClr val="FF0000"/>
                </a:solidFill>
                <a:latin typeface="Calibri"/>
                <a:cs typeface="Calibri"/>
              </a:rPr>
              <a:t>a</a:t>
            </a:r>
            <a:r>
              <a:rPr sz="3200" b="1" spc="15" dirty="0">
                <a:solidFill>
                  <a:srgbClr val="FF0000"/>
                </a:solidFill>
                <a:latin typeface="Calibri"/>
                <a:cs typeface="Calibri"/>
              </a:rPr>
              <a:t>ne</a:t>
            </a:r>
            <a:r>
              <a:rPr sz="3200" b="1" spc="-180" dirty="0">
                <a:solidFill>
                  <a:srgbClr val="FF0000"/>
                </a:solidFill>
                <a:latin typeface="Calibri"/>
                <a:cs typeface="Calibri"/>
              </a:rPr>
              <a:t> </a:t>
            </a:r>
            <a:r>
              <a:rPr sz="3200" b="1" spc="-80" dirty="0">
                <a:solidFill>
                  <a:srgbClr val="FF0000"/>
                </a:solidFill>
                <a:latin typeface="Calibri"/>
                <a:cs typeface="Calibri"/>
              </a:rPr>
              <a:t>s</a:t>
            </a:r>
            <a:r>
              <a:rPr sz="3200" b="1" spc="-25" dirty="0">
                <a:solidFill>
                  <a:srgbClr val="FF0000"/>
                </a:solidFill>
                <a:latin typeface="Calibri"/>
                <a:cs typeface="Calibri"/>
              </a:rPr>
              <a:t>y</a:t>
            </a:r>
            <a:r>
              <a:rPr sz="3200" b="1" spc="-5" dirty="0">
                <a:solidFill>
                  <a:srgbClr val="FF0000"/>
                </a:solidFill>
                <a:latin typeface="Calibri"/>
                <a:cs typeface="Calibri"/>
              </a:rPr>
              <a:t>s</a:t>
            </a:r>
            <a:r>
              <a:rPr sz="3200" b="1" spc="-60" dirty="0">
                <a:solidFill>
                  <a:srgbClr val="FF0000"/>
                </a:solidFill>
                <a:latin typeface="Calibri"/>
                <a:cs typeface="Calibri"/>
              </a:rPr>
              <a:t>t</a:t>
            </a:r>
            <a:r>
              <a:rPr sz="3200" b="1" spc="35" dirty="0">
                <a:solidFill>
                  <a:srgbClr val="FF0000"/>
                </a:solidFill>
                <a:latin typeface="Calibri"/>
                <a:cs typeface="Calibri"/>
              </a:rPr>
              <a:t>e</a:t>
            </a:r>
            <a:r>
              <a:rPr sz="3200" b="1" spc="20" dirty="0">
                <a:solidFill>
                  <a:srgbClr val="FF0000"/>
                </a:solidFill>
                <a:latin typeface="Calibri"/>
                <a:cs typeface="Calibri"/>
              </a:rPr>
              <a:t>m</a:t>
            </a:r>
            <a:endParaRPr sz="3200">
              <a:latin typeface="Calibri"/>
              <a:cs typeface="Calibri"/>
            </a:endParaRPr>
          </a:p>
          <a:p>
            <a:pPr marL="355600" marR="5080">
              <a:lnSpc>
                <a:spcPct val="100000"/>
              </a:lnSpc>
              <a:spcBef>
                <a:spcPts val="815"/>
              </a:spcBef>
            </a:pPr>
            <a:r>
              <a:rPr sz="3200" spc="-10" dirty="0">
                <a:latin typeface="Calibri"/>
                <a:cs typeface="Calibri"/>
              </a:rPr>
              <a:t>-</a:t>
            </a:r>
            <a:r>
              <a:rPr sz="3200" spc="10" dirty="0">
                <a:latin typeface="Calibri"/>
                <a:cs typeface="Calibri"/>
              </a:rPr>
              <a:t>a</a:t>
            </a:r>
            <a:r>
              <a:rPr sz="3200" spc="-25" dirty="0">
                <a:latin typeface="Calibri"/>
                <a:cs typeface="Calibri"/>
              </a:rPr>
              <a:t> </a:t>
            </a:r>
            <a:r>
              <a:rPr sz="3200" spc="15" dirty="0">
                <a:latin typeface="Calibri"/>
                <a:cs typeface="Calibri"/>
              </a:rPr>
              <a:t>s</a:t>
            </a:r>
            <a:r>
              <a:rPr sz="3200" spc="-25" dirty="0">
                <a:latin typeface="Calibri"/>
                <a:cs typeface="Calibri"/>
              </a:rPr>
              <a:t>e</a:t>
            </a:r>
            <a:r>
              <a:rPr sz="3200" spc="5" dirty="0">
                <a:latin typeface="Calibri"/>
                <a:cs typeface="Calibri"/>
              </a:rPr>
              <a:t>ri</a:t>
            </a:r>
            <a:r>
              <a:rPr sz="3200" spc="-20" dirty="0">
                <a:latin typeface="Calibri"/>
                <a:cs typeface="Calibri"/>
              </a:rPr>
              <a:t>e</a:t>
            </a:r>
            <a:r>
              <a:rPr sz="3200" spc="10" dirty="0">
                <a:latin typeface="Calibri"/>
                <a:cs typeface="Calibri"/>
              </a:rPr>
              <a:t>s</a:t>
            </a:r>
            <a:r>
              <a:rPr sz="3200" spc="-40" dirty="0">
                <a:latin typeface="Calibri"/>
                <a:cs typeface="Calibri"/>
              </a:rPr>
              <a:t> </a:t>
            </a:r>
            <a:r>
              <a:rPr sz="3200" spc="35" dirty="0">
                <a:latin typeface="Calibri"/>
                <a:cs typeface="Calibri"/>
              </a:rPr>
              <a:t>o</a:t>
            </a:r>
            <a:r>
              <a:rPr sz="3200" spc="5" dirty="0">
                <a:latin typeface="Calibri"/>
                <a:cs typeface="Calibri"/>
              </a:rPr>
              <a:t>f</a:t>
            </a:r>
            <a:r>
              <a:rPr sz="3200" spc="-60" dirty="0">
                <a:latin typeface="Calibri"/>
                <a:cs typeface="Calibri"/>
              </a:rPr>
              <a:t> </a:t>
            </a:r>
            <a:r>
              <a:rPr sz="3200" spc="-10" dirty="0">
                <a:latin typeface="Calibri"/>
                <a:cs typeface="Calibri"/>
              </a:rPr>
              <a:t>m</a:t>
            </a:r>
            <a:r>
              <a:rPr sz="3200" spc="-25" dirty="0">
                <a:latin typeface="Calibri"/>
                <a:cs typeface="Calibri"/>
              </a:rPr>
              <a:t>e</a:t>
            </a:r>
            <a:r>
              <a:rPr sz="3200" spc="-10" dirty="0">
                <a:latin typeface="Calibri"/>
                <a:cs typeface="Calibri"/>
              </a:rPr>
              <a:t>m</a:t>
            </a:r>
            <a:r>
              <a:rPr sz="3200" spc="40" dirty="0">
                <a:latin typeface="Calibri"/>
                <a:cs typeface="Calibri"/>
              </a:rPr>
              <a:t>b</a:t>
            </a:r>
            <a:r>
              <a:rPr sz="3200" spc="-70" dirty="0">
                <a:latin typeface="Calibri"/>
                <a:cs typeface="Calibri"/>
              </a:rPr>
              <a:t>r</a:t>
            </a:r>
            <a:r>
              <a:rPr sz="3200" spc="40" dirty="0">
                <a:latin typeface="Calibri"/>
                <a:cs typeface="Calibri"/>
              </a:rPr>
              <a:t>an</a:t>
            </a:r>
            <a:r>
              <a:rPr sz="3200" spc="-25" dirty="0">
                <a:latin typeface="Calibri"/>
                <a:cs typeface="Calibri"/>
              </a:rPr>
              <a:t>e</a:t>
            </a:r>
            <a:r>
              <a:rPr sz="3200" spc="10" dirty="0">
                <a:latin typeface="Calibri"/>
                <a:cs typeface="Calibri"/>
              </a:rPr>
              <a:t>s</a:t>
            </a:r>
            <a:r>
              <a:rPr sz="3200" spc="-40" dirty="0">
                <a:latin typeface="Calibri"/>
                <a:cs typeface="Calibri"/>
              </a:rPr>
              <a:t> </a:t>
            </a:r>
            <a:r>
              <a:rPr sz="3200" spc="-25" dirty="0">
                <a:latin typeface="Calibri"/>
                <a:cs typeface="Calibri"/>
              </a:rPr>
              <a:t>t</a:t>
            </a:r>
            <a:r>
              <a:rPr sz="3200" spc="40" dirty="0">
                <a:latin typeface="Calibri"/>
                <a:cs typeface="Calibri"/>
              </a:rPr>
              <a:t>h</a:t>
            </a:r>
            <a:r>
              <a:rPr sz="3200" spc="-70" dirty="0">
                <a:latin typeface="Calibri"/>
                <a:cs typeface="Calibri"/>
              </a:rPr>
              <a:t>r</a:t>
            </a:r>
            <a:r>
              <a:rPr sz="3200" spc="35" dirty="0">
                <a:latin typeface="Calibri"/>
                <a:cs typeface="Calibri"/>
              </a:rPr>
              <a:t>o</a:t>
            </a:r>
            <a:r>
              <a:rPr sz="3200" spc="40" dirty="0">
                <a:latin typeface="Calibri"/>
                <a:cs typeface="Calibri"/>
              </a:rPr>
              <a:t>u</a:t>
            </a:r>
            <a:r>
              <a:rPr sz="3200" spc="-15" dirty="0">
                <a:latin typeface="Calibri"/>
                <a:cs typeface="Calibri"/>
              </a:rPr>
              <a:t>g</a:t>
            </a:r>
            <a:r>
              <a:rPr sz="3200" spc="40" dirty="0">
                <a:latin typeface="Calibri"/>
                <a:cs typeface="Calibri"/>
              </a:rPr>
              <a:t>h</a:t>
            </a:r>
            <a:r>
              <a:rPr sz="3200" spc="35" dirty="0">
                <a:latin typeface="Calibri"/>
                <a:cs typeface="Calibri"/>
              </a:rPr>
              <a:t>o</a:t>
            </a:r>
            <a:r>
              <a:rPr sz="3200" spc="40" dirty="0">
                <a:latin typeface="Calibri"/>
                <a:cs typeface="Calibri"/>
              </a:rPr>
              <a:t>u</a:t>
            </a:r>
            <a:r>
              <a:rPr sz="3200" spc="10" dirty="0">
                <a:latin typeface="Calibri"/>
                <a:cs typeface="Calibri"/>
              </a:rPr>
              <a:t>t</a:t>
            </a:r>
            <a:r>
              <a:rPr sz="3200" spc="-229" dirty="0">
                <a:latin typeface="Calibri"/>
                <a:cs typeface="Calibri"/>
              </a:rPr>
              <a:t> </a:t>
            </a:r>
            <a:r>
              <a:rPr sz="3200" spc="-25" dirty="0">
                <a:latin typeface="Calibri"/>
                <a:cs typeface="Calibri"/>
              </a:rPr>
              <a:t>t</a:t>
            </a:r>
            <a:r>
              <a:rPr sz="3200" spc="40" dirty="0">
                <a:latin typeface="Calibri"/>
                <a:cs typeface="Calibri"/>
              </a:rPr>
              <a:t>h</a:t>
            </a:r>
            <a:r>
              <a:rPr sz="3200" spc="5" dirty="0">
                <a:latin typeface="Calibri"/>
                <a:cs typeface="Calibri"/>
              </a:rPr>
              <a:t>e  </a:t>
            </a:r>
            <a:r>
              <a:rPr sz="3200" spc="10" dirty="0">
                <a:latin typeface="Calibri"/>
                <a:cs typeface="Calibri"/>
              </a:rPr>
              <a:t>cytoplasm</a:t>
            </a:r>
            <a:endParaRPr sz="3200">
              <a:latin typeface="Calibri"/>
              <a:cs typeface="Calibri"/>
            </a:endParaRPr>
          </a:p>
          <a:p>
            <a:pPr marL="355600" marR="137160">
              <a:lnSpc>
                <a:spcPct val="100000"/>
              </a:lnSpc>
              <a:spcBef>
                <a:spcPts val="810"/>
              </a:spcBef>
            </a:pPr>
            <a:r>
              <a:rPr sz="3200" spc="5" dirty="0">
                <a:latin typeface="Calibri"/>
                <a:cs typeface="Calibri"/>
              </a:rPr>
              <a:t>-divides</a:t>
            </a:r>
            <a:r>
              <a:rPr sz="3200" spc="-120" dirty="0">
                <a:latin typeface="Calibri"/>
                <a:cs typeface="Calibri"/>
              </a:rPr>
              <a:t> </a:t>
            </a:r>
            <a:r>
              <a:rPr sz="3200" spc="-5" dirty="0">
                <a:latin typeface="Calibri"/>
                <a:cs typeface="Calibri"/>
              </a:rPr>
              <a:t>cell</a:t>
            </a:r>
            <a:r>
              <a:rPr sz="3200" spc="25" dirty="0">
                <a:latin typeface="Calibri"/>
                <a:cs typeface="Calibri"/>
              </a:rPr>
              <a:t> </a:t>
            </a:r>
            <a:r>
              <a:rPr sz="3200" spc="10" dirty="0">
                <a:latin typeface="Calibri"/>
                <a:cs typeface="Calibri"/>
              </a:rPr>
              <a:t>into</a:t>
            </a:r>
            <a:r>
              <a:rPr sz="3200" spc="-110" dirty="0">
                <a:latin typeface="Calibri"/>
                <a:cs typeface="Calibri"/>
              </a:rPr>
              <a:t> </a:t>
            </a:r>
            <a:r>
              <a:rPr sz="3200" spc="5" dirty="0">
                <a:latin typeface="Calibri"/>
                <a:cs typeface="Calibri"/>
              </a:rPr>
              <a:t>compartments</a:t>
            </a:r>
            <a:r>
              <a:rPr sz="3200" spc="-120" dirty="0">
                <a:latin typeface="Calibri"/>
                <a:cs typeface="Calibri"/>
              </a:rPr>
              <a:t> </a:t>
            </a:r>
            <a:r>
              <a:rPr sz="3200" dirty="0">
                <a:latin typeface="Calibri"/>
                <a:cs typeface="Calibri"/>
              </a:rPr>
              <a:t>where </a:t>
            </a:r>
            <a:r>
              <a:rPr sz="3200" spc="-710" dirty="0">
                <a:latin typeface="Calibri"/>
                <a:cs typeface="Calibri"/>
              </a:rPr>
              <a:t> </a:t>
            </a:r>
            <a:r>
              <a:rPr sz="3200" spc="35" dirty="0">
                <a:latin typeface="Calibri"/>
                <a:cs typeface="Calibri"/>
              </a:rPr>
              <a:t>d</a:t>
            </a:r>
            <a:r>
              <a:rPr sz="3200" spc="5" dirty="0">
                <a:latin typeface="Calibri"/>
                <a:cs typeface="Calibri"/>
              </a:rPr>
              <a:t>if</a:t>
            </a:r>
            <a:r>
              <a:rPr sz="3200" spc="-85" dirty="0">
                <a:latin typeface="Calibri"/>
                <a:cs typeface="Calibri"/>
              </a:rPr>
              <a:t>f</a:t>
            </a:r>
            <a:r>
              <a:rPr sz="3200" spc="-25" dirty="0">
                <a:latin typeface="Calibri"/>
                <a:cs typeface="Calibri"/>
              </a:rPr>
              <a:t>e</a:t>
            </a:r>
            <a:r>
              <a:rPr sz="3200" spc="-75" dirty="0">
                <a:latin typeface="Calibri"/>
                <a:cs typeface="Calibri"/>
              </a:rPr>
              <a:t>r</a:t>
            </a:r>
            <a:r>
              <a:rPr sz="3200" spc="-25" dirty="0">
                <a:latin typeface="Calibri"/>
                <a:cs typeface="Calibri"/>
              </a:rPr>
              <a:t>e</a:t>
            </a:r>
            <a:r>
              <a:rPr sz="3200" spc="35" dirty="0">
                <a:latin typeface="Calibri"/>
                <a:cs typeface="Calibri"/>
              </a:rPr>
              <a:t>n</a:t>
            </a:r>
            <a:r>
              <a:rPr sz="3200" spc="5" dirty="0">
                <a:latin typeface="Calibri"/>
                <a:cs typeface="Calibri"/>
              </a:rPr>
              <a:t>t</a:t>
            </a:r>
            <a:r>
              <a:rPr sz="3200" spc="-85" dirty="0">
                <a:latin typeface="Calibri"/>
                <a:cs typeface="Calibri"/>
              </a:rPr>
              <a:t> </a:t>
            </a:r>
            <a:r>
              <a:rPr sz="3200" spc="-10" dirty="0">
                <a:latin typeface="Calibri"/>
                <a:cs typeface="Calibri"/>
              </a:rPr>
              <a:t>c</a:t>
            </a:r>
            <a:r>
              <a:rPr sz="3200" spc="-25" dirty="0">
                <a:latin typeface="Calibri"/>
                <a:cs typeface="Calibri"/>
              </a:rPr>
              <a:t>e</a:t>
            </a:r>
            <a:r>
              <a:rPr sz="3200" spc="5" dirty="0">
                <a:latin typeface="Calibri"/>
                <a:cs typeface="Calibri"/>
              </a:rPr>
              <a:t>l</a:t>
            </a:r>
            <a:r>
              <a:rPr sz="3200" spc="15" dirty="0">
                <a:latin typeface="Calibri"/>
                <a:cs typeface="Calibri"/>
              </a:rPr>
              <a:t>l</a:t>
            </a:r>
            <a:r>
              <a:rPr sz="3200" spc="35" dirty="0">
                <a:latin typeface="Calibri"/>
                <a:cs typeface="Calibri"/>
              </a:rPr>
              <a:t>u</a:t>
            </a:r>
            <a:r>
              <a:rPr sz="3200" spc="5" dirty="0">
                <a:latin typeface="Calibri"/>
                <a:cs typeface="Calibri"/>
              </a:rPr>
              <a:t>l</a:t>
            </a:r>
            <a:r>
              <a:rPr sz="3200" spc="40" dirty="0">
                <a:latin typeface="Calibri"/>
                <a:cs typeface="Calibri"/>
              </a:rPr>
              <a:t>a</a:t>
            </a:r>
            <a:r>
              <a:rPr sz="3200" spc="5" dirty="0">
                <a:latin typeface="Calibri"/>
                <a:cs typeface="Calibri"/>
              </a:rPr>
              <a:t>r</a:t>
            </a:r>
            <a:r>
              <a:rPr sz="3200" spc="-125" dirty="0">
                <a:latin typeface="Calibri"/>
                <a:cs typeface="Calibri"/>
              </a:rPr>
              <a:t> </a:t>
            </a:r>
            <a:r>
              <a:rPr sz="3200" dirty="0">
                <a:latin typeface="Calibri"/>
                <a:cs typeface="Calibri"/>
              </a:rPr>
              <a:t>f</a:t>
            </a:r>
            <a:r>
              <a:rPr sz="3200" spc="25" dirty="0">
                <a:latin typeface="Calibri"/>
                <a:cs typeface="Calibri"/>
              </a:rPr>
              <a:t>u</a:t>
            </a:r>
            <a:r>
              <a:rPr sz="3200" spc="35" dirty="0">
                <a:latin typeface="Calibri"/>
                <a:cs typeface="Calibri"/>
              </a:rPr>
              <a:t>n</a:t>
            </a:r>
            <a:r>
              <a:rPr sz="3200" spc="-10" dirty="0">
                <a:latin typeface="Calibri"/>
                <a:cs typeface="Calibri"/>
              </a:rPr>
              <a:t>c</a:t>
            </a:r>
            <a:r>
              <a:rPr sz="3200" spc="-30" dirty="0">
                <a:latin typeface="Calibri"/>
                <a:cs typeface="Calibri"/>
              </a:rPr>
              <a:t>t</a:t>
            </a:r>
            <a:r>
              <a:rPr sz="3200" spc="5" dirty="0">
                <a:latin typeface="Calibri"/>
                <a:cs typeface="Calibri"/>
              </a:rPr>
              <a:t>i</a:t>
            </a:r>
            <a:r>
              <a:rPr sz="3200" spc="40" dirty="0">
                <a:latin typeface="Calibri"/>
                <a:cs typeface="Calibri"/>
              </a:rPr>
              <a:t>o</a:t>
            </a:r>
            <a:r>
              <a:rPr sz="3200" spc="35" dirty="0">
                <a:latin typeface="Calibri"/>
                <a:cs typeface="Calibri"/>
              </a:rPr>
              <a:t>n</a:t>
            </a:r>
            <a:r>
              <a:rPr sz="3200" spc="10" dirty="0">
                <a:latin typeface="Calibri"/>
                <a:cs typeface="Calibri"/>
              </a:rPr>
              <a:t>s</a:t>
            </a:r>
            <a:r>
              <a:rPr sz="3200" spc="-190" dirty="0">
                <a:latin typeface="Calibri"/>
                <a:cs typeface="Calibri"/>
              </a:rPr>
              <a:t> </a:t>
            </a:r>
            <a:r>
              <a:rPr sz="3200" spc="30" dirty="0">
                <a:latin typeface="Calibri"/>
                <a:cs typeface="Calibri"/>
              </a:rPr>
              <a:t>o</a:t>
            </a:r>
            <a:r>
              <a:rPr sz="3200" spc="-10" dirty="0">
                <a:latin typeface="Calibri"/>
                <a:cs typeface="Calibri"/>
              </a:rPr>
              <a:t>cc</a:t>
            </a:r>
            <a:r>
              <a:rPr sz="3200" spc="35" dirty="0">
                <a:latin typeface="Calibri"/>
                <a:cs typeface="Calibri"/>
              </a:rPr>
              <a:t>u</a:t>
            </a:r>
            <a:r>
              <a:rPr sz="3200" spc="5" dirty="0">
                <a:latin typeface="Calibri"/>
                <a:cs typeface="Calibri"/>
              </a:rPr>
              <a:t>r</a:t>
            </a:r>
            <a:endParaRPr sz="3200">
              <a:latin typeface="Calibri"/>
              <a:cs typeface="Calibri"/>
            </a:endParaRPr>
          </a:p>
          <a:p>
            <a:pPr marL="755650" indent="-400685">
              <a:lnSpc>
                <a:spcPct val="100000"/>
              </a:lnSpc>
              <a:spcBef>
                <a:spcPts val="805"/>
              </a:spcBef>
              <a:buAutoNum type="arabicPeriod"/>
              <a:tabLst>
                <a:tab pos="756285" algn="l"/>
              </a:tabLst>
            </a:pPr>
            <a:r>
              <a:rPr sz="3200" spc="-25" dirty="0">
                <a:latin typeface="Calibri"/>
                <a:cs typeface="Calibri"/>
              </a:rPr>
              <a:t>e</a:t>
            </a:r>
            <a:r>
              <a:rPr sz="3200" spc="40" dirty="0">
                <a:latin typeface="Calibri"/>
                <a:cs typeface="Calibri"/>
              </a:rPr>
              <a:t>nd</a:t>
            </a:r>
            <a:r>
              <a:rPr sz="3200" spc="35" dirty="0">
                <a:latin typeface="Calibri"/>
                <a:cs typeface="Calibri"/>
              </a:rPr>
              <a:t>o</a:t>
            </a:r>
            <a:r>
              <a:rPr sz="3200" spc="40" dirty="0">
                <a:latin typeface="Calibri"/>
                <a:cs typeface="Calibri"/>
              </a:rPr>
              <a:t>p</a:t>
            </a:r>
            <a:r>
              <a:rPr sz="3200" spc="5" dirty="0">
                <a:latin typeface="Calibri"/>
                <a:cs typeface="Calibri"/>
              </a:rPr>
              <a:t>l</a:t>
            </a:r>
            <a:r>
              <a:rPr sz="3200" spc="40" dirty="0">
                <a:latin typeface="Calibri"/>
                <a:cs typeface="Calibri"/>
              </a:rPr>
              <a:t>a</a:t>
            </a:r>
            <a:r>
              <a:rPr sz="3200" spc="15" dirty="0">
                <a:latin typeface="Calibri"/>
                <a:cs typeface="Calibri"/>
              </a:rPr>
              <a:t>s</a:t>
            </a:r>
            <a:r>
              <a:rPr sz="3200" spc="-10" dirty="0">
                <a:latin typeface="Calibri"/>
                <a:cs typeface="Calibri"/>
              </a:rPr>
              <a:t>m</a:t>
            </a:r>
            <a:r>
              <a:rPr sz="3200" spc="5" dirty="0">
                <a:latin typeface="Calibri"/>
                <a:cs typeface="Calibri"/>
              </a:rPr>
              <a:t>ic</a:t>
            </a:r>
            <a:r>
              <a:rPr sz="3200" spc="-204" dirty="0">
                <a:latin typeface="Calibri"/>
                <a:cs typeface="Calibri"/>
              </a:rPr>
              <a:t> </a:t>
            </a:r>
            <a:r>
              <a:rPr sz="3200" spc="-70" dirty="0">
                <a:latin typeface="Calibri"/>
                <a:cs typeface="Calibri"/>
              </a:rPr>
              <a:t>r</a:t>
            </a:r>
            <a:r>
              <a:rPr sz="3200" spc="-25" dirty="0">
                <a:latin typeface="Calibri"/>
                <a:cs typeface="Calibri"/>
              </a:rPr>
              <a:t>et</a:t>
            </a:r>
            <a:r>
              <a:rPr sz="3200" spc="5" dirty="0">
                <a:latin typeface="Calibri"/>
                <a:cs typeface="Calibri"/>
              </a:rPr>
              <a:t>ic</a:t>
            </a:r>
            <a:r>
              <a:rPr sz="3200" spc="35" dirty="0">
                <a:latin typeface="Calibri"/>
                <a:cs typeface="Calibri"/>
              </a:rPr>
              <a:t>u</a:t>
            </a:r>
            <a:r>
              <a:rPr sz="3200" spc="5" dirty="0">
                <a:latin typeface="Calibri"/>
                <a:cs typeface="Calibri"/>
              </a:rPr>
              <a:t>l</a:t>
            </a:r>
            <a:r>
              <a:rPr sz="3200" spc="50" dirty="0">
                <a:latin typeface="Calibri"/>
                <a:cs typeface="Calibri"/>
              </a:rPr>
              <a:t>u</a:t>
            </a:r>
            <a:r>
              <a:rPr sz="3200" spc="20" dirty="0">
                <a:latin typeface="Calibri"/>
                <a:cs typeface="Calibri"/>
              </a:rPr>
              <a:t>m</a:t>
            </a:r>
            <a:endParaRPr sz="3200">
              <a:latin typeface="Calibri"/>
              <a:cs typeface="Calibri"/>
            </a:endParaRPr>
          </a:p>
          <a:p>
            <a:pPr marL="755650" indent="-400685">
              <a:lnSpc>
                <a:spcPct val="100000"/>
              </a:lnSpc>
              <a:spcBef>
                <a:spcPts val="815"/>
              </a:spcBef>
              <a:buAutoNum type="arabicPeriod"/>
              <a:tabLst>
                <a:tab pos="756285" algn="l"/>
              </a:tabLst>
            </a:pPr>
            <a:r>
              <a:rPr sz="3200" spc="10" dirty="0">
                <a:latin typeface="Calibri"/>
                <a:cs typeface="Calibri"/>
              </a:rPr>
              <a:t>Golgi</a:t>
            </a:r>
            <a:r>
              <a:rPr sz="3200" spc="-70" dirty="0">
                <a:latin typeface="Calibri"/>
                <a:cs typeface="Calibri"/>
              </a:rPr>
              <a:t> </a:t>
            </a:r>
            <a:r>
              <a:rPr sz="3200" spc="15" dirty="0">
                <a:latin typeface="Calibri"/>
                <a:cs typeface="Calibri"/>
              </a:rPr>
              <a:t>apparatus</a:t>
            </a:r>
            <a:endParaRPr sz="3200">
              <a:latin typeface="Calibri"/>
              <a:cs typeface="Calibri"/>
            </a:endParaRPr>
          </a:p>
          <a:p>
            <a:pPr marL="755650" indent="-400685">
              <a:lnSpc>
                <a:spcPct val="100000"/>
              </a:lnSpc>
              <a:spcBef>
                <a:spcPts val="819"/>
              </a:spcBef>
              <a:buAutoNum type="arabicPeriod"/>
              <a:tabLst>
                <a:tab pos="756285" algn="l"/>
              </a:tabLst>
            </a:pPr>
            <a:r>
              <a:rPr sz="3200" spc="5" dirty="0">
                <a:latin typeface="Calibri"/>
                <a:cs typeface="Calibri"/>
              </a:rPr>
              <a:t>lysosomes</a:t>
            </a:r>
            <a:endParaRPr sz="320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55</a:t>
            </a:fld>
            <a:endParaRPr dirty="0"/>
          </a:p>
        </p:txBody>
      </p:sp>
      <p:sp>
        <p:nvSpPr>
          <p:cNvPr id="2" name="object 2"/>
          <p:cNvSpPr txBox="1">
            <a:spLocks noGrp="1"/>
          </p:cNvSpPr>
          <p:nvPr>
            <p:ph type="title"/>
          </p:nvPr>
        </p:nvSpPr>
        <p:spPr>
          <a:prstGeom prst="rect">
            <a:avLst/>
          </a:prstGeom>
        </p:spPr>
        <p:txBody>
          <a:bodyPr vert="horz" wrap="square" lIns="0" tIns="16510" rIns="0" bIns="0" rtlCol="0">
            <a:spAutoFit/>
          </a:bodyPr>
          <a:lstStyle/>
          <a:p>
            <a:pPr marL="22860">
              <a:lnSpc>
                <a:spcPct val="100000"/>
              </a:lnSpc>
              <a:spcBef>
                <a:spcPts val="130"/>
              </a:spcBef>
            </a:pPr>
            <a:r>
              <a:rPr dirty="0"/>
              <a:t>Endomembrane</a:t>
            </a:r>
            <a:r>
              <a:rPr spc="-175" dirty="0"/>
              <a:t> </a:t>
            </a:r>
            <a:r>
              <a:rPr spc="-40" dirty="0"/>
              <a:t>System</a:t>
            </a:r>
          </a:p>
        </p:txBody>
      </p:sp>
      <p:sp>
        <p:nvSpPr>
          <p:cNvPr id="3" name="object 3"/>
          <p:cNvSpPr txBox="1"/>
          <p:nvPr/>
        </p:nvSpPr>
        <p:spPr>
          <a:xfrm>
            <a:off x="536575" y="1508124"/>
            <a:ext cx="7680325" cy="3850004"/>
          </a:xfrm>
          <a:prstGeom prst="rect">
            <a:avLst/>
          </a:prstGeom>
        </p:spPr>
        <p:txBody>
          <a:bodyPr vert="horz" wrap="square" lIns="0" tIns="114935" rIns="0" bIns="0" rtlCol="0">
            <a:spAutoFit/>
          </a:bodyPr>
          <a:lstStyle/>
          <a:p>
            <a:pPr marL="12700">
              <a:lnSpc>
                <a:spcPct val="100000"/>
              </a:lnSpc>
              <a:spcBef>
                <a:spcPts val="905"/>
              </a:spcBef>
            </a:pPr>
            <a:r>
              <a:rPr sz="3200" b="1" spc="-80" dirty="0">
                <a:solidFill>
                  <a:srgbClr val="FF0000"/>
                </a:solidFill>
                <a:latin typeface="Calibri"/>
                <a:cs typeface="Calibri"/>
              </a:rPr>
              <a:t>R</a:t>
            </a:r>
            <a:r>
              <a:rPr sz="3200" b="1" spc="5" dirty="0">
                <a:solidFill>
                  <a:srgbClr val="FF0000"/>
                </a:solidFill>
                <a:latin typeface="Calibri"/>
                <a:cs typeface="Calibri"/>
              </a:rPr>
              <a:t>o</a:t>
            </a:r>
            <a:r>
              <a:rPr sz="3200" b="1" spc="15" dirty="0">
                <a:solidFill>
                  <a:srgbClr val="FF0000"/>
                </a:solidFill>
                <a:latin typeface="Calibri"/>
                <a:cs typeface="Calibri"/>
              </a:rPr>
              <a:t>u</a:t>
            </a:r>
            <a:r>
              <a:rPr sz="3200" b="1" spc="-30" dirty="0">
                <a:solidFill>
                  <a:srgbClr val="FF0000"/>
                </a:solidFill>
                <a:latin typeface="Calibri"/>
                <a:cs typeface="Calibri"/>
              </a:rPr>
              <a:t>g</a:t>
            </a:r>
            <a:r>
              <a:rPr sz="3200" b="1" spc="15" dirty="0">
                <a:solidFill>
                  <a:srgbClr val="FF0000"/>
                </a:solidFill>
                <a:latin typeface="Calibri"/>
                <a:cs typeface="Calibri"/>
              </a:rPr>
              <a:t>h </a:t>
            </a:r>
            <a:r>
              <a:rPr sz="3200" b="1" spc="35" dirty="0">
                <a:solidFill>
                  <a:srgbClr val="FF0000"/>
                </a:solidFill>
                <a:latin typeface="Calibri"/>
                <a:cs typeface="Calibri"/>
              </a:rPr>
              <a:t>e</a:t>
            </a:r>
            <a:r>
              <a:rPr sz="3200" b="1" spc="15" dirty="0">
                <a:solidFill>
                  <a:srgbClr val="FF0000"/>
                </a:solidFill>
                <a:latin typeface="Calibri"/>
                <a:cs typeface="Calibri"/>
              </a:rPr>
              <a:t>n</a:t>
            </a:r>
            <a:r>
              <a:rPr sz="3200" b="1" dirty="0">
                <a:solidFill>
                  <a:srgbClr val="FF0000"/>
                </a:solidFill>
                <a:latin typeface="Calibri"/>
                <a:cs typeface="Calibri"/>
              </a:rPr>
              <a:t>d</a:t>
            </a:r>
            <a:r>
              <a:rPr sz="3200" b="1" spc="5" dirty="0">
                <a:solidFill>
                  <a:srgbClr val="FF0000"/>
                </a:solidFill>
                <a:latin typeface="Calibri"/>
                <a:cs typeface="Calibri"/>
              </a:rPr>
              <a:t>o</a:t>
            </a:r>
            <a:r>
              <a:rPr sz="3200" b="1" spc="15" dirty="0">
                <a:solidFill>
                  <a:srgbClr val="FF0000"/>
                </a:solidFill>
                <a:latin typeface="Calibri"/>
                <a:cs typeface="Calibri"/>
              </a:rPr>
              <a:t>p</a:t>
            </a:r>
            <a:r>
              <a:rPr sz="3200" b="1" spc="25" dirty="0">
                <a:solidFill>
                  <a:srgbClr val="FF0000"/>
                </a:solidFill>
                <a:latin typeface="Calibri"/>
                <a:cs typeface="Calibri"/>
              </a:rPr>
              <a:t>l</a:t>
            </a:r>
            <a:r>
              <a:rPr sz="3200" b="1" spc="-10" dirty="0">
                <a:solidFill>
                  <a:srgbClr val="FF0000"/>
                </a:solidFill>
                <a:latin typeface="Calibri"/>
                <a:cs typeface="Calibri"/>
              </a:rPr>
              <a:t>a</a:t>
            </a:r>
            <a:r>
              <a:rPr sz="3200" b="1" spc="-5" dirty="0">
                <a:solidFill>
                  <a:srgbClr val="FF0000"/>
                </a:solidFill>
                <a:latin typeface="Calibri"/>
                <a:cs typeface="Calibri"/>
              </a:rPr>
              <a:t>s</a:t>
            </a:r>
            <a:r>
              <a:rPr sz="3200" b="1" spc="15" dirty="0">
                <a:solidFill>
                  <a:srgbClr val="FF0000"/>
                </a:solidFill>
                <a:latin typeface="Calibri"/>
                <a:cs typeface="Calibri"/>
              </a:rPr>
              <a:t>m</a:t>
            </a:r>
            <a:r>
              <a:rPr sz="3200" b="1" spc="30" dirty="0">
                <a:solidFill>
                  <a:srgbClr val="FF0000"/>
                </a:solidFill>
                <a:latin typeface="Calibri"/>
                <a:cs typeface="Calibri"/>
              </a:rPr>
              <a:t>i</a:t>
            </a:r>
            <a:r>
              <a:rPr sz="3200" b="1" spc="10" dirty="0">
                <a:solidFill>
                  <a:srgbClr val="FF0000"/>
                </a:solidFill>
                <a:latin typeface="Calibri"/>
                <a:cs typeface="Calibri"/>
              </a:rPr>
              <a:t>c</a:t>
            </a:r>
            <a:r>
              <a:rPr sz="3200" b="1" spc="-204" dirty="0">
                <a:solidFill>
                  <a:srgbClr val="FF0000"/>
                </a:solidFill>
                <a:latin typeface="Calibri"/>
                <a:cs typeface="Calibri"/>
              </a:rPr>
              <a:t> </a:t>
            </a:r>
            <a:r>
              <a:rPr sz="3200" b="1" spc="-15" dirty="0">
                <a:solidFill>
                  <a:srgbClr val="FF0000"/>
                </a:solidFill>
                <a:latin typeface="Calibri"/>
                <a:cs typeface="Calibri"/>
              </a:rPr>
              <a:t>r</a:t>
            </a:r>
            <a:r>
              <a:rPr sz="3200" b="1" spc="35" dirty="0">
                <a:solidFill>
                  <a:srgbClr val="FF0000"/>
                </a:solidFill>
                <a:latin typeface="Calibri"/>
                <a:cs typeface="Calibri"/>
              </a:rPr>
              <a:t>e</a:t>
            </a:r>
            <a:r>
              <a:rPr sz="3200" b="1" spc="10" dirty="0">
                <a:solidFill>
                  <a:srgbClr val="FF0000"/>
                </a:solidFill>
                <a:latin typeface="Calibri"/>
                <a:cs typeface="Calibri"/>
              </a:rPr>
              <a:t>t</a:t>
            </a:r>
            <a:r>
              <a:rPr sz="3200" b="1" spc="35" dirty="0">
                <a:solidFill>
                  <a:srgbClr val="FF0000"/>
                </a:solidFill>
                <a:latin typeface="Calibri"/>
                <a:cs typeface="Calibri"/>
              </a:rPr>
              <a:t>i</a:t>
            </a:r>
            <a:r>
              <a:rPr sz="3200" b="1" spc="5" dirty="0">
                <a:solidFill>
                  <a:srgbClr val="FF0000"/>
                </a:solidFill>
                <a:latin typeface="Calibri"/>
                <a:cs typeface="Calibri"/>
              </a:rPr>
              <a:t>cu</a:t>
            </a:r>
            <a:r>
              <a:rPr sz="3200" b="1" spc="20" dirty="0">
                <a:solidFill>
                  <a:srgbClr val="FF0000"/>
                </a:solidFill>
                <a:latin typeface="Calibri"/>
                <a:cs typeface="Calibri"/>
              </a:rPr>
              <a:t>lum</a:t>
            </a:r>
            <a:r>
              <a:rPr sz="3200" b="1" spc="-280" dirty="0">
                <a:solidFill>
                  <a:srgbClr val="FF0000"/>
                </a:solidFill>
                <a:latin typeface="Calibri"/>
                <a:cs typeface="Calibri"/>
              </a:rPr>
              <a:t> </a:t>
            </a:r>
            <a:r>
              <a:rPr sz="3200" b="1" spc="-30" dirty="0">
                <a:solidFill>
                  <a:srgbClr val="FF0000"/>
                </a:solidFill>
                <a:latin typeface="Calibri"/>
                <a:cs typeface="Calibri"/>
              </a:rPr>
              <a:t>(</a:t>
            </a:r>
            <a:r>
              <a:rPr sz="3200" b="1" spc="-5" dirty="0">
                <a:solidFill>
                  <a:srgbClr val="FF0000"/>
                </a:solidFill>
                <a:latin typeface="Calibri"/>
                <a:cs typeface="Calibri"/>
              </a:rPr>
              <a:t>R</a:t>
            </a:r>
            <a:r>
              <a:rPr sz="3200" b="1" spc="10" dirty="0">
                <a:solidFill>
                  <a:srgbClr val="FF0000"/>
                </a:solidFill>
                <a:latin typeface="Calibri"/>
                <a:cs typeface="Calibri"/>
              </a:rPr>
              <a:t>E</a:t>
            </a:r>
            <a:r>
              <a:rPr sz="3200" b="1" spc="-5" dirty="0">
                <a:solidFill>
                  <a:srgbClr val="FF0000"/>
                </a:solidFill>
                <a:latin typeface="Calibri"/>
                <a:cs typeface="Calibri"/>
              </a:rPr>
              <a:t>R</a:t>
            </a:r>
            <a:r>
              <a:rPr sz="3200" b="1" spc="5" dirty="0">
                <a:solidFill>
                  <a:srgbClr val="FF0000"/>
                </a:solidFill>
                <a:latin typeface="Calibri"/>
                <a:cs typeface="Calibri"/>
              </a:rPr>
              <a:t>)</a:t>
            </a:r>
            <a:endParaRPr sz="3200">
              <a:latin typeface="Calibri"/>
              <a:cs typeface="Calibri"/>
            </a:endParaRPr>
          </a:p>
          <a:p>
            <a:pPr marL="355600" marR="1134110">
              <a:lnSpc>
                <a:spcPct val="100000"/>
              </a:lnSpc>
              <a:spcBef>
                <a:spcPts val="815"/>
              </a:spcBef>
            </a:pPr>
            <a:r>
              <a:rPr sz="3200" dirty="0">
                <a:latin typeface="Calibri"/>
                <a:cs typeface="Calibri"/>
              </a:rPr>
              <a:t>-membranes</a:t>
            </a:r>
            <a:r>
              <a:rPr sz="3200" spc="-125" dirty="0">
                <a:latin typeface="Calibri"/>
                <a:cs typeface="Calibri"/>
              </a:rPr>
              <a:t> </a:t>
            </a:r>
            <a:r>
              <a:rPr sz="3200" spc="15" dirty="0">
                <a:latin typeface="Calibri"/>
                <a:cs typeface="Calibri"/>
              </a:rPr>
              <a:t>that</a:t>
            </a:r>
            <a:r>
              <a:rPr sz="3200" spc="-90" dirty="0">
                <a:latin typeface="Calibri"/>
                <a:cs typeface="Calibri"/>
              </a:rPr>
              <a:t> </a:t>
            </a:r>
            <a:r>
              <a:rPr sz="3200" spc="-15" dirty="0">
                <a:latin typeface="Calibri"/>
                <a:cs typeface="Calibri"/>
              </a:rPr>
              <a:t>create</a:t>
            </a:r>
            <a:r>
              <a:rPr sz="3200" spc="-20" dirty="0">
                <a:latin typeface="Calibri"/>
                <a:cs typeface="Calibri"/>
              </a:rPr>
              <a:t> </a:t>
            </a:r>
            <a:r>
              <a:rPr sz="3200" spc="10" dirty="0">
                <a:latin typeface="Calibri"/>
                <a:cs typeface="Calibri"/>
              </a:rPr>
              <a:t>a</a:t>
            </a:r>
            <a:r>
              <a:rPr sz="3200" spc="-30" dirty="0">
                <a:latin typeface="Calibri"/>
                <a:cs typeface="Calibri"/>
              </a:rPr>
              <a:t> </a:t>
            </a:r>
            <a:r>
              <a:rPr sz="3200" spc="10" dirty="0">
                <a:latin typeface="Calibri"/>
                <a:cs typeface="Calibri"/>
              </a:rPr>
              <a:t>network</a:t>
            </a:r>
            <a:r>
              <a:rPr sz="3200" spc="-175" dirty="0">
                <a:latin typeface="Calibri"/>
                <a:cs typeface="Calibri"/>
              </a:rPr>
              <a:t> </a:t>
            </a:r>
            <a:r>
              <a:rPr sz="3200" spc="20" dirty="0">
                <a:latin typeface="Calibri"/>
                <a:cs typeface="Calibri"/>
              </a:rPr>
              <a:t>of </a:t>
            </a:r>
            <a:r>
              <a:rPr sz="3200" spc="-710" dirty="0">
                <a:latin typeface="Calibri"/>
                <a:cs typeface="Calibri"/>
              </a:rPr>
              <a:t> </a:t>
            </a:r>
            <a:r>
              <a:rPr sz="3200" spc="-10" dirty="0">
                <a:latin typeface="Calibri"/>
                <a:cs typeface="Calibri"/>
              </a:rPr>
              <a:t>c</a:t>
            </a:r>
            <a:r>
              <a:rPr sz="3200" spc="40" dirty="0">
                <a:latin typeface="Calibri"/>
                <a:cs typeface="Calibri"/>
              </a:rPr>
              <a:t>hann</a:t>
            </a:r>
            <a:r>
              <a:rPr sz="3200" spc="-25" dirty="0">
                <a:latin typeface="Calibri"/>
                <a:cs typeface="Calibri"/>
              </a:rPr>
              <a:t>e</a:t>
            </a:r>
            <a:r>
              <a:rPr sz="3200" spc="5" dirty="0">
                <a:latin typeface="Calibri"/>
                <a:cs typeface="Calibri"/>
              </a:rPr>
              <a:t>ls</a:t>
            </a:r>
            <a:r>
              <a:rPr sz="3200" spc="-180" dirty="0">
                <a:latin typeface="Calibri"/>
                <a:cs typeface="Calibri"/>
              </a:rPr>
              <a:t> </a:t>
            </a:r>
            <a:r>
              <a:rPr sz="3200" spc="-25" dirty="0">
                <a:latin typeface="Calibri"/>
                <a:cs typeface="Calibri"/>
              </a:rPr>
              <a:t>t</a:t>
            </a:r>
            <a:r>
              <a:rPr sz="3200" spc="40" dirty="0">
                <a:latin typeface="Calibri"/>
                <a:cs typeface="Calibri"/>
              </a:rPr>
              <a:t>h</a:t>
            </a:r>
            <a:r>
              <a:rPr sz="3200" spc="-70" dirty="0">
                <a:latin typeface="Calibri"/>
                <a:cs typeface="Calibri"/>
              </a:rPr>
              <a:t>r</a:t>
            </a:r>
            <a:r>
              <a:rPr sz="3200" spc="35" dirty="0">
                <a:latin typeface="Calibri"/>
                <a:cs typeface="Calibri"/>
              </a:rPr>
              <a:t>o</a:t>
            </a:r>
            <a:r>
              <a:rPr sz="3200" spc="40" dirty="0">
                <a:latin typeface="Calibri"/>
                <a:cs typeface="Calibri"/>
              </a:rPr>
              <a:t>u</a:t>
            </a:r>
            <a:r>
              <a:rPr sz="3200" spc="-15" dirty="0">
                <a:latin typeface="Calibri"/>
                <a:cs typeface="Calibri"/>
              </a:rPr>
              <a:t>g</a:t>
            </a:r>
            <a:r>
              <a:rPr sz="3200" spc="40" dirty="0">
                <a:latin typeface="Calibri"/>
                <a:cs typeface="Calibri"/>
              </a:rPr>
              <a:t>h</a:t>
            </a:r>
            <a:r>
              <a:rPr sz="3200" spc="35" dirty="0">
                <a:latin typeface="Calibri"/>
                <a:cs typeface="Calibri"/>
              </a:rPr>
              <a:t>o</a:t>
            </a:r>
            <a:r>
              <a:rPr sz="3200" spc="40" dirty="0">
                <a:latin typeface="Calibri"/>
                <a:cs typeface="Calibri"/>
              </a:rPr>
              <a:t>u</a:t>
            </a:r>
            <a:r>
              <a:rPr sz="3200" spc="10" dirty="0">
                <a:latin typeface="Calibri"/>
                <a:cs typeface="Calibri"/>
              </a:rPr>
              <a:t>t</a:t>
            </a:r>
            <a:r>
              <a:rPr sz="3200" spc="-155" dirty="0">
                <a:latin typeface="Calibri"/>
                <a:cs typeface="Calibri"/>
              </a:rPr>
              <a:t> </a:t>
            </a:r>
            <a:r>
              <a:rPr sz="3200" spc="-25" dirty="0">
                <a:latin typeface="Calibri"/>
                <a:cs typeface="Calibri"/>
              </a:rPr>
              <a:t>t</a:t>
            </a:r>
            <a:r>
              <a:rPr sz="3200" spc="40" dirty="0">
                <a:latin typeface="Calibri"/>
                <a:cs typeface="Calibri"/>
              </a:rPr>
              <a:t>h</a:t>
            </a:r>
            <a:r>
              <a:rPr sz="3200" spc="10" dirty="0">
                <a:latin typeface="Calibri"/>
                <a:cs typeface="Calibri"/>
              </a:rPr>
              <a:t>e</a:t>
            </a:r>
            <a:r>
              <a:rPr sz="3200" spc="-10" dirty="0">
                <a:latin typeface="Calibri"/>
                <a:cs typeface="Calibri"/>
              </a:rPr>
              <a:t> c</a:t>
            </a:r>
            <a:r>
              <a:rPr sz="3200" spc="-30" dirty="0">
                <a:latin typeface="Calibri"/>
                <a:cs typeface="Calibri"/>
              </a:rPr>
              <a:t>y</a:t>
            </a:r>
            <a:r>
              <a:rPr sz="3200" spc="-25" dirty="0">
                <a:latin typeface="Calibri"/>
                <a:cs typeface="Calibri"/>
              </a:rPr>
              <a:t>t</a:t>
            </a:r>
            <a:r>
              <a:rPr sz="3200" spc="35" dirty="0">
                <a:latin typeface="Calibri"/>
                <a:cs typeface="Calibri"/>
              </a:rPr>
              <a:t>o</a:t>
            </a:r>
            <a:r>
              <a:rPr sz="3200" spc="40" dirty="0">
                <a:latin typeface="Calibri"/>
                <a:cs typeface="Calibri"/>
              </a:rPr>
              <a:t>p</a:t>
            </a:r>
            <a:r>
              <a:rPr sz="3200" spc="5" dirty="0">
                <a:latin typeface="Calibri"/>
                <a:cs typeface="Calibri"/>
              </a:rPr>
              <a:t>l</a:t>
            </a:r>
            <a:r>
              <a:rPr sz="3200" spc="40" dirty="0">
                <a:latin typeface="Calibri"/>
                <a:cs typeface="Calibri"/>
              </a:rPr>
              <a:t>a</a:t>
            </a:r>
            <a:r>
              <a:rPr sz="3200" spc="15" dirty="0">
                <a:latin typeface="Calibri"/>
                <a:cs typeface="Calibri"/>
              </a:rPr>
              <a:t>s</a:t>
            </a:r>
            <a:r>
              <a:rPr sz="3200" spc="20" dirty="0">
                <a:latin typeface="Calibri"/>
                <a:cs typeface="Calibri"/>
              </a:rPr>
              <a:t>m</a:t>
            </a:r>
            <a:endParaRPr sz="3200">
              <a:latin typeface="Calibri"/>
              <a:cs typeface="Calibri"/>
            </a:endParaRPr>
          </a:p>
          <a:p>
            <a:pPr marL="355600" marR="44450">
              <a:lnSpc>
                <a:spcPct val="100000"/>
              </a:lnSpc>
              <a:spcBef>
                <a:spcPts val="810"/>
              </a:spcBef>
            </a:pPr>
            <a:r>
              <a:rPr sz="3200" spc="-10" dirty="0">
                <a:latin typeface="Calibri"/>
                <a:cs typeface="Calibri"/>
              </a:rPr>
              <a:t>-attachment</a:t>
            </a:r>
            <a:r>
              <a:rPr sz="3200" spc="-90" dirty="0">
                <a:latin typeface="Calibri"/>
                <a:cs typeface="Calibri"/>
              </a:rPr>
              <a:t> </a:t>
            </a:r>
            <a:r>
              <a:rPr sz="3200" spc="20" dirty="0">
                <a:latin typeface="Calibri"/>
                <a:cs typeface="Calibri"/>
              </a:rPr>
              <a:t>of</a:t>
            </a:r>
            <a:r>
              <a:rPr sz="3200" spc="-65" dirty="0">
                <a:latin typeface="Calibri"/>
                <a:cs typeface="Calibri"/>
              </a:rPr>
              <a:t> </a:t>
            </a:r>
            <a:r>
              <a:rPr sz="3200" spc="15" dirty="0">
                <a:latin typeface="Calibri"/>
                <a:cs typeface="Calibri"/>
              </a:rPr>
              <a:t>ribosomes</a:t>
            </a:r>
            <a:r>
              <a:rPr sz="3200" spc="-114" dirty="0">
                <a:latin typeface="Calibri"/>
                <a:cs typeface="Calibri"/>
              </a:rPr>
              <a:t> </a:t>
            </a:r>
            <a:r>
              <a:rPr sz="3200" spc="-5" dirty="0">
                <a:latin typeface="Calibri"/>
                <a:cs typeface="Calibri"/>
              </a:rPr>
              <a:t>to</a:t>
            </a:r>
            <a:r>
              <a:rPr sz="3200" spc="-35" dirty="0">
                <a:latin typeface="Calibri"/>
                <a:cs typeface="Calibri"/>
              </a:rPr>
              <a:t> </a:t>
            </a:r>
            <a:r>
              <a:rPr sz="3200" spc="10" dirty="0">
                <a:latin typeface="Calibri"/>
                <a:cs typeface="Calibri"/>
              </a:rPr>
              <a:t>the</a:t>
            </a:r>
            <a:r>
              <a:rPr sz="3200" spc="-85" dirty="0">
                <a:latin typeface="Calibri"/>
                <a:cs typeface="Calibri"/>
              </a:rPr>
              <a:t> </a:t>
            </a:r>
            <a:r>
              <a:rPr sz="3200" dirty="0">
                <a:latin typeface="Calibri"/>
                <a:cs typeface="Calibri"/>
              </a:rPr>
              <a:t>membrane </a:t>
            </a:r>
            <a:r>
              <a:rPr sz="3200" spc="-705" dirty="0">
                <a:latin typeface="Calibri"/>
                <a:cs typeface="Calibri"/>
              </a:rPr>
              <a:t> </a:t>
            </a:r>
            <a:r>
              <a:rPr sz="3200" spc="-5" dirty="0">
                <a:latin typeface="Calibri"/>
                <a:cs typeface="Calibri"/>
              </a:rPr>
              <a:t>gives</a:t>
            </a:r>
            <a:r>
              <a:rPr sz="3200" spc="-45" dirty="0">
                <a:latin typeface="Calibri"/>
                <a:cs typeface="Calibri"/>
              </a:rPr>
              <a:t> </a:t>
            </a:r>
            <a:r>
              <a:rPr sz="3200" spc="10" dirty="0">
                <a:latin typeface="Calibri"/>
                <a:cs typeface="Calibri"/>
              </a:rPr>
              <a:t>a</a:t>
            </a:r>
            <a:r>
              <a:rPr sz="3200" spc="45" dirty="0">
                <a:latin typeface="Calibri"/>
                <a:cs typeface="Calibri"/>
              </a:rPr>
              <a:t> </a:t>
            </a:r>
            <a:r>
              <a:rPr sz="3200" dirty="0">
                <a:latin typeface="Calibri"/>
                <a:cs typeface="Calibri"/>
              </a:rPr>
              <a:t>rough</a:t>
            </a:r>
            <a:r>
              <a:rPr sz="3200" spc="-100" dirty="0">
                <a:latin typeface="Calibri"/>
                <a:cs typeface="Calibri"/>
              </a:rPr>
              <a:t> </a:t>
            </a:r>
            <a:r>
              <a:rPr sz="3200" spc="10" dirty="0">
                <a:latin typeface="Calibri"/>
                <a:cs typeface="Calibri"/>
              </a:rPr>
              <a:t>appearance</a:t>
            </a:r>
            <a:endParaRPr sz="3200">
              <a:latin typeface="Calibri"/>
              <a:cs typeface="Calibri"/>
            </a:endParaRPr>
          </a:p>
          <a:p>
            <a:pPr marL="355600" marR="5080">
              <a:lnSpc>
                <a:spcPct val="100000"/>
              </a:lnSpc>
              <a:spcBef>
                <a:spcPts val="805"/>
              </a:spcBef>
            </a:pPr>
            <a:r>
              <a:rPr sz="3200" spc="-5" dirty="0">
                <a:latin typeface="Calibri"/>
                <a:cs typeface="Calibri"/>
              </a:rPr>
              <a:t>-synthesis</a:t>
            </a:r>
            <a:r>
              <a:rPr sz="3200" spc="-105" dirty="0">
                <a:latin typeface="Calibri"/>
                <a:cs typeface="Calibri"/>
              </a:rPr>
              <a:t> </a:t>
            </a:r>
            <a:r>
              <a:rPr sz="3200" spc="20" dirty="0">
                <a:latin typeface="Calibri"/>
                <a:cs typeface="Calibri"/>
              </a:rPr>
              <a:t>of</a:t>
            </a:r>
            <a:r>
              <a:rPr sz="3200" spc="-55" dirty="0">
                <a:latin typeface="Calibri"/>
                <a:cs typeface="Calibri"/>
              </a:rPr>
              <a:t> </a:t>
            </a:r>
            <a:r>
              <a:rPr sz="3200" dirty="0">
                <a:latin typeface="Calibri"/>
                <a:cs typeface="Calibri"/>
              </a:rPr>
              <a:t>proteins</a:t>
            </a:r>
            <a:r>
              <a:rPr sz="3200" spc="-110" dirty="0">
                <a:latin typeface="Calibri"/>
                <a:cs typeface="Calibri"/>
              </a:rPr>
              <a:t> </a:t>
            </a:r>
            <a:r>
              <a:rPr sz="3200" spc="-5" dirty="0">
                <a:latin typeface="Calibri"/>
                <a:cs typeface="Calibri"/>
              </a:rPr>
              <a:t>to</a:t>
            </a:r>
            <a:r>
              <a:rPr sz="3200" spc="-30" dirty="0">
                <a:latin typeface="Calibri"/>
                <a:cs typeface="Calibri"/>
              </a:rPr>
              <a:t> </a:t>
            </a:r>
            <a:r>
              <a:rPr sz="3200" spc="25" dirty="0">
                <a:latin typeface="Calibri"/>
                <a:cs typeface="Calibri"/>
              </a:rPr>
              <a:t>be</a:t>
            </a:r>
            <a:r>
              <a:rPr sz="3200" spc="-5" dirty="0">
                <a:latin typeface="Calibri"/>
                <a:cs typeface="Calibri"/>
              </a:rPr>
              <a:t> </a:t>
            </a:r>
            <a:r>
              <a:rPr sz="3200" spc="-15" dirty="0">
                <a:latin typeface="Calibri"/>
                <a:cs typeface="Calibri"/>
              </a:rPr>
              <a:t>secreted,</a:t>
            </a:r>
            <a:r>
              <a:rPr sz="3200" spc="-30" dirty="0">
                <a:latin typeface="Calibri"/>
                <a:cs typeface="Calibri"/>
              </a:rPr>
              <a:t> </a:t>
            </a:r>
            <a:r>
              <a:rPr sz="3200" spc="10" dirty="0">
                <a:latin typeface="Calibri"/>
                <a:cs typeface="Calibri"/>
              </a:rPr>
              <a:t>sent</a:t>
            </a:r>
            <a:r>
              <a:rPr sz="3200" spc="-150" dirty="0">
                <a:latin typeface="Calibri"/>
                <a:cs typeface="Calibri"/>
              </a:rPr>
              <a:t> </a:t>
            </a:r>
            <a:r>
              <a:rPr sz="3200" spc="-5" dirty="0">
                <a:latin typeface="Calibri"/>
                <a:cs typeface="Calibri"/>
              </a:rPr>
              <a:t>to </a:t>
            </a:r>
            <a:r>
              <a:rPr sz="3200" spc="-710" dirty="0">
                <a:latin typeface="Calibri"/>
                <a:cs typeface="Calibri"/>
              </a:rPr>
              <a:t> </a:t>
            </a:r>
            <a:r>
              <a:rPr sz="3200" spc="5" dirty="0">
                <a:latin typeface="Calibri"/>
                <a:cs typeface="Calibri"/>
              </a:rPr>
              <a:t>lysosomes</a:t>
            </a:r>
            <a:r>
              <a:rPr sz="3200" spc="-114" dirty="0">
                <a:latin typeface="Calibri"/>
                <a:cs typeface="Calibri"/>
              </a:rPr>
              <a:t> </a:t>
            </a:r>
            <a:r>
              <a:rPr sz="3200" spc="20" dirty="0">
                <a:latin typeface="Calibri"/>
                <a:cs typeface="Calibri"/>
              </a:rPr>
              <a:t>or</a:t>
            </a:r>
            <a:r>
              <a:rPr sz="3200" spc="-55" dirty="0">
                <a:latin typeface="Calibri"/>
                <a:cs typeface="Calibri"/>
              </a:rPr>
              <a:t> </a:t>
            </a:r>
            <a:r>
              <a:rPr sz="3200" spc="15" dirty="0">
                <a:latin typeface="Calibri"/>
                <a:cs typeface="Calibri"/>
              </a:rPr>
              <a:t>plasma</a:t>
            </a:r>
            <a:r>
              <a:rPr sz="3200" spc="-100" dirty="0">
                <a:latin typeface="Calibri"/>
                <a:cs typeface="Calibri"/>
              </a:rPr>
              <a:t> </a:t>
            </a:r>
            <a:r>
              <a:rPr sz="3200" dirty="0">
                <a:latin typeface="Calibri"/>
                <a:cs typeface="Calibri"/>
              </a:rPr>
              <a:t>membrane</a:t>
            </a:r>
            <a:endParaRPr sz="320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56</a:t>
            </a:fld>
            <a:endParaRPr dirty="0"/>
          </a:p>
        </p:txBody>
      </p:sp>
      <p:sp>
        <p:nvSpPr>
          <p:cNvPr id="2" name="object 2"/>
          <p:cNvSpPr txBox="1">
            <a:spLocks noGrp="1"/>
          </p:cNvSpPr>
          <p:nvPr>
            <p:ph type="title"/>
          </p:nvPr>
        </p:nvSpPr>
        <p:spPr>
          <a:prstGeom prst="rect">
            <a:avLst/>
          </a:prstGeom>
        </p:spPr>
        <p:txBody>
          <a:bodyPr vert="horz" wrap="square" lIns="0" tIns="16510" rIns="0" bIns="0" rtlCol="0">
            <a:spAutoFit/>
          </a:bodyPr>
          <a:lstStyle/>
          <a:p>
            <a:pPr marL="22860">
              <a:lnSpc>
                <a:spcPct val="100000"/>
              </a:lnSpc>
              <a:spcBef>
                <a:spcPts val="130"/>
              </a:spcBef>
            </a:pPr>
            <a:r>
              <a:rPr dirty="0"/>
              <a:t>Endomembrane</a:t>
            </a:r>
            <a:r>
              <a:rPr spc="-175" dirty="0"/>
              <a:t> </a:t>
            </a:r>
            <a:r>
              <a:rPr spc="-40" dirty="0"/>
              <a:t>System</a:t>
            </a:r>
          </a:p>
        </p:txBody>
      </p:sp>
      <p:sp>
        <p:nvSpPr>
          <p:cNvPr id="3" name="object 3"/>
          <p:cNvSpPr txBox="1"/>
          <p:nvPr/>
        </p:nvSpPr>
        <p:spPr>
          <a:xfrm>
            <a:off x="536575" y="1508124"/>
            <a:ext cx="6941184" cy="3564254"/>
          </a:xfrm>
          <a:prstGeom prst="rect">
            <a:avLst/>
          </a:prstGeom>
        </p:spPr>
        <p:txBody>
          <a:bodyPr vert="horz" wrap="square" lIns="0" tIns="114935" rIns="0" bIns="0" rtlCol="0">
            <a:spAutoFit/>
          </a:bodyPr>
          <a:lstStyle/>
          <a:p>
            <a:pPr marL="12700">
              <a:lnSpc>
                <a:spcPct val="100000"/>
              </a:lnSpc>
              <a:spcBef>
                <a:spcPts val="905"/>
              </a:spcBef>
            </a:pPr>
            <a:r>
              <a:rPr sz="3200" b="1" spc="-20" dirty="0">
                <a:solidFill>
                  <a:srgbClr val="FF0000"/>
                </a:solidFill>
                <a:latin typeface="Calibri"/>
                <a:cs typeface="Calibri"/>
              </a:rPr>
              <a:t>S</a:t>
            </a:r>
            <a:r>
              <a:rPr sz="3200" b="1" spc="15" dirty="0">
                <a:solidFill>
                  <a:srgbClr val="FF0000"/>
                </a:solidFill>
                <a:latin typeface="Calibri"/>
                <a:cs typeface="Calibri"/>
              </a:rPr>
              <a:t>mo</a:t>
            </a:r>
            <a:r>
              <a:rPr sz="3200" b="1" spc="-10" dirty="0">
                <a:solidFill>
                  <a:srgbClr val="FF0000"/>
                </a:solidFill>
                <a:latin typeface="Calibri"/>
                <a:cs typeface="Calibri"/>
              </a:rPr>
              <a:t>o</a:t>
            </a:r>
            <a:r>
              <a:rPr sz="3200" b="1" spc="10" dirty="0">
                <a:solidFill>
                  <a:srgbClr val="FF0000"/>
                </a:solidFill>
                <a:latin typeface="Calibri"/>
                <a:cs typeface="Calibri"/>
              </a:rPr>
              <a:t>th</a:t>
            </a:r>
            <a:r>
              <a:rPr sz="3200" b="1" spc="-50" dirty="0">
                <a:solidFill>
                  <a:srgbClr val="FF0000"/>
                </a:solidFill>
                <a:latin typeface="Calibri"/>
                <a:cs typeface="Calibri"/>
              </a:rPr>
              <a:t> </a:t>
            </a:r>
            <a:r>
              <a:rPr sz="3200" b="1" spc="35" dirty="0">
                <a:solidFill>
                  <a:srgbClr val="FF0000"/>
                </a:solidFill>
                <a:latin typeface="Calibri"/>
                <a:cs typeface="Calibri"/>
              </a:rPr>
              <a:t>e</a:t>
            </a:r>
            <a:r>
              <a:rPr sz="3200" b="1" spc="15" dirty="0">
                <a:solidFill>
                  <a:srgbClr val="FF0000"/>
                </a:solidFill>
                <a:latin typeface="Calibri"/>
                <a:cs typeface="Calibri"/>
              </a:rPr>
              <a:t>n</a:t>
            </a:r>
            <a:r>
              <a:rPr sz="3200" b="1" dirty="0">
                <a:solidFill>
                  <a:srgbClr val="FF0000"/>
                </a:solidFill>
                <a:latin typeface="Calibri"/>
                <a:cs typeface="Calibri"/>
              </a:rPr>
              <a:t>d</a:t>
            </a:r>
            <a:r>
              <a:rPr sz="3200" b="1" spc="5" dirty="0">
                <a:solidFill>
                  <a:srgbClr val="FF0000"/>
                </a:solidFill>
                <a:latin typeface="Calibri"/>
                <a:cs typeface="Calibri"/>
              </a:rPr>
              <a:t>o</a:t>
            </a:r>
            <a:r>
              <a:rPr sz="3200" b="1" spc="15" dirty="0">
                <a:solidFill>
                  <a:srgbClr val="FF0000"/>
                </a:solidFill>
                <a:latin typeface="Calibri"/>
                <a:cs typeface="Calibri"/>
              </a:rPr>
              <a:t>p</a:t>
            </a:r>
            <a:r>
              <a:rPr sz="3200" b="1" spc="25" dirty="0">
                <a:solidFill>
                  <a:srgbClr val="FF0000"/>
                </a:solidFill>
                <a:latin typeface="Calibri"/>
                <a:cs typeface="Calibri"/>
              </a:rPr>
              <a:t>l</a:t>
            </a:r>
            <a:r>
              <a:rPr sz="3200" b="1" spc="-10" dirty="0">
                <a:solidFill>
                  <a:srgbClr val="FF0000"/>
                </a:solidFill>
                <a:latin typeface="Calibri"/>
                <a:cs typeface="Calibri"/>
              </a:rPr>
              <a:t>a</a:t>
            </a:r>
            <a:r>
              <a:rPr sz="3200" b="1" spc="-5" dirty="0">
                <a:solidFill>
                  <a:srgbClr val="FF0000"/>
                </a:solidFill>
                <a:latin typeface="Calibri"/>
                <a:cs typeface="Calibri"/>
              </a:rPr>
              <a:t>s</a:t>
            </a:r>
            <a:r>
              <a:rPr sz="3200" b="1" spc="15" dirty="0">
                <a:solidFill>
                  <a:srgbClr val="FF0000"/>
                </a:solidFill>
                <a:latin typeface="Calibri"/>
                <a:cs typeface="Calibri"/>
              </a:rPr>
              <a:t>m</a:t>
            </a:r>
            <a:r>
              <a:rPr sz="3200" b="1" spc="30" dirty="0">
                <a:solidFill>
                  <a:srgbClr val="FF0000"/>
                </a:solidFill>
                <a:latin typeface="Calibri"/>
                <a:cs typeface="Calibri"/>
              </a:rPr>
              <a:t>i</a:t>
            </a:r>
            <a:r>
              <a:rPr sz="3200" b="1" spc="10" dirty="0">
                <a:solidFill>
                  <a:srgbClr val="FF0000"/>
                </a:solidFill>
                <a:latin typeface="Calibri"/>
                <a:cs typeface="Calibri"/>
              </a:rPr>
              <a:t>c</a:t>
            </a:r>
            <a:r>
              <a:rPr sz="3200" b="1" spc="-204" dirty="0">
                <a:solidFill>
                  <a:srgbClr val="FF0000"/>
                </a:solidFill>
                <a:latin typeface="Calibri"/>
                <a:cs typeface="Calibri"/>
              </a:rPr>
              <a:t> </a:t>
            </a:r>
            <a:r>
              <a:rPr sz="3200" b="1" spc="-15" dirty="0">
                <a:solidFill>
                  <a:srgbClr val="FF0000"/>
                </a:solidFill>
                <a:latin typeface="Calibri"/>
                <a:cs typeface="Calibri"/>
              </a:rPr>
              <a:t>r</a:t>
            </a:r>
            <a:r>
              <a:rPr sz="3200" b="1" spc="35" dirty="0">
                <a:solidFill>
                  <a:srgbClr val="FF0000"/>
                </a:solidFill>
                <a:latin typeface="Calibri"/>
                <a:cs typeface="Calibri"/>
              </a:rPr>
              <a:t>e</a:t>
            </a:r>
            <a:r>
              <a:rPr sz="3200" b="1" spc="10" dirty="0">
                <a:solidFill>
                  <a:srgbClr val="FF0000"/>
                </a:solidFill>
                <a:latin typeface="Calibri"/>
                <a:cs typeface="Calibri"/>
              </a:rPr>
              <a:t>t</a:t>
            </a:r>
            <a:r>
              <a:rPr sz="3200" b="1" spc="35" dirty="0">
                <a:solidFill>
                  <a:srgbClr val="FF0000"/>
                </a:solidFill>
                <a:latin typeface="Calibri"/>
                <a:cs typeface="Calibri"/>
              </a:rPr>
              <a:t>i</a:t>
            </a:r>
            <a:r>
              <a:rPr sz="3200" b="1" spc="5" dirty="0">
                <a:solidFill>
                  <a:srgbClr val="FF0000"/>
                </a:solidFill>
                <a:latin typeface="Calibri"/>
                <a:cs typeface="Calibri"/>
              </a:rPr>
              <a:t>cu</a:t>
            </a:r>
            <a:r>
              <a:rPr sz="3200" b="1" spc="20" dirty="0">
                <a:solidFill>
                  <a:srgbClr val="FF0000"/>
                </a:solidFill>
                <a:latin typeface="Calibri"/>
                <a:cs typeface="Calibri"/>
              </a:rPr>
              <a:t>lum</a:t>
            </a:r>
            <a:r>
              <a:rPr sz="3200" b="1" spc="-204" dirty="0">
                <a:solidFill>
                  <a:srgbClr val="FF0000"/>
                </a:solidFill>
                <a:latin typeface="Calibri"/>
                <a:cs typeface="Calibri"/>
              </a:rPr>
              <a:t> </a:t>
            </a:r>
            <a:r>
              <a:rPr sz="3200" b="1" spc="-30" dirty="0">
                <a:solidFill>
                  <a:srgbClr val="FF0000"/>
                </a:solidFill>
                <a:latin typeface="Calibri"/>
                <a:cs typeface="Calibri"/>
              </a:rPr>
              <a:t>(</a:t>
            </a:r>
            <a:r>
              <a:rPr sz="3200" b="1" spc="-20" dirty="0">
                <a:solidFill>
                  <a:srgbClr val="FF0000"/>
                </a:solidFill>
                <a:latin typeface="Calibri"/>
                <a:cs typeface="Calibri"/>
              </a:rPr>
              <a:t>S</a:t>
            </a:r>
            <a:r>
              <a:rPr sz="3200" b="1" spc="10" dirty="0">
                <a:solidFill>
                  <a:srgbClr val="FF0000"/>
                </a:solidFill>
                <a:latin typeface="Calibri"/>
                <a:cs typeface="Calibri"/>
              </a:rPr>
              <a:t>E</a:t>
            </a:r>
            <a:r>
              <a:rPr sz="3200" b="1" spc="-5" dirty="0">
                <a:solidFill>
                  <a:srgbClr val="FF0000"/>
                </a:solidFill>
                <a:latin typeface="Calibri"/>
                <a:cs typeface="Calibri"/>
              </a:rPr>
              <a:t>R</a:t>
            </a:r>
            <a:r>
              <a:rPr sz="3200" b="1" spc="5" dirty="0">
                <a:solidFill>
                  <a:srgbClr val="FF0000"/>
                </a:solidFill>
                <a:latin typeface="Calibri"/>
                <a:cs typeface="Calibri"/>
              </a:rPr>
              <a:t>)</a:t>
            </a:r>
            <a:endParaRPr sz="3200">
              <a:latin typeface="Calibri"/>
              <a:cs typeface="Calibri"/>
            </a:endParaRPr>
          </a:p>
          <a:p>
            <a:pPr marL="355600">
              <a:lnSpc>
                <a:spcPct val="100000"/>
              </a:lnSpc>
              <a:spcBef>
                <a:spcPts val="815"/>
              </a:spcBef>
            </a:pPr>
            <a:r>
              <a:rPr sz="3200" spc="-10" dirty="0">
                <a:latin typeface="Calibri"/>
                <a:cs typeface="Calibri"/>
              </a:rPr>
              <a:t>-</a:t>
            </a:r>
            <a:r>
              <a:rPr sz="3200" spc="-70" dirty="0">
                <a:latin typeface="Calibri"/>
                <a:cs typeface="Calibri"/>
              </a:rPr>
              <a:t>r</a:t>
            </a:r>
            <a:r>
              <a:rPr sz="3200" spc="-25" dirty="0">
                <a:latin typeface="Calibri"/>
                <a:cs typeface="Calibri"/>
              </a:rPr>
              <a:t>e</a:t>
            </a:r>
            <a:r>
              <a:rPr sz="3200" spc="5" dirty="0">
                <a:latin typeface="Calibri"/>
                <a:cs typeface="Calibri"/>
              </a:rPr>
              <a:t>l</a:t>
            </a:r>
            <a:r>
              <a:rPr sz="3200" spc="40" dirty="0">
                <a:latin typeface="Calibri"/>
                <a:cs typeface="Calibri"/>
              </a:rPr>
              <a:t>a</a:t>
            </a:r>
            <a:r>
              <a:rPr sz="3200" spc="-25" dirty="0">
                <a:latin typeface="Calibri"/>
                <a:cs typeface="Calibri"/>
              </a:rPr>
              <a:t>t</a:t>
            </a:r>
            <a:r>
              <a:rPr sz="3200" spc="5" dirty="0">
                <a:latin typeface="Calibri"/>
                <a:cs typeface="Calibri"/>
              </a:rPr>
              <a:t>i</a:t>
            </a:r>
            <a:r>
              <a:rPr sz="3200" spc="-20" dirty="0">
                <a:latin typeface="Calibri"/>
                <a:cs typeface="Calibri"/>
              </a:rPr>
              <a:t>v</a:t>
            </a:r>
            <a:r>
              <a:rPr sz="3200" spc="-25" dirty="0">
                <a:latin typeface="Calibri"/>
                <a:cs typeface="Calibri"/>
              </a:rPr>
              <a:t>e</a:t>
            </a:r>
            <a:r>
              <a:rPr sz="3200" spc="10" dirty="0">
                <a:latin typeface="Calibri"/>
                <a:cs typeface="Calibri"/>
              </a:rPr>
              <a:t>ly</a:t>
            </a:r>
            <a:r>
              <a:rPr sz="3200" spc="-80" dirty="0">
                <a:latin typeface="Calibri"/>
                <a:cs typeface="Calibri"/>
              </a:rPr>
              <a:t> f</a:t>
            </a:r>
            <a:r>
              <a:rPr sz="3200" spc="-25" dirty="0">
                <a:latin typeface="Calibri"/>
                <a:cs typeface="Calibri"/>
              </a:rPr>
              <a:t>e</a:t>
            </a:r>
            <a:r>
              <a:rPr sz="3200" spc="20" dirty="0">
                <a:latin typeface="Calibri"/>
                <a:cs typeface="Calibri"/>
              </a:rPr>
              <a:t>w</a:t>
            </a:r>
            <a:r>
              <a:rPr sz="3200" spc="35" dirty="0">
                <a:latin typeface="Calibri"/>
                <a:cs typeface="Calibri"/>
              </a:rPr>
              <a:t> </a:t>
            </a:r>
            <a:r>
              <a:rPr sz="3200" spc="5" dirty="0">
                <a:latin typeface="Calibri"/>
                <a:cs typeface="Calibri"/>
              </a:rPr>
              <a:t>ri</a:t>
            </a:r>
            <a:r>
              <a:rPr sz="3200" spc="45" dirty="0">
                <a:latin typeface="Calibri"/>
                <a:cs typeface="Calibri"/>
              </a:rPr>
              <a:t>b</a:t>
            </a:r>
            <a:r>
              <a:rPr sz="3200" spc="35" dirty="0">
                <a:latin typeface="Calibri"/>
                <a:cs typeface="Calibri"/>
              </a:rPr>
              <a:t>o</a:t>
            </a:r>
            <a:r>
              <a:rPr sz="3200" spc="15" dirty="0">
                <a:latin typeface="Calibri"/>
                <a:cs typeface="Calibri"/>
              </a:rPr>
              <a:t>s</a:t>
            </a:r>
            <a:r>
              <a:rPr sz="3200" spc="35" dirty="0">
                <a:latin typeface="Calibri"/>
                <a:cs typeface="Calibri"/>
              </a:rPr>
              <a:t>o</a:t>
            </a:r>
            <a:r>
              <a:rPr sz="3200" spc="-10" dirty="0">
                <a:latin typeface="Calibri"/>
                <a:cs typeface="Calibri"/>
              </a:rPr>
              <a:t>m</a:t>
            </a:r>
            <a:r>
              <a:rPr sz="3200" spc="-25" dirty="0">
                <a:latin typeface="Calibri"/>
                <a:cs typeface="Calibri"/>
              </a:rPr>
              <a:t>e</a:t>
            </a:r>
            <a:r>
              <a:rPr sz="3200" spc="10" dirty="0">
                <a:latin typeface="Calibri"/>
                <a:cs typeface="Calibri"/>
              </a:rPr>
              <a:t>s</a:t>
            </a:r>
            <a:r>
              <a:rPr sz="3200" spc="-190" dirty="0">
                <a:latin typeface="Calibri"/>
                <a:cs typeface="Calibri"/>
              </a:rPr>
              <a:t> </a:t>
            </a:r>
            <a:r>
              <a:rPr sz="3200" spc="35" dirty="0">
                <a:latin typeface="Calibri"/>
                <a:cs typeface="Calibri"/>
              </a:rPr>
              <a:t>a</a:t>
            </a:r>
            <a:r>
              <a:rPr sz="3200" spc="-100" dirty="0">
                <a:latin typeface="Calibri"/>
                <a:cs typeface="Calibri"/>
              </a:rPr>
              <a:t>tt</a:t>
            </a:r>
            <a:r>
              <a:rPr sz="3200" spc="35" dirty="0">
                <a:latin typeface="Calibri"/>
                <a:cs typeface="Calibri"/>
              </a:rPr>
              <a:t>a</a:t>
            </a:r>
            <a:r>
              <a:rPr sz="3200" spc="-10" dirty="0">
                <a:latin typeface="Calibri"/>
                <a:cs typeface="Calibri"/>
              </a:rPr>
              <a:t>c</a:t>
            </a:r>
            <a:r>
              <a:rPr sz="3200" spc="40" dirty="0">
                <a:latin typeface="Calibri"/>
                <a:cs typeface="Calibri"/>
              </a:rPr>
              <a:t>h</a:t>
            </a:r>
            <a:r>
              <a:rPr sz="3200" spc="-25" dirty="0">
                <a:latin typeface="Calibri"/>
                <a:cs typeface="Calibri"/>
              </a:rPr>
              <a:t>e</a:t>
            </a:r>
            <a:r>
              <a:rPr sz="3200" spc="15" dirty="0">
                <a:latin typeface="Calibri"/>
                <a:cs typeface="Calibri"/>
              </a:rPr>
              <a:t>d</a:t>
            </a:r>
            <a:endParaRPr sz="3200">
              <a:latin typeface="Calibri"/>
              <a:cs typeface="Calibri"/>
            </a:endParaRPr>
          </a:p>
          <a:p>
            <a:pPr marL="355600">
              <a:lnSpc>
                <a:spcPct val="100000"/>
              </a:lnSpc>
              <a:spcBef>
                <a:spcPts val="819"/>
              </a:spcBef>
            </a:pPr>
            <a:r>
              <a:rPr sz="3200" spc="10" dirty="0">
                <a:latin typeface="Calibri"/>
                <a:cs typeface="Calibri"/>
              </a:rPr>
              <a:t>-functions:</a:t>
            </a:r>
            <a:endParaRPr sz="3200">
              <a:latin typeface="Calibri"/>
              <a:cs typeface="Calibri"/>
            </a:endParaRPr>
          </a:p>
          <a:p>
            <a:pPr marL="927735">
              <a:lnSpc>
                <a:spcPct val="100000"/>
              </a:lnSpc>
              <a:spcBef>
                <a:spcPts val="815"/>
              </a:spcBef>
            </a:pPr>
            <a:r>
              <a:rPr sz="3200" spc="-5" dirty="0">
                <a:latin typeface="Calibri"/>
                <a:cs typeface="Calibri"/>
              </a:rPr>
              <a:t>-synthesis</a:t>
            </a:r>
            <a:r>
              <a:rPr sz="3200" spc="-120" dirty="0">
                <a:latin typeface="Calibri"/>
                <a:cs typeface="Calibri"/>
              </a:rPr>
              <a:t> </a:t>
            </a:r>
            <a:r>
              <a:rPr sz="3200" spc="20" dirty="0">
                <a:latin typeface="Calibri"/>
                <a:cs typeface="Calibri"/>
              </a:rPr>
              <a:t>of</a:t>
            </a:r>
            <a:r>
              <a:rPr sz="3200" spc="-65" dirty="0">
                <a:latin typeface="Calibri"/>
                <a:cs typeface="Calibri"/>
              </a:rPr>
              <a:t> </a:t>
            </a:r>
            <a:r>
              <a:rPr sz="3200" dirty="0">
                <a:latin typeface="Calibri"/>
                <a:cs typeface="Calibri"/>
              </a:rPr>
              <a:t>membrane</a:t>
            </a:r>
            <a:r>
              <a:rPr sz="3200" spc="-85" dirty="0">
                <a:latin typeface="Calibri"/>
                <a:cs typeface="Calibri"/>
              </a:rPr>
              <a:t> </a:t>
            </a:r>
            <a:r>
              <a:rPr sz="3200" spc="20" dirty="0">
                <a:latin typeface="Calibri"/>
                <a:cs typeface="Calibri"/>
              </a:rPr>
              <a:t>lipids</a:t>
            </a:r>
            <a:endParaRPr sz="3200">
              <a:latin typeface="Calibri"/>
              <a:cs typeface="Calibri"/>
            </a:endParaRPr>
          </a:p>
          <a:p>
            <a:pPr marL="927735">
              <a:lnSpc>
                <a:spcPct val="100000"/>
              </a:lnSpc>
              <a:spcBef>
                <a:spcPts val="740"/>
              </a:spcBef>
            </a:pPr>
            <a:r>
              <a:rPr sz="3200" spc="10" dirty="0">
                <a:latin typeface="Calibri"/>
                <a:cs typeface="Calibri"/>
              </a:rPr>
              <a:t>-calcium</a:t>
            </a:r>
            <a:r>
              <a:rPr sz="3200" spc="-180" dirty="0">
                <a:latin typeface="Calibri"/>
                <a:cs typeface="Calibri"/>
              </a:rPr>
              <a:t> </a:t>
            </a:r>
            <a:r>
              <a:rPr sz="3200" dirty="0">
                <a:latin typeface="Calibri"/>
                <a:cs typeface="Calibri"/>
              </a:rPr>
              <a:t>storage</a:t>
            </a:r>
            <a:endParaRPr sz="3200">
              <a:latin typeface="Calibri"/>
              <a:cs typeface="Calibri"/>
            </a:endParaRPr>
          </a:p>
          <a:p>
            <a:pPr marL="927735">
              <a:lnSpc>
                <a:spcPct val="100000"/>
              </a:lnSpc>
              <a:spcBef>
                <a:spcPts val="819"/>
              </a:spcBef>
            </a:pPr>
            <a:r>
              <a:rPr sz="3200" spc="-10" dirty="0">
                <a:latin typeface="Calibri"/>
                <a:cs typeface="Calibri"/>
              </a:rPr>
              <a:t>-</a:t>
            </a:r>
            <a:r>
              <a:rPr sz="3200" spc="40" dirty="0">
                <a:latin typeface="Calibri"/>
                <a:cs typeface="Calibri"/>
              </a:rPr>
              <a:t>d</a:t>
            </a:r>
            <a:r>
              <a:rPr sz="3200" spc="-25" dirty="0">
                <a:latin typeface="Calibri"/>
                <a:cs typeface="Calibri"/>
              </a:rPr>
              <a:t>et</a:t>
            </a:r>
            <a:r>
              <a:rPr sz="3200" spc="-35" dirty="0">
                <a:latin typeface="Calibri"/>
                <a:cs typeface="Calibri"/>
              </a:rPr>
              <a:t>o</a:t>
            </a:r>
            <a:r>
              <a:rPr sz="3200" spc="30" dirty="0">
                <a:latin typeface="Calibri"/>
                <a:cs typeface="Calibri"/>
              </a:rPr>
              <a:t>x</a:t>
            </a:r>
            <a:r>
              <a:rPr sz="3200" spc="5" dirty="0">
                <a:latin typeface="Calibri"/>
                <a:cs typeface="Calibri"/>
              </a:rPr>
              <a:t>ifi</a:t>
            </a:r>
            <a:r>
              <a:rPr sz="3200" spc="-5" dirty="0">
                <a:latin typeface="Calibri"/>
                <a:cs typeface="Calibri"/>
              </a:rPr>
              <a:t>c</a:t>
            </a:r>
            <a:r>
              <a:rPr sz="3200" spc="35" dirty="0">
                <a:latin typeface="Calibri"/>
                <a:cs typeface="Calibri"/>
              </a:rPr>
              <a:t>a</a:t>
            </a:r>
            <a:r>
              <a:rPr sz="3200" spc="-25" dirty="0">
                <a:latin typeface="Calibri"/>
                <a:cs typeface="Calibri"/>
              </a:rPr>
              <a:t>t</a:t>
            </a:r>
            <a:r>
              <a:rPr sz="3200" spc="5" dirty="0">
                <a:latin typeface="Calibri"/>
                <a:cs typeface="Calibri"/>
              </a:rPr>
              <a:t>i</a:t>
            </a:r>
            <a:r>
              <a:rPr sz="3200" spc="45" dirty="0">
                <a:latin typeface="Calibri"/>
                <a:cs typeface="Calibri"/>
              </a:rPr>
              <a:t>o</a:t>
            </a:r>
            <a:r>
              <a:rPr sz="3200" spc="15" dirty="0">
                <a:latin typeface="Calibri"/>
                <a:cs typeface="Calibri"/>
              </a:rPr>
              <a:t>n</a:t>
            </a:r>
            <a:r>
              <a:rPr sz="3200" spc="-245" dirty="0">
                <a:latin typeface="Calibri"/>
                <a:cs typeface="Calibri"/>
              </a:rPr>
              <a:t> </a:t>
            </a:r>
            <a:r>
              <a:rPr sz="3200" spc="35" dirty="0">
                <a:latin typeface="Calibri"/>
                <a:cs typeface="Calibri"/>
              </a:rPr>
              <a:t>o</a:t>
            </a:r>
            <a:r>
              <a:rPr sz="3200" spc="5" dirty="0">
                <a:latin typeface="Calibri"/>
                <a:cs typeface="Calibri"/>
              </a:rPr>
              <a:t>f</a:t>
            </a:r>
            <a:r>
              <a:rPr sz="3200" spc="-60" dirty="0">
                <a:latin typeface="Calibri"/>
                <a:cs typeface="Calibri"/>
              </a:rPr>
              <a:t> </a:t>
            </a:r>
            <a:r>
              <a:rPr sz="3200" spc="-80" dirty="0">
                <a:latin typeface="Calibri"/>
                <a:cs typeface="Calibri"/>
              </a:rPr>
              <a:t>f</a:t>
            </a:r>
            <a:r>
              <a:rPr sz="3200" spc="35" dirty="0">
                <a:latin typeface="Calibri"/>
                <a:cs typeface="Calibri"/>
              </a:rPr>
              <a:t>o</a:t>
            </a:r>
            <a:r>
              <a:rPr sz="3200" spc="-70" dirty="0">
                <a:latin typeface="Calibri"/>
                <a:cs typeface="Calibri"/>
              </a:rPr>
              <a:t>r</a:t>
            </a:r>
            <a:r>
              <a:rPr sz="3200" spc="-25" dirty="0">
                <a:latin typeface="Calibri"/>
                <a:cs typeface="Calibri"/>
              </a:rPr>
              <a:t>e</a:t>
            </a:r>
            <a:r>
              <a:rPr sz="3200" spc="5" dirty="0">
                <a:latin typeface="Calibri"/>
                <a:cs typeface="Calibri"/>
              </a:rPr>
              <a:t>i</a:t>
            </a:r>
            <a:r>
              <a:rPr sz="3200" spc="-5" dirty="0">
                <a:latin typeface="Calibri"/>
                <a:cs typeface="Calibri"/>
              </a:rPr>
              <a:t>g</a:t>
            </a:r>
            <a:r>
              <a:rPr sz="3200" spc="15" dirty="0">
                <a:latin typeface="Calibri"/>
                <a:cs typeface="Calibri"/>
              </a:rPr>
              <a:t>n</a:t>
            </a:r>
            <a:r>
              <a:rPr sz="3200" spc="-25" dirty="0">
                <a:latin typeface="Calibri"/>
                <a:cs typeface="Calibri"/>
              </a:rPr>
              <a:t> </a:t>
            </a:r>
            <a:r>
              <a:rPr sz="3200" spc="15" dirty="0">
                <a:latin typeface="Calibri"/>
                <a:cs typeface="Calibri"/>
              </a:rPr>
              <a:t>s</a:t>
            </a:r>
            <a:r>
              <a:rPr sz="3200" spc="40" dirty="0">
                <a:latin typeface="Calibri"/>
                <a:cs typeface="Calibri"/>
              </a:rPr>
              <a:t>ub</a:t>
            </a:r>
            <a:r>
              <a:rPr sz="3200" spc="15" dirty="0">
                <a:latin typeface="Calibri"/>
                <a:cs typeface="Calibri"/>
              </a:rPr>
              <a:t>s</a:t>
            </a:r>
            <a:r>
              <a:rPr sz="3200" spc="-100" dirty="0">
                <a:latin typeface="Calibri"/>
                <a:cs typeface="Calibri"/>
              </a:rPr>
              <a:t>t</a:t>
            </a:r>
            <a:r>
              <a:rPr sz="3200" spc="40" dirty="0">
                <a:latin typeface="Calibri"/>
                <a:cs typeface="Calibri"/>
              </a:rPr>
              <a:t>an</a:t>
            </a:r>
            <a:r>
              <a:rPr sz="3200" spc="-10" dirty="0">
                <a:latin typeface="Calibri"/>
                <a:cs typeface="Calibri"/>
              </a:rPr>
              <a:t>c</a:t>
            </a:r>
            <a:r>
              <a:rPr sz="3200" spc="-25" dirty="0">
                <a:latin typeface="Calibri"/>
                <a:cs typeface="Calibri"/>
              </a:rPr>
              <a:t>e</a:t>
            </a:r>
            <a:r>
              <a:rPr sz="3200" spc="10" dirty="0">
                <a:latin typeface="Calibri"/>
                <a:cs typeface="Calibri"/>
              </a:rPr>
              <a:t>s</a:t>
            </a:r>
            <a:endParaRPr sz="320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22860">
              <a:lnSpc>
                <a:spcPct val="100000"/>
              </a:lnSpc>
              <a:spcBef>
                <a:spcPts val="130"/>
              </a:spcBef>
            </a:pPr>
            <a:r>
              <a:rPr dirty="0"/>
              <a:t>Endomembrane</a:t>
            </a:r>
            <a:r>
              <a:rPr spc="-175" dirty="0"/>
              <a:t> </a:t>
            </a:r>
            <a:r>
              <a:rPr spc="-40" dirty="0"/>
              <a:t>System</a:t>
            </a:r>
          </a:p>
        </p:txBody>
      </p:sp>
      <p:pic>
        <p:nvPicPr>
          <p:cNvPr id="3" name="object 3"/>
          <p:cNvPicPr/>
          <p:nvPr/>
        </p:nvPicPr>
        <p:blipFill>
          <a:blip r:embed="rId2" cstate="print"/>
          <a:stretch>
            <a:fillRect/>
          </a:stretch>
        </p:blipFill>
        <p:spPr>
          <a:xfrm>
            <a:off x="381000" y="1219200"/>
            <a:ext cx="8444126" cy="52578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58</a:t>
            </a:fld>
            <a:endParaRPr dirty="0"/>
          </a:p>
        </p:txBody>
      </p:sp>
      <p:sp>
        <p:nvSpPr>
          <p:cNvPr id="2" name="object 2"/>
          <p:cNvSpPr txBox="1">
            <a:spLocks noGrp="1"/>
          </p:cNvSpPr>
          <p:nvPr>
            <p:ph type="title"/>
          </p:nvPr>
        </p:nvSpPr>
        <p:spPr>
          <a:prstGeom prst="rect">
            <a:avLst/>
          </a:prstGeom>
        </p:spPr>
        <p:txBody>
          <a:bodyPr vert="horz" wrap="square" lIns="0" tIns="16510" rIns="0" bIns="0" rtlCol="0">
            <a:spAutoFit/>
          </a:bodyPr>
          <a:lstStyle/>
          <a:p>
            <a:pPr marL="22860">
              <a:lnSpc>
                <a:spcPct val="100000"/>
              </a:lnSpc>
              <a:spcBef>
                <a:spcPts val="130"/>
              </a:spcBef>
            </a:pPr>
            <a:r>
              <a:rPr dirty="0"/>
              <a:t>Endomembrane</a:t>
            </a:r>
            <a:r>
              <a:rPr spc="-175" dirty="0"/>
              <a:t> </a:t>
            </a:r>
            <a:r>
              <a:rPr spc="-40" dirty="0"/>
              <a:t>System</a:t>
            </a:r>
          </a:p>
        </p:txBody>
      </p:sp>
      <p:sp>
        <p:nvSpPr>
          <p:cNvPr id="3" name="object 3"/>
          <p:cNvSpPr txBox="1"/>
          <p:nvPr/>
        </p:nvSpPr>
        <p:spPr>
          <a:xfrm>
            <a:off x="536575" y="1508124"/>
            <a:ext cx="7366634" cy="3363595"/>
          </a:xfrm>
          <a:prstGeom prst="rect">
            <a:avLst/>
          </a:prstGeom>
        </p:spPr>
        <p:txBody>
          <a:bodyPr vert="horz" wrap="square" lIns="0" tIns="114935" rIns="0" bIns="0" rtlCol="0">
            <a:spAutoFit/>
          </a:bodyPr>
          <a:lstStyle/>
          <a:p>
            <a:pPr marL="12700">
              <a:lnSpc>
                <a:spcPct val="100000"/>
              </a:lnSpc>
              <a:spcBef>
                <a:spcPts val="905"/>
              </a:spcBef>
            </a:pPr>
            <a:r>
              <a:rPr sz="3200" b="1" dirty="0">
                <a:solidFill>
                  <a:srgbClr val="FF0000"/>
                </a:solidFill>
                <a:latin typeface="Calibri"/>
                <a:cs typeface="Calibri"/>
              </a:rPr>
              <a:t>Golgi</a:t>
            </a:r>
            <a:r>
              <a:rPr sz="3200" b="1" spc="-45" dirty="0">
                <a:solidFill>
                  <a:srgbClr val="FF0000"/>
                </a:solidFill>
                <a:latin typeface="Calibri"/>
                <a:cs typeface="Calibri"/>
              </a:rPr>
              <a:t> </a:t>
            </a:r>
            <a:r>
              <a:rPr sz="3200" b="1" spc="-10" dirty="0">
                <a:solidFill>
                  <a:srgbClr val="FF0000"/>
                </a:solidFill>
                <a:latin typeface="Calibri"/>
                <a:cs typeface="Calibri"/>
              </a:rPr>
              <a:t>apparatus</a:t>
            </a:r>
            <a:endParaRPr sz="3200">
              <a:latin typeface="Calibri"/>
              <a:cs typeface="Calibri"/>
            </a:endParaRPr>
          </a:p>
          <a:p>
            <a:pPr marL="355600" marR="1243965">
              <a:lnSpc>
                <a:spcPct val="100000"/>
              </a:lnSpc>
              <a:spcBef>
                <a:spcPts val="815"/>
              </a:spcBef>
            </a:pPr>
            <a:r>
              <a:rPr sz="3200" spc="-10" dirty="0">
                <a:latin typeface="Calibri"/>
                <a:cs typeface="Calibri"/>
              </a:rPr>
              <a:t>-flattened</a:t>
            </a:r>
            <a:r>
              <a:rPr sz="3200" spc="-15" dirty="0">
                <a:latin typeface="Calibri"/>
                <a:cs typeface="Calibri"/>
              </a:rPr>
              <a:t> </a:t>
            </a:r>
            <a:r>
              <a:rPr sz="3200" spc="-5" dirty="0">
                <a:latin typeface="Calibri"/>
                <a:cs typeface="Calibri"/>
              </a:rPr>
              <a:t>stacks</a:t>
            </a:r>
            <a:r>
              <a:rPr sz="3200" spc="-185" dirty="0">
                <a:latin typeface="Calibri"/>
                <a:cs typeface="Calibri"/>
              </a:rPr>
              <a:t> </a:t>
            </a:r>
            <a:r>
              <a:rPr sz="3200" spc="20" dirty="0">
                <a:latin typeface="Calibri"/>
                <a:cs typeface="Calibri"/>
              </a:rPr>
              <a:t>of</a:t>
            </a:r>
            <a:r>
              <a:rPr sz="3200" spc="-45" dirty="0">
                <a:latin typeface="Calibri"/>
                <a:cs typeface="Calibri"/>
              </a:rPr>
              <a:t> </a:t>
            </a:r>
            <a:r>
              <a:rPr sz="3200" spc="-5" dirty="0">
                <a:latin typeface="Calibri"/>
                <a:cs typeface="Calibri"/>
              </a:rPr>
              <a:t>interconnected </a:t>
            </a:r>
            <a:r>
              <a:rPr sz="3200" spc="-710" dirty="0">
                <a:latin typeface="Calibri"/>
                <a:cs typeface="Calibri"/>
              </a:rPr>
              <a:t> </a:t>
            </a:r>
            <a:r>
              <a:rPr sz="3200" dirty="0">
                <a:latin typeface="Calibri"/>
                <a:cs typeface="Calibri"/>
              </a:rPr>
              <a:t>membranes</a:t>
            </a:r>
            <a:endParaRPr sz="3200">
              <a:latin typeface="Calibri"/>
              <a:cs typeface="Calibri"/>
            </a:endParaRPr>
          </a:p>
          <a:p>
            <a:pPr marL="355600" marR="5080">
              <a:lnSpc>
                <a:spcPct val="100000"/>
              </a:lnSpc>
              <a:spcBef>
                <a:spcPts val="810"/>
              </a:spcBef>
            </a:pPr>
            <a:r>
              <a:rPr sz="3200" spc="-10" dirty="0">
                <a:latin typeface="Calibri"/>
                <a:cs typeface="Calibri"/>
              </a:rPr>
              <a:t>-</a:t>
            </a:r>
            <a:r>
              <a:rPr sz="3200" spc="40" dirty="0">
                <a:latin typeface="Calibri"/>
                <a:cs typeface="Calibri"/>
              </a:rPr>
              <a:t>pa</a:t>
            </a:r>
            <a:r>
              <a:rPr sz="3200" spc="-10" dirty="0">
                <a:latin typeface="Calibri"/>
                <a:cs typeface="Calibri"/>
              </a:rPr>
              <a:t>c</a:t>
            </a:r>
            <a:r>
              <a:rPr sz="3200" spc="-35" dirty="0">
                <a:latin typeface="Calibri"/>
                <a:cs typeface="Calibri"/>
              </a:rPr>
              <a:t>k</a:t>
            </a:r>
            <a:r>
              <a:rPr sz="3200" spc="35" dirty="0">
                <a:latin typeface="Calibri"/>
                <a:cs typeface="Calibri"/>
              </a:rPr>
              <a:t>a</a:t>
            </a:r>
            <a:r>
              <a:rPr sz="3200" spc="-15" dirty="0">
                <a:latin typeface="Calibri"/>
                <a:cs typeface="Calibri"/>
              </a:rPr>
              <a:t>g</a:t>
            </a:r>
            <a:r>
              <a:rPr sz="3200" spc="5" dirty="0">
                <a:latin typeface="Calibri"/>
                <a:cs typeface="Calibri"/>
              </a:rPr>
              <a:t>i</a:t>
            </a:r>
            <a:r>
              <a:rPr sz="3200" spc="50" dirty="0">
                <a:latin typeface="Calibri"/>
                <a:cs typeface="Calibri"/>
              </a:rPr>
              <a:t>n</a:t>
            </a:r>
            <a:r>
              <a:rPr sz="3200" spc="10" dirty="0">
                <a:latin typeface="Calibri"/>
                <a:cs typeface="Calibri"/>
              </a:rPr>
              <a:t>g</a:t>
            </a:r>
            <a:r>
              <a:rPr sz="3200" spc="-220" dirty="0">
                <a:latin typeface="Calibri"/>
                <a:cs typeface="Calibri"/>
              </a:rPr>
              <a:t> </a:t>
            </a:r>
            <a:r>
              <a:rPr sz="3200" spc="40" dirty="0">
                <a:latin typeface="Calibri"/>
                <a:cs typeface="Calibri"/>
              </a:rPr>
              <a:t>an</a:t>
            </a:r>
            <a:r>
              <a:rPr sz="3200" spc="15" dirty="0">
                <a:latin typeface="Calibri"/>
                <a:cs typeface="Calibri"/>
              </a:rPr>
              <a:t>d</a:t>
            </a:r>
            <a:r>
              <a:rPr sz="3200" spc="-25" dirty="0">
                <a:latin typeface="Calibri"/>
                <a:cs typeface="Calibri"/>
              </a:rPr>
              <a:t> </a:t>
            </a:r>
            <a:r>
              <a:rPr sz="3200" spc="40" dirty="0">
                <a:latin typeface="Calibri"/>
                <a:cs typeface="Calibri"/>
              </a:rPr>
              <a:t>d</a:t>
            </a:r>
            <a:r>
              <a:rPr sz="3200" spc="5" dirty="0">
                <a:latin typeface="Calibri"/>
                <a:cs typeface="Calibri"/>
              </a:rPr>
              <a:t>i</a:t>
            </a:r>
            <a:r>
              <a:rPr sz="3200" spc="25" dirty="0">
                <a:latin typeface="Calibri"/>
                <a:cs typeface="Calibri"/>
              </a:rPr>
              <a:t>s</a:t>
            </a:r>
            <a:r>
              <a:rPr sz="3200" spc="-25" dirty="0">
                <a:latin typeface="Calibri"/>
                <a:cs typeface="Calibri"/>
              </a:rPr>
              <a:t>t</a:t>
            </a:r>
            <a:r>
              <a:rPr sz="3200" spc="5" dirty="0">
                <a:latin typeface="Calibri"/>
                <a:cs typeface="Calibri"/>
              </a:rPr>
              <a:t>ri</a:t>
            </a:r>
            <a:r>
              <a:rPr sz="3200" spc="45" dirty="0">
                <a:latin typeface="Calibri"/>
                <a:cs typeface="Calibri"/>
              </a:rPr>
              <a:t>b</a:t>
            </a:r>
            <a:r>
              <a:rPr sz="3200" spc="40" dirty="0">
                <a:latin typeface="Calibri"/>
                <a:cs typeface="Calibri"/>
              </a:rPr>
              <a:t>u</a:t>
            </a:r>
            <a:r>
              <a:rPr sz="3200" spc="-25" dirty="0">
                <a:latin typeface="Calibri"/>
                <a:cs typeface="Calibri"/>
              </a:rPr>
              <a:t>t</a:t>
            </a:r>
            <a:r>
              <a:rPr sz="3200" spc="5" dirty="0">
                <a:latin typeface="Calibri"/>
                <a:cs typeface="Calibri"/>
              </a:rPr>
              <a:t>i</a:t>
            </a:r>
            <a:r>
              <a:rPr sz="3200" spc="45" dirty="0">
                <a:latin typeface="Calibri"/>
                <a:cs typeface="Calibri"/>
              </a:rPr>
              <a:t>o</a:t>
            </a:r>
            <a:r>
              <a:rPr sz="3200" spc="15" dirty="0">
                <a:latin typeface="Calibri"/>
                <a:cs typeface="Calibri"/>
              </a:rPr>
              <a:t>n</a:t>
            </a:r>
            <a:r>
              <a:rPr sz="3200" spc="-245" dirty="0">
                <a:latin typeface="Calibri"/>
                <a:cs typeface="Calibri"/>
              </a:rPr>
              <a:t> </a:t>
            </a:r>
            <a:r>
              <a:rPr sz="3200" spc="35" dirty="0">
                <a:latin typeface="Calibri"/>
                <a:cs typeface="Calibri"/>
              </a:rPr>
              <a:t>o</a:t>
            </a:r>
            <a:r>
              <a:rPr sz="3200" spc="5" dirty="0">
                <a:latin typeface="Calibri"/>
                <a:cs typeface="Calibri"/>
              </a:rPr>
              <a:t>f</a:t>
            </a:r>
            <a:r>
              <a:rPr sz="3200" spc="-60" dirty="0">
                <a:latin typeface="Calibri"/>
                <a:cs typeface="Calibri"/>
              </a:rPr>
              <a:t> </a:t>
            </a:r>
            <a:r>
              <a:rPr sz="3200" spc="-10" dirty="0">
                <a:latin typeface="Calibri"/>
                <a:cs typeface="Calibri"/>
              </a:rPr>
              <a:t>m</a:t>
            </a:r>
            <a:r>
              <a:rPr sz="3200" spc="35" dirty="0">
                <a:latin typeface="Calibri"/>
                <a:cs typeface="Calibri"/>
              </a:rPr>
              <a:t>a</a:t>
            </a:r>
            <a:r>
              <a:rPr sz="3200" spc="-25" dirty="0">
                <a:latin typeface="Calibri"/>
                <a:cs typeface="Calibri"/>
              </a:rPr>
              <a:t>te</a:t>
            </a:r>
            <a:r>
              <a:rPr sz="3200" spc="5" dirty="0">
                <a:latin typeface="Calibri"/>
                <a:cs typeface="Calibri"/>
              </a:rPr>
              <a:t>ri</a:t>
            </a:r>
            <a:r>
              <a:rPr sz="3200" spc="40" dirty="0">
                <a:latin typeface="Calibri"/>
                <a:cs typeface="Calibri"/>
              </a:rPr>
              <a:t>a</a:t>
            </a:r>
            <a:r>
              <a:rPr sz="3200" spc="5" dirty="0">
                <a:latin typeface="Calibri"/>
                <a:cs typeface="Calibri"/>
              </a:rPr>
              <a:t>ls</a:t>
            </a:r>
            <a:r>
              <a:rPr sz="3200" spc="-105" dirty="0">
                <a:latin typeface="Calibri"/>
                <a:cs typeface="Calibri"/>
              </a:rPr>
              <a:t> </a:t>
            </a:r>
            <a:r>
              <a:rPr sz="3200" spc="-25" dirty="0">
                <a:latin typeface="Calibri"/>
                <a:cs typeface="Calibri"/>
              </a:rPr>
              <a:t>t</a:t>
            </a:r>
            <a:r>
              <a:rPr sz="3200" spc="5" dirty="0">
                <a:latin typeface="Calibri"/>
                <a:cs typeface="Calibri"/>
              </a:rPr>
              <a:t>o  </a:t>
            </a:r>
            <a:r>
              <a:rPr sz="3200" spc="-15" dirty="0">
                <a:latin typeface="Calibri"/>
                <a:cs typeface="Calibri"/>
              </a:rPr>
              <a:t>different</a:t>
            </a:r>
            <a:r>
              <a:rPr sz="3200" spc="-90" dirty="0">
                <a:latin typeface="Calibri"/>
                <a:cs typeface="Calibri"/>
              </a:rPr>
              <a:t> </a:t>
            </a:r>
            <a:r>
              <a:rPr sz="3200" spc="10" dirty="0">
                <a:latin typeface="Calibri"/>
                <a:cs typeface="Calibri"/>
              </a:rPr>
              <a:t>parts</a:t>
            </a:r>
            <a:r>
              <a:rPr sz="3200" spc="-114" dirty="0">
                <a:latin typeface="Calibri"/>
                <a:cs typeface="Calibri"/>
              </a:rPr>
              <a:t> </a:t>
            </a:r>
            <a:r>
              <a:rPr sz="3200" spc="20" dirty="0">
                <a:latin typeface="Calibri"/>
                <a:cs typeface="Calibri"/>
              </a:rPr>
              <a:t>of</a:t>
            </a:r>
            <a:r>
              <a:rPr sz="3200" spc="-60" dirty="0">
                <a:latin typeface="Calibri"/>
                <a:cs typeface="Calibri"/>
              </a:rPr>
              <a:t> </a:t>
            </a:r>
            <a:r>
              <a:rPr sz="3200" spc="5" dirty="0">
                <a:latin typeface="Calibri"/>
                <a:cs typeface="Calibri"/>
              </a:rPr>
              <a:t>the</a:t>
            </a:r>
            <a:r>
              <a:rPr sz="3200" spc="-10" dirty="0">
                <a:latin typeface="Calibri"/>
                <a:cs typeface="Calibri"/>
              </a:rPr>
              <a:t> </a:t>
            </a:r>
            <a:r>
              <a:rPr sz="3200" spc="-5" dirty="0">
                <a:latin typeface="Calibri"/>
                <a:cs typeface="Calibri"/>
              </a:rPr>
              <a:t>cell</a:t>
            </a:r>
            <a:endParaRPr sz="3200">
              <a:latin typeface="Calibri"/>
              <a:cs typeface="Calibri"/>
            </a:endParaRPr>
          </a:p>
          <a:p>
            <a:pPr marL="355600">
              <a:lnSpc>
                <a:spcPct val="100000"/>
              </a:lnSpc>
              <a:spcBef>
                <a:spcPts val="805"/>
              </a:spcBef>
            </a:pPr>
            <a:r>
              <a:rPr sz="3200" spc="-5" dirty="0">
                <a:latin typeface="Calibri"/>
                <a:cs typeface="Calibri"/>
              </a:rPr>
              <a:t>-synthesis</a:t>
            </a:r>
            <a:r>
              <a:rPr sz="3200" spc="-105" dirty="0">
                <a:latin typeface="Calibri"/>
                <a:cs typeface="Calibri"/>
              </a:rPr>
              <a:t> </a:t>
            </a:r>
            <a:r>
              <a:rPr sz="3200" spc="20" dirty="0">
                <a:latin typeface="Calibri"/>
                <a:cs typeface="Calibri"/>
              </a:rPr>
              <a:t>of</a:t>
            </a:r>
            <a:r>
              <a:rPr sz="3200" spc="-60" dirty="0">
                <a:latin typeface="Calibri"/>
                <a:cs typeface="Calibri"/>
              </a:rPr>
              <a:t> </a:t>
            </a:r>
            <a:r>
              <a:rPr sz="3200" spc="-5" dirty="0">
                <a:latin typeface="Calibri"/>
                <a:cs typeface="Calibri"/>
              </a:rPr>
              <a:t>cell</a:t>
            </a:r>
            <a:r>
              <a:rPr sz="3200" spc="30" dirty="0">
                <a:latin typeface="Calibri"/>
                <a:cs typeface="Calibri"/>
              </a:rPr>
              <a:t> </a:t>
            </a:r>
            <a:r>
              <a:rPr sz="3200" spc="20" dirty="0">
                <a:latin typeface="Calibri"/>
                <a:cs typeface="Calibri"/>
              </a:rPr>
              <a:t>wall</a:t>
            </a:r>
            <a:r>
              <a:rPr sz="3200" spc="-114" dirty="0">
                <a:latin typeface="Calibri"/>
                <a:cs typeface="Calibri"/>
              </a:rPr>
              <a:t> </a:t>
            </a:r>
            <a:r>
              <a:rPr sz="3200" spc="10" dirty="0">
                <a:latin typeface="Calibri"/>
                <a:cs typeface="Calibri"/>
              </a:rPr>
              <a:t>components</a:t>
            </a:r>
            <a:endParaRPr sz="320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6200" y="498475"/>
            <a:ext cx="8915400" cy="5978525"/>
          </a:xfrm>
          <a:prstGeom prst="rect">
            <a:avLst/>
          </a:prstGeom>
        </p:spPr>
      </p:pic>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59</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a:extLst>
              <a:ext uri="{FF2B5EF4-FFF2-40B4-BE49-F238E27FC236}">
                <a16:creationId xmlns:a16="http://schemas.microsoft.com/office/drawing/2014/main" id="{3C435411-44E0-40A7-9D1E-9A01A9EF8558}"/>
              </a:ext>
            </a:extLst>
          </p:cNvPr>
          <p:cNvSpPr>
            <a:spLocks noGrp="1" noChangeArrowheads="1"/>
          </p:cNvSpPr>
          <p:nvPr>
            <p:ph type="title"/>
          </p:nvPr>
        </p:nvSpPr>
        <p:spPr>
          <a:xfrm>
            <a:off x="0" y="0"/>
            <a:ext cx="7772400" cy="1143000"/>
          </a:xfrm>
        </p:spPr>
        <p:txBody>
          <a:bodyPr/>
          <a:lstStyle/>
          <a:p>
            <a:pPr eaLnBrk="1" hangingPunct="1">
              <a:defRPr/>
            </a:pPr>
            <a:r>
              <a:rPr lang="en-US" altLang="en-US" sz="5400">
                <a:solidFill>
                  <a:srgbClr val="0000FF"/>
                </a:solidFill>
                <a:effectLst>
                  <a:outerShdw blurRad="38100" dist="38100" dir="2700000" algn="tl">
                    <a:srgbClr val="C0C0C0"/>
                  </a:outerShdw>
                </a:effectLst>
              </a:rPr>
              <a:t>Two Types of Cells</a:t>
            </a:r>
            <a:endParaRPr lang="en-US" altLang="en-US"/>
          </a:p>
        </p:txBody>
      </p:sp>
      <p:sp>
        <p:nvSpPr>
          <p:cNvPr id="34819" name="Rectangle 1027">
            <a:extLst>
              <a:ext uri="{FF2B5EF4-FFF2-40B4-BE49-F238E27FC236}">
                <a16:creationId xmlns:a16="http://schemas.microsoft.com/office/drawing/2014/main" id="{1DCB5C4A-CA92-4F87-8895-9BE4D43A520A}"/>
              </a:ext>
            </a:extLst>
          </p:cNvPr>
          <p:cNvSpPr>
            <a:spLocks noGrp="1" noChangeArrowheads="1"/>
          </p:cNvSpPr>
          <p:nvPr>
            <p:ph type="body" sz="half" idx="1"/>
          </p:nvPr>
        </p:nvSpPr>
        <p:spPr/>
        <p:txBody>
          <a:bodyPr/>
          <a:lstStyle/>
          <a:p>
            <a:pPr eaLnBrk="1" hangingPunct="1">
              <a:buFontTx/>
              <a:buNone/>
              <a:defRPr/>
            </a:pPr>
            <a:r>
              <a:rPr lang="en-US" altLang="en-US" u="sng">
                <a:solidFill>
                  <a:srgbClr val="6CD106"/>
                </a:solidFill>
                <a:effectLst>
                  <a:outerShdw blurRad="38100" dist="38100" dir="2700000" algn="tl">
                    <a:srgbClr val="C0C0C0"/>
                  </a:outerShdw>
                </a:effectLst>
              </a:rPr>
              <a:t>Prokaryotic Cells:</a:t>
            </a:r>
            <a:endParaRPr lang="en-US" altLang="en-US" sz="2800" u="sng">
              <a:effectLst>
                <a:outerShdw blurRad="38100" dist="38100" dir="2700000" algn="tl">
                  <a:srgbClr val="C0C0C0"/>
                </a:outerShdw>
              </a:effectLst>
            </a:endParaRPr>
          </a:p>
          <a:p>
            <a:pPr eaLnBrk="1" hangingPunct="1">
              <a:defRPr/>
            </a:pPr>
            <a:r>
              <a:rPr lang="en-US" altLang="en-US" sz="2800"/>
              <a:t>Have no membrane covered nucleus</a:t>
            </a:r>
          </a:p>
          <a:p>
            <a:pPr eaLnBrk="1" hangingPunct="1">
              <a:defRPr/>
            </a:pPr>
            <a:r>
              <a:rPr lang="en-US" altLang="en-US" sz="2800"/>
              <a:t>Have no membrane - covered organelles</a:t>
            </a:r>
          </a:p>
          <a:p>
            <a:pPr eaLnBrk="1" hangingPunct="1">
              <a:defRPr/>
            </a:pPr>
            <a:r>
              <a:rPr lang="en-US" altLang="en-US" sz="2800"/>
              <a:t>Have circular DNA</a:t>
            </a:r>
          </a:p>
          <a:p>
            <a:pPr eaLnBrk="1" hangingPunct="1">
              <a:defRPr/>
            </a:pPr>
            <a:r>
              <a:rPr lang="en-US" altLang="en-US" sz="2800"/>
              <a:t>Are bacteria</a:t>
            </a:r>
          </a:p>
        </p:txBody>
      </p:sp>
      <p:pic>
        <p:nvPicPr>
          <p:cNvPr id="12292" name="Picture 1033" descr="proCell">
            <a:extLst>
              <a:ext uri="{FF2B5EF4-FFF2-40B4-BE49-F238E27FC236}">
                <a16:creationId xmlns:a16="http://schemas.microsoft.com/office/drawing/2014/main" id="{743E1195-5E89-46D4-82CC-89737BE29E4C}"/>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010400" y="0"/>
            <a:ext cx="2133600" cy="2209800"/>
          </a:xfrm>
        </p:spPr>
      </p:pic>
      <p:pic>
        <p:nvPicPr>
          <p:cNvPr id="12293" name="Picture 1035" descr="prokaryote1">
            <a:extLst>
              <a:ext uri="{FF2B5EF4-FFF2-40B4-BE49-F238E27FC236}">
                <a16:creationId xmlns:a16="http://schemas.microsoft.com/office/drawing/2014/main" id="{51D35088-A8F2-49E9-A002-FC5E39084F40}"/>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343400" y="2133600"/>
            <a:ext cx="46482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60</a:t>
            </a:fld>
            <a:endParaRPr dirty="0"/>
          </a:p>
        </p:txBody>
      </p:sp>
      <p:sp>
        <p:nvSpPr>
          <p:cNvPr id="2" name="object 2"/>
          <p:cNvSpPr txBox="1">
            <a:spLocks noGrp="1"/>
          </p:cNvSpPr>
          <p:nvPr>
            <p:ph type="title"/>
          </p:nvPr>
        </p:nvSpPr>
        <p:spPr>
          <a:prstGeom prst="rect">
            <a:avLst/>
          </a:prstGeom>
        </p:spPr>
        <p:txBody>
          <a:bodyPr vert="horz" wrap="square" lIns="0" tIns="16510" rIns="0" bIns="0" rtlCol="0">
            <a:spAutoFit/>
          </a:bodyPr>
          <a:lstStyle/>
          <a:p>
            <a:pPr marL="22860">
              <a:lnSpc>
                <a:spcPct val="100000"/>
              </a:lnSpc>
              <a:spcBef>
                <a:spcPts val="130"/>
              </a:spcBef>
            </a:pPr>
            <a:r>
              <a:rPr dirty="0"/>
              <a:t>Endomembrane</a:t>
            </a:r>
            <a:r>
              <a:rPr spc="-175" dirty="0"/>
              <a:t> </a:t>
            </a:r>
            <a:r>
              <a:rPr spc="-40" dirty="0"/>
              <a:t>System</a:t>
            </a:r>
          </a:p>
        </p:txBody>
      </p:sp>
      <p:sp>
        <p:nvSpPr>
          <p:cNvPr id="3" name="object 3"/>
          <p:cNvSpPr txBox="1"/>
          <p:nvPr/>
        </p:nvSpPr>
        <p:spPr>
          <a:xfrm>
            <a:off x="536575" y="1508124"/>
            <a:ext cx="7528559" cy="3258820"/>
          </a:xfrm>
          <a:prstGeom prst="rect">
            <a:avLst/>
          </a:prstGeom>
        </p:spPr>
        <p:txBody>
          <a:bodyPr vert="horz" wrap="square" lIns="0" tIns="114935" rIns="0" bIns="0" rtlCol="0">
            <a:spAutoFit/>
          </a:bodyPr>
          <a:lstStyle/>
          <a:p>
            <a:pPr marL="12700">
              <a:lnSpc>
                <a:spcPct val="100000"/>
              </a:lnSpc>
              <a:spcBef>
                <a:spcPts val="905"/>
              </a:spcBef>
            </a:pPr>
            <a:r>
              <a:rPr sz="3200" b="1" spc="-15" dirty="0">
                <a:solidFill>
                  <a:srgbClr val="FF0000"/>
                </a:solidFill>
                <a:latin typeface="Calibri"/>
                <a:cs typeface="Calibri"/>
              </a:rPr>
              <a:t>Lysosomes</a:t>
            </a:r>
            <a:endParaRPr sz="3200">
              <a:latin typeface="Calibri"/>
              <a:cs typeface="Calibri"/>
            </a:endParaRPr>
          </a:p>
          <a:p>
            <a:pPr marL="355600" marR="865505">
              <a:lnSpc>
                <a:spcPct val="99800"/>
              </a:lnSpc>
              <a:spcBef>
                <a:spcPts val="825"/>
              </a:spcBef>
            </a:pPr>
            <a:r>
              <a:rPr sz="3200" dirty="0">
                <a:latin typeface="Calibri"/>
                <a:cs typeface="Calibri"/>
              </a:rPr>
              <a:t>-membrane</a:t>
            </a:r>
            <a:r>
              <a:rPr sz="3200" spc="-75" dirty="0">
                <a:latin typeface="Calibri"/>
                <a:cs typeface="Calibri"/>
              </a:rPr>
              <a:t> </a:t>
            </a:r>
            <a:r>
              <a:rPr sz="3200" spc="30" dirty="0">
                <a:latin typeface="Calibri"/>
                <a:cs typeface="Calibri"/>
              </a:rPr>
              <a:t>bound</a:t>
            </a:r>
            <a:r>
              <a:rPr sz="3200" spc="-165" dirty="0">
                <a:latin typeface="Calibri"/>
                <a:cs typeface="Calibri"/>
              </a:rPr>
              <a:t> </a:t>
            </a:r>
            <a:r>
              <a:rPr sz="3200" spc="-5" dirty="0">
                <a:latin typeface="Calibri"/>
                <a:cs typeface="Calibri"/>
              </a:rPr>
              <a:t>vesicles</a:t>
            </a:r>
            <a:r>
              <a:rPr sz="3200" spc="-30" dirty="0">
                <a:latin typeface="Calibri"/>
                <a:cs typeface="Calibri"/>
              </a:rPr>
              <a:t> </a:t>
            </a:r>
            <a:r>
              <a:rPr sz="3200" spc="10" dirty="0">
                <a:latin typeface="Calibri"/>
                <a:cs typeface="Calibri"/>
              </a:rPr>
              <a:t>containing </a:t>
            </a:r>
            <a:r>
              <a:rPr sz="3200" spc="-710" dirty="0">
                <a:latin typeface="Calibri"/>
                <a:cs typeface="Calibri"/>
              </a:rPr>
              <a:t> </a:t>
            </a:r>
            <a:r>
              <a:rPr sz="3200" dirty="0">
                <a:latin typeface="Calibri"/>
                <a:cs typeface="Calibri"/>
              </a:rPr>
              <a:t>digestive </a:t>
            </a:r>
            <a:r>
              <a:rPr sz="3200" spc="-5" dirty="0">
                <a:latin typeface="Calibri"/>
                <a:cs typeface="Calibri"/>
              </a:rPr>
              <a:t>enzymes to </a:t>
            </a:r>
            <a:r>
              <a:rPr sz="3200" dirty="0">
                <a:latin typeface="Calibri"/>
                <a:cs typeface="Calibri"/>
              </a:rPr>
              <a:t>break </a:t>
            </a:r>
            <a:r>
              <a:rPr sz="3200" spc="30" dirty="0">
                <a:latin typeface="Calibri"/>
                <a:cs typeface="Calibri"/>
              </a:rPr>
              <a:t>down </a:t>
            </a:r>
            <a:r>
              <a:rPr sz="3200" spc="35" dirty="0">
                <a:latin typeface="Calibri"/>
                <a:cs typeface="Calibri"/>
              </a:rPr>
              <a:t> </a:t>
            </a:r>
            <a:r>
              <a:rPr sz="3200" dirty="0">
                <a:latin typeface="Calibri"/>
                <a:cs typeface="Calibri"/>
              </a:rPr>
              <a:t>macromolecules</a:t>
            </a:r>
            <a:endParaRPr sz="3200">
              <a:latin typeface="Calibri"/>
              <a:cs typeface="Calibri"/>
            </a:endParaRPr>
          </a:p>
          <a:p>
            <a:pPr marL="355600" marR="5080">
              <a:lnSpc>
                <a:spcPct val="100000"/>
              </a:lnSpc>
              <a:spcBef>
                <a:spcPts val="815"/>
              </a:spcBef>
            </a:pPr>
            <a:r>
              <a:rPr sz="3200" spc="-5" dirty="0">
                <a:latin typeface="Calibri"/>
                <a:cs typeface="Calibri"/>
              </a:rPr>
              <a:t>-destroy</a:t>
            </a:r>
            <a:r>
              <a:rPr sz="3200" spc="-90" dirty="0">
                <a:latin typeface="Calibri"/>
                <a:cs typeface="Calibri"/>
              </a:rPr>
              <a:t> </a:t>
            </a:r>
            <a:r>
              <a:rPr sz="3200" dirty="0">
                <a:latin typeface="Calibri"/>
                <a:cs typeface="Calibri"/>
              </a:rPr>
              <a:t>cells</a:t>
            </a:r>
            <a:r>
              <a:rPr sz="3200" spc="-40" dirty="0">
                <a:latin typeface="Calibri"/>
                <a:cs typeface="Calibri"/>
              </a:rPr>
              <a:t> </a:t>
            </a:r>
            <a:r>
              <a:rPr sz="3200" spc="20" dirty="0">
                <a:latin typeface="Calibri"/>
                <a:cs typeface="Calibri"/>
              </a:rPr>
              <a:t>or</a:t>
            </a:r>
            <a:r>
              <a:rPr sz="3200" spc="-50" dirty="0">
                <a:latin typeface="Calibri"/>
                <a:cs typeface="Calibri"/>
              </a:rPr>
              <a:t> </a:t>
            </a:r>
            <a:r>
              <a:rPr sz="3200" spc="-20" dirty="0">
                <a:latin typeface="Calibri"/>
                <a:cs typeface="Calibri"/>
              </a:rPr>
              <a:t>foreign</a:t>
            </a:r>
            <a:r>
              <a:rPr sz="3200" spc="-25" dirty="0">
                <a:latin typeface="Calibri"/>
                <a:cs typeface="Calibri"/>
              </a:rPr>
              <a:t> </a:t>
            </a:r>
            <a:r>
              <a:rPr sz="3200" spc="-20" dirty="0">
                <a:latin typeface="Calibri"/>
                <a:cs typeface="Calibri"/>
              </a:rPr>
              <a:t>matter</a:t>
            </a:r>
            <a:r>
              <a:rPr sz="3200" spc="20" dirty="0">
                <a:latin typeface="Calibri"/>
                <a:cs typeface="Calibri"/>
              </a:rPr>
              <a:t> </a:t>
            </a:r>
            <a:r>
              <a:rPr sz="3200" spc="15" dirty="0">
                <a:latin typeface="Calibri"/>
                <a:cs typeface="Calibri"/>
              </a:rPr>
              <a:t>that</a:t>
            </a:r>
            <a:r>
              <a:rPr sz="3200" spc="-155" dirty="0">
                <a:latin typeface="Calibri"/>
                <a:cs typeface="Calibri"/>
              </a:rPr>
              <a:t> </a:t>
            </a:r>
            <a:r>
              <a:rPr sz="3200" spc="10" dirty="0">
                <a:latin typeface="Calibri"/>
                <a:cs typeface="Calibri"/>
              </a:rPr>
              <a:t>the</a:t>
            </a:r>
            <a:r>
              <a:rPr sz="3200" spc="-10" dirty="0">
                <a:latin typeface="Calibri"/>
                <a:cs typeface="Calibri"/>
              </a:rPr>
              <a:t> </a:t>
            </a:r>
            <a:r>
              <a:rPr sz="3200" spc="-5" dirty="0">
                <a:latin typeface="Calibri"/>
                <a:cs typeface="Calibri"/>
              </a:rPr>
              <a:t>cell </a:t>
            </a:r>
            <a:r>
              <a:rPr sz="3200" spc="-705" dirty="0">
                <a:latin typeface="Calibri"/>
                <a:cs typeface="Calibri"/>
              </a:rPr>
              <a:t> </a:t>
            </a:r>
            <a:r>
              <a:rPr sz="3200" spc="30" dirty="0">
                <a:latin typeface="Calibri"/>
                <a:cs typeface="Calibri"/>
              </a:rPr>
              <a:t>has</a:t>
            </a:r>
            <a:r>
              <a:rPr sz="3200" spc="-120" dirty="0">
                <a:latin typeface="Calibri"/>
                <a:cs typeface="Calibri"/>
              </a:rPr>
              <a:t> </a:t>
            </a:r>
            <a:r>
              <a:rPr sz="3200" spc="-5" dirty="0">
                <a:latin typeface="Calibri"/>
                <a:cs typeface="Calibri"/>
              </a:rPr>
              <a:t>engulfed</a:t>
            </a:r>
            <a:r>
              <a:rPr sz="3200" spc="-25" dirty="0">
                <a:latin typeface="Calibri"/>
                <a:cs typeface="Calibri"/>
              </a:rPr>
              <a:t> </a:t>
            </a:r>
            <a:r>
              <a:rPr sz="3200" spc="25" dirty="0">
                <a:latin typeface="Calibri"/>
                <a:cs typeface="Calibri"/>
              </a:rPr>
              <a:t>by</a:t>
            </a:r>
            <a:r>
              <a:rPr sz="3200" spc="-90" dirty="0">
                <a:latin typeface="Calibri"/>
                <a:cs typeface="Calibri"/>
              </a:rPr>
              <a:t> </a:t>
            </a:r>
            <a:r>
              <a:rPr sz="3200" spc="10" dirty="0">
                <a:latin typeface="Calibri"/>
                <a:cs typeface="Calibri"/>
              </a:rPr>
              <a:t>phagocytosis</a:t>
            </a:r>
            <a:endParaRPr sz="320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 y="441325"/>
            <a:ext cx="8763000" cy="6188075"/>
          </a:xfrm>
          <a:prstGeom prst="rect">
            <a:avLst/>
          </a:prstGeom>
        </p:spPr>
      </p:pic>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61</a:t>
            </a:fld>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9295" y="460692"/>
            <a:ext cx="3655060" cy="701040"/>
          </a:xfrm>
          <a:prstGeom prst="rect">
            <a:avLst/>
          </a:prstGeom>
        </p:spPr>
        <p:txBody>
          <a:bodyPr vert="horz" wrap="square" lIns="0" tIns="16510" rIns="0" bIns="0" rtlCol="0">
            <a:spAutoFit/>
          </a:bodyPr>
          <a:lstStyle/>
          <a:p>
            <a:pPr marL="12700">
              <a:lnSpc>
                <a:spcPct val="100000"/>
              </a:lnSpc>
              <a:spcBef>
                <a:spcPts val="130"/>
              </a:spcBef>
            </a:pPr>
            <a:r>
              <a:rPr spc="10" dirty="0"/>
              <a:t>Golgi</a:t>
            </a:r>
            <a:r>
              <a:rPr spc="-120" dirty="0"/>
              <a:t> </a:t>
            </a:r>
            <a:r>
              <a:rPr spc="-10" dirty="0"/>
              <a:t>Apparatus</a:t>
            </a:r>
          </a:p>
        </p:txBody>
      </p:sp>
      <p:sp>
        <p:nvSpPr>
          <p:cNvPr id="3" name="object 3"/>
          <p:cNvSpPr txBox="1"/>
          <p:nvPr/>
        </p:nvSpPr>
        <p:spPr>
          <a:xfrm>
            <a:off x="536575" y="1503197"/>
            <a:ext cx="7774305" cy="3614420"/>
          </a:xfrm>
          <a:prstGeom prst="rect">
            <a:avLst/>
          </a:prstGeom>
        </p:spPr>
        <p:txBody>
          <a:bodyPr vert="horz" wrap="square" lIns="0" tIns="120014" rIns="0" bIns="0" rtlCol="0">
            <a:spAutoFit/>
          </a:bodyPr>
          <a:lstStyle/>
          <a:p>
            <a:pPr marL="355600" indent="-343535">
              <a:lnSpc>
                <a:spcPct val="100000"/>
              </a:lnSpc>
              <a:spcBef>
                <a:spcPts val="944"/>
              </a:spcBef>
              <a:buFont typeface="Arial MT"/>
              <a:buChar char="•"/>
              <a:tabLst>
                <a:tab pos="355600" algn="l"/>
                <a:tab pos="356235" algn="l"/>
              </a:tabLst>
            </a:pPr>
            <a:r>
              <a:rPr sz="3200" spc="10" dirty="0">
                <a:latin typeface="Calibri"/>
                <a:cs typeface="Calibri"/>
              </a:rPr>
              <a:t>Golgi</a:t>
            </a:r>
            <a:r>
              <a:rPr sz="3200" spc="-75" dirty="0">
                <a:latin typeface="Calibri"/>
                <a:cs typeface="Calibri"/>
              </a:rPr>
              <a:t> </a:t>
            </a:r>
            <a:r>
              <a:rPr sz="3200" spc="15" dirty="0">
                <a:latin typeface="Calibri"/>
                <a:cs typeface="Calibri"/>
              </a:rPr>
              <a:t>Apparatus</a:t>
            </a:r>
            <a:endParaRPr sz="3200">
              <a:latin typeface="Calibri"/>
              <a:cs typeface="Calibri"/>
            </a:endParaRPr>
          </a:p>
          <a:p>
            <a:pPr marL="756285" lvl="1" indent="-286385">
              <a:lnSpc>
                <a:spcPct val="100000"/>
              </a:lnSpc>
              <a:spcBef>
                <a:spcPts val="740"/>
              </a:spcBef>
              <a:buFont typeface="Arial MT"/>
              <a:buChar char="–"/>
              <a:tabLst>
                <a:tab pos="756285" algn="l"/>
              </a:tabLst>
            </a:pPr>
            <a:r>
              <a:rPr sz="2750" spc="10" dirty="0">
                <a:latin typeface="Calibri"/>
                <a:cs typeface="Calibri"/>
              </a:rPr>
              <a:t>Stack</a:t>
            </a:r>
            <a:r>
              <a:rPr sz="2750" spc="-20" dirty="0">
                <a:latin typeface="Calibri"/>
                <a:cs typeface="Calibri"/>
              </a:rPr>
              <a:t> </a:t>
            </a:r>
            <a:r>
              <a:rPr sz="2750" spc="25" dirty="0">
                <a:latin typeface="Calibri"/>
                <a:cs typeface="Calibri"/>
              </a:rPr>
              <a:t>of</a:t>
            </a:r>
            <a:r>
              <a:rPr sz="2750" spc="20" dirty="0">
                <a:latin typeface="Calibri"/>
                <a:cs typeface="Calibri"/>
              </a:rPr>
              <a:t> </a:t>
            </a:r>
            <a:r>
              <a:rPr sz="2750" spc="-25" dirty="0">
                <a:latin typeface="Calibri"/>
                <a:cs typeface="Calibri"/>
              </a:rPr>
              <a:t>flattened</a:t>
            </a:r>
            <a:r>
              <a:rPr sz="2750" spc="235" dirty="0">
                <a:latin typeface="Calibri"/>
                <a:cs typeface="Calibri"/>
              </a:rPr>
              <a:t> </a:t>
            </a:r>
            <a:r>
              <a:rPr sz="2750" dirty="0">
                <a:latin typeface="Calibri"/>
                <a:cs typeface="Calibri"/>
              </a:rPr>
              <a:t>membrane</a:t>
            </a:r>
            <a:r>
              <a:rPr sz="2750" spc="165" dirty="0">
                <a:latin typeface="Calibri"/>
                <a:cs typeface="Calibri"/>
              </a:rPr>
              <a:t> </a:t>
            </a:r>
            <a:r>
              <a:rPr sz="2750" spc="10" dirty="0">
                <a:latin typeface="Calibri"/>
                <a:cs typeface="Calibri"/>
              </a:rPr>
              <a:t>sacs</a:t>
            </a:r>
            <a:endParaRPr sz="2750">
              <a:latin typeface="Calibri"/>
              <a:cs typeface="Calibri"/>
            </a:endParaRPr>
          </a:p>
          <a:p>
            <a:pPr marL="355600" indent="-343535">
              <a:lnSpc>
                <a:spcPct val="100000"/>
              </a:lnSpc>
              <a:spcBef>
                <a:spcPts val="830"/>
              </a:spcBef>
              <a:buFont typeface="Arial MT"/>
              <a:buChar char="•"/>
              <a:tabLst>
                <a:tab pos="355600" algn="l"/>
                <a:tab pos="356235" algn="l"/>
              </a:tabLst>
            </a:pPr>
            <a:r>
              <a:rPr sz="3200" spc="20" dirty="0">
                <a:latin typeface="Calibri"/>
                <a:cs typeface="Calibri"/>
              </a:rPr>
              <a:t>F</a:t>
            </a:r>
            <a:r>
              <a:rPr sz="3200" spc="35" dirty="0">
                <a:latin typeface="Calibri"/>
                <a:cs typeface="Calibri"/>
              </a:rPr>
              <a:t>un</a:t>
            </a:r>
            <a:r>
              <a:rPr sz="3200" spc="-10" dirty="0">
                <a:latin typeface="Calibri"/>
                <a:cs typeface="Calibri"/>
              </a:rPr>
              <a:t>c</a:t>
            </a:r>
            <a:r>
              <a:rPr sz="3200" spc="-30" dirty="0">
                <a:latin typeface="Calibri"/>
                <a:cs typeface="Calibri"/>
              </a:rPr>
              <a:t>t</a:t>
            </a:r>
            <a:r>
              <a:rPr sz="3200" spc="5" dirty="0">
                <a:latin typeface="Calibri"/>
                <a:cs typeface="Calibri"/>
              </a:rPr>
              <a:t>i</a:t>
            </a:r>
            <a:r>
              <a:rPr sz="3200" spc="40" dirty="0">
                <a:latin typeface="Calibri"/>
                <a:cs typeface="Calibri"/>
              </a:rPr>
              <a:t>o</a:t>
            </a:r>
            <a:r>
              <a:rPr sz="3200" spc="10" dirty="0">
                <a:latin typeface="Calibri"/>
                <a:cs typeface="Calibri"/>
              </a:rPr>
              <a:t>n</a:t>
            </a:r>
            <a:r>
              <a:rPr sz="3200" spc="-170" dirty="0">
                <a:latin typeface="Calibri"/>
                <a:cs typeface="Calibri"/>
              </a:rPr>
              <a:t> </a:t>
            </a:r>
            <a:r>
              <a:rPr sz="3200" spc="15" dirty="0">
                <a:latin typeface="Calibri"/>
                <a:cs typeface="Calibri"/>
              </a:rPr>
              <a:t>G</a:t>
            </a:r>
            <a:r>
              <a:rPr sz="3200" spc="20" dirty="0">
                <a:latin typeface="Calibri"/>
                <a:cs typeface="Calibri"/>
              </a:rPr>
              <a:t>o</a:t>
            </a:r>
            <a:r>
              <a:rPr sz="3200" spc="5" dirty="0">
                <a:latin typeface="Calibri"/>
                <a:cs typeface="Calibri"/>
              </a:rPr>
              <a:t>l</a:t>
            </a:r>
            <a:r>
              <a:rPr sz="3200" spc="-5" dirty="0">
                <a:latin typeface="Calibri"/>
                <a:cs typeface="Calibri"/>
              </a:rPr>
              <a:t>g</a:t>
            </a:r>
            <a:r>
              <a:rPr sz="3200" spc="5" dirty="0">
                <a:latin typeface="Calibri"/>
                <a:cs typeface="Calibri"/>
              </a:rPr>
              <a:t>i</a:t>
            </a:r>
            <a:r>
              <a:rPr sz="3200" spc="-40" dirty="0">
                <a:latin typeface="Calibri"/>
                <a:cs typeface="Calibri"/>
              </a:rPr>
              <a:t> </a:t>
            </a:r>
            <a:r>
              <a:rPr sz="3200" spc="35" dirty="0">
                <a:latin typeface="Calibri"/>
                <a:cs typeface="Calibri"/>
              </a:rPr>
              <a:t>appa</a:t>
            </a:r>
            <a:r>
              <a:rPr sz="3200" spc="-75" dirty="0">
                <a:latin typeface="Calibri"/>
                <a:cs typeface="Calibri"/>
              </a:rPr>
              <a:t>r</a:t>
            </a:r>
            <a:r>
              <a:rPr sz="3200" spc="35" dirty="0">
                <a:latin typeface="Calibri"/>
                <a:cs typeface="Calibri"/>
              </a:rPr>
              <a:t>a</a:t>
            </a:r>
            <a:r>
              <a:rPr sz="3200" spc="-30" dirty="0">
                <a:latin typeface="Calibri"/>
                <a:cs typeface="Calibri"/>
              </a:rPr>
              <a:t>t</a:t>
            </a:r>
            <a:r>
              <a:rPr sz="3200" spc="35" dirty="0">
                <a:latin typeface="Calibri"/>
                <a:cs typeface="Calibri"/>
              </a:rPr>
              <a:t>u</a:t>
            </a:r>
            <a:r>
              <a:rPr sz="3200" spc="10" dirty="0">
                <a:latin typeface="Calibri"/>
                <a:cs typeface="Calibri"/>
              </a:rPr>
              <a:t>s</a:t>
            </a:r>
            <a:endParaRPr sz="3200">
              <a:latin typeface="Calibri"/>
              <a:cs typeface="Calibri"/>
            </a:endParaRPr>
          </a:p>
          <a:p>
            <a:pPr marL="756285" marR="337185" lvl="1" indent="-286385">
              <a:lnSpc>
                <a:spcPct val="102400"/>
              </a:lnSpc>
              <a:spcBef>
                <a:spcPts val="665"/>
              </a:spcBef>
              <a:buFont typeface="Arial MT"/>
              <a:buChar char="–"/>
              <a:tabLst>
                <a:tab pos="756285" algn="l"/>
              </a:tabLst>
            </a:pPr>
            <a:r>
              <a:rPr sz="2750" dirty="0">
                <a:latin typeface="Calibri"/>
                <a:cs typeface="Calibri"/>
              </a:rPr>
              <a:t>Completes</a:t>
            </a:r>
            <a:r>
              <a:rPr sz="2750" spc="160" dirty="0">
                <a:latin typeface="Calibri"/>
                <a:cs typeface="Calibri"/>
              </a:rPr>
              <a:t> </a:t>
            </a:r>
            <a:r>
              <a:rPr sz="2750" spc="-10" dirty="0">
                <a:latin typeface="Calibri"/>
                <a:cs typeface="Calibri"/>
              </a:rPr>
              <a:t>the</a:t>
            </a:r>
            <a:r>
              <a:rPr sz="2750" spc="90" dirty="0">
                <a:latin typeface="Calibri"/>
                <a:cs typeface="Calibri"/>
              </a:rPr>
              <a:t> </a:t>
            </a:r>
            <a:r>
              <a:rPr sz="2750" spc="-15" dirty="0">
                <a:latin typeface="Calibri"/>
                <a:cs typeface="Calibri"/>
              </a:rPr>
              <a:t>processing</a:t>
            </a:r>
            <a:r>
              <a:rPr sz="2750" spc="245" dirty="0">
                <a:latin typeface="Calibri"/>
                <a:cs typeface="Calibri"/>
              </a:rPr>
              <a:t> </a:t>
            </a:r>
            <a:r>
              <a:rPr sz="2750" spc="-10" dirty="0">
                <a:latin typeface="Calibri"/>
                <a:cs typeface="Calibri"/>
              </a:rPr>
              <a:t>substances</a:t>
            </a:r>
            <a:r>
              <a:rPr sz="2750" spc="235" dirty="0">
                <a:latin typeface="Calibri"/>
                <a:cs typeface="Calibri"/>
              </a:rPr>
              <a:t> </a:t>
            </a:r>
            <a:r>
              <a:rPr sz="2750" spc="-5" dirty="0">
                <a:latin typeface="Calibri"/>
                <a:cs typeface="Calibri"/>
              </a:rPr>
              <a:t>received </a:t>
            </a:r>
            <a:r>
              <a:rPr sz="2750" spc="-605" dirty="0">
                <a:latin typeface="Calibri"/>
                <a:cs typeface="Calibri"/>
              </a:rPr>
              <a:t> </a:t>
            </a:r>
            <a:r>
              <a:rPr sz="2750" spc="-5" dirty="0">
                <a:latin typeface="Calibri"/>
                <a:cs typeface="Calibri"/>
              </a:rPr>
              <a:t>from</a:t>
            </a:r>
            <a:r>
              <a:rPr sz="2750" spc="70" dirty="0">
                <a:latin typeface="Calibri"/>
                <a:cs typeface="Calibri"/>
              </a:rPr>
              <a:t> </a:t>
            </a:r>
            <a:r>
              <a:rPr sz="2750" spc="-10" dirty="0">
                <a:latin typeface="Calibri"/>
                <a:cs typeface="Calibri"/>
              </a:rPr>
              <a:t>the</a:t>
            </a:r>
            <a:r>
              <a:rPr sz="2750" spc="90" dirty="0">
                <a:latin typeface="Calibri"/>
                <a:cs typeface="Calibri"/>
              </a:rPr>
              <a:t> </a:t>
            </a:r>
            <a:r>
              <a:rPr sz="2750" spc="10" dirty="0">
                <a:latin typeface="Calibri"/>
                <a:cs typeface="Calibri"/>
              </a:rPr>
              <a:t>ER</a:t>
            </a:r>
            <a:endParaRPr sz="2750">
              <a:latin typeface="Calibri"/>
              <a:cs typeface="Calibri"/>
            </a:endParaRPr>
          </a:p>
          <a:p>
            <a:pPr marL="756285" marR="5080" lvl="1" indent="-286385">
              <a:lnSpc>
                <a:spcPct val="102400"/>
              </a:lnSpc>
              <a:spcBef>
                <a:spcPts val="675"/>
              </a:spcBef>
              <a:buFont typeface="Arial MT"/>
              <a:buChar char="–"/>
              <a:tabLst>
                <a:tab pos="756285" algn="l"/>
              </a:tabLst>
            </a:pPr>
            <a:r>
              <a:rPr sz="2750" dirty="0">
                <a:latin typeface="Calibri"/>
                <a:cs typeface="Calibri"/>
              </a:rPr>
              <a:t>Sorts,</a:t>
            </a:r>
            <a:r>
              <a:rPr sz="2750" spc="100" dirty="0">
                <a:latin typeface="Calibri"/>
                <a:cs typeface="Calibri"/>
              </a:rPr>
              <a:t> </a:t>
            </a:r>
            <a:r>
              <a:rPr sz="2750" spc="-5" dirty="0">
                <a:latin typeface="Calibri"/>
                <a:cs typeface="Calibri"/>
              </a:rPr>
              <a:t>tags</a:t>
            </a:r>
            <a:r>
              <a:rPr sz="2750" spc="10" dirty="0">
                <a:latin typeface="Calibri"/>
                <a:cs typeface="Calibri"/>
              </a:rPr>
              <a:t> </a:t>
            </a:r>
            <a:r>
              <a:rPr sz="2750" spc="5" dirty="0">
                <a:latin typeface="Calibri"/>
                <a:cs typeface="Calibri"/>
              </a:rPr>
              <a:t>and</a:t>
            </a:r>
            <a:r>
              <a:rPr sz="2750" spc="90" dirty="0">
                <a:latin typeface="Calibri"/>
                <a:cs typeface="Calibri"/>
              </a:rPr>
              <a:t> </a:t>
            </a:r>
            <a:r>
              <a:rPr sz="2750" spc="-5" dirty="0">
                <a:latin typeface="Calibri"/>
                <a:cs typeface="Calibri"/>
              </a:rPr>
              <a:t>packages</a:t>
            </a:r>
            <a:r>
              <a:rPr sz="2750" spc="85" dirty="0">
                <a:latin typeface="Calibri"/>
                <a:cs typeface="Calibri"/>
              </a:rPr>
              <a:t> </a:t>
            </a:r>
            <a:r>
              <a:rPr sz="2750" spc="-20" dirty="0">
                <a:latin typeface="Calibri"/>
                <a:cs typeface="Calibri"/>
              </a:rPr>
              <a:t>fully</a:t>
            </a:r>
            <a:r>
              <a:rPr sz="2750" spc="215" dirty="0">
                <a:latin typeface="Calibri"/>
                <a:cs typeface="Calibri"/>
              </a:rPr>
              <a:t> </a:t>
            </a:r>
            <a:r>
              <a:rPr sz="2750" spc="-10" dirty="0">
                <a:latin typeface="Calibri"/>
                <a:cs typeface="Calibri"/>
              </a:rPr>
              <a:t>processed</a:t>
            </a:r>
            <a:r>
              <a:rPr sz="2750" spc="240" dirty="0">
                <a:latin typeface="Calibri"/>
                <a:cs typeface="Calibri"/>
              </a:rPr>
              <a:t> </a:t>
            </a:r>
            <a:r>
              <a:rPr sz="2750" spc="-15" dirty="0">
                <a:latin typeface="Calibri"/>
                <a:cs typeface="Calibri"/>
              </a:rPr>
              <a:t>proteins </a:t>
            </a:r>
            <a:r>
              <a:rPr sz="2750" spc="-605" dirty="0">
                <a:latin typeface="Calibri"/>
                <a:cs typeface="Calibri"/>
              </a:rPr>
              <a:t> </a:t>
            </a:r>
            <a:r>
              <a:rPr sz="2750" spc="5" dirty="0">
                <a:latin typeface="Calibri"/>
                <a:cs typeface="Calibri"/>
              </a:rPr>
              <a:t>and</a:t>
            </a:r>
            <a:r>
              <a:rPr sz="2750" spc="85" dirty="0">
                <a:latin typeface="Calibri"/>
                <a:cs typeface="Calibri"/>
              </a:rPr>
              <a:t> </a:t>
            </a:r>
            <a:r>
              <a:rPr sz="2750" spc="-25" dirty="0">
                <a:latin typeface="Calibri"/>
                <a:cs typeface="Calibri"/>
              </a:rPr>
              <a:t>lipids</a:t>
            </a:r>
            <a:r>
              <a:rPr sz="2750" spc="235" dirty="0">
                <a:latin typeface="Calibri"/>
                <a:cs typeface="Calibri"/>
              </a:rPr>
              <a:t> </a:t>
            </a:r>
            <a:r>
              <a:rPr sz="2750" spc="-10" dirty="0">
                <a:latin typeface="Calibri"/>
                <a:cs typeface="Calibri"/>
              </a:rPr>
              <a:t>in</a:t>
            </a:r>
            <a:r>
              <a:rPr sz="2750" spc="15" dirty="0">
                <a:latin typeface="Calibri"/>
                <a:cs typeface="Calibri"/>
              </a:rPr>
              <a:t> </a:t>
            </a:r>
            <a:r>
              <a:rPr sz="2750" spc="-10" dirty="0">
                <a:latin typeface="Calibri"/>
                <a:cs typeface="Calibri"/>
              </a:rPr>
              <a:t>vesicles</a:t>
            </a:r>
            <a:endParaRPr sz="2750">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28800" y="304800"/>
            <a:ext cx="5559425" cy="64008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9295" y="460692"/>
            <a:ext cx="3655060" cy="701040"/>
          </a:xfrm>
          <a:prstGeom prst="rect">
            <a:avLst/>
          </a:prstGeom>
        </p:spPr>
        <p:txBody>
          <a:bodyPr vert="horz" wrap="square" lIns="0" tIns="16510" rIns="0" bIns="0" rtlCol="0">
            <a:spAutoFit/>
          </a:bodyPr>
          <a:lstStyle/>
          <a:p>
            <a:pPr marL="12700">
              <a:lnSpc>
                <a:spcPct val="100000"/>
              </a:lnSpc>
              <a:spcBef>
                <a:spcPts val="130"/>
              </a:spcBef>
            </a:pPr>
            <a:r>
              <a:rPr spc="10" dirty="0"/>
              <a:t>Golgi</a:t>
            </a:r>
            <a:r>
              <a:rPr spc="-120" dirty="0"/>
              <a:t> </a:t>
            </a:r>
            <a:r>
              <a:rPr spc="-10" dirty="0"/>
              <a:t>Apparatus</a:t>
            </a:r>
          </a:p>
        </p:txBody>
      </p:sp>
      <p:sp>
        <p:nvSpPr>
          <p:cNvPr id="3" name="object 3"/>
          <p:cNvSpPr txBox="1"/>
          <p:nvPr/>
        </p:nvSpPr>
        <p:spPr>
          <a:xfrm>
            <a:off x="536575" y="1606930"/>
            <a:ext cx="7785100" cy="1946910"/>
          </a:xfrm>
          <a:prstGeom prst="rect">
            <a:avLst/>
          </a:prstGeom>
        </p:spPr>
        <p:txBody>
          <a:bodyPr vert="horz" wrap="square" lIns="0" tIns="33655" rIns="0" bIns="0" rtlCol="0">
            <a:spAutoFit/>
          </a:bodyPr>
          <a:lstStyle/>
          <a:p>
            <a:pPr marL="355600" marR="394335" indent="-343535">
              <a:lnSpc>
                <a:spcPts val="3829"/>
              </a:lnSpc>
              <a:spcBef>
                <a:spcPts val="265"/>
              </a:spcBef>
              <a:buFont typeface="Arial MT"/>
              <a:buChar char="•"/>
              <a:tabLst>
                <a:tab pos="355600" algn="l"/>
                <a:tab pos="356235" algn="l"/>
              </a:tabLst>
            </a:pPr>
            <a:r>
              <a:rPr sz="3200" spc="5" dirty="0">
                <a:latin typeface="Calibri"/>
                <a:cs typeface="Calibri"/>
              </a:rPr>
              <a:t>G</a:t>
            </a:r>
            <a:r>
              <a:rPr sz="3200" spc="35" dirty="0">
                <a:latin typeface="Calibri"/>
                <a:cs typeface="Calibri"/>
              </a:rPr>
              <a:t>o</a:t>
            </a:r>
            <a:r>
              <a:rPr sz="3200" spc="5" dirty="0">
                <a:latin typeface="Calibri"/>
                <a:cs typeface="Calibri"/>
              </a:rPr>
              <a:t>l</a:t>
            </a:r>
            <a:r>
              <a:rPr sz="3200" spc="-5" dirty="0">
                <a:latin typeface="Calibri"/>
                <a:cs typeface="Calibri"/>
              </a:rPr>
              <a:t>g</a:t>
            </a:r>
            <a:r>
              <a:rPr sz="3200" spc="5" dirty="0">
                <a:latin typeface="Calibri"/>
                <a:cs typeface="Calibri"/>
              </a:rPr>
              <a:t>i</a:t>
            </a:r>
            <a:r>
              <a:rPr sz="3200" spc="-40" dirty="0">
                <a:latin typeface="Calibri"/>
                <a:cs typeface="Calibri"/>
              </a:rPr>
              <a:t> </a:t>
            </a:r>
            <a:r>
              <a:rPr sz="3200" spc="40" dirty="0">
                <a:latin typeface="Calibri"/>
                <a:cs typeface="Calibri"/>
              </a:rPr>
              <a:t>appa</a:t>
            </a:r>
            <a:r>
              <a:rPr sz="3200" spc="-70" dirty="0">
                <a:latin typeface="Calibri"/>
                <a:cs typeface="Calibri"/>
              </a:rPr>
              <a:t>r</a:t>
            </a:r>
            <a:r>
              <a:rPr sz="3200" spc="35" dirty="0">
                <a:latin typeface="Calibri"/>
                <a:cs typeface="Calibri"/>
              </a:rPr>
              <a:t>a</a:t>
            </a:r>
            <a:r>
              <a:rPr sz="3200" spc="-25" dirty="0">
                <a:latin typeface="Calibri"/>
                <a:cs typeface="Calibri"/>
              </a:rPr>
              <a:t>t</a:t>
            </a:r>
            <a:r>
              <a:rPr sz="3200" spc="40" dirty="0">
                <a:latin typeface="Calibri"/>
                <a:cs typeface="Calibri"/>
              </a:rPr>
              <a:t>u</a:t>
            </a:r>
            <a:r>
              <a:rPr sz="3200" spc="10" dirty="0">
                <a:latin typeface="Calibri"/>
                <a:cs typeface="Calibri"/>
              </a:rPr>
              <a:t>s</a:t>
            </a:r>
            <a:r>
              <a:rPr sz="3200" spc="-270" dirty="0">
                <a:latin typeface="Calibri"/>
                <a:cs typeface="Calibri"/>
              </a:rPr>
              <a:t> </a:t>
            </a:r>
            <a:r>
              <a:rPr sz="3200" spc="-70" dirty="0">
                <a:latin typeface="Calibri"/>
                <a:cs typeface="Calibri"/>
              </a:rPr>
              <a:t>r</a:t>
            </a:r>
            <a:r>
              <a:rPr sz="3200" spc="-25" dirty="0">
                <a:latin typeface="Calibri"/>
                <a:cs typeface="Calibri"/>
              </a:rPr>
              <a:t>e</a:t>
            </a:r>
            <a:r>
              <a:rPr sz="3200" spc="-10" dirty="0">
                <a:latin typeface="Calibri"/>
                <a:cs typeface="Calibri"/>
              </a:rPr>
              <a:t>c</a:t>
            </a:r>
            <a:r>
              <a:rPr sz="3200" spc="-25" dirty="0">
                <a:latin typeface="Calibri"/>
                <a:cs typeface="Calibri"/>
              </a:rPr>
              <a:t>e</a:t>
            </a:r>
            <a:r>
              <a:rPr sz="3200" spc="5" dirty="0">
                <a:latin typeface="Calibri"/>
                <a:cs typeface="Calibri"/>
              </a:rPr>
              <a:t>i</a:t>
            </a:r>
            <a:r>
              <a:rPr sz="3200" spc="-20" dirty="0">
                <a:latin typeface="Calibri"/>
                <a:cs typeface="Calibri"/>
              </a:rPr>
              <a:t>v</a:t>
            </a:r>
            <a:r>
              <a:rPr sz="3200" spc="-25" dirty="0">
                <a:latin typeface="Calibri"/>
                <a:cs typeface="Calibri"/>
              </a:rPr>
              <a:t>e</a:t>
            </a:r>
            <a:r>
              <a:rPr sz="3200" spc="10" dirty="0">
                <a:latin typeface="Calibri"/>
                <a:cs typeface="Calibri"/>
              </a:rPr>
              <a:t>s</a:t>
            </a:r>
            <a:r>
              <a:rPr sz="3200" spc="30" dirty="0">
                <a:latin typeface="Calibri"/>
                <a:cs typeface="Calibri"/>
              </a:rPr>
              <a:t> </a:t>
            </a:r>
            <a:r>
              <a:rPr sz="3200" spc="-25" dirty="0">
                <a:latin typeface="Calibri"/>
                <a:cs typeface="Calibri"/>
              </a:rPr>
              <a:t>t</a:t>
            </a:r>
            <a:r>
              <a:rPr sz="3200" spc="-70" dirty="0">
                <a:latin typeface="Calibri"/>
                <a:cs typeface="Calibri"/>
              </a:rPr>
              <a:t>r</a:t>
            </a:r>
            <a:r>
              <a:rPr sz="3200" spc="40" dirty="0">
                <a:latin typeface="Calibri"/>
                <a:cs typeface="Calibri"/>
              </a:rPr>
              <a:t>an</a:t>
            </a:r>
            <a:r>
              <a:rPr sz="3200" spc="15" dirty="0">
                <a:latin typeface="Calibri"/>
                <a:cs typeface="Calibri"/>
              </a:rPr>
              <a:t>s</a:t>
            </a:r>
            <a:r>
              <a:rPr sz="3200" spc="40" dirty="0">
                <a:latin typeface="Calibri"/>
                <a:cs typeface="Calibri"/>
              </a:rPr>
              <a:t>p</a:t>
            </a:r>
            <a:r>
              <a:rPr sz="3200" spc="35" dirty="0">
                <a:latin typeface="Calibri"/>
                <a:cs typeface="Calibri"/>
              </a:rPr>
              <a:t>o</a:t>
            </a:r>
            <a:r>
              <a:rPr sz="3200" spc="10" dirty="0">
                <a:latin typeface="Calibri"/>
                <a:cs typeface="Calibri"/>
              </a:rPr>
              <a:t>rt</a:t>
            </a:r>
            <a:r>
              <a:rPr sz="3200" spc="-160" dirty="0">
                <a:latin typeface="Calibri"/>
                <a:cs typeface="Calibri"/>
              </a:rPr>
              <a:t> </a:t>
            </a:r>
            <a:r>
              <a:rPr sz="3200" spc="-25" dirty="0">
                <a:latin typeface="Calibri"/>
                <a:cs typeface="Calibri"/>
              </a:rPr>
              <a:t>ve</a:t>
            </a:r>
            <a:r>
              <a:rPr sz="3200" spc="15" dirty="0">
                <a:latin typeface="Calibri"/>
                <a:cs typeface="Calibri"/>
              </a:rPr>
              <a:t>s</a:t>
            </a:r>
            <a:r>
              <a:rPr sz="3200" spc="5" dirty="0">
                <a:latin typeface="Calibri"/>
                <a:cs typeface="Calibri"/>
              </a:rPr>
              <a:t>icl</a:t>
            </a:r>
            <a:r>
              <a:rPr sz="3200" spc="-25" dirty="0">
                <a:latin typeface="Calibri"/>
                <a:cs typeface="Calibri"/>
              </a:rPr>
              <a:t>e</a:t>
            </a:r>
            <a:r>
              <a:rPr sz="3200" spc="5" dirty="0">
                <a:latin typeface="Calibri"/>
                <a:cs typeface="Calibri"/>
              </a:rPr>
              <a:t>s  </a:t>
            </a:r>
            <a:r>
              <a:rPr sz="3200" spc="-5" dirty="0">
                <a:latin typeface="Calibri"/>
                <a:cs typeface="Calibri"/>
              </a:rPr>
              <a:t>from</a:t>
            </a:r>
            <a:r>
              <a:rPr sz="3200" spc="-85" dirty="0">
                <a:latin typeface="Calibri"/>
                <a:cs typeface="Calibri"/>
              </a:rPr>
              <a:t> </a:t>
            </a:r>
            <a:r>
              <a:rPr sz="3200" spc="10" dirty="0">
                <a:latin typeface="Calibri"/>
                <a:cs typeface="Calibri"/>
              </a:rPr>
              <a:t>the</a:t>
            </a:r>
            <a:r>
              <a:rPr sz="3200" spc="-15" dirty="0">
                <a:latin typeface="Calibri"/>
                <a:cs typeface="Calibri"/>
              </a:rPr>
              <a:t> </a:t>
            </a:r>
            <a:r>
              <a:rPr sz="3200" spc="10" dirty="0">
                <a:latin typeface="Calibri"/>
                <a:cs typeface="Calibri"/>
              </a:rPr>
              <a:t>ER</a:t>
            </a:r>
            <a:r>
              <a:rPr sz="3200" spc="-15" dirty="0">
                <a:latin typeface="Calibri"/>
                <a:cs typeface="Calibri"/>
              </a:rPr>
              <a:t> </a:t>
            </a:r>
            <a:r>
              <a:rPr sz="3200" spc="25" dirty="0">
                <a:latin typeface="Calibri"/>
                <a:cs typeface="Calibri"/>
              </a:rPr>
              <a:t>on</a:t>
            </a:r>
            <a:r>
              <a:rPr sz="3200" spc="-100" dirty="0">
                <a:latin typeface="Calibri"/>
                <a:cs typeface="Calibri"/>
              </a:rPr>
              <a:t> </a:t>
            </a:r>
            <a:r>
              <a:rPr sz="3200" spc="30" dirty="0">
                <a:latin typeface="Calibri"/>
                <a:cs typeface="Calibri"/>
              </a:rPr>
              <a:t>one</a:t>
            </a:r>
            <a:r>
              <a:rPr sz="3200" spc="-80" dirty="0">
                <a:latin typeface="Calibri"/>
                <a:cs typeface="Calibri"/>
              </a:rPr>
              <a:t> </a:t>
            </a:r>
            <a:r>
              <a:rPr sz="3200" spc="20" dirty="0">
                <a:latin typeface="Calibri"/>
                <a:cs typeface="Calibri"/>
              </a:rPr>
              <a:t>side</a:t>
            </a:r>
            <a:r>
              <a:rPr sz="3200" spc="-85" dirty="0">
                <a:latin typeface="Calibri"/>
                <a:cs typeface="Calibri"/>
              </a:rPr>
              <a:t> </a:t>
            </a:r>
            <a:r>
              <a:rPr sz="3200" spc="20" dirty="0">
                <a:latin typeface="Calibri"/>
                <a:cs typeface="Calibri"/>
              </a:rPr>
              <a:t>of</a:t>
            </a:r>
            <a:r>
              <a:rPr sz="3200" spc="-65" dirty="0">
                <a:latin typeface="Calibri"/>
                <a:cs typeface="Calibri"/>
              </a:rPr>
              <a:t> </a:t>
            </a:r>
            <a:r>
              <a:rPr sz="3200" spc="10" dirty="0">
                <a:latin typeface="Calibri"/>
                <a:cs typeface="Calibri"/>
              </a:rPr>
              <a:t>the</a:t>
            </a:r>
            <a:r>
              <a:rPr sz="3200" spc="-15" dirty="0">
                <a:latin typeface="Calibri"/>
                <a:cs typeface="Calibri"/>
              </a:rPr>
              <a:t> </a:t>
            </a:r>
            <a:r>
              <a:rPr sz="3200" spc="-5" dirty="0">
                <a:latin typeface="Calibri"/>
                <a:cs typeface="Calibri"/>
              </a:rPr>
              <a:t>organelle</a:t>
            </a:r>
            <a:endParaRPr sz="3200">
              <a:latin typeface="Calibri"/>
              <a:cs typeface="Calibri"/>
            </a:endParaRPr>
          </a:p>
          <a:p>
            <a:pPr marL="756285" marR="5080" indent="-286385">
              <a:lnSpc>
                <a:spcPct val="100000"/>
              </a:lnSpc>
              <a:spcBef>
                <a:spcPts val="690"/>
              </a:spcBef>
            </a:pPr>
            <a:r>
              <a:rPr sz="2750" spc="15" dirty="0">
                <a:latin typeface="Arial MT"/>
                <a:cs typeface="Arial MT"/>
              </a:rPr>
              <a:t>–</a:t>
            </a:r>
            <a:r>
              <a:rPr sz="2750" spc="-60" dirty="0">
                <a:latin typeface="Arial MT"/>
                <a:cs typeface="Arial MT"/>
              </a:rPr>
              <a:t> </a:t>
            </a:r>
            <a:r>
              <a:rPr sz="2750" spc="-30" dirty="0">
                <a:latin typeface="Calibri"/>
                <a:cs typeface="Calibri"/>
              </a:rPr>
              <a:t>Vesicle</a:t>
            </a:r>
            <a:r>
              <a:rPr sz="2750" spc="165" dirty="0">
                <a:latin typeface="Calibri"/>
                <a:cs typeface="Calibri"/>
              </a:rPr>
              <a:t> </a:t>
            </a:r>
            <a:r>
              <a:rPr sz="2750" spc="-20" dirty="0">
                <a:latin typeface="Calibri"/>
                <a:cs typeface="Calibri"/>
              </a:rPr>
              <a:t>binds</a:t>
            </a:r>
            <a:r>
              <a:rPr sz="2750" spc="235" dirty="0">
                <a:latin typeface="Calibri"/>
                <a:cs typeface="Calibri"/>
              </a:rPr>
              <a:t> </a:t>
            </a:r>
            <a:r>
              <a:rPr sz="2750" spc="-5" dirty="0">
                <a:latin typeface="Calibri"/>
                <a:cs typeface="Calibri"/>
              </a:rPr>
              <a:t>to</a:t>
            </a:r>
            <a:r>
              <a:rPr sz="2750" spc="10" dirty="0">
                <a:latin typeface="Calibri"/>
                <a:cs typeface="Calibri"/>
              </a:rPr>
              <a:t> </a:t>
            </a:r>
            <a:r>
              <a:rPr sz="2750" spc="-10" dirty="0">
                <a:latin typeface="Calibri"/>
                <a:cs typeface="Calibri"/>
              </a:rPr>
              <a:t>the</a:t>
            </a:r>
            <a:r>
              <a:rPr sz="2750" spc="90" dirty="0">
                <a:latin typeface="Calibri"/>
                <a:cs typeface="Calibri"/>
              </a:rPr>
              <a:t> </a:t>
            </a:r>
            <a:r>
              <a:rPr sz="2750" spc="-30" dirty="0">
                <a:latin typeface="Calibri"/>
                <a:cs typeface="Calibri"/>
              </a:rPr>
              <a:t>first</a:t>
            </a:r>
            <a:r>
              <a:rPr sz="2750" spc="170" dirty="0">
                <a:latin typeface="Calibri"/>
                <a:cs typeface="Calibri"/>
              </a:rPr>
              <a:t> </a:t>
            </a:r>
            <a:r>
              <a:rPr sz="2750" spc="-15" dirty="0">
                <a:latin typeface="Calibri"/>
                <a:cs typeface="Calibri"/>
              </a:rPr>
              <a:t>layer</a:t>
            </a:r>
            <a:r>
              <a:rPr sz="2750" spc="55" dirty="0">
                <a:latin typeface="Calibri"/>
                <a:cs typeface="Calibri"/>
              </a:rPr>
              <a:t> </a:t>
            </a:r>
            <a:r>
              <a:rPr sz="2750" spc="25" dirty="0">
                <a:latin typeface="Calibri"/>
                <a:cs typeface="Calibri"/>
              </a:rPr>
              <a:t>of</a:t>
            </a:r>
            <a:r>
              <a:rPr sz="2750" spc="-45" dirty="0">
                <a:latin typeface="Calibri"/>
                <a:cs typeface="Calibri"/>
              </a:rPr>
              <a:t> </a:t>
            </a:r>
            <a:r>
              <a:rPr sz="2750" spc="-10" dirty="0">
                <a:latin typeface="Calibri"/>
                <a:cs typeface="Calibri"/>
              </a:rPr>
              <a:t>the</a:t>
            </a:r>
            <a:r>
              <a:rPr sz="2750" spc="165" dirty="0">
                <a:latin typeface="Calibri"/>
                <a:cs typeface="Calibri"/>
              </a:rPr>
              <a:t> </a:t>
            </a:r>
            <a:r>
              <a:rPr sz="2750" spc="-5" dirty="0">
                <a:latin typeface="Calibri"/>
                <a:cs typeface="Calibri"/>
              </a:rPr>
              <a:t>Golgi</a:t>
            </a:r>
            <a:r>
              <a:rPr sz="2750" spc="90" dirty="0">
                <a:latin typeface="Calibri"/>
                <a:cs typeface="Calibri"/>
              </a:rPr>
              <a:t> </a:t>
            </a:r>
            <a:r>
              <a:rPr sz="2750" spc="5" dirty="0">
                <a:latin typeface="Calibri"/>
                <a:cs typeface="Calibri"/>
              </a:rPr>
              <a:t>and</a:t>
            </a:r>
            <a:r>
              <a:rPr sz="2750" spc="15" dirty="0">
                <a:latin typeface="Calibri"/>
                <a:cs typeface="Calibri"/>
              </a:rPr>
              <a:t> </a:t>
            </a:r>
            <a:r>
              <a:rPr sz="2750" spc="-20" dirty="0">
                <a:latin typeface="Calibri"/>
                <a:cs typeface="Calibri"/>
              </a:rPr>
              <a:t>its </a:t>
            </a:r>
            <a:r>
              <a:rPr sz="2750" spc="-610" dirty="0">
                <a:latin typeface="Calibri"/>
                <a:cs typeface="Calibri"/>
              </a:rPr>
              <a:t> </a:t>
            </a:r>
            <a:r>
              <a:rPr sz="2750" spc="-5" dirty="0">
                <a:latin typeface="Calibri"/>
                <a:cs typeface="Calibri"/>
              </a:rPr>
              <a:t>contents</a:t>
            </a:r>
            <a:r>
              <a:rPr sz="2750" spc="80" dirty="0">
                <a:latin typeface="Calibri"/>
                <a:cs typeface="Calibri"/>
              </a:rPr>
              <a:t> </a:t>
            </a:r>
            <a:r>
              <a:rPr sz="2750" spc="-20" dirty="0">
                <a:latin typeface="Calibri"/>
                <a:cs typeface="Calibri"/>
              </a:rPr>
              <a:t>enter</a:t>
            </a:r>
            <a:r>
              <a:rPr sz="2750" spc="130" dirty="0">
                <a:latin typeface="Calibri"/>
                <a:cs typeface="Calibri"/>
              </a:rPr>
              <a:t> </a:t>
            </a:r>
            <a:r>
              <a:rPr sz="2750" spc="-15" dirty="0">
                <a:latin typeface="Calibri"/>
                <a:cs typeface="Calibri"/>
              </a:rPr>
              <a:t>the</a:t>
            </a:r>
            <a:r>
              <a:rPr sz="2750" spc="90" dirty="0">
                <a:latin typeface="Calibri"/>
                <a:cs typeface="Calibri"/>
              </a:rPr>
              <a:t> </a:t>
            </a:r>
            <a:r>
              <a:rPr sz="2750" spc="-5" dirty="0">
                <a:latin typeface="Calibri"/>
                <a:cs typeface="Calibri"/>
              </a:rPr>
              <a:t>Golgi</a:t>
            </a:r>
            <a:endParaRPr sz="2750">
              <a:latin typeface="Calibri"/>
              <a:cs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0314" y="460692"/>
            <a:ext cx="4112260" cy="701040"/>
          </a:xfrm>
          <a:prstGeom prst="rect">
            <a:avLst/>
          </a:prstGeom>
        </p:spPr>
        <p:txBody>
          <a:bodyPr vert="horz" wrap="square" lIns="0" tIns="16510" rIns="0" bIns="0" rtlCol="0">
            <a:spAutoFit/>
          </a:bodyPr>
          <a:lstStyle/>
          <a:p>
            <a:pPr marL="12700">
              <a:lnSpc>
                <a:spcPct val="100000"/>
              </a:lnSpc>
              <a:spcBef>
                <a:spcPts val="130"/>
              </a:spcBef>
            </a:pPr>
            <a:r>
              <a:rPr spc="-30" dirty="0"/>
              <a:t>Transport</a:t>
            </a:r>
            <a:r>
              <a:rPr spc="-140" dirty="0"/>
              <a:t> </a:t>
            </a:r>
            <a:r>
              <a:rPr spc="-25" dirty="0"/>
              <a:t>Vesicles</a:t>
            </a:r>
          </a:p>
        </p:txBody>
      </p:sp>
      <p:sp>
        <p:nvSpPr>
          <p:cNvPr id="3" name="object 3"/>
          <p:cNvSpPr txBox="1"/>
          <p:nvPr/>
        </p:nvSpPr>
        <p:spPr>
          <a:xfrm>
            <a:off x="536575" y="1503197"/>
            <a:ext cx="8042909" cy="2508250"/>
          </a:xfrm>
          <a:prstGeom prst="rect">
            <a:avLst/>
          </a:prstGeom>
        </p:spPr>
        <p:txBody>
          <a:bodyPr vert="horz" wrap="square" lIns="0" tIns="120014" rIns="0" bIns="0" rtlCol="0">
            <a:spAutoFit/>
          </a:bodyPr>
          <a:lstStyle/>
          <a:p>
            <a:pPr marL="355600" indent="-343535">
              <a:lnSpc>
                <a:spcPct val="100000"/>
              </a:lnSpc>
              <a:spcBef>
                <a:spcPts val="944"/>
              </a:spcBef>
              <a:buFont typeface="Arial MT"/>
              <a:buChar char="•"/>
              <a:tabLst>
                <a:tab pos="355600" algn="l"/>
                <a:tab pos="356235" algn="l"/>
              </a:tabLst>
            </a:pPr>
            <a:r>
              <a:rPr sz="3200" spc="-215" dirty="0">
                <a:latin typeface="Calibri"/>
                <a:cs typeface="Calibri"/>
              </a:rPr>
              <a:t>T</a:t>
            </a:r>
            <a:r>
              <a:rPr sz="3200" spc="-70" dirty="0">
                <a:latin typeface="Calibri"/>
                <a:cs typeface="Calibri"/>
              </a:rPr>
              <a:t>r</a:t>
            </a:r>
            <a:r>
              <a:rPr sz="3200" spc="40" dirty="0">
                <a:latin typeface="Calibri"/>
                <a:cs typeface="Calibri"/>
              </a:rPr>
              <a:t>an</a:t>
            </a:r>
            <a:r>
              <a:rPr sz="3200" spc="15" dirty="0">
                <a:latin typeface="Calibri"/>
                <a:cs typeface="Calibri"/>
              </a:rPr>
              <a:t>s</a:t>
            </a:r>
            <a:r>
              <a:rPr sz="3200" spc="40" dirty="0">
                <a:latin typeface="Calibri"/>
                <a:cs typeface="Calibri"/>
              </a:rPr>
              <a:t>p</a:t>
            </a:r>
            <a:r>
              <a:rPr sz="3200" spc="35" dirty="0">
                <a:latin typeface="Calibri"/>
                <a:cs typeface="Calibri"/>
              </a:rPr>
              <a:t>o</a:t>
            </a:r>
            <a:r>
              <a:rPr sz="3200" spc="10" dirty="0">
                <a:latin typeface="Calibri"/>
                <a:cs typeface="Calibri"/>
              </a:rPr>
              <a:t>rt</a:t>
            </a:r>
            <a:r>
              <a:rPr sz="3200" spc="-160" dirty="0">
                <a:latin typeface="Calibri"/>
                <a:cs typeface="Calibri"/>
              </a:rPr>
              <a:t> </a:t>
            </a:r>
            <a:r>
              <a:rPr sz="3200" spc="-165" dirty="0">
                <a:latin typeface="Calibri"/>
                <a:cs typeface="Calibri"/>
              </a:rPr>
              <a:t>V</a:t>
            </a:r>
            <a:r>
              <a:rPr sz="3200" spc="-25" dirty="0">
                <a:latin typeface="Calibri"/>
                <a:cs typeface="Calibri"/>
              </a:rPr>
              <a:t>e</a:t>
            </a:r>
            <a:r>
              <a:rPr sz="3200" spc="15" dirty="0">
                <a:latin typeface="Calibri"/>
                <a:cs typeface="Calibri"/>
              </a:rPr>
              <a:t>s</a:t>
            </a:r>
            <a:r>
              <a:rPr sz="3200" spc="5" dirty="0">
                <a:latin typeface="Calibri"/>
                <a:cs typeface="Calibri"/>
              </a:rPr>
              <a:t>icl</a:t>
            </a:r>
            <a:r>
              <a:rPr sz="3200" spc="-25" dirty="0">
                <a:latin typeface="Calibri"/>
                <a:cs typeface="Calibri"/>
              </a:rPr>
              <a:t>e</a:t>
            </a:r>
            <a:r>
              <a:rPr sz="3200" spc="10" dirty="0">
                <a:latin typeface="Calibri"/>
                <a:cs typeface="Calibri"/>
              </a:rPr>
              <a:t>s</a:t>
            </a:r>
            <a:endParaRPr sz="3200">
              <a:latin typeface="Calibri"/>
              <a:cs typeface="Calibri"/>
            </a:endParaRPr>
          </a:p>
          <a:p>
            <a:pPr marL="756285" lvl="1" indent="-286385">
              <a:lnSpc>
                <a:spcPct val="100000"/>
              </a:lnSpc>
              <a:spcBef>
                <a:spcPts val="740"/>
              </a:spcBef>
              <a:buFont typeface="Arial MT"/>
              <a:buChar char="–"/>
              <a:tabLst>
                <a:tab pos="756285" algn="l"/>
              </a:tabLst>
            </a:pPr>
            <a:r>
              <a:rPr sz="2750" spc="-30" dirty="0">
                <a:latin typeface="Calibri"/>
                <a:cs typeface="Calibri"/>
              </a:rPr>
              <a:t>Vesicle</a:t>
            </a:r>
            <a:r>
              <a:rPr sz="2750" spc="160" dirty="0">
                <a:latin typeface="Calibri"/>
                <a:cs typeface="Calibri"/>
              </a:rPr>
              <a:t> </a:t>
            </a:r>
            <a:r>
              <a:rPr sz="2750" spc="10" dirty="0">
                <a:latin typeface="Calibri"/>
                <a:cs typeface="Calibri"/>
              </a:rPr>
              <a:t>= </a:t>
            </a:r>
            <a:r>
              <a:rPr sz="2750" dirty="0">
                <a:latin typeface="Calibri"/>
                <a:cs typeface="Calibri"/>
              </a:rPr>
              <a:t>small</a:t>
            </a:r>
            <a:r>
              <a:rPr sz="2750" spc="80" dirty="0">
                <a:latin typeface="Calibri"/>
                <a:cs typeface="Calibri"/>
              </a:rPr>
              <a:t> </a:t>
            </a:r>
            <a:r>
              <a:rPr sz="2750" dirty="0">
                <a:latin typeface="Calibri"/>
                <a:cs typeface="Calibri"/>
              </a:rPr>
              <a:t>membrane</a:t>
            </a:r>
            <a:r>
              <a:rPr sz="2750" spc="160" dirty="0">
                <a:latin typeface="Calibri"/>
                <a:cs typeface="Calibri"/>
              </a:rPr>
              <a:t> </a:t>
            </a:r>
            <a:r>
              <a:rPr sz="2750" dirty="0">
                <a:latin typeface="Calibri"/>
                <a:cs typeface="Calibri"/>
              </a:rPr>
              <a:t>bound</a:t>
            </a:r>
            <a:r>
              <a:rPr sz="2750" spc="165" dirty="0">
                <a:latin typeface="Calibri"/>
                <a:cs typeface="Calibri"/>
              </a:rPr>
              <a:t> </a:t>
            </a:r>
            <a:r>
              <a:rPr sz="2750" dirty="0">
                <a:latin typeface="Calibri"/>
                <a:cs typeface="Calibri"/>
              </a:rPr>
              <a:t>sac</a:t>
            </a:r>
            <a:endParaRPr sz="2750">
              <a:latin typeface="Calibri"/>
              <a:cs typeface="Calibri"/>
            </a:endParaRPr>
          </a:p>
          <a:p>
            <a:pPr marL="756285" marR="5080" lvl="1" indent="-286385">
              <a:lnSpc>
                <a:spcPct val="101299"/>
              </a:lnSpc>
              <a:spcBef>
                <a:spcPts val="785"/>
              </a:spcBef>
              <a:buFont typeface="Arial MT"/>
              <a:buChar char="–"/>
              <a:tabLst>
                <a:tab pos="756285" algn="l"/>
              </a:tabLst>
            </a:pPr>
            <a:r>
              <a:rPr sz="2750" spc="-25" dirty="0">
                <a:latin typeface="Calibri"/>
                <a:cs typeface="Calibri"/>
              </a:rPr>
              <a:t>Transport</a:t>
            </a:r>
            <a:r>
              <a:rPr sz="2750" spc="180" dirty="0">
                <a:latin typeface="Calibri"/>
                <a:cs typeface="Calibri"/>
              </a:rPr>
              <a:t> </a:t>
            </a:r>
            <a:r>
              <a:rPr sz="2750" spc="-5" dirty="0">
                <a:latin typeface="Calibri"/>
                <a:cs typeface="Calibri"/>
              </a:rPr>
              <a:t>modified</a:t>
            </a:r>
            <a:r>
              <a:rPr sz="2750" spc="175" dirty="0">
                <a:latin typeface="Calibri"/>
                <a:cs typeface="Calibri"/>
              </a:rPr>
              <a:t> </a:t>
            </a:r>
            <a:r>
              <a:rPr sz="2750" spc="-20" dirty="0">
                <a:latin typeface="Calibri"/>
                <a:cs typeface="Calibri"/>
              </a:rPr>
              <a:t>proteins</a:t>
            </a:r>
            <a:r>
              <a:rPr sz="2750" spc="170" dirty="0">
                <a:latin typeface="Calibri"/>
                <a:cs typeface="Calibri"/>
              </a:rPr>
              <a:t> </a:t>
            </a:r>
            <a:r>
              <a:rPr sz="2750" spc="5" dirty="0">
                <a:latin typeface="Calibri"/>
                <a:cs typeface="Calibri"/>
              </a:rPr>
              <a:t>and</a:t>
            </a:r>
            <a:r>
              <a:rPr sz="2750" spc="95" dirty="0">
                <a:latin typeface="Calibri"/>
                <a:cs typeface="Calibri"/>
              </a:rPr>
              <a:t> </a:t>
            </a:r>
            <a:r>
              <a:rPr sz="2750" spc="-25" dirty="0">
                <a:latin typeface="Calibri"/>
                <a:cs typeface="Calibri"/>
              </a:rPr>
              <a:t>lipids</a:t>
            </a:r>
            <a:r>
              <a:rPr sz="2750" spc="245" dirty="0">
                <a:latin typeface="Calibri"/>
                <a:cs typeface="Calibri"/>
              </a:rPr>
              <a:t> </a:t>
            </a:r>
            <a:r>
              <a:rPr sz="2750" spc="-5" dirty="0">
                <a:latin typeface="Calibri"/>
                <a:cs typeface="Calibri"/>
              </a:rPr>
              <a:t>from</a:t>
            </a:r>
            <a:r>
              <a:rPr sz="2750" spc="85" dirty="0">
                <a:latin typeface="Calibri"/>
                <a:cs typeface="Calibri"/>
              </a:rPr>
              <a:t> </a:t>
            </a:r>
            <a:r>
              <a:rPr sz="2750" spc="-15" dirty="0">
                <a:latin typeface="Calibri"/>
                <a:cs typeface="Calibri"/>
              </a:rPr>
              <a:t>the</a:t>
            </a:r>
            <a:r>
              <a:rPr sz="2750" spc="100" dirty="0">
                <a:latin typeface="Calibri"/>
                <a:cs typeface="Calibri"/>
              </a:rPr>
              <a:t> </a:t>
            </a:r>
            <a:r>
              <a:rPr sz="2750" spc="5" dirty="0">
                <a:latin typeface="Calibri"/>
                <a:cs typeface="Calibri"/>
              </a:rPr>
              <a:t>ER </a:t>
            </a:r>
            <a:r>
              <a:rPr sz="2750" spc="-605" dirty="0">
                <a:latin typeface="Calibri"/>
                <a:cs typeface="Calibri"/>
              </a:rPr>
              <a:t> </a:t>
            </a:r>
            <a:r>
              <a:rPr sz="2750" spc="-10" dirty="0">
                <a:latin typeface="Calibri"/>
                <a:cs typeface="Calibri"/>
              </a:rPr>
              <a:t>to</a:t>
            </a:r>
            <a:r>
              <a:rPr sz="2750" spc="10" dirty="0">
                <a:latin typeface="Calibri"/>
                <a:cs typeface="Calibri"/>
              </a:rPr>
              <a:t> </a:t>
            </a:r>
            <a:r>
              <a:rPr sz="2750" spc="-15" dirty="0">
                <a:latin typeface="Calibri"/>
                <a:cs typeface="Calibri"/>
              </a:rPr>
              <a:t>the</a:t>
            </a:r>
            <a:r>
              <a:rPr sz="2750" spc="90" dirty="0">
                <a:latin typeface="Calibri"/>
                <a:cs typeface="Calibri"/>
              </a:rPr>
              <a:t> </a:t>
            </a:r>
            <a:r>
              <a:rPr sz="2750" spc="-5" dirty="0">
                <a:latin typeface="Calibri"/>
                <a:cs typeface="Calibri"/>
              </a:rPr>
              <a:t>Golgi</a:t>
            </a:r>
            <a:r>
              <a:rPr sz="2750" spc="165" dirty="0">
                <a:latin typeface="Calibri"/>
                <a:cs typeface="Calibri"/>
              </a:rPr>
              <a:t> </a:t>
            </a:r>
            <a:r>
              <a:rPr sz="2750" spc="-10" dirty="0">
                <a:latin typeface="Calibri"/>
                <a:cs typeface="Calibri"/>
              </a:rPr>
              <a:t>apparatus</a:t>
            </a:r>
            <a:r>
              <a:rPr sz="2750" spc="160" dirty="0">
                <a:latin typeface="Calibri"/>
                <a:cs typeface="Calibri"/>
              </a:rPr>
              <a:t> </a:t>
            </a:r>
            <a:r>
              <a:rPr sz="2750" dirty="0">
                <a:latin typeface="Calibri"/>
                <a:cs typeface="Calibri"/>
              </a:rPr>
              <a:t>(and</a:t>
            </a:r>
            <a:r>
              <a:rPr sz="2750" spc="90" dirty="0">
                <a:latin typeface="Calibri"/>
                <a:cs typeface="Calibri"/>
              </a:rPr>
              <a:t> </a:t>
            </a:r>
            <a:r>
              <a:rPr sz="2750" spc="-5" dirty="0">
                <a:latin typeface="Calibri"/>
                <a:cs typeface="Calibri"/>
              </a:rPr>
              <a:t>from</a:t>
            </a:r>
            <a:r>
              <a:rPr sz="2750" spc="5" dirty="0">
                <a:latin typeface="Calibri"/>
                <a:cs typeface="Calibri"/>
              </a:rPr>
              <a:t> </a:t>
            </a:r>
            <a:r>
              <a:rPr sz="2750" spc="-5" dirty="0">
                <a:latin typeface="Calibri"/>
                <a:cs typeface="Calibri"/>
              </a:rPr>
              <a:t>Golgi</a:t>
            </a:r>
            <a:r>
              <a:rPr sz="2750" spc="165" dirty="0">
                <a:latin typeface="Calibri"/>
                <a:cs typeface="Calibri"/>
              </a:rPr>
              <a:t> </a:t>
            </a:r>
            <a:r>
              <a:rPr sz="2750" spc="-10" dirty="0">
                <a:latin typeface="Calibri"/>
                <a:cs typeface="Calibri"/>
              </a:rPr>
              <a:t>to</a:t>
            </a:r>
            <a:r>
              <a:rPr sz="2750" spc="10" dirty="0">
                <a:latin typeface="Calibri"/>
                <a:cs typeface="Calibri"/>
              </a:rPr>
              <a:t> </a:t>
            </a:r>
            <a:r>
              <a:rPr sz="2750" spc="-10" dirty="0">
                <a:latin typeface="Calibri"/>
                <a:cs typeface="Calibri"/>
              </a:rPr>
              <a:t>final </a:t>
            </a:r>
            <a:r>
              <a:rPr sz="2750" spc="-5" dirty="0">
                <a:latin typeface="Calibri"/>
                <a:cs typeface="Calibri"/>
              </a:rPr>
              <a:t> </a:t>
            </a:r>
            <a:r>
              <a:rPr sz="2750" spc="-15" dirty="0">
                <a:latin typeface="Calibri"/>
                <a:cs typeface="Calibri"/>
              </a:rPr>
              <a:t>destination)</a:t>
            </a:r>
            <a:endParaRPr sz="2750">
              <a:latin typeface="Calibri"/>
              <a:cs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06725" y="460692"/>
            <a:ext cx="3134360" cy="701040"/>
          </a:xfrm>
          <a:prstGeom prst="rect">
            <a:avLst/>
          </a:prstGeom>
        </p:spPr>
        <p:txBody>
          <a:bodyPr vert="horz" wrap="square" lIns="0" tIns="16510" rIns="0" bIns="0" rtlCol="0">
            <a:spAutoFit/>
          </a:bodyPr>
          <a:lstStyle/>
          <a:p>
            <a:pPr marL="12700">
              <a:lnSpc>
                <a:spcPct val="100000"/>
              </a:lnSpc>
              <a:spcBef>
                <a:spcPts val="130"/>
              </a:spcBef>
            </a:pPr>
            <a:r>
              <a:rPr spc="5" dirty="0"/>
              <a:t>Mitochondria</a:t>
            </a:r>
          </a:p>
        </p:txBody>
      </p:sp>
      <p:sp>
        <p:nvSpPr>
          <p:cNvPr id="3" name="object 3"/>
          <p:cNvSpPr txBox="1"/>
          <p:nvPr/>
        </p:nvSpPr>
        <p:spPr>
          <a:xfrm>
            <a:off x="536575" y="1503197"/>
            <a:ext cx="7477125" cy="4387215"/>
          </a:xfrm>
          <a:prstGeom prst="rect">
            <a:avLst/>
          </a:prstGeom>
        </p:spPr>
        <p:txBody>
          <a:bodyPr vert="horz" wrap="square" lIns="0" tIns="120014" rIns="0" bIns="0" rtlCol="0">
            <a:spAutoFit/>
          </a:bodyPr>
          <a:lstStyle/>
          <a:p>
            <a:pPr marL="355600" indent="-343535">
              <a:lnSpc>
                <a:spcPct val="100000"/>
              </a:lnSpc>
              <a:spcBef>
                <a:spcPts val="944"/>
              </a:spcBef>
              <a:buFont typeface="Arial MT"/>
              <a:buChar char="•"/>
              <a:tabLst>
                <a:tab pos="355600" algn="l"/>
                <a:tab pos="356235" algn="l"/>
              </a:tabLst>
            </a:pPr>
            <a:r>
              <a:rPr sz="3200" spc="-5" dirty="0">
                <a:latin typeface="Calibri"/>
                <a:cs typeface="Calibri"/>
              </a:rPr>
              <a:t>Structure:</a:t>
            </a:r>
            <a:endParaRPr sz="3200">
              <a:latin typeface="Calibri"/>
              <a:cs typeface="Calibri"/>
            </a:endParaRPr>
          </a:p>
          <a:p>
            <a:pPr marL="756285" lvl="1" indent="-286385">
              <a:lnSpc>
                <a:spcPct val="100000"/>
              </a:lnSpc>
              <a:spcBef>
                <a:spcPts val="740"/>
              </a:spcBef>
              <a:buFont typeface="Arial MT"/>
              <a:buChar char="–"/>
              <a:tabLst>
                <a:tab pos="756285" algn="l"/>
              </a:tabLst>
            </a:pPr>
            <a:r>
              <a:rPr sz="2750" dirty="0">
                <a:latin typeface="Calibri"/>
                <a:cs typeface="Calibri"/>
              </a:rPr>
              <a:t>~1-5</a:t>
            </a:r>
            <a:r>
              <a:rPr sz="2750" spc="114" dirty="0">
                <a:latin typeface="Calibri"/>
                <a:cs typeface="Calibri"/>
              </a:rPr>
              <a:t> </a:t>
            </a:r>
            <a:r>
              <a:rPr sz="2750" dirty="0">
                <a:latin typeface="Calibri"/>
                <a:cs typeface="Calibri"/>
              </a:rPr>
              <a:t>microns</a:t>
            </a:r>
            <a:endParaRPr sz="2750">
              <a:latin typeface="Calibri"/>
              <a:cs typeface="Calibri"/>
            </a:endParaRPr>
          </a:p>
          <a:p>
            <a:pPr marL="756285" lvl="1" indent="-286385">
              <a:lnSpc>
                <a:spcPct val="100000"/>
              </a:lnSpc>
              <a:spcBef>
                <a:spcPts val="830"/>
              </a:spcBef>
              <a:buFont typeface="Arial MT"/>
              <a:buChar char="–"/>
              <a:tabLst>
                <a:tab pos="756285" algn="l"/>
              </a:tabLst>
            </a:pPr>
            <a:r>
              <a:rPr sz="2750" spc="-50" dirty="0">
                <a:latin typeface="Calibri"/>
                <a:cs typeface="Calibri"/>
              </a:rPr>
              <a:t>Two</a:t>
            </a:r>
            <a:r>
              <a:rPr sz="2750" spc="55" dirty="0">
                <a:latin typeface="Calibri"/>
                <a:cs typeface="Calibri"/>
              </a:rPr>
              <a:t> </a:t>
            </a:r>
            <a:r>
              <a:rPr sz="2750" spc="-5" dirty="0">
                <a:latin typeface="Calibri"/>
                <a:cs typeface="Calibri"/>
              </a:rPr>
              <a:t>membranes</a:t>
            </a:r>
            <a:endParaRPr sz="2750">
              <a:latin typeface="Calibri"/>
              <a:cs typeface="Calibri"/>
            </a:endParaRPr>
          </a:p>
          <a:p>
            <a:pPr marL="1156970" lvl="2" indent="-229235">
              <a:lnSpc>
                <a:spcPct val="100000"/>
              </a:lnSpc>
              <a:spcBef>
                <a:spcPts val="580"/>
              </a:spcBef>
              <a:buFont typeface="Arial MT"/>
              <a:buChar char="•"/>
              <a:tabLst>
                <a:tab pos="1156970" algn="l"/>
              </a:tabLst>
            </a:pPr>
            <a:r>
              <a:rPr sz="2400" dirty="0">
                <a:latin typeface="Calibri"/>
                <a:cs typeface="Calibri"/>
              </a:rPr>
              <a:t>Outer</a:t>
            </a:r>
            <a:r>
              <a:rPr sz="2400" spc="-55" dirty="0">
                <a:latin typeface="Calibri"/>
                <a:cs typeface="Calibri"/>
              </a:rPr>
              <a:t> </a:t>
            </a:r>
            <a:r>
              <a:rPr sz="2400" spc="-5" dirty="0">
                <a:latin typeface="Calibri"/>
                <a:cs typeface="Calibri"/>
              </a:rPr>
              <a:t>membrane</a:t>
            </a:r>
            <a:endParaRPr sz="2400">
              <a:latin typeface="Calibri"/>
              <a:cs typeface="Calibri"/>
            </a:endParaRPr>
          </a:p>
          <a:p>
            <a:pPr marL="1156970" lvl="2" indent="-229235">
              <a:lnSpc>
                <a:spcPct val="100000"/>
              </a:lnSpc>
              <a:spcBef>
                <a:spcPts val="650"/>
              </a:spcBef>
              <a:buFont typeface="Arial MT"/>
              <a:buChar char="•"/>
              <a:tabLst>
                <a:tab pos="1156970" algn="l"/>
              </a:tabLst>
            </a:pPr>
            <a:r>
              <a:rPr sz="2400" dirty="0">
                <a:latin typeface="Calibri"/>
                <a:cs typeface="Calibri"/>
              </a:rPr>
              <a:t>Inner</a:t>
            </a:r>
            <a:r>
              <a:rPr sz="2400" spc="-35" dirty="0">
                <a:latin typeface="Calibri"/>
                <a:cs typeface="Calibri"/>
              </a:rPr>
              <a:t> </a:t>
            </a:r>
            <a:r>
              <a:rPr sz="2400" spc="-5" dirty="0">
                <a:latin typeface="Calibri"/>
                <a:cs typeface="Calibri"/>
              </a:rPr>
              <a:t>membrane</a:t>
            </a:r>
            <a:r>
              <a:rPr sz="2400" dirty="0">
                <a:latin typeface="Calibri"/>
                <a:cs typeface="Calibri"/>
              </a:rPr>
              <a:t> -</a:t>
            </a:r>
            <a:r>
              <a:rPr sz="2400" spc="-15" dirty="0">
                <a:latin typeface="Calibri"/>
                <a:cs typeface="Calibri"/>
              </a:rPr>
              <a:t> </a:t>
            </a:r>
            <a:r>
              <a:rPr sz="2400" spc="-10" dirty="0">
                <a:latin typeface="Calibri"/>
                <a:cs typeface="Calibri"/>
              </a:rPr>
              <a:t>Highly</a:t>
            </a:r>
            <a:r>
              <a:rPr sz="2400" spc="10" dirty="0">
                <a:latin typeface="Calibri"/>
                <a:cs typeface="Calibri"/>
              </a:rPr>
              <a:t> </a:t>
            </a:r>
            <a:r>
              <a:rPr sz="2400" spc="-15" dirty="0">
                <a:latin typeface="Calibri"/>
                <a:cs typeface="Calibri"/>
              </a:rPr>
              <a:t>folded</a:t>
            </a:r>
            <a:endParaRPr sz="2400">
              <a:latin typeface="Calibri"/>
              <a:cs typeface="Calibri"/>
            </a:endParaRPr>
          </a:p>
          <a:p>
            <a:pPr marL="1385570">
              <a:lnSpc>
                <a:spcPct val="100000"/>
              </a:lnSpc>
              <a:spcBef>
                <a:spcPts val="525"/>
              </a:spcBef>
            </a:pPr>
            <a:r>
              <a:rPr sz="2000" spc="15" dirty="0">
                <a:latin typeface="Arial MT"/>
                <a:cs typeface="Arial MT"/>
              </a:rPr>
              <a:t>–</a:t>
            </a:r>
            <a:r>
              <a:rPr sz="2000" spc="100" dirty="0">
                <a:latin typeface="Arial MT"/>
                <a:cs typeface="Arial MT"/>
              </a:rPr>
              <a:t> </a:t>
            </a:r>
            <a:r>
              <a:rPr sz="2000" spc="-10" dirty="0">
                <a:latin typeface="Calibri"/>
                <a:cs typeface="Calibri"/>
              </a:rPr>
              <a:t>Folds</a:t>
            </a:r>
            <a:r>
              <a:rPr sz="2000" spc="15" dirty="0">
                <a:latin typeface="Calibri"/>
                <a:cs typeface="Calibri"/>
              </a:rPr>
              <a:t> </a:t>
            </a:r>
            <a:r>
              <a:rPr sz="2000" spc="-10" dirty="0">
                <a:latin typeface="Calibri"/>
                <a:cs typeface="Calibri"/>
              </a:rPr>
              <a:t>called</a:t>
            </a:r>
            <a:r>
              <a:rPr sz="2000" spc="-30" dirty="0">
                <a:latin typeface="Calibri"/>
                <a:cs typeface="Calibri"/>
              </a:rPr>
              <a:t> </a:t>
            </a:r>
            <a:r>
              <a:rPr sz="2000" dirty="0">
                <a:latin typeface="Calibri"/>
                <a:cs typeface="Calibri"/>
              </a:rPr>
              <a:t>cristae</a:t>
            </a:r>
            <a:endParaRPr sz="2000">
              <a:latin typeface="Calibri"/>
              <a:cs typeface="Calibri"/>
            </a:endParaRPr>
          </a:p>
          <a:p>
            <a:pPr marL="756285" lvl="1" indent="-286385">
              <a:lnSpc>
                <a:spcPct val="100000"/>
              </a:lnSpc>
              <a:spcBef>
                <a:spcPts val="680"/>
              </a:spcBef>
              <a:buFont typeface="Arial MT"/>
              <a:buChar char="–"/>
              <a:tabLst>
                <a:tab pos="756285" algn="l"/>
              </a:tabLst>
            </a:pPr>
            <a:r>
              <a:rPr sz="2750" spc="-5" dirty="0">
                <a:latin typeface="Calibri"/>
                <a:cs typeface="Calibri"/>
              </a:rPr>
              <a:t>Intermembrane</a:t>
            </a:r>
            <a:r>
              <a:rPr sz="2750" spc="225" dirty="0">
                <a:latin typeface="Calibri"/>
                <a:cs typeface="Calibri"/>
              </a:rPr>
              <a:t> </a:t>
            </a:r>
            <a:r>
              <a:rPr sz="2750" spc="5" dirty="0">
                <a:latin typeface="Calibri"/>
                <a:cs typeface="Calibri"/>
              </a:rPr>
              <a:t>space</a:t>
            </a:r>
            <a:r>
              <a:rPr sz="2750" spc="75" dirty="0">
                <a:latin typeface="Calibri"/>
                <a:cs typeface="Calibri"/>
              </a:rPr>
              <a:t> </a:t>
            </a:r>
            <a:r>
              <a:rPr sz="2750" spc="15" dirty="0">
                <a:latin typeface="Calibri"/>
                <a:cs typeface="Calibri"/>
              </a:rPr>
              <a:t>(or</a:t>
            </a:r>
            <a:r>
              <a:rPr sz="2750" spc="-25" dirty="0">
                <a:latin typeface="Calibri"/>
                <a:cs typeface="Calibri"/>
              </a:rPr>
              <a:t> </a:t>
            </a:r>
            <a:r>
              <a:rPr sz="2750" spc="-5" dirty="0">
                <a:latin typeface="Calibri"/>
                <a:cs typeface="Calibri"/>
              </a:rPr>
              <a:t>outer</a:t>
            </a:r>
            <a:r>
              <a:rPr sz="2750" spc="114" dirty="0">
                <a:latin typeface="Calibri"/>
                <a:cs typeface="Calibri"/>
              </a:rPr>
              <a:t> </a:t>
            </a:r>
            <a:r>
              <a:rPr sz="2750" spc="10" dirty="0">
                <a:latin typeface="Calibri"/>
                <a:cs typeface="Calibri"/>
              </a:rPr>
              <a:t>compartment)</a:t>
            </a:r>
            <a:endParaRPr sz="2750">
              <a:latin typeface="Calibri"/>
              <a:cs typeface="Calibri"/>
            </a:endParaRPr>
          </a:p>
          <a:p>
            <a:pPr marL="756285" lvl="1" indent="-286385">
              <a:lnSpc>
                <a:spcPct val="100000"/>
              </a:lnSpc>
              <a:spcBef>
                <a:spcPts val="755"/>
              </a:spcBef>
              <a:buFont typeface="Arial MT"/>
              <a:buChar char="–"/>
              <a:tabLst>
                <a:tab pos="756285" algn="l"/>
              </a:tabLst>
            </a:pPr>
            <a:r>
              <a:rPr sz="2750" spc="5" dirty="0">
                <a:latin typeface="Calibri"/>
                <a:cs typeface="Calibri"/>
              </a:rPr>
              <a:t>Matrix</a:t>
            </a:r>
            <a:endParaRPr sz="2750">
              <a:latin typeface="Calibri"/>
              <a:cs typeface="Calibri"/>
            </a:endParaRPr>
          </a:p>
          <a:p>
            <a:pPr marL="1156970" lvl="2" indent="-229235">
              <a:lnSpc>
                <a:spcPct val="100000"/>
              </a:lnSpc>
              <a:spcBef>
                <a:spcPts val="655"/>
              </a:spcBef>
              <a:buFont typeface="Arial MT"/>
              <a:buChar char="•"/>
              <a:tabLst>
                <a:tab pos="1156970" algn="l"/>
              </a:tabLst>
            </a:pPr>
            <a:r>
              <a:rPr sz="2400" spc="10" dirty="0">
                <a:latin typeface="Calibri"/>
                <a:cs typeface="Calibri"/>
              </a:rPr>
              <a:t>DNA</a:t>
            </a:r>
            <a:r>
              <a:rPr sz="2400" spc="-80" dirty="0">
                <a:latin typeface="Calibri"/>
                <a:cs typeface="Calibri"/>
              </a:rPr>
              <a:t> </a:t>
            </a:r>
            <a:r>
              <a:rPr sz="2400" spc="-10" dirty="0">
                <a:latin typeface="Calibri"/>
                <a:cs typeface="Calibri"/>
              </a:rPr>
              <a:t>and</a:t>
            </a:r>
            <a:r>
              <a:rPr sz="2400" spc="-20" dirty="0">
                <a:latin typeface="Calibri"/>
                <a:cs typeface="Calibri"/>
              </a:rPr>
              <a:t> </a:t>
            </a:r>
            <a:r>
              <a:rPr sz="2400" spc="5" dirty="0">
                <a:latin typeface="Calibri"/>
                <a:cs typeface="Calibri"/>
              </a:rPr>
              <a:t>ribosomes</a:t>
            </a:r>
            <a:r>
              <a:rPr sz="2400" spc="-75" dirty="0">
                <a:latin typeface="Calibri"/>
                <a:cs typeface="Calibri"/>
              </a:rPr>
              <a:t> </a:t>
            </a:r>
            <a:r>
              <a:rPr sz="2400" spc="-15" dirty="0">
                <a:latin typeface="Calibri"/>
                <a:cs typeface="Calibri"/>
              </a:rPr>
              <a:t>in</a:t>
            </a:r>
            <a:r>
              <a:rPr sz="2400" spc="-20" dirty="0">
                <a:latin typeface="Calibri"/>
                <a:cs typeface="Calibri"/>
              </a:rPr>
              <a:t> </a:t>
            </a:r>
            <a:r>
              <a:rPr sz="2400" spc="-5" dirty="0">
                <a:latin typeface="Calibri"/>
                <a:cs typeface="Calibri"/>
              </a:rPr>
              <a:t>matrix</a:t>
            </a:r>
            <a:endParaRPr sz="2400">
              <a:latin typeface="Calibri"/>
              <a:cs typeface="Calibri"/>
            </a:endParaRPr>
          </a:p>
        </p:txBody>
      </p:sp>
    </p:spTree>
    <p:extLst>
      <p:ext uri="{BB962C8B-B14F-4D97-AF65-F5344CB8AC3E}">
        <p14:creationId xmlns:p14="http://schemas.microsoft.com/office/powerpoint/2010/main" val="18441664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8625" y="460692"/>
            <a:ext cx="3207385" cy="701040"/>
          </a:xfrm>
          <a:prstGeom prst="rect">
            <a:avLst/>
          </a:prstGeom>
        </p:spPr>
        <p:txBody>
          <a:bodyPr vert="horz" wrap="square" lIns="0" tIns="16510" rIns="0" bIns="0" rtlCol="0">
            <a:spAutoFit/>
          </a:bodyPr>
          <a:lstStyle/>
          <a:p>
            <a:pPr marL="12700">
              <a:lnSpc>
                <a:spcPct val="100000"/>
              </a:lnSpc>
              <a:spcBef>
                <a:spcPts val="130"/>
              </a:spcBef>
            </a:pPr>
            <a:r>
              <a:rPr b="1" spc="5" dirty="0">
                <a:latin typeface="Calibri"/>
                <a:cs typeface="Calibri"/>
              </a:rPr>
              <a:t>Mitochondria</a:t>
            </a:r>
          </a:p>
        </p:txBody>
      </p:sp>
      <p:sp>
        <p:nvSpPr>
          <p:cNvPr id="3" name="object 3"/>
          <p:cNvSpPr txBox="1"/>
          <p:nvPr/>
        </p:nvSpPr>
        <p:spPr>
          <a:xfrm>
            <a:off x="307657" y="1540192"/>
            <a:ext cx="4634865" cy="3615690"/>
          </a:xfrm>
          <a:prstGeom prst="rect">
            <a:avLst/>
          </a:prstGeom>
        </p:spPr>
        <p:txBody>
          <a:bodyPr vert="horz" wrap="square" lIns="0" tIns="5715" rIns="0" bIns="0" rtlCol="0">
            <a:spAutoFit/>
          </a:bodyPr>
          <a:lstStyle/>
          <a:p>
            <a:pPr marL="355600" marR="5080" indent="-343535">
              <a:lnSpc>
                <a:spcPct val="102400"/>
              </a:lnSpc>
              <a:spcBef>
                <a:spcPts val="45"/>
              </a:spcBef>
              <a:buFont typeface="Arial MT"/>
              <a:buChar char="•"/>
              <a:tabLst>
                <a:tab pos="355600" algn="l"/>
                <a:tab pos="356235" algn="l"/>
              </a:tabLst>
            </a:pPr>
            <a:r>
              <a:rPr sz="2750" spc="-5" dirty="0">
                <a:latin typeface="Calibri"/>
                <a:cs typeface="Calibri"/>
              </a:rPr>
              <a:t>Produces </a:t>
            </a:r>
            <a:r>
              <a:rPr sz="2750" spc="-20" dirty="0">
                <a:latin typeface="Calibri"/>
                <a:cs typeface="Calibri"/>
              </a:rPr>
              <a:t>energy</a:t>
            </a:r>
            <a:r>
              <a:rPr sz="2750" spc="-15" dirty="0">
                <a:latin typeface="Calibri"/>
                <a:cs typeface="Calibri"/>
              </a:rPr>
              <a:t> through </a:t>
            </a:r>
            <a:r>
              <a:rPr sz="2750" spc="-10" dirty="0">
                <a:latin typeface="Calibri"/>
                <a:cs typeface="Calibri"/>
              </a:rPr>
              <a:t> </a:t>
            </a:r>
            <a:r>
              <a:rPr sz="2750" spc="10" dirty="0">
                <a:latin typeface="Calibri"/>
                <a:cs typeface="Calibri"/>
              </a:rPr>
              <a:t>chemical</a:t>
            </a:r>
            <a:r>
              <a:rPr sz="2750" spc="75" dirty="0">
                <a:latin typeface="Calibri"/>
                <a:cs typeface="Calibri"/>
              </a:rPr>
              <a:t> </a:t>
            </a:r>
            <a:r>
              <a:rPr sz="2750" dirty="0">
                <a:latin typeface="Calibri"/>
                <a:cs typeface="Calibri"/>
              </a:rPr>
              <a:t>reactions</a:t>
            </a:r>
            <a:r>
              <a:rPr sz="2750" spc="100" dirty="0">
                <a:latin typeface="Calibri"/>
                <a:cs typeface="Calibri"/>
              </a:rPr>
              <a:t> </a:t>
            </a:r>
            <a:r>
              <a:rPr sz="2750" spc="10" dirty="0">
                <a:latin typeface="Calibri"/>
                <a:cs typeface="Calibri"/>
              </a:rPr>
              <a:t>–</a:t>
            </a:r>
            <a:r>
              <a:rPr sz="2750" spc="15" dirty="0">
                <a:latin typeface="Calibri"/>
                <a:cs typeface="Calibri"/>
              </a:rPr>
              <a:t> </a:t>
            </a:r>
            <a:r>
              <a:rPr sz="2750" spc="-5" dirty="0">
                <a:latin typeface="Calibri"/>
                <a:cs typeface="Calibri"/>
              </a:rPr>
              <a:t>breaking </a:t>
            </a:r>
            <a:r>
              <a:rPr sz="2750" spc="-605" dirty="0">
                <a:latin typeface="Calibri"/>
                <a:cs typeface="Calibri"/>
              </a:rPr>
              <a:t> </a:t>
            </a:r>
            <a:r>
              <a:rPr sz="2750" spc="5" dirty="0">
                <a:latin typeface="Calibri"/>
                <a:cs typeface="Calibri"/>
              </a:rPr>
              <a:t>down</a:t>
            </a:r>
            <a:r>
              <a:rPr sz="2750" spc="80" dirty="0">
                <a:latin typeface="Calibri"/>
                <a:cs typeface="Calibri"/>
              </a:rPr>
              <a:t> </a:t>
            </a:r>
            <a:r>
              <a:rPr sz="2750" spc="-20" dirty="0">
                <a:latin typeface="Calibri"/>
                <a:cs typeface="Calibri"/>
              </a:rPr>
              <a:t>fats</a:t>
            </a:r>
            <a:r>
              <a:rPr sz="2750" spc="80" dirty="0">
                <a:latin typeface="Calibri"/>
                <a:cs typeface="Calibri"/>
              </a:rPr>
              <a:t> </a:t>
            </a:r>
            <a:r>
              <a:rPr sz="2750" spc="15" dirty="0">
                <a:latin typeface="Calibri"/>
                <a:cs typeface="Calibri"/>
              </a:rPr>
              <a:t>&amp;</a:t>
            </a:r>
            <a:r>
              <a:rPr sz="2750" spc="25" dirty="0">
                <a:latin typeface="Calibri"/>
                <a:cs typeface="Calibri"/>
              </a:rPr>
              <a:t> </a:t>
            </a:r>
            <a:r>
              <a:rPr sz="2750" spc="-5" dirty="0">
                <a:latin typeface="Calibri"/>
                <a:cs typeface="Calibri"/>
              </a:rPr>
              <a:t>carbohydrates</a:t>
            </a:r>
            <a:endParaRPr sz="2750">
              <a:latin typeface="Calibri"/>
              <a:cs typeface="Calibri"/>
            </a:endParaRPr>
          </a:p>
          <a:p>
            <a:pPr marL="355600" marR="406400" indent="-343535">
              <a:lnSpc>
                <a:spcPct val="100000"/>
              </a:lnSpc>
              <a:spcBef>
                <a:spcPts val="755"/>
              </a:spcBef>
              <a:buFont typeface="Arial MT"/>
              <a:buChar char="•"/>
              <a:tabLst>
                <a:tab pos="355600" algn="l"/>
                <a:tab pos="356235" algn="l"/>
              </a:tabLst>
            </a:pPr>
            <a:r>
              <a:rPr sz="2750" spc="-5" dirty="0">
                <a:latin typeface="Calibri"/>
                <a:cs typeface="Calibri"/>
              </a:rPr>
              <a:t>Controls</a:t>
            </a:r>
            <a:r>
              <a:rPr sz="2750" spc="80" dirty="0">
                <a:latin typeface="Calibri"/>
                <a:cs typeface="Calibri"/>
              </a:rPr>
              <a:t> </a:t>
            </a:r>
            <a:r>
              <a:rPr sz="2750" spc="-5" dirty="0">
                <a:latin typeface="Calibri"/>
                <a:cs typeface="Calibri"/>
              </a:rPr>
              <a:t>level</a:t>
            </a:r>
            <a:r>
              <a:rPr sz="2750" spc="75" dirty="0">
                <a:latin typeface="Calibri"/>
                <a:cs typeface="Calibri"/>
              </a:rPr>
              <a:t> </a:t>
            </a:r>
            <a:r>
              <a:rPr sz="2750" spc="25" dirty="0">
                <a:latin typeface="Calibri"/>
                <a:cs typeface="Calibri"/>
              </a:rPr>
              <a:t>of</a:t>
            </a:r>
            <a:r>
              <a:rPr sz="2750" spc="-55" dirty="0">
                <a:latin typeface="Calibri"/>
                <a:cs typeface="Calibri"/>
              </a:rPr>
              <a:t> </a:t>
            </a:r>
            <a:r>
              <a:rPr sz="2750" spc="-5" dirty="0">
                <a:latin typeface="Calibri"/>
                <a:cs typeface="Calibri"/>
              </a:rPr>
              <a:t>water</a:t>
            </a:r>
            <a:r>
              <a:rPr sz="2750" spc="45" dirty="0">
                <a:latin typeface="Calibri"/>
                <a:cs typeface="Calibri"/>
              </a:rPr>
              <a:t> </a:t>
            </a:r>
            <a:r>
              <a:rPr sz="2750" spc="5" dirty="0">
                <a:latin typeface="Calibri"/>
                <a:cs typeface="Calibri"/>
              </a:rPr>
              <a:t>and </a:t>
            </a:r>
            <a:r>
              <a:rPr sz="2750" spc="-605" dirty="0">
                <a:latin typeface="Calibri"/>
                <a:cs typeface="Calibri"/>
              </a:rPr>
              <a:t> </a:t>
            </a:r>
            <a:r>
              <a:rPr sz="2750" spc="-5" dirty="0">
                <a:latin typeface="Calibri"/>
                <a:cs typeface="Calibri"/>
              </a:rPr>
              <a:t>other</a:t>
            </a:r>
            <a:r>
              <a:rPr sz="2750" spc="125" dirty="0">
                <a:latin typeface="Calibri"/>
                <a:cs typeface="Calibri"/>
              </a:rPr>
              <a:t> </a:t>
            </a:r>
            <a:r>
              <a:rPr sz="2750" dirty="0">
                <a:latin typeface="Calibri"/>
                <a:cs typeface="Calibri"/>
              </a:rPr>
              <a:t>materials</a:t>
            </a:r>
            <a:r>
              <a:rPr sz="2750" spc="85" dirty="0">
                <a:latin typeface="Calibri"/>
                <a:cs typeface="Calibri"/>
              </a:rPr>
              <a:t> </a:t>
            </a:r>
            <a:r>
              <a:rPr sz="2750" spc="-10" dirty="0">
                <a:latin typeface="Calibri"/>
                <a:cs typeface="Calibri"/>
              </a:rPr>
              <a:t>in</a:t>
            </a:r>
            <a:r>
              <a:rPr sz="2750" spc="10" dirty="0">
                <a:latin typeface="Calibri"/>
                <a:cs typeface="Calibri"/>
              </a:rPr>
              <a:t> </a:t>
            </a:r>
            <a:r>
              <a:rPr sz="2750" spc="-5" dirty="0">
                <a:latin typeface="Calibri"/>
                <a:cs typeface="Calibri"/>
              </a:rPr>
              <a:t>cell</a:t>
            </a:r>
            <a:endParaRPr sz="2750">
              <a:latin typeface="Calibri"/>
              <a:cs typeface="Calibri"/>
            </a:endParaRPr>
          </a:p>
          <a:p>
            <a:pPr marL="355600" marR="548640" indent="-343535">
              <a:lnSpc>
                <a:spcPct val="101299"/>
              </a:lnSpc>
              <a:spcBef>
                <a:spcPts val="795"/>
              </a:spcBef>
              <a:buFont typeface="Arial MT"/>
              <a:buChar char="•"/>
              <a:tabLst>
                <a:tab pos="355600" algn="l"/>
                <a:tab pos="356235" algn="l"/>
              </a:tabLst>
            </a:pPr>
            <a:r>
              <a:rPr sz="2750" spc="-5" dirty="0">
                <a:latin typeface="Calibri"/>
                <a:cs typeface="Calibri"/>
              </a:rPr>
              <a:t>Recycles</a:t>
            </a:r>
            <a:r>
              <a:rPr sz="2750" spc="50" dirty="0">
                <a:latin typeface="Calibri"/>
                <a:cs typeface="Calibri"/>
              </a:rPr>
              <a:t> </a:t>
            </a:r>
            <a:r>
              <a:rPr sz="2750" spc="5" dirty="0">
                <a:latin typeface="Calibri"/>
                <a:cs typeface="Calibri"/>
              </a:rPr>
              <a:t>and</a:t>
            </a:r>
            <a:r>
              <a:rPr sz="2750" spc="55" dirty="0">
                <a:latin typeface="Calibri"/>
                <a:cs typeface="Calibri"/>
              </a:rPr>
              <a:t> </a:t>
            </a:r>
            <a:r>
              <a:rPr sz="2750" spc="10" dirty="0">
                <a:latin typeface="Calibri"/>
                <a:cs typeface="Calibri"/>
              </a:rPr>
              <a:t>decomposes </a:t>
            </a:r>
            <a:r>
              <a:rPr sz="2750" spc="-610" dirty="0">
                <a:latin typeface="Calibri"/>
                <a:cs typeface="Calibri"/>
              </a:rPr>
              <a:t> </a:t>
            </a:r>
            <a:r>
              <a:rPr sz="2750" spc="-20" dirty="0">
                <a:latin typeface="Calibri"/>
                <a:cs typeface="Calibri"/>
              </a:rPr>
              <a:t>proteins,</a:t>
            </a:r>
            <a:r>
              <a:rPr sz="2750" spc="-15" dirty="0">
                <a:latin typeface="Calibri"/>
                <a:cs typeface="Calibri"/>
              </a:rPr>
              <a:t> </a:t>
            </a:r>
            <a:r>
              <a:rPr sz="2750" spc="-25" dirty="0">
                <a:latin typeface="Calibri"/>
                <a:cs typeface="Calibri"/>
              </a:rPr>
              <a:t>fats, </a:t>
            </a:r>
            <a:r>
              <a:rPr sz="2750" spc="5" dirty="0">
                <a:latin typeface="Calibri"/>
                <a:cs typeface="Calibri"/>
              </a:rPr>
              <a:t>and </a:t>
            </a:r>
            <a:r>
              <a:rPr sz="2750" spc="10" dirty="0">
                <a:latin typeface="Calibri"/>
                <a:cs typeface="Calibri"/>
              </a:rPr>
              <a:t> </a:t>
            </a:r>
            <a:r>
              <a:rPr sz="2750" spc="-5" dirty="0">
                <a:latin typeface="Calibri"/>
                <a:cs typeface="Calibri"/>
              </a:rPr>
              <a:t>carbohydrates</a:t>
            </a:r>
            <a:endParaRPr sz="2750">
              <a:latin typeface="Calibri"/>
              <a:cs typeface="Calibri"/>
            </a:endParaRPr>
          </a:p>
        </p:txBody>
      </p:sp>
      <p:pic>
        <p:nvPicPr>
          <p:cNvPr id="4" name="object 4"/>
          <p:cNvPicPr/>
          <p:nvPr/>
        </p:nvPicPr>
        <p:blipFill>
          <a:blip r:embed="rId2" cstate="print"/>
          <a:stretch>
            <a:fillRect/>
          </a:stretch>
        </p:blipFill>
        <p:spPr>
          <a:xfrm>
            <a:off x="5486400" y="1676400"/>
            <a:ext cx="3352800" cy="3352800"/>
          </a:xfrm>
          <a:prstGeom prst="rect">
            <a:avLst/>
          </a:prstGeom>
        </p:spPr>
      </p:pic>
    </p:spTree>
    <p:extLst>
      <p:ext uri="{BB962C8B-B14F-4D97-AF65-F5344CB8AC3E}">
        <p14:creationId xmlns:p14="http://schemas.microsoft.com/office/powerpoint/2010/main" val="11949552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06725" y="460692"/>
            <a:ext cx="3134360" cy="701040"/>
          </a:xfrm>
          <a:prstGeom prst="rect">
            <a:avLst/>
          </a:prstGeom>
        </p:spPr>
        <p:txBody>
          <a:bodyPr vert="horz" wrap="square" lIns="0" tIns="16510" rIns="0" bIns="0" rtlCol="0">
            <a:spAutoFit/>
          </a:bodyPr>
          <a:lstStyle/>
          <a:p>
            <a:pPr marL="12700">
              <a:lnSpc>
                <a:spcPct val="100000"/>
              </a:lnSpc>
              <a:spcBef>
                <a:spcPts val="130"/>
              </a:spcBef>
            </a:pPr>
            <a:r>
              <a:rPr spc="5" dirty="0"/>
              <a:t>Mitochondria</a:t>
            </a:r>
          </a:p>
        </p:txBody>
      </p:sp>
      <p:pic>
        <p:nvPicPr>
          <p:cNvPr id="3" name="object 3"/>
          <p:cNvPicPr/>
          <p:nvPr/>
        </p:nvPicPr>
        <p:blipFill>
          <a:blip r:embed="rId2" cstate="print"/>
          <a:stretch>
            <a:fillRect/>
          </a:stretch>
        </p:blipFill>
        <p:spPr>
          <a:xfrm>
            <a:off x="549851" y="1981136"/>
            <a:ext cx="8275124" cy="4097401"/>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7370" y="460692"/>
            <a:ext cx="3970020" cy="701040"/>
          </a:xfrm>
          <a:prstGeom prst="rect">
            <a:avLst/>
          </a:prstGeom>
        </p:spPr>
        <p:txBody>
          <a:bodyPr vert="horz" wrap="square" lIns="0" tIns="16510" rIns="0" bIns="0" rtlCol="0">
            <a:spAutoFit/>
          </a:bodyPr>
          <a:lstStyle/>
          <a:p>
            <a:pPr marL="12700">
              <a:lnSpc>
                <a:spcPct val="100000"/>
              </a:lnSpc>
              <a:spcBef>
                <a:spcPts val="130"/>
              </a:spcBef>
            </a:pPr>
            <a:r>
              <a:rPr spc="5" dirty="0"/>
              <a:t>Mitochondria</a:t>
            </a:r>
            <a:r>
              <a:rPr spc="-130" dirty="0"/>
              <a:t> </a:t>
            </a:r>
            <a:r>
              <a:rPr sz="2400" spc="-10" dirty="0"/>
              <a:t>(4.15)</a:t>
            </a:r>
            <a:endParaRPr sz="2400"/>
          </a:p>
        </p:txBody>
      </p:sp>
      <p:sp>
        <p:nvSpPr>
          <p:cNvPr id="3" name="object 3"/>
          <p:cNvSpPr txBox="1"/>
          <p:nvPr/>
        </p:nvSpPr>
        <p:spPr>
          <a:xfrm>
            <a:off x="536575" y="1503197"/>
            <a:ext cx="7516495" cy="2832735"/>
          </a:xfrm>
          <a:prstGeom prst="rect">
            <a:avLst/>
          </a:prstGeom>
        </p:spPr>
        <p:txBody>
          <a:bodyPr vert="horz" wrap="square" lIns="0" tIns="120014" rIns="0" bIns="0" rtlCol="0">
            <a:spAutoFit/>
          </a:bodyPr>
          <a:lstStyle/>
          <a:p>
            <a:pPr marL="622935" indent="-610235">
              <a:lnSpc>
                <a:spcPct val="100000"/>
              </a:lnSpc>
              <a:spcBef>
                <a:spcPts val="944"/>
              </a:spcBef>
              <a:buFont typeface="Arial MT"/>
              <a:buChar char="•"/>
              <a:tabLst>
                <a:tab pos="622300" algn="l"/>
                <a:tab pos="622935" algn="l"/>
              </a:tabLst>
            </a:pPr>
            <a:r>
              <a:rPr sz="3200" spc="15" dirty="0">
                <a:latin typeface="Calibri"/>
                <a:cs typeface="Calibri"/>
              </a:rPr>
              <a:t>Function</a:t>
            </a:r>
            <a:r>
              <a:rPr sz="3200" spc="-160" dirty="0">
                <a:latin typeface="Calibri"/>
                <a:cs typeface="Calibri"/>
              </a:rPr>
              <a:t> </a:t>
            </a:r>
            <a:r>
              <a:rPr sz="3200" spc="10" dirty="0">
                <a:latin typeface="Calibri"/>
                <a:cs typeface="Calibri"/>
              </a:rPr>
              <a:t>–</a:t>
            </a:r>
            <a:r>
              <a:rPr sz="3200" spc="-15" dirty="0">
                <a:latin typeface="Calibri"/>
                <a:cs typeface="Calibri"/>
              </a:rPr>
              <a:t> </a:t>
            </a:r>
            <a:r>
              <a:rPr sz="3200" spc="-5" dirty="0">
                <a:latin typeface="Calibri"/>
                <a:cs typeface="Calibri"/>
              </a:rPr>
              <a:t>synthesis</a:t>
            </a:r>
            <a:r>
              <a:rPr sz="3200" spc="-35" dirty="0">
                <a:latin typeface="Calibri"/>
                <a:cs typeface="Calibri"/>
              </a:rPr>
              <a:t> </a:t>
            </a:r>
            <a:r>
              <a:rPr sz="3200" spc="20" dirty="0">
                <a:latin typeface="Calibri"/>
                <a:cs typeface="Calibri"/>
              </a:rPr>
              <a:t>of</a:t>
            </a:r>
            <a:r>
              <a:rPr sz="3200" spc="-65" dirty="0">
                <a:latin typeface="Calibri"/>
                <a:cs typeface="Calibri"/>
              </a:rPr>
              <a:t> ATP</a:t>
            </a:r>
            <a:endParaRPr sz="3200">
              <a:latin typeface="Calibri"/>
              <a:cs typeface="Calibri"/>
            </a:endParaRPr>
          </a:p>
          <a:p>
            <a:pPr marL="1003935" lvl="1" indent="-534670">
              <a:lnSpc>
                <a:spcPct val="100000"/>
              </a:lnSpc>
              <a:spcBef>
                <a:spcPts val="740"/>
              </a:spcBef>
              <a:buFont typeface="Arial MT"/>
              <a:buChar char="–"/>
              <a:tabLst>
                <a:tab pos="1003935" algn="l"/>
                <a:tab pos="1004569" algn="l"/>
              </a:tabLst>
            </a:pPr>
            <a:r>
              <a:rPr sz="2750" spc="15" dirty="0">
                <a:latin typeface="Calibri"/>
                <a:cs typeface="Calibri"/>
              </a:rPr>
              <a:t>3</a:t>
            </a:r>
            <a:r>
              <a:rPr sz="2750" spc="-10" dirty="0">
                <a:latin typeface="Calibri"/>
                <a:cs typeface="Calibri"/>
              </a:rPr>
              <a:t> </a:t>
            </a:r>
            <a:r>
              <a:rPr sz="2750" spc="25" dirty="0">
                <a:latin typeface="Calibri"/>
                <a:cs typeface="Calibri"/>
              </a:rPr>
              <a:t>major</a:t>
            </a:r>
            <a:r>
              <a:rPr sz="2750" spc="-15" dirty="0">
                <a:latin typeface="Calibri"/>
                <a:cs typeface="Calibri"/>
              </a:rPr>
              <a:t> </a:t>
            </a:r>
            <a:r>
              <a:rPr sz="2750" spc="-10" dirty="0">
                <a:latin typeface="Calibri"/>
                <a:cs typeface="Calibri"/>
              </a:rPr>
              <a:t>pathways</a:t>
            </a:r>
            <a:r>
              <a:rPr sz="2750" spc="80" dirty="0">
                <a:latin typeface="Calibri"/>
                <a:cs typeface="Calibri"/>
              </a:rPr>
              <a:t> </a:t>
            </a:r>
            <a:r>
              <a:rPr sz="2750" spc="-10" dirty="0">
                <a:latin typeface="Calibri"/>
                <a:cs typeface="Calibri"/>
              </a:rPr>
              <a:t>involved</a:t>
            </a:r>
            <a:r>
              <a:rPr sz="2750" spc="160" dirty="0">
                <a:latin typeface="Calibri"/>
                <a:cs typeface="Calibri"/>
              </a:rPr>
              <a:t> </a:t>
            </a:r>
            <a:r>
              <a:rPr sz="2750" spc="-10" dirty="0">
                <a:latin typeface="Calibri"/>
                <a:cs typeface="Calibri"/>
              </a:rPr>
              <a:t>in</a:t>
            </a:r>
            <a:r>
              <a:rPr sz="2750" spc="15" dirty="0">
                <a:latin typeface="Calibri"/>
                <a:cs typeface="Calibri"/>
              </a:rPr>
              <a:t> </a:t>
            </a:r>
            <a:r>
              <a:rPr sz="2750" spc="-75" dirty="0">
                <a:latin typeface="Calibri"/>
                <a:cs typeface="Calibri"/>
              </a:rPr>
              <a:t>ATP</a:t>
            </a:r>
            <a:r>
              <a:rPr sz="2750" spc="100" dirty="0">
                <a:latin typeface="Calibri"/>
                <a:cs typeface="Calibri"/>
              </a:rPr>
              <a:t> </a:t>
            </a:r>
            <a:r>
              <a:rPr sz="2750" spc="-5" dirty="0">
                <a:latin typeface="Calibri"/>
                <a:cs typeface="Calibri"/>
              </a:rPr>
              <a:t>production</a:t>
            </a:r>
            <a:endParaRPr sz="2750">
              <a:latin typeface="Calibri"/>
              <a:cs typeface="Calibri"/>
            </a:endParaRPr>
          </a:p>
          <a:p>
            <a:pPr marL="1385570" lvl="2" indent="-457834">
              <a:lnSpc>
                <a:spcPct val="100000"/>
              </a:lnSpc>
              <a:spcBef>
                <a:spcPts val="655"/>
              </a:spcBef>
              <a:buAutoNum type="arabicPeriod"/>
              <a:tabLst>
                <a:tab pos="1384935" algn="l"/>
                <a:tab pos="1385570" algn="l"/>
              </a:tabLst>
            </a:pPr>
            <a:r>
              <a:rPr sz="2400" spc="-15" dirty="0">
                <a:latin typeface="Calibri"/>
                <a:cs typeface="Calibri"/>
              </a:rPr>
              <a:t>Glycolysis</a:t>
            </a:r>
            <a:r>
              <a:rPr sz="2400" spc="10" dirty="0">
                <a:latin typeface="Calibri"/>
                <a:cs typeface="Calibri"/>
              </a:rPr>
              <a:t> </a:t>
            </a:r>
            <a:r>
              <a:rPr sz="2400" dirty="0">
                <a:latin typeface="Calibri"/>
                <a:cs typeface="Calibri"/>
              </a:rPr>
              <a:t>-</a:t>
            </a:r>
            <a:r>
              <a:rPr sz="2400" spc="-25" dirty="0">
                <a:latin typeface="Calibri"/>
                <a:cs typeface="Calibri"/>
              </a:rPr>
              <a:t> </a:t>
            </a:r>
            <a:r>
              <a:rPr sz="2400" dirty="0">
                <a:latin typeface="Calibri"/>
                <a:cs typeface="Calibri"/>
              </a:rPr>
              <a:t>cytoplasm</a:t>
            </a:r>
            <a:endParaRPr sz="2400">
              <a:latin typeface="Calibri"/>
              <a:cs typeface="Calibri"/>
            </a:endParaRPr>
          </a:p>
          <a:p>
            <a:pPr marL="1385570" lvl="2" indent="-457834">
              <a:lnSpc>
                <a:spcPct val="100000"/>
              </a:lnSpc>
              <a:spcBef>
                <a:spcPts val="650"/>
              </a:spcBef>
              <a:buAutoNum type="arabicPeriod"/>
              <a:tabLst>
                <a:tab pos="1384935" algn="l"/>
                <a:tab pos="1385570" algn="l"/>
              </a:tabLst>
            </a:pPr>
            <a:r>
              <a:rPr sz="2400" spc="25" dirty="0">
                <a:latin typeface="Calibri"/>
                <a:cs typeface="Calibri"/>
              </a:rPr>
              <a:t>K</a:t>
            </a:r>
            <a:r>
              <a:rPr sz="2400" spc="-15" dirty="0">
                <a:latin typeface="Calibri"/>
                <a:cs typeface="Calibri"/>
              </a:rPr>
              <a:t>r</a:t>
            </a:r>
            <a:r>
              <a:rPr sz="2400" dirty="0">
                <a:latin typeface="Calibri"/>
                <a:cs typeface="Calibri"/>
              </a:rPr>
              <a:t>e</a:t>
            </a:r>
            <a:r>
              <a:rPr sz="2400" spc="15" dirty="0">
                <a:latin typeface="Calibri"/>
                <a:cs typeface="Calibri"/>
              </a:rPr>
              <a:t>b</a:t>
            </a:r>
            <a:r>
              <a:rPr sz="2400" dirty="0">
                <a:latin typeface="Calibri"/>
                <a:cs typeface="Calibri"/>
              </a:rPr>
              <a:t>s</a:t>
            </a:r>
            <a:r>
              <a:rPr sz="2400" spc="-135" dirty="0">
                <a:latin typeface="Calibri"/>
                <a:cs typeface="Calibri"/>
              </a:rPr>
              <a:t> </a:t>
            </a:r>
            <a:r>
              <a:rPr sz="2400" spc="-5" dirty="0">
                <a:latin typeface="Calibri"/>
                <a:cs typeface="Calibri"/>
              </a:rPr>
              <a:t>C</a:t>
            </a:r>
            <a:r>
              <a:rPr sz="2400" spc="-45" dirty="0">
                <a:latin typeface="Calibri"/>
                <a:cs typeface="Calibri"/>
              </a:rPr>
              <a:t>y</a:t>
            </a:r>
            <a:r>
              <a:rPr sz="2400" spc="30" dirty="0">
                <a:latin typeface="Calibri"/>
                <a:cs typeface="Calibri"/>
              </a:rPr>
              <a:t>c</a:t>
            </a:r>
            <a:r>
              <a:rPr sz="2400" spc="-30" dirty="0">
                <a:latin typeface="Calibri"/>
                <a:cs typeface="Calibri"/>
              </a:rPr>
              <a:t>l</a:t>
            </a:r>
            <a:r>
              <a:rPr sz="2400" dirty="0">
                <a:latin typeface="Calibri"/>
                <a:cs typeface="Calibri"/>
              </a:rPr>
              <a:t>e</a:t>
            </a:r>
            <a:r>
              <a:rPr sz="2400" spc="5" dirty="0">
                <a:latin typeface="Calibri"/>
                <a:cs typeface="Calibri"/>
              </a:rPr>
              <a:t> </a:t>
            </a:r>
            <a:r>
              <a:rPr sz="2400" dirty="0">
                <a:latin typeface="Calibri"/>
                <a:cs typeface="Calibri"/>
              </a:rPr>
              <a:t>-</a:t>
            </a:r>
            <a:r>
              <a:rPr sz="2400" spc="-5" dirty="0">
                <a:latin typeface="Calibri"/>
                <a:cs typeface="Calibri"/>
              </a:rPr>
              <a:t> </a:t>
            </a:r>
            <a:r>
              <a:rPr sz="2400" spc="30" dirty="0">
                <a:latin typeface="Calibri"/>
                <a:cs typeface="Calibri"/>
              </a:rPr>
              <a:t>m</a:t>
            </a:r>
            <a:r>
              <a:rPr sz="2400" spc="-30" dirty="0">
                <a:latin typeface="Calibri"/>
                <a:cs typeface="Calibri"/>
              </a:rPr>
              <a:t>a</a:t>
            </a:r>
            <a:r>
              <a:rPr sz="2400" spc="15" dirty="0">
                <a:latin typeface="Calibri"/>
                <a:cs typeface="Calibri"/>
              </a:rPr>
              <a:t>t</a:t>
            </a:r>
            <a:r>
              <a:rPr sz="2400" spc="-15" dirty="0">
                <a:latin typeface="Calibri"/>
                <a:cs typeface="Calibri"/>
              </a:rPr>
              <a:t>r</a:t>
            </a:r>
            <a:r>
              <a:rPr sz="2400" spc="-30" dirty="0">
                <a:latin typeface="Calibri"/>
                <a:cs typeface="Calibri"/>
              </a:rPr>
              <a:t>i</a:t>
            </a:r>
            <a:r>
              <a:rPr sz="2400" dirty="0">
                <a:latin typeface="Calibri"/>
                <a:cs typeface="Calibri"/>
              </a:rPr>
              <a:t>x</a:t>
            </a:r>
            <a:endParaRPr sz="2400">
              <a:latin typeface="Calibri"/>
              <a:cs typeface="Calibri"/>
            </a:endParaRPr>
          </a:p>
          <a:p>
            <a:pPr marL="1385570" marR="5080" lvl="2" indent="-457834">
              <a:lnSpc>
                <a:spcPts val="2860"/>
              </a:lnSpc>
              <a:spcBef>
                <a:spcPts val="685"/>
              </a:spcBef>
              <a:buAutoNum type="arabicPeriod"/>
              <a:tabLst>
                <a:tab pos="1384935" algn="l"/>
                <a:tab pos="1385570" algn="l"/>
                <a:tab pos="5389880" algn="l"/>
              </a:tabLst>
            </a:pPr>
            <a:r>
              <a:rPr sz="2400" spc="-5" dirty="0">
                <a:latin typeface="Calibri"/>
                <a:cs typeface="Calibri"/>
              </a:rPr>
              <a:t>Electron </a:t>
            </a:r>
            <a:r>
              <a:rPr sz="2400" spc="-10" dirty="0">
                <a:latin typeface="Calibri"/>
                <a:cs typeface="Calibri"/>
              </a:rPr>
              <a:t>transport</a:t>
            </a:r>
            <a:r>
              <a:rPr sz="2400" spc="-70" dirty="0">
                <a:latin typeface="Calibri"/>
                <a:cs typeface="Calibri"/>
              </a:rPr>
              <a:t> </a:t>
            </a:r>
            <a:r>
              <a:rPr sz="2400" spc="-5" dirty="0">
                <a:latin typeface="Calibri"/>
                <a:cs typeface="Calibri"/>
              </a:rPr>
              <a:t>system</a:t>
            </a:r>
            <a:r>
              <a:rPr sz="2400" spc="-130" dirty="0">
                <a:latin typeface="Calibri"/>
                <a:cs typeface="Calibri"/>
              </a:rPr>
              <a:t> </a:t>
            </a:r>
            <a:r>
              <a:rPr sz="2400" spc="15" dirty="0">
                <a:latin typeface="Calibri"/>
                <a:cs typeface="Calibri"/>
              </a:rPr>
              <a:t>(ETS)	</a:t>
            </a:r>
            <a:r>
              <a:rPr sz="2400" dirty="0">
                <a:latin typeface="Calibri"/>
                <a:cs typeface="Calibri"/>
              </a:rPr>
              <a:t>-</a:t>
            </a:r>
            <a:r>
              <a:rPr sz="2400" spc="-80" dirty="0">
                <a:latin typeface="Calibri"/>
                <a:cs typeface="Calibri"/>
              </a:rPr>
              <a:t> </a:t>
            </a:r>
            <a:r>
              <a:rPr sz="2400" spc="-5" dirty="0">
                <a:latin typeface="Calibri"/>
                <a:cs typeface="Calibri"/>
              </a:rPr>
              <a:t>intermembrane </a:t>
            </a:r>
            <a:r>
              <a:rPr sz="2400" spc="-530" dirty="0">
                <a:latin typeface="Calibri"/>
                <a:cs typeface="Calibri"/>
              </a:rPr>
              <a:t> </a:t>
            </a:r>
            <a:r>
              <a:rPr sz="2400" spc="5" dirty="0">
                <a:latin typeface="Calibri"/>
                <a:cs typeface="Calibri"/>
              </a:rPr>
              <a:t>space</a:t>
            </a:r>
            <a:endParaRPr sz="24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r>
              <a:rPr lang="en-US" sz="1600" dirty="0"/>
              <a:t>This figure shows the generalized structure of a prokaryotic cell.</a:t>
            </a:r>
          </a:p>
        </p:txBody>
      </p:sp>
      <p:pic>
        <p:nvPicPr>
          <p:cNvPr id="11" name="Figure" descr="In this illustration, the prokaryotic cell has an oval shape. The circular chromosome is concentrated in a region called the nucleoid. The fluid inside the cell is called the cytoplasm. Ribosomes, depicted as small circles, float in the cytoplasm. The cytoplasm is encased in a plasma membrane, which in turn is encased by a cell wall. A capsule surrounds the cell wall. The bacterium depicted has a flagellum protruding from one narrow end. Pili are small protrusions that extend from the capsule in all direct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670" r="-30670"/>
          <a:stretch>
            <a:fillRect/>
          </a:stretch>
        </p:blipFill>
        <p:spPr/>
      </p:pic>
      <p:sp>
        <p:nvSpPr>
          <p:cNvPr id="5" name="Figure Number"/>
          <p:cNvSpPr>
            <a:spLocks noGrp="1"/>
          </p:cNvSpPr>
          <p:nvPr>
            <p:ph type="title"/>
          </p:nvPr>
        </p:nvSpPr>
        <p:spPr/>
        <p:txBody>
          <a:bodyPr/>
          <a:lstStyle/>
          <a:p>
            <a:r>
              <a:rPr lang="en-US" dirty="0"/>
              <a:t>Figure 3.5 – prokaryotic cell </a:t>
            </a:r>
          </a:p>
        </p:txBody>
      </p:sp>
      <p:pic>
        <p:nvPicPr>
          <p:cNvPr id="8" name="Picture 7">
            <a:extLst>
              <a:ext uri="{FF2B5EF4-FFF2-40B4-BE49-F238E27FC236}">
                <a16:creationId xmlns:a16="http://schemas.microsoft.com/office/drawing/2014/main" id="{1FB09AF0-55F2-F84B-BA68-A3E076AD1F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23468703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6510" rIns="0" bIns="0" rtlCol="0">
            <a:spAutoFit/>
          </a:bodyPr>
          <a:lstStyle/>
          <a:p>
            <a:pPr marL="16510">
              <a:lnSpc>
                <a:spcPct val="100000"/>
              </a:lnSpc>
              <a:spcBef>
                <a:spcPts val="130"/>
              </a:spcBef>
            </a:pPr>
            <a:r>
              <a:rPr spc="5" dirty="0"/>
              <a:t>Mitochondria</a:t>
            </a:r>
          </a:p>
        </p:txBody>
      </p:sp>
      <p:sp>
        <p:nvSpPr>
          <p:cNvPr id="3" name="object 3"/>
          <p:cNvSpPr txBox="1"/>
          <p:nvPr/>
        </p:nvSpPr>
        <p:spPr>
          <a:xfrm>
            <a:off x="536575" y="1606930"/>
            <a:ext cx="775970" cy="518159"/>
          </a:xfrm>
          <a:prstGeom prst="rect">
            <a:avLst/>
          </a:prstGeom>
        </p:spPr>
        <p:txBody>
          <a:bodyPr vert="horz" wrap="square" lIns="0" tIns="16510" rIns="0" bIns="0" rtlCol="0">
            <a:spAutoFit/>
          </a:bodyPr>
          <a:lstStyle/>
          <a:p>
            <a:pPr marL="12700">
              <a:lnSpc>
                <a:spcPct val="100000"/>
              </a:lnSpc>
              <a:spcBef>
                <a:spcPts val="130"/>
              </a:spcBef>
            </a:pPr>
            <a:r>
              <a:rPr sz="3200" spc="10" dirty="0">
                <a:latin typeface="Calibri"/>
                <a:cs typeface="Calibri"/>
              </a:rPr>
              <a:t>TEM</a:t>
            </a:r>
            <a:endParaRPr sz="3200">
              <a:latin typeface="Calibri"/>
              <a:cs typeface="Calibri"/>
            </a:endParaRPr>
          </a:p>
        </p:txBody>
      </p:sp>
      <p:pic>
        <p:nvPicPr>
          <p:cNvPr id="4" name="object 4"/>
          <p:cNvPicPr/>
          <p:nvPr/>
        </p:nvPicPr>
        <p:blipFill>
          <a:blip r:embed="rId2" cstate="print"/>
          <a:stretch>
            <a:fillRect/>
          </a:stretch>
        </p:blipFill>
        <p:spPr>
          <a:xfrm>
            <a:off x="1981200" y="1752600"/>
            <a:ext cx="4676775" cy="4302125"/>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71</a:t>
            </a:fld>
            <a:endParaRPr dirty="0"/>
          </a:p>
        </p:txBody>
      </p:sp>
      <p:sp>
        <p:nvSpPr>
          <p:cNvPr id="2" name="object 2"/>
          <p:cNvSpPr txBox="1">
            <a:spLocks noGrp="1"/>
          </p:cNvSpPr>
          <p:nvPr>
            <p:ph type="title"/>
          </p:nvPr>
        </p:nvSpPr>
        <p:spPr>
          <a:xfrm>
            <a:off x="3006725" y="460692"/>
            <a:ext cx="3134360" cy="701040"/>
          </a:xfrm>
          <a:prstGeom prst="rect">
            <a:avLst/>
          </a:prstGeom>
        </p:spPr>
        <p:txBody>
          <a:bodyPr vert="horz" wrap="square" lIns="0" tIns="16510" rIns="0" bIns="0" rtlCol="0">
            <a:spAutoFit/>
          </a:bodyPr>
          <a:lstStyle/>
          <a:p>
            <a:pPr marL="12700">
              <a:lnSpc>
                <a:spcPct val="100000"/>
              </a:lnSpc>
              <a:spcBef>
                <a:spcPts val="130"/>
              </a:spcBef>
            </a:pPr>
            <a:r>
              <a:rPr spc="5" dirty="0"/>
              <a:t>Mitochondria</a:t>
            </a:r>
          </a:p>
        </p:txBody>
      </p:sp>
      <p:sp>
        <p:nvSpPr>
          <p:cNvPr id="3" name="object 3"/>
          <p:cNvSpPr txBox="1"/>
          <p:nvPr/>
        </p:nvSpPr>
        <p:spPr>
          <a:xfrm>
            <a:off x="536575" y="1508124"/>
            <a:ext cx="7664450" cy="3850004"/>
          </a:xfrm>
          <a:prstGeom prst="rect">
            <a:avLst/>
          </a:prstGeom>
        </p:spPr>
        <p:txBody>
          <a:bodyPr vert="horz" wrap="square" lIns="0" tIns="114935" rIns="0" bIns="0" rtlCol="0">
            <a:spAutoFit/>
          </a:bodyPr>
          <a:lstStyle/>
          <a:p>
            <a:pPr marL="12700">
              <a:lnSpc>
                <a:spcPct val="100000"/>
              </a:lnSpc>
              <a:spcBef>
                <a:spcPts val="905"/>
              </a:spcBef>
            </a:pPr>
            <a:r>
              <a:rPr sz="3200" b="1" spc="15" dirty="0">
                <a:solidFill>
                  <a:srgbClr val="FF0000"/>
                </a:solidFill>
                <a:latin typeface="Calibri"/>
                <a:cs typeface="Calibri"/>
              </a:rPr>
              <a:t>Mitochondria</a:t>
            </a:r>
            <a:endParaRPr sz="3200">
              <a:latin typeface="Calibri"/>
              <a:cs typeface="Calibri"/>
            </a:endParaRPr>
          </a:p>
          <a:p>
            <a:pPr marL="355600" marR="5080">
              <a:lnSpc>
                <a:spcPct val="100000"/>
              </a:lnSpc>
              <a:spcBef>
                <a:spcPts val="815"/>
              </a:spcBef>
            </a:pPr>
            <a:r>
              <a:rPr sz="3200" spc="-5" dirty="0">
                <a:latin typeface="Calibri"/>
                <a:cs typeface="Calibri"/>
              </a:rPr>
              <a:t>-organelles</a:t>
            </a:r>
            <a:r>
              <a:rPr sz="3200" spc="-120" dirty="0">
                <a:latin typeface="Calibri"/>
                <a:cs typeface="Calibri"/>
              </a:rPr>
              <a:t> </a:t>
            </a:r>
            <a:r>
              <a:rPr sz="3200" spc="-5" dirty="0">
                <a:latin typeface="Calibri"/>
                <a:cs typeface="Calibri"/>
              </a:rPr>
              <a:t>present</a:t>
            </a:r>
            <a:r>
              <a:rPr sz="3200" spc="-85" dirty="0">
                <a:latin typeface="Calibri"/>
                <a:cs typeface="Calibri"/>
              </a:rPr>
              <a:t> </a:t>
            </a:r>
            <a:r>
              <a:rPr sz="3200" spc="10" dirty="0">
                <a:latin typeface="Calibri"/>
                <a:cs typeface="Calibri"/>
              </a:rPr>
              <a:t>in</a:t>
            </a:r>
            <a:r>
              <a:rPr sz="3200" spc="-15" dirty="0">
                <a:latin typeface="Calibri"/>
                <a:cs typeface="Calibri"/>
              </a:rPr>
              <a:t> </a:t>
            </a:r>
            <a:r>
              <a:rPr sz="3200" spc="15" dirty="0">
                <a:latin typeface="Calibri"/>
                <a:cs typeface="Calibri"/>
              </a:rPr>
              <a:t>all</a:t>
            </a:r>
            <a:r>
              <a:rPr sz="3200" spc="-40" dirty="0">
                <a:latin typeface="Calibri"/>
                <a:cs typeface="Calibri"/>
              </a:rPr>
              <a:t> </a:t>
            </a:r>
            <a:r>
              <a:rPr sz="3200" spc="-5" dirty="0">
                <a:latin typeface="Calibri"/>
                <a:cs typeface="Calibri"/>
              </a:rPr>
              <a:t>types</a:t>
            </a:r>
            <a:r>
              <a:rPr sz="3200" spc="30" dirty="0">
                <a:latin typeface="Calibri"/>
                <a:cs typeface="Calibri"/>
              </a:rPr>
              <a:t> </a:t>
            </a:r>
            <a:r>
              <a:rPr sz="3200" spc="20" dirty="0">
                <a:latin typeface="Calibri"/>
                <a:cs typeface="Calibri"/>
              </a:rPr>
              <a:t>of</a:t>
            </a:r>
            <a:r>
              <a:rPr sz="3200" spc="-60" dirty="0">
                <a:latin typeface="Calibri"/>
                <a:cs typeface="Calibri"/>
              </a:rPr>
              <a:t> </a:t>
            </a:r>
            <a:r>
              <a:rPr sz="3200" dirty="0">
                <a:latin typeface="Calibri"/>
                <a:cs typeface="Calibri"/>
              </a:rPr>
              <a:t>eukaryotic </a:t>
            </a:r>
            <a:r>
              <a:rPr sz="3200" spc="-705" dirty="0">
                <a:latin typeface="Calibri"/>
                <a:cs typeface="Calibri"/>
              </a:rPr>
              <a:t> </a:t>
            </a:r>
            <a:r>
              <a:rPr sz="3200" dirty="0">
                <a:latin typeface="Calibri"/>
                <a:cs typeface="Calibri"/>
              </a:rPr>
              <a:t>cells</a:t>
            </a:r>
            <a:endParaRPr sz="3200">
              <a:latin typeface="Calibri"/>
              <a:cs typeface="Calibri"/>
            </a:endParaRPr>
          </a:p>
          <a:p>
            <a:pPr marL="355600" marR="213360">
              <a:lnSpc>
                <a:spcPct val="100000"/>
              </a:lnSpc>
              <a:spcBef>
                <a:spcPts val="810"/>
              </a:spcBef>
            </a:pPr>
            <a:r>
              <a:rPr sz="3200" spc="-10" dirty="0">
                <a:latin typeface="Calibri"/>
                <a:cs typeface="Calibri"/>
              </a:rPr>
              <a:t>-c</a:t>
            </a:r>
            <a:r>
              <a:rPr sz="3200" spc="35" dirty="0">
                <a:latin typeface="Calibri"/>
                <a:cs typeface="Calibri"/>
              </a:rPr>
              <a:t>o</a:t>
            </a:r>
            <a:r>
              <a:rPr sz="3200" spc="40" dirty="0">
                <a:latin typeface="Calibri"/>
                <a:cs typeface="Calibri"/>
              </a:rPr>
              <a:t>n</a:t>
            </a:r>
            <a:r>
              <a:rPr sz="3200" spc="-100" dirty="0">
                <a:latin typeface="Calibri"/>
                <a:cs typeface="Calibri"/>
              </a:rPr>
              <a:t>t</a:t>
            </a:r>
            <a:r>
              <a:rPr sz="3200" spc="35" dirty="0">
                <a:latin typeface="Calibri"/>
                <a:cs typeface="Calibri"/>
              </a:rPr>
              <a:t>a</a:t>
            </a:r>
            <a:r>
              <a:rPr sz="3200" spc="10" dirty="0">
                <a:latin typeface="Calibri"/>
                <a:cs typeface="Calibri"/>
              </a:rPr>
              <a:t>in</a:t>
            </a:r>
            <a:r>
              <a:rPr sz="3200" spc="-90" dirty="0">
                <a:latin typeface="Calibri"/>
                <a:cs typeface="Calibri"/>
              </a:rPr>
              <a:t> </a:t>
            </a:r>
            <a:r>
              <a:rPr sz="3200" spc="-35" dirty="0">
                <a:latin typeface="Calibri"/>
                <a:cs typeface="Calibri"/>
              </a:rPr>
              <a:t>o</a:t>
            </a:r>
            <a:r>
              <a:rPr sz="3200" spc="30" dirty="0">
                <a:latin typeface="Calibri"/>
                <a:cs typeface="Calibri"/>
              </a:rPr>
              <a:t>x</a:t>
            </a:r>
            <a:r>
              <a:rPr sz="3200" spc="5" dirty="0">
                <a:latin typeface="Calibri"/>
                <a:cs typeface="Calibri"/>
              </a:rPr>
              <a:t>i</a:t>
            </a:r>
            <a:r>
              <a:rPr sz="3200" spc="50" dirty="0">
                <a:latin typeface="Calibri"/>
                <a:cs typeface="Calibri"/>
              </a:rPr>
              <a:t>d</a:t>
            </a:r>
            <a:r>
              <a:rPr sz="3200" spc="35" dirty="0">
                <a:latin typeface="Calibri"/>
                <a:cs typeface="Calibri"/>
              </a:rPr>
              <a:t>a</a:t>
            </a:r>
            <a:r>
              <a:rPr sz="3200" spc="-25" dirty="0">
                <a:latin typeface="Calibri"/>
                <a:cs typeface="Calibri"/>
              </a:rPr>
              <a:t>t</a:t>
            </a:r>
            <a:r>
              <a:rPr sz="3200" spc="5" dirty="0">
                <a:latin typeface="Calibri"/>
                <a:cs typeface="Calibri"/>
              </a:rPr>
              <a:t>i</a:t>
            </a:r>
            <a:r>
              <a:rPr sz="3200" spc="-20" dirty="0">
                <a:latin typeface="Calibri"/>
                <a:cs typeface="Calibri"/>
              </a:rPr>
              <a:t>v</a:t>
            </a:r>
            <a:r>
              <a:rPr sz="3200" spc="10" dirty="0">
                <a:latin typeface="Calibri"/>
                <a:cs typeface="Calibri"/>
              </a:rPr>
              <a:t>e</a:t>
            </a:r>
            <a:r>
              <a:rPr sz="3200" spc="-229" dirty="0">
                <a:latin typeface="Calibri"/>
                <a:cs typeface="Calibri"/>
              </a:rPr>
              <a:t> </a:t>
            </a:r>
            <a:r>
              <a:rPr sz="3200" spc="-10" dirty="0">
                <a:latin typeface="Calibri"/>
                <a:cs typeface="Calibri"/>
              </a:rPr>
              <a:t>m</a:t>
            </a:r>
            <a:r>
              <a:rPr sz="3200" spc="-25" dirty="0">
                <a:latin typeface="Calibri"/>
                <a:cs typeface="Calibri"/>
              </a:rPr>
              <a:t>e</a:t>
            </a:r>
            <a:r>
              <a:rPr sz="3200" spc="-100" dirty="0">
                <a:latin typeface="Calibri"/>
                <a:cs typeface="Calibri"/>
              </a:rPr>
              <a:t>t</a:t>
            </a:r>
            <a:r>
              <a:rPr sz="3200" spc="40" dirty="0">
                <a:latin typeface="Calibri"/>
                <a:cs typeface="Calibri"/>
              </a:rPr>
              <a:t>ab</a:t>
            </a:r>
            <a:r>
              <a:rPr sz="3200" spc="35" dirty="0">
                <a:latin typeface="Calibri"/>
                <a:cs typeface="Calibri"/>
              </a:rPr>
              <a:t>o</a:t>
            </a:r>
            <a:r>
              <a:rPr sz="3200" spc="5" dirty="0">
                <a:latin typeface="Calibri"/>
                <a:cs typeface="Calibri"/>
              </a:rPr>
              <a:t>l</a:t>
            </a:r>
            <a:r>
              <a:rPr sz="3200" spc="15" dirty="0">
                <a:latin typeface="Calibri"/>
                <a:cs typeface="Calibri"/>
              </a:rPr>
              <a:t>is</a:t>
            </a:r>
            <a:r>
              <a:rPr sz="3200" spc="20" dirty="0">
                <a:latin typeface="Calibri"/>
                <a:cs typeface="Calibri"/>
              </a:rPr>
              <a:t>m</a:t>
            </a:r>
            <a:r>
              <a:rPr sz="3200" spc="-80" dirty="0">
                <a:latin typeface="Calibri"/>
                <a:cs typeface="Calibri"/>
              </a:rPr>
              <a:t> </a:t>
            </a:r>
            <a:r>
              <a:rPr sz="3200" spc="-25" dirty="0">
                <a:latin typeface="Calibri"/>
                <a:cs typeface="Calibri"/>
              </a:rPr>
              <a:t>e</a:t>
            </a:r>
            <a:r>
              <a:rPr sz="3200" spc="40" dirty="0">
                <a:latin typeface="Calibri"/>
                <a:cs typeface="Calibri"/>
              </a:rPr>
              <a:t>n</a:t>
            </a:r>
            <a:r>
              <a:rPr sz="3200" spc="5" dirty="0">
                <a:latin typeface="Calibri"/>
                <a:cs typeface="Calibri"/>
              </a:rPr>
              <a:t>z</a:t>
            </a:r>
            <a:r>
              <a:rPr sz="3200" spc="-30" dirty="0">
                <a:latin typeface="Calibri"/>
                <a:cs typeface="Calibri"/>
              </a:rPr>
              <a:t>y</a:t>
            </a:r>
            <a:r>
              <a:rPr sz="3200" spc="-10" dirty="0">
                <a:latin typeface="Calibri"/>
                <a:cs typeface="Calibri"/>
              </a:rPr>
              <a:t>m</a:t>
            </a:r>
            <a:r>
              <a:rPr sz="3200" spc="-25" dirty="0">
                <a:latin typeface="Calibri"/>
                <a:cs typeface="Calibri"/>
              </a:rPr>
              <a:t>e</a:t>
            </a:r>
            <a:r>
              <a:rPr sz="3200" spc="10" dirty="0">
                <a:latin typeface="Calibri"/>
                <a:cs typeface="Calibri"/>
              </a:rPr>
              <a:t>s</a:t>
            </a:r>
            <a:r>
              <a:rPr sz="3200" spc="-40" dirty="0">
                <a:latin typeface="Calibri"/>
                <a:cs typeface="Calibri"/>
              </a:rPr>
              <a:t> </a:t>
            </a:r>
            <a:r>
              <a:rPr sz="3200" spc="-80" dirty="0">
                <a:latin typeface="Calibri"/>
                <a:cs typeface="Calibri"/>
              </a:rPr>
              <a:t>f</a:t>
            </a:r>
            <a:r>
              <a:rPr sz="3200" spc="35" dirty="0">
                <a:latin typeface="Calibri"/>
                <a:cs typeface="Calibri"/>
              </a:rPr>
              <a:t>o</a:t>
            </a:r>
            <a:r>
              <a:rPr sz="3200" spc="5" dirty="0">
                <a:latin typeface="Calibri"/>
                <a:cs typeface="Calibri"/>
              </a:rPr>
              <a:t>r  </a:t>
            </a:r>
            <a:r>
              <a:rPr sz="3200" spc="-5" dirty="0">
                <a:latin typeface="Calibri"/>
                <a:cs typeface="Calibri"/>
              </a:rPr>
              <a:t>transferring </a:t>
            </a:r>
            <a:r>
              <a:rPr sz="3200" spc="5" dirty="0">
                <a:latin typeface="Calibri"/>
                <a:cs typeface="Calibri"/>
              </a:rPr>
              <a:t>the </a:t>
            </a:r>
            <a:r>
              <a:rPr sz="3200" spc="-15" dirty="0">
                <a:latin typeface="Calibri"/>
                <a:cs typeface="Calibri"/>
              </a:rPr>
              <a:t>energy </a:t>
            </a:r>
            <a:r>
              <a:rPr sz="3200" spc="10" dirty="0">
                <a:latin typeface="Calibri"/>
                <a:cs typeface="Calibri"/>
              </a:rPr>
              <a:t>within </a:t>
            </a:r>
            <a:r>
              <a:rPr sz="3200" spc="15" dirty="0">
                <a:latin typeface="Calibri"/>
                <a:cs typeface="Calibri"/>
              </a:rPr>
              <a:t> </a:t>
            </a:r>
            <a:r>
              <a:rPr sz="3200" dirty="0">
                <a:latin typeface="Calibri"/>
                <a:cs typeface="Calibri"/>
              </a:rPr>
              <a:t>macromolecules</a:t>
            </a:r>
            <a:r>
              <a:rPr sz="3200" spc="-120" dirty="0">
                <a:latin typeface="Calibri"/>
                <a:cs typeface="Calibri"/>
              </a:rPr>
              <a:t> </a:t>
            </a:r>
            <a:r>
              <a:rPr sz="3200" spc="-5" dirty="0">
                <a:latin typeface="Calibri"/>
                <a:cs typeface="Calibri"/>
              </a:rPr>
              <a:t>to</a:t>
            </a:r>
            <a:r>
              <a:rPr sz="3200" spc="-30" dirty="0">
                <a:latin typeface="Calibri"/>
                <a:cs typeface="Calibri"/>
              </a:rPr>
              <a:t> </a:t>
            </a:r>
            <a:r>
              <a:rPr sz="3200" spc="-65" dirty="0">
                <a:latin typeface="Calibri"/>
                <a:cs typeface="Calibri"/>
              </a:rPr>
              <a:t>ATP</a:t>
            </a:r>
            <a:endParaRPr sz="3200">
              <a:latin typeface="Calibri"/>
              <a:cs typeface="Calibri"/>
            </a:endParaRPr>
          </a:p>
          <a:p>
            <a:pPr marL="355600">
              <a:lnSpc>
                <a:spcPct val="100000"/>
              </a:lnSpc>
              <a:spcBef>
                <a:spcPts val="795"/>
              </a:spcBef>
            </a:pPr>
            <a:r>
              <a:rPr sz="3200" spc="5" dirty="0">
                <a:latin typeface="Calibri"/>
                <a:cs typeface="Calibri"/>
              </a:rPr>
              <a:t>-found</a:t>
            </a:r>
            <a:r>
              <a:rPr sz="3200" spc="-100" dirty="0">
                <a:latin typeface="Calibri"/>
                <a:cs typeface="Calibri"/>
              </a:rPr>
              <a:t> </a:t>
            </a:r>
            <a:r>
              <a:rPr sz="3200" spc="10" dirty="0">
                <a:latin typeface="Calibri"/>
                <a:cs typeface="Calibri"/>
              </a:rPr>
              <a:t>in</a:t>
            </a:r>
            <a:r>
              <a:rPr sz="3200" spc="-15" dirty="0">
                <a:latin typeface="Calibri"/>
                <a:cs typeface="Calibri"/>
              </a:rPr>
              <a:t> </a:t>
            </a:r>
            <a:r>
              <a:rPr sz="3200" spc="15" dirty="0">
                <a:latin typeface="Calibri"/>
                <a:cs typeface="Calibri"/>
              </a:rPr>
              <a:t>all</a:t>
            </a:r>
            <a:r>
              <a:rPr sz="3200" spc="-40" dirty="0">
                <a:latin typeface="Calibri"/>
                <a:cs typeface="Calibri"/>
              </a:rPr>
              <a:t> </a:t>
            </a:r>
            <a:r>
              <a:rPr sz="3200" spc="-5" dirty="0">
                <a:latin typeface="Calibri"/>
                <a:cs typeface="Calibri"/>
              </a:rPr>
              <a:t>types</a:t>
            </a:r>
            <a:r>
              <a:rPr sz="3200" spc="-45" dirty="0">
                <a:latin typeface="Calibri"/>
                <a:cs typeface="Calibri"/>
              </a:rPr>
              <a:t> </a:t>
            </a:r>
            <a:r>
              <a:rPr sz="3200" spc="20" dirty="0">
                <a:latin typeface="Calibri"/>
                <a:cs typeface="Calibri"/>
              </a:rPr>
              <a:t>of</a:t>
            </a:r>
            <a:r>
              <a:rPr sz="3200" spc="-60" dirty="0">
                <a:latin typeface="Calibri"/>
                <a:cs typeface="Calibri"/>
              </a:rPr>
              <a:t> </a:t>
            </a:r>
            <a:r>
              <a:rPr sz="3200" dirty="0">
                <a:latin typeface="Calibri"/>
                <a:cs typeface="Calibri"/>
              </a:rPr>
              <a:t>eukaryotic</a:t>
            </a:r>
            <a:r>
              <a:rPr sz="3200" spc="-130" dirty="0">
                <a:latin typeface="Calibri"/>
                <a:cs typeface="Calibri"/>
              </a:rPr>
              <a:t> </a:t>
            </a:r>
            <a:r>
              <a:rPr sz="3200" dirty="0">
                <a:latin typeface="Calibri"/>
                <a:cs typeface="Calibri"/>
              </a:rPr>
              <a:t>cells</a:t>
            </a:r>
            <a:endParaRPr sz="3200">
              <a:latin typeface="Calibri"/>
              <a:cs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72</a:t>
            </a:fld>
            <a:endParaRPr dirty="0"/>
          </a:p>
        </p:txBody>
      </p:sp>
      <p:sp>
        <p:nvSpPr>
          <p:cNvPr id="2" name="object 2"/>
          <p:cNvSpPr txBox="1">
            <a:spLocks noGrp="1"/>
          </p:cNvSpPr>
          <p:nvPr>
            <p:ph type="title"/>
          </p:nvPr>
        </p:nvSpPr>
        <p:spPr>
          <a:xfrm>
            <a:off x="3006725" y="460692"/>
            <a:ext cx="3134360" cy="701040"/>
          </a:xfrm>
          <a:prstGeom prst="rect">
            <a:avLst/>
          </a:prstGeom>
        </p:spPr>
        <p:txBody>
          <a:bodyPr vert="horz" wrap="square" lIns="0" tIns="16510" rIns="0" bIns="0" rtlCol="0">
            <a:spAutoFit/>
          </a:bodyPr>
          <a:lstStyle/>
          <a:p>
            <a:pPr marL="12700">
              <a:lnSpc>
                <a:spcPct val="100000"/>
              </a:lnSpc>
              <a:spcBef>
                <a:spcPts val="130"/>
              </a:spcBef>
            </a:pPr>
            <a:r>
              <a:rPr spc="5" dirty="0"/>
              <a:t>Mitochondria</a:t>
            </a:r>
          </a:p>
        </p:txBody>
      </p:sp>
      <p:sp>
        <p:nvSpPr>
          <p:cNvPr id="3" name="object 3"/>
          <p:cNvSpPr txBox="1"/>
          <p:nvPr/>
        </p:nvSpPr>
        <p:spPr>
          <a:xfrm>
            <a:off x="879792" y="1508124"/>
            <a:ext cx="7692390" cy="4546600"/>
          </a:xfrm>
          <a:prstGeom prst="rect">
            <a:avLst/>
          </a:prstGeom>
        </p:spPr>
        <p:txBody>
          <a:bodyPr vert="horz" wrap="square" lIns="0" tIns="114935" rIns="0" bIns="0" rtlCol="0">
            <a:spAutoFit/>
          </a:bodyPr>
          <a:lstStyle/>
          <a:p>
            <a:pPr marR="2764155" algn="r">
              <a:lnSpc>
                <a:spcPct val="100000"/>
              </a:lnSpc>
              <a:spcBef>
                <a:spcPts val="905"/>
              </a:spcBef>
            </a:pPr>
            <a:r>
              <a:rPr sz="3200" spc="-10" dirty="0">
                <a:latin typeface="Calibri"/>
                <a:cs typeface="Calibri"/>
              </a:rPr>
              <a:t>-</a:t>
            </a:r>
            <a:r>
              <a:rPr sz="3200" spc="15" dirty="0">
                <a:latin typeface="Calibri"/>
                <a:cs typeface="Calibri"/>
              </a:rPr>
              <a:t>s</a:t>
            </a:r>
            <a:r>
              <a:rPr sz="3200" spc="40" dirty="0">
                <a:latin typeface="Calibri"/>
                <a:cs typeface="Calibri"/>
              </a:rPr>
              <a:t>u</a:t>
            </a:r>
            <a:r>
              <a:rPr sz="3200" spc="10" dirty="0">
                <a:latin typeface="Calibri"/>
                <a:cs typeface="Calibri"/>
              </a:rPr>
              <a:t>r</a:t>
            </a:r>
            <a:r>
              <a:rPr sz="3200" spc="-70" dirty="0">
                <a:latin typeface="Calibri"/>
                <a:cs typeface="Calibri"/>
              </a:rPr>
              <a:t>r</a:t>
            </a:r>
            <a:r>
              <a:rPr sz="3200" spc="35" dirty="0">
                <a:latin typeface="Calibri"/>
                <a:cs typeface="Calibri"/>
              </a:rPr>
              <a:t>o</a:t>
            </a:r>
            <a:r>
              <a:rPr sz="3200" spc="40" dirty="0">
                <a:latin typeface="Calibri"/>
                <a:cs typeface="Calibri"/>
              </a:rPr>
              <a:t>und</a:t>
            </a:r>
            <a:r>
              <a:rPr sz="3200" spc="-25" dirty="0">
                <a:latin typeface="Calibri"/>
                <a:cs typeface="Calibri"/>
              </a:rPr>
              <a:t>e</a:t>
            </a:r>
            <a:r>
              <a:rPr sz="3200" spc="15" dirty="0">
                <a:latin typeface="Calibri"/>
                <a:cs typeface="Calibri"/>
              </a:rPr>
              <a:t>d</a:t>
            </a:r>
            <a:r>
              <a:rPr sz="3200" spc="-250" dirty="0">
                <a:latin typeface="Calibri"/>
                <a:cs typeface="Calibri"/>
              </a:rPr>
              <a:t> </a:t>
            </a:r>
            <a:r>
              <a:rPr sz="3200" spc="40" dirty="0">
                <a:latin typeface="Calibri"/>
                <a:cs typeface="Calibri"/>
              </a:rPr>
              <a:t>b</a:t>
            </a:r>
            <a:r>
              <a:rPr sz="3200" spc="10" dirty="0">
                <a:latin typeface="Calibri"/>
                <a:cs typeface="Calibri"/>
              </a:rPr>
              <a:t>y</a:t>
            </a:r>
            <a:r>
              <a:rPr sz="3200" spc="15" dirty="0">
                <a:latin typeface="Calibri"/>
                <a:cs typeface="Calibri"/>
              </a:rPr>
              <a:t> 2</a:t>
            </a:r>
            <a:r>
              <a:rPr sz="3200" spc="-35" dirty="0">
                <a:latin typeface="Calibri"/>
                <a:cs typeface="Calibri"/>
              </a:rPr>
              <a:t> </a:t>
            </a:r>
            <a:r>
              <a:rPr sz="3200" spc="-10" dirty="0">
                <a:latin typeface="Calibri"/>
                <a:cs typeface="Calibri"/>
              </a:rPr>
              <a:t>m</a:t>
            </a:r>
            <a:r>
              <a:rPr sz="3200" spc="-25" dirty="0">
                <a:latin typeface="Calibri"/>
                <a:cs typeface="Calibri"/>
              </a:rPr>
              <a:t>e</a:t>
            </a:r>
            <a:r>
              <a:rPr sz="3200" spc="-10" dirty="0">
                <a:latin typeface="Calibri"/>
                <a:cs typeface="Calibri"/>
              </a:rPr>
              <a:t>m</a:t>
            </a:r>
            <a:r>
              <a:rPr sz="3200" spc="40" dirty="0">
                <a:latin typeface="Calibri"/>
                <a:cs typeface="Calibri"/>
              </a:rPr>
              <a:t>b</a:t>
            </a:r>
            <a:r>
              <a:rPr sz="3200" spc="-70" dirty="0">
                <a:latin typeface="Calibri"/>
                <a:cs typeface="Calibri"/>
              </a:rPr>
              <a:t>r</a:t>
            </a:r>
            <a:r>
              <a:rPr sz="3200" spc="40" dirty="0">
                <a:latin typeface="Calibri"/>
                <a:cs typeface="Calibri"/>
              </a:rPr>
              <a:t>an</a:t>
            </a:r>
            <a:r>
              <a:rPr sz="3200" spc="-25" dirty="0">
                <a:latin typeface="Calibri"/>
                <a:cs typeface="Calibri"/>
              </a:rPr>
              <a:t>e</a:t>
            </a:r>
            <a:r>
              <a:rPr sz="3200" spc="10" dirty="0">
                <a:latin typeface="Calibri"/>
                <a:cs typeface="Calibri"/>
              </a:rPr>
              <a:t>s</a:t>
            </a:r>
            <a:endParaRPr sz="3200">
              <a:latin typeface="Calibri"/>
              <a:cs typeface="Calibri"/>
            </a:endParaRPr>
          </a:p>
          <a:p>
            <a:pPr marR="2799080" algn="r">
              <a:lnSpc>
                <a:spcPct val="100000"/>
              </a:lnSpc>
              <a:spcBef>
                <a:spcPts val="815"/>
              </a:spcBef>
            </a:pPr>
            <a:r>
              <a:rPr sz="3200" spc="5" dirty="0">
                <a:latin typeface="Calibri"/>
                <a:cs typeface="Calibri"/>
              </a:rPr>
              <a:t>-smooth</a:t>
            </a:r>
            <a:r>
              <a:rPr sz="3200" spc="-100" dirty="0">
                <a:latin typeface="Calibri"/>
                <a:cs typeface="Calibri"/>
              </a:rPr>
              <a:t> </a:t>
            </a:r>
            <a:r>
              <a:rPr sz="3200" spc="5" dirty="0">
                <a:latin typeface="Calibri"/>
                <a:cs typeface="Calibri"/>
              </a:rPr>
              <a:t>outer</a:t>
            </a:r>
            <a:r>
              <a:rPr sz="3200" spc="-55" dirty="0">
                <a:latin typeface="Calibri"/>
                <a:cs typeface="Calibri"/>
              </a:rPr>
              <a:t> </a:t>
            </a:r>
            <a:r>
              <a:rPr sz="3200" dirty="0">
                <a:latin typeface="Calibri"/>
                <a:cs typeface="Calibri"/>
              </a:rPr>
              <a:t>membrane</a:t>
            </a:r>
            <a:endParaRPr sz="3200">
              <a:latin typeface="Calibri"/>
              <a:cs typeface="Calibri"/>
            </a:endParaRPr>
          </a:p>
          <a:p>
            <a:pPr marL="584200" marR="1193165">
              <a:lnSpc>
                <a:spcPts val="3829"/>
              </a:lnSpc>
              <a:spcBef>
                <a:spcPts val="955"/>
              </a:spcBef>
            </a:pPr>
            <a:r>
              <a:rPr sz="3200" dirty="0">
                <a:latin typeface="Calibri"/>
                <a:cs typeface="Calibri"/>
              </a:rPr>
              <a:t>-folded</a:t>
            </a:r>
            <a:r>
              <a:rPr sz="3200" spc="-105" dirty="0">
                <a:latin typeface="Calibri"/>
                <a:cs typeface="Calibri"/>
              </a:rPr>
              <a:t> </a:t>
            </a:r>
            <a:r>
              <a:rPr sz="3200" spc="15" dirty="0">
                <a:latin typeface="Calibri"/>
                <a:cs typeface="Calibri"/>
              </a:rPr>
              <a:t>inner</a:t>
            </a:r>
            <a:r>
              <a:rPr sz="3200" spc="-55" dirty="0">
                <a:latin typeface="Calibri"/>
                <a:cs typeface="Calibri"/>
              </a:rPr>
              <a:t> </a:t>
            </a:r>
            <a:r>
              <a:rPr sz="3200" dirty="0">
                <a:latin typeface="Calibri"/>
                <a:cs typeface="Calibri"/>
              </a:rPr>
              <a:t>membrane</a:t>
            </a:r>
            <a:r>
              <a:rPr sz="3200" spc="-90" dirty="0">
                <a:latin typeface="Calibri"/>
                <a:cs typeface="Calibri"/>
              </a:rPr>
              <a:t> </a:t>
            </a:r>
            <a:r>
              <a:rPr sz="3200" spc="10" dirty="0">
                <a:latin typeface="Calibri"/>
                <a:cs typeface="Calibri"/>
              </a:rPr>
              <a:t>with</a:t>
            </a:r>
            <a:r>
              <a:rPr sz="3200" spc="-100" dirty="0">
                <a:latin typeface="Calibri"/>
                <a:cs typeface="Calibri"/>
              </a:rPr>
              <a:t> </a:t>
            </a:r>
            <a:r>
              <a:rPr sz="3200" spc="-35" dirty="0">
                <a:latin typeface="Calibri"/>
                <a:cs typeface="Calibri"/>
              </a:rPr>
              <a:t>layers </a:t>
            </a:r>
            <a:r>
              <a:rPr sz="3200" spc="-710" dirty="0">
                <a:latin typeface="Calibri"/>
                <a:cs typeface="Calibri"/>
              </a:rPr>
              <a:t> </a:t>
            </a:r>
            <a:r>
              <a:rPr sz="3200" spc="5" dirty="0">
                <a:latin typeface="Calibri"/>
                <a:cs typeface="Calibri"/>
              </a:rPr>
              <a:t>called</a:t>
            </a:r>
            <a:r>
              <a:rPr sz="3200" spc="-85" dirty="0">
                <a:latin typeface="Calibri"/>
                <a:cs typeface="Calibri"/>
              </a:rPr>
              <a:t> </a:t>
            </a:r>
            <a:r>
              <a:rPr sz="3200" b="1" spc="5" dirty="0">
                <a:solidFill>
                  <a:srgbClr val="FF0000"/>
                </a:solidFill>
                <a:latin typeface="Calibri"/>
                <a:cs typeface="Calibri"/>
              </a:rPr>
              <a:t>cristae</a:t>
            </a:r>
            <a:endParaRPr sz="3200">
              <a:latin typeface="Calibri"/>
              <a:cs typeface="Calibri"/>
            </a:endParaRPr>
          </a:p>
          <a:p>
            <a:pPr marL="12700">
              <a:lnSpc>
                <a:spcPct val="100000"/>
              </a:lnSpc>
              <a:spcBef>
                <a:spcPts val="690"/>
              </a:spcBef>
            </a:pPr>
            <a:r>
              <a:rPr sz="3200" spc="5" dirty="0">
                <a:latin typeface="Calibri"/>
                <a:cs typeface="Calibri"/>
              </a:rPr>
              <a:t>-</a:t>
            </a:r>
            <a:r>
              <a:rPr sz="3200" b="1" spc="5" dirty="0">
                <a:solidFill>
                  <a:srgbClr val="FF0000"/>
                </a:solidFill>
                <a:latin typeface="Calibri"/>
                <a:cs typeface="Calibri"/>
              </a:rPr>
              <a:t>matrix</a:t>
            </a:r>
            <a:r>
              <a:rPr sz="3200" b="1" spc="-105" dirty="0">
                <a:solidFill>
                  <a:srgbClr val="FF0000"/>
                </a:solidFill>
                <a:latin typeface="Calibri"/>
                <a:cs typeface="Calibri"/>
              </a:rPr>
              <a:t> </a:t>
            </a:r>
            <a:r>
              <a:rPr sz="3200" spc="5" dirty="0">
                <a:latin typeface="Calibri"/>
                <a:cs typeface="Calibri"/>
              </a:rPr>
              <a:t>is</a:t>
            </a:r>
            <a:r>
              <a:rPr sz="3200" spc="-35" dirty="0">
                <a:latin typeface="Calibri"/>
                <a:cs typeface="Calibri"/>
              </a:rPr>
              <a:t> </a:t>
            </a:r>
            <a:r>
              <a:rPr sz="3200" spc="10" dirty="0">
                <a:latin typeface="Calibri"/>
                <a:cs typeface="Calibri"/>
              </a:rPr>
              <a:t>within</a:t>
            </a:r>
            <a:r>
              <a:rPr sz="3200" spc="-85" dirty="0">
                <a:latin typeface="Calibri"/>
                <a:cs typeface="Calibri"/>
              </a:rPr>
              <a:t> </a:t>
            </a:r>
            <a:r>
              <a:rPr sz="3200" spc="5" dirty="0">
                <a:latin typeface="Calibri"/>
                <a:cs typeface="Calibri"/>
              </a:rPr>
              <a:t>the</a:t>
            </a:r>
            <a:r>
              <a:rPr sz="3200" spc="-10" dirty="0">
                <a:latin typeface="Calibri"/>
                <a:cs typeface="Calibri"/>
              </a:rPr>
              <a:t> </a:t>
            </a:r>
            <a:r>
              <a:rPr sz="3200" spc="15" dirty="0">
                <a:latin typeface="Calibri"/>
                <a:cs typeface="Calibri"/>
              </a:rPr>
              <a:t>inner</a:t>
            </a:r>
            <a:r>
              <a:rPr sz="3200" spc="-50" dirty="0">
                <a:latin typeface="Calibri"/>
                <a:cs typeface="Calibri"/>
              </a:rPr>
              <a:t> </a:t>
            </a:r>
            <a:r>
              <a:rPr sz="3200" dirty="0">
                <a:latin typeface="Calibri"/>
                <a:cs typeface="Calibri"/>
              </a:rPr>
              <a:t>membrane</a:t>
            </a:r>
            <a:endParaRPr sz="3200">
              <a:latin typeface="Calibri"/>
              <a:cs typeface="Calibri"/>
            </a:endParaRPr>
          </a:p>
          <a:p>
            <a:pPr marL="12700" marR="5080">
              <a:lnSpc>
                <a:spcPct val="100000"/>
              </a:lnSpc>
              <a:spcBef>
                <a:spcPts val="815"/>
              </a:spcBef>
            </a:pPr>
            <a:r>
              <a:rPr sz="3200" spc="-10" dirty="0">
                <a:latin typeface="Calibri"/>
                <a:cs typeface="Calibri"/>
              </a:rPr>
              <a:t>-</a:t>
            </a:r>
            <a:r>
              <a:rPr sz="3200" b="1" spc="30" dirty="0">
                <a:solidFill>
                  <a:srgbClr val="FF0000"/>
                </a:solidFill>
                <a:latin typeface="Calibri"/>
                <a:cs typeface="Calibri"/>
              </a:rPr>
              <a:t>i</a:t>
            </a:r>
            <a:r>
              <a:rPr sz="3200" b="1" spc="15" dirty="0">
                <a:solidFill>
                  <a:srgbClr val="FF0000"/>
                </a:solidFill>
                <a:latin typeface="Calibri"/>
                <a:cs typeface="Calibri"/>
              </a:rPr>
              <a:t>n</a:t>
            </a:r>
            <a:r>
              <a:rPr sz="3200" b="1" spc="-70" dirty="0">
                <a:solidFill>
                  <a:srgbClr val="FF0000"/>
                </a:solidFill>
                <a:latin typeface="Calibri"/>
                <a:cs typeface="Calibri"/>
              </a:rPr>
              <a:t>t</a:t>
            </a:r>
            <a:r>
              <a:rPr sz="3200" b="1" spc="35" dirty="0">
                <a:solidFill>
                  <a:srgbClr val="FF0000"/>
                </a:solidFill>
                <a:latin typeface="Calibri"/>
                <a:cs typeface="Calibri"/>
              </a:rPr>
              <a:t>e</a:t>
            </a:r>
            <a:r>
              <a:rPr sz="3200" b="1" spc="-15" dirty="0">
                <a:solidFill>
                  <a:srgbClr val="FF0000"/>
                </a:solidFill>
                <a:latin typeface="Calibri"/>
                <a:cs typeface="Calibri"/>
              </a:rPr>
              <a:t>r</a:t>
            </a:r>
            <a:r>
              <a:rPr sz="3200" b="1" spc="15" dirty="0">
                <a:solidFill>
                  <a:srgbClr val="FF0000"/>
                </a:solidFill>
                <a:latin typeface="Calibri"/>
                <a:cs typeface="Calibri"/>
              </a:rPr>
              <a:t>m</a:t>
            </a:r>
            <a:r>
              <a:rPr sz="3200" b="1" spc="35" dirty="0">
                <a:solidFill>
                  <a:srgbClr val="FF0000"/>
                </a:solidFill>
                <a:latin typeface="Calibri"/>
                <a:cs typeface="Calibri"/>
              </a:rPr>
              <a:t>e</a:t>
            </a:r>
            <a:r>
              <a:rPr sz="3200" b="1" spc="15" dirty="0">
                <a:solidFill>
                  <a:srgbClr val="FF0000"/>
                </a:solidFill>
                <a:latin typeface="Calibri"/>
                <a:cs typeface="Calibri"/>
              </a:rPr>
              <a:t>mb</a:t>
            </a:r>
            <a:r>
              <a:rPr sz="3200" b="1" spc="-95" dirty="0">
                <a:solidFill>
                  <a:srgbClr val="FF0000"/>
                </a:solidFill>
                <a:latin typeface="Calibri"/>
                <a:cs typeface="Calibri"/>
              </a:rPr>
              <a:t>r</a:t>
            </a:r>
            <a:r>
              <a:rPr sz="3200" b="1" spc="-10" dirty="0">
                <a:solidFill>
                  <a:srgbClr val="FF0000"/>
                </a:solidFill>
                <a:latin typeface="Calibri"/>
                <a:cs typeface="Calibri"/>
              </a:rPr>
              <a:t>a</a:t>
            </a:r>
            <a:r>
              <a:rPr sz="3200" b="1" spc="15" dirty="0">
                <a:solidFill>
                  <a:srgbClr val="FF0000"/>
                </a:solidFill>
                <a:latin typeface="Calibri"/>
                <a:cs typeface="Calibri"/>
              </a:rPr>
              <a:t>ne</a:t>
            </a:r>
            <a:r>
              <a:rPr sz="3200" b="1" spc="-180" dirty="0">
                <a:solidFill>
                  <a:srgbClr val="FF0000"/>
                </a:solidFill>
                <a:latin typeface="Calibri"/>
                <a:cs typeface="Calibri"/>
              </a:rPr>
              <a:t> </a:t>
            </a:r>
            <a:r>
              <a:rPr sz="3200" b="1" spc="-5" dirty="0">
                <a:solidFill>
                  <a:srgbClr val="FF0000"/>
                </a:solidFill>
                <a:latin typeface="Calibri"/>
                <a:cs typeface="Calibri"/>
              </a:rPr>
              <a:t>s</a:t>
            </a:r>
            <a:r>
              <a:rPr sz="3200" b="1" spc="15" dirty="0">
                <a:solidFill>
                  <a:srgbClr val="FF0000"/>
                </a:solidFill>
                <a:latin typeface="Calibri"/>
                <a:cs typeface="Calibri"/>
              </a:rPr>
              <a:t>p</a:t>
            </a:r>
            <a:r>
              <a:rPr sz="3200" b="1" spc="-20" dirty="0">
                <a:solidFill>
                  <a:srgbClr val="FF0000"/>
                </a:solidFill>
                <a:latin typeface="Calibri"/>
                <a:cs typeface="Calibri"/>
              </a:rPr>
              <a:t>a</a:t>
            </a:r>
            <a:r>
              <a:rPr sz="3200" b="1" spc="5" dirty="0">
                <a:solidFill>
                  <a:srgbClr val="FF0000"/>
                </a:solidFill>
                <a:latin typeface="Calibri"/>
                <a:cs typeface="Calibri"/>
              </a:rPr>
              <a:t>c</a:t>
            </a:r>
            <a:r>
              <a:rPr sz="3200" b="1" spc="15" dirty="0">
                <a:solidFill>
                  <a:srgbClr val="FF0000"/>
                </a:solidFill>
                <a:latin typeface="Calibri"/>
                <a:cs typeface="Calibri"/>
              </a:rPr>
              <a:t>e</a:t>
            </a:r>
            <a:r>
              <a:rPr sz="3200" b="1" spc="-5" dirty="0">
                <a:solidFill>
                  <a:srgbClr val="FF0000"/>
                </a:solidFill>
                <a:latin typeface="Calibri"/>
                <a:cs typeface="Calibri"/>
              </a:rPr>
              <a:t> </a:t>
            </a:r>
            <a:r>
              <a:rPr sz="3200" spc="5" dirty="0">
                <a:latin typeface="Calibri"/>
                <a:cs typeface="Calibri"/>
              </a:rPr>
              <a:t>is</a:t>
            </a:r>
            <a:r>
              <a:rPr sz="3200" spc="-35" dirty="0">
                <a:latin typeface="Calibri"/>
                <a:cs typeface="Calibri"/>
              </a:rPr>
              <a:t> </a:t>
            </a:r>
            <a:r>
              <a:rPr sz="3200" spc="5" dirty="0">
                <a:latin typeface="Calibri"/>
                <a:cs typeface="Calibri"/>
              </a:rPr>
              <a:t>l</a:t>
            </a:r>
            <a:r>
              <a:rPr sz="3200" spc="45" dirty="0">
                <a:latin typeface="Calibri"/>
                <a:cs typeface="Calibri"/>
              </a:rPr>
              <a:t>o</a:t>
            </a:r>
            <a:r>
              <a:rPr sz="3200" spc="-10" dirty="0">
                <a:latin typeface="Calibri"/>
                <a:cs typeface="Calibri"/>
              </a:rPr>
              <a:t>c</a:t>
            </a:r>
            <a:r>
              <a:rPr sz="3200" spc="35" dirty="0">
                <a:latin typeface="Calibri"/>
                <a:cs typeface="Calibri"/>
              </a:rPr>
              <a:t>a</a:t>
            </a:r>
            <a:r>
              <a:rPr sz="3200" spc="-25" dirty="0">
                <a:latin typeface="Calibri"/>
                <a:cs typeface="Calibri"/>
              </a:rPr>
              <a:t>te</a:t>
            </a:r>
            <a:r>
              <a:rPr sz="3200" spc="15" dirty="0">
                <a:latin typeface="Calibri"/>
                <a:cs typeface="Calibri"/>
              </a:rPr>
              <a:t>d</a:t>
            </a:r>
            <a:r>
              <a:rPr sz="3200" spc="-170" dirty="0">
                <a:latin typeface="Calibri"/>
                <a:cs typeface="Calibri"/>
              </a:rPr>
              <a:t> </a:t>
            </a:r>
            <a:r>
              <a:rPr sz="3200" spc="40" dirty="0">
                <a:latin typeface="Calibri"/>
                <a:cs typeface="Calibri"/>
              </a:rPr>
              <a:t>b</a:t>
            </a:r>
            <a:r>
              <a:rPr sz="3200" spc="-25" dirty="0">
                <a:latin typeface="Calibri"/>
                <a:cs typeface="Calibri"/>
              </a:rPr>
              <a:t>et</a:t>
            </a:r>
            <a:r>
              <a:rPr sz="3200" spc="35" dirty="0">
                <a:latin typeface="Calibri"/>
                <a:cs typeface="Calibri"/>
              </a:rPr>
              <a:t>w</a:t>
            </a:r>
            <a:r>
              <a:rPr sz="3200" spc="-25" dirty="0">
                <a:latin typeface="Calibri"/>
                <a:cs typeface="Calibri"/>
              </a:rPr>
              <a:t>ee</a:t>
            </a:r>
            <a:r>
              <a:rPr sz="3200" spc="15" dirty="0">
                <a:latin typeface="Calibri"/>
                <a:cs typeface="Calibri"/>
              </a:rPr>
              <a:t>n</a:t>
            </a:r>
            <a:r>
              <a:rPr sz="3200" spc="-25" dirty="0">
                <a:latin typeface="Calibri"/>
                <a:cs typeface="Calibri"/>
              </a:rPr>
              <a:t> t</a:t>
            </a:r>
            <a:r>
              <a:rPr sz="3200" spc="40" dirty="0">
                <a:latin typeface="Calibri"/>
                <a:cs typeface="Calibri"/>
              </a:rPr>
              <a:t>h</a:t>
            </a:r>
            <a:r>
              <a:rPr sz="3200" spc="5" dirty="0">
                <a:latin typeface="Calibri"/>
                <a:cs typeface="Calibri"/>
              </a:rPr>
              <a:t>e  two</a:t>
            </a:r>
            <a:r>
              <a:rPr sz="3200" spc="-35" dirty="0">
                <a:latin typeface="Calibri"/>
                <a:cs typeface="Calibri"/>
              </a:rPr>
              <a:t> </a:t>
            </a:r>
            <a:r>
              <a:rPr sz="3200" dirty="0">
                <a:latin typeface="Calibri"/>
                <a:cs typeface="Calibri"/>
              </a:rPr>
              <a:t>membranes</a:t>
            </a:r>
            <a:endParaRPr sz="3200">
              <a:latin typeface="Calibri"/>
              <a:cs typeface="Calibri"/>
            </a:endParaRPr>
          </a:p>
          <a:p>
            <a:pPr marL="12700">
              <a:lnSpc>
                <a:spcPct val="100000"/>
              </a:lnSpc>
              <a:spcBef>
                <a:spcPts val="810"/>
              </a:spcBef>
            </a:pPr>
            <a:r>
              <a:rPr sz="3200" dirty="0">
                <a:latin typeface="Calibri"/>
                <a:cs typeface="Calibri"/>
              </a:rPr>
              <a:t>-contain</a:t>
            </a:r>
            <a:r>
              <a:rPr sz="3200" spc="-100" dirty="0">
                <a:latin typeface="Calibri"/>
                <a:cs typeface="Calibri"/>
              </a:rPr>
              <a:t> </a:t>
            </a:r>
            <a:r>
              <a:rPr sz="3200" dirty="0">
                <a:latin typeface="Calibri"/>
                <a:cs typeface="Calibri"/>
              </a:rPr>
              <a:t>their</a:t>
            </a:r>
            <a:r>
              <a:rPr sz="3200" spc="-55" dirty="0">
                <a:latin typeface="Calibri"/>
                <a:cs typeface="Calibri"/>
              </a:rPr>
              <a:t> </a:t>
            </a:r>
            <a:r>
              <a:rPr sz="3200" spc="25" dirty="0">
                <a:latin typeface="Calibri"/>
                <a:cs typeface="Calibri"/>
              </a:rPr>
              <a:t>own</a:t>
            </a:r>
            <a:r>
              <a:rPr sz="3200" spc="-100" dirty="0">
                <a:latin typeface="Calibri"/>
                <a:cs typeface="Calibri"/>
              </a:rPr>
              <a:t> </a:t>
            </a:r>
            <a:r>
              <a:rPr sz="3200" spc="5" dirty="0">
                <a:latin typeface="Calibri"/>
                <a:cs typeface="Calibri"/>
              </a:rPr>
              <a:t>DNA</a:t>
            </a:r>
            <a:endParaRPr sz="3200">
              <a:latin typeface="Calibri"/>
              <a:cs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06725" y="460692"/>
            <a:ext cx="3134360" cy="701040"/>
          </a:xfrm>
          <a:prstGeom prst="rect">
            <a:avLst/>
          </a:prstGeom>
        </p:spPr>
        <p:txBody>
          <a:bodyPr vert="horz" wrap="square" lIns="0" tIns="16510" rIns="0" bIns="0" rtlCol="0">
            <a:spAutoFit/>
          </a:bodyPr>
          <a:lstStyle/>
          <a:p>
            <a:pPr marL="12700">
              <a:lnSpc>
                <a:spcPct val="100000"/>
              </a:lnSpc>
              <a:spcBef>
                <a:spcPts val="130"/>
              </a:spcBef>
            </a:pPr>
            <a:r>
              <a:rPr spc="5" dirty="0"/>
              <a:t>Mitochondria</a:t>
            </a:r>
          </a:p>
        </p:txBody>
      </p:sp>
      <p:pic>
        <p:nvPicPr>
          <p:cNvPr id="3" name="object 3"/>
          <p:cNvPicPr/>
          <p:nvPr/>
        </p:nvPicPr>
        <p:blipFill>
          <a:blip r:embed="rId2" cstate="print"/>
          <a:stretch>
            <a:fillRect/>
          </a:stretch>
        </p:blipFill>
        <p:spPr>
          <a:xfrm>
            <a:off x="304800" y="1516125"/>
            <a:ext cx="8610600" cy="5113274"/>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dirty="0"/>
              <a:t>73</a:t>
            </a:fld>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C5D727E-8545-4FCF-B495-96D130D3254F}"/>
              </a:ext>
            </a:extLst>
          </p:cNvPr>
          <p:cNvSpPr>
            <a:spLocks noGrp="1" noChangeArrowheads="1"/>
          </p:cNvSpPr>
          <p:nvPr>
            <p:ph type="title"/>
          </p:nvPr>
        </p:nvSpPr>
        <p:spPr/>
        <p:txBody>
          <a:bodyPr/>
          <a:lstStyle/>
          <a:p>
            <a:pPr eaLnBrk="1" hangingPunct="1"/>
            <a:r>
              <a:rPr lang="en-US" altLang="en-US">
                <a:solidFill>
                  <a:srgbClr val="0000FF"/>
                </a:solidFill>
              </a:rPr>
              <a:t>Endo and Exocytosis</a:t>
            </a:r>
          </a:p>
        </p:txBody>
      </p:sp>
      <p:sp>
        <p:nvSpPr>
          <p:cNvPr id="46083" name="Rectangle 3">
            <a:extLst>
              <a:ext uri="{FF2B5EF4-FFF2-40B4-BE49-F238E27FC236}">
                <a16:creationId xmlns:a16="http://schemas.microsoft.com/office/drawing/2014/main" id="{FFAE7E26-1D8D-49AA-BF96-8AB097A6977C}"/>
              </a:ext>
            </a:extLst>
          </p:cNvPr>
          <p:cNvSpPr>
            <a:spLocks noGrp="1" noChangeArrowheads="1"/>
          </p:cNvSpPr>
          <p:nvPr>
            <p:ph type="body" idx="1"/>
          </p:nvPr>
        </p:nvSpPr>
        <p:spPr/>
        <p:txBody>
          <a:bodyPr/>
          <a:lstStyle/>
          <a:p>
            <a:pPr eaLnBrk="1" hangingPunct="1">
              <a:buClr>
                <a:schemeClr val="tx1"/>
              </a:buClr>
            </a:pPr>
            <a:r>
              <a:rPr lang="en-US" altLang="en-US"/>
              <a:t>Exocytosis</a:t>
            </a:r>
          </a:p>
          <a:p>
            <a:pPr eaLnBrk="1" hangingPunct="1">
              <a:buFontTx/>
              <a:buNone/>
            </a:pPr>
            <a:r>
              <a:rPr lang="en-US" altLang="en-US"/>
              <a:t>	- membrane vesicle fuses with cell membrane, releases enclosed material to extracellular space.</a:t>
            </a:r>
          </a:p>
          <a:p>
            <a:pPr eaLnBrk="1" hangingPunct="1"/>
            <a:r>
              <a:rPr lang="en-US" altLang="en-US"/>
              <a:t>Endocytosis</a:t>
            </a:r>
          </a:p>
          <a:p>
            <a:pPr eaLnBrk="1" hangingPunct="1">
              <a:buFontTx/>
              <a:buNone/>
            </a:pPr>
            <a:r>
              <a:rPr lang="en-US" altLang="en-US"/>
              <a:t>	- cell membrane invaginates, pinches in, creates vesicle enclosing contents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Autofit/>
          </a:bodyPr>
          <a:lstStyle/>
          <a:p>
            <a:r>
              <a:rPr lang="en-US" sz="1020" dirty="0"/>
              <a:t>Three variations of endocytosis are shown.</a:t>
            </a:r>
          </a:p>
          <a:p>
            <a:pPr marL="342900" indent="-342900">
              <a:buAutoNum type="alphaLcParenBoth"/>
            </a:pPr>
            <a:r>
              <a:rPr lang="en-US" sz="1020" dirty="0"/>
              <a:t>In one form of endocytosis, phagocytosis, the cell membrane surrounds the particle and pinches off to form an intracellular vacuole.</a:t>
            </a:r>
          </a:p>
          <a:p>
            <a:pPr marL="342900" indent="-342900">
              <a:buAutoNum type="alphaLcParenBoth"/>
            </a:pPr>
            <a:r>
              <a:rPr lang="en-US" sz="1020" dirty="0"/>
              <a:t>In another type of endocytosis, pinocytosis, the cell membrane surrounds a small volume of fluid and pinches off, forming a vesicle.</a:t>
            </a:r>
            <a:endParaRPr lang="en-US" sz="1020" dirty="0">
              <a:solidFill>
                <a:srgbClr val="6CB255"/>
              </a:solidFill>
            </a:endParaRPr>
          </a:p>
          <a:p>
            <a:pPr marL="342900" indent="-342900">
              <a:buAutoNum type="alphaLcParenBoth"/>
            </a:pPr>
            <a:r>
              <a:rPr lang="en-US" sz="1020" dirty="0"/>
              <a:t>In receptor-mediated endocytosis, uptake of substances by the cell is targeted to a single type of substance that binds at the receptor on the external cell membrane. (credit: modification of work by Mariana Ruiz Villarreal)</a:t>
            </a:r>
          </a:p>
        </p:txBody>
      </p:sp>
      <p:pic>
        <p:nvPicPr>
          <p:cNvPr id="9" name="Figure" descr="Three types of endocytosis are shown: (a) phagocytosis, (b) pinocytosis, and (c) receptor-mediated endocytosis. Part a shows the plasma membrane forming a pocket around a particle in the extracellular fluid. The membrane subsequently engulfs the particle, which becomes trapped in a vacuole. Part b shows a plasma membrane forming a pocket around fluid in the extracellular fluid. The membrane subsequently engulfs the fluid, which becomes trapped in a vacuole. Part c shows a part of the plasma membrane that is clathrin-coated on the cytoplasmic side and has receptors on the extracellular side. The receptors bind a substance, then pinch off to form a coated vesi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38" b="-2138"/>
          <a:stretch>
            <a:fillRect/>
          </a:stretch>
        </p:blipFill>
        <p:spPr/>
      </p:pic>
      <p:sp>
        <p:nvSpPr>
          <p:cNvPr id="5" name="Figure Number"/>
          <p:cNvSpPr>
            <a:spLocks noGrp="1"/>
          </p:cNvSpPr>
          <p:nvPr>
            <p:ph type="title"/>
          </p:nvPr>
        </p:nvSpPr>
        <p:spPr>
          <a:xfrm>
            <a:off x="457200" y="241326"/>
            <a:ext cx="8062912" cy="677108"/>
          </a:xfrm>
        </p:spPr>
        <p:txBody>
          <a:bodyPr/>
          <a:lstStyle/>
          <a:p>
            <a:r>
              <a:rPr lang="en-US" dirty="0"/>
              <a:t> – endocytosis </a:t>
            </a:r>
          </a:p>
        </p:txBody>
      </p:sp>
      <p:pic>
        <p:nvPicPr>
          <p:cNvPr id="8" name="Picture 7">
            <a:extLst>
              <a:ext uri="{FF2B5EF4-FFF2-40B4-BE49-F238E27FC236}">
                <a16:creationId xmlns:a16="http://schemas.microsoft.com/office/drawing/2014/main" id="{F35D7E5A-60B8-3243-9E44-56A6CC55289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35591766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gure" descr="A vesicle containing waste products is shown in the cytoplasm. The vesicle migrates to the cell membrane. The membrane of the vesicle fuses with the cell membrane, and the contents of the vesicle are released to the extracellular flui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488" b="-7488"/>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In exocytosis, a vesicle migrates to the plasma membrane, binds, and releases its contents to the outside of the cell. (credit: modification of work by Mariana Ruiz Villarreal)</a:t>
            </a:r>
          </a:p>
        </p:txBody>
      </p:sp>
      <p:sp>
        <p:nvSpPr>
          <p:cNvPr id="5" name="Figure Number"/>
          <p:cNvSpPr>
            <a:spLocks noGrp="1"/>
          </p:cNvSpPr>
          <p:nvPr>
            <p:ph type="title"/>
          </p:nvPr>
        </p:nvSpPr>
        <p:spPr/>
        <p:txBody>
          <a:bodyPr>
            <a:normAutofit/>
          </a:bodyPr>
          <a:lstStyle/>
          <a:p>
            <a:pPr algn="r"/>
            <a:r>
              <a:rPr lang="en-US" sz="2400" dirty="0">
                <a:solidFill>
                  <a:srgbClr val="6CB255"/>
                </a:solidFill>
              </a:rPr>
              <a:t>Exocytosis - </a:t>
            </a:r>
          </a:p>
        </p:txBody>
      </p:sp>
    </p:spTree>
    <p:extLst>
      <p:ext uri="{BB962C8B-B14F-4D97-AF65-F5344CB8AC3E}">
        <p14:creationId xmlns:p14="http://schemas.microsoft.com/office/powerpoint/2010/main" val="225144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79810FF-FC8B-49DB-820B-084AD2B15A79}"/>
              </a:ext>
            </a:extLst>
          </p:cNvPr>
          <p:cNvSpPr>
            <a:spLocks noGrp="1" noChangeArrowheads="1"/>
          </p:cNvSpPr>
          <p:nvPr>
            <p:ph type="title"/>
          </p:nvPr>
        </p:nvSpPr>
        <p:spPr/>
        <p:txBody>
          <a:bodyPr/>
          <a:lstStyle/>
          <a:p>
            <a:pPr eaLnBrk="1" hangingPunct="1">
              <a:defRPr/>
            </a:pPr>
            <a:r>
              <a:rPr lang="en-US" altLang="en-US" sz="4800">
                <a:solidFill>
                  <a:srgbClr val="0000FF"/>
                </a:solidFill>
                <a:effectLst>
                  <a:outerShdw blurRad="38100" dist="38100" dir="2700000" algn="tl">
                    <a:srgbClr val="C0C0C0"/>
                  </a:outerShdw>
                </a:effectLst>
              </a:rPr>
              <a:t>Two Types of Cells</a:t>
            </a:r>
            <a:endParaRPr lang="en-US" altLang="en-US"/>
          </a:p>
        </p:txBody>
      </p:sp>
      <p:sp>
        <p:nvSpPr>
          <p:cNvPr id="36868" name="Rectangle 4">
            <a:extLst>
              <a:ext uri="{FF2B5EF4-FFF2-40B4-BE49-F238E27FC236}">
                <a16:creationId xmlns:a16="http://schemas.microsoft.com/office/drawing/2014/main" id="{E693B938-F4C0-4243-A0F5-822CAC9FBAA3}"/>
              </a:ext>
            </a:extLst>
          </p:cNvPr>
          <p:cNvSpPr>
            <a:spLocks noGrp="1" noChangeArrowheads="1"/>
          </p:cNvSpPr>
          <p:nvPr>
            <p:ph type="body" sz="half" idx="2"/>
          </p:nvPr>
        </p:nvSpPr>
        <p:spPr/>
        <p:txBody>
          <a:bodyPr/>
          <a:lstStyle/>
          <a:p>
            <a:pPr eaLnBrk="1" hangingPunct="1">
              <a:buFontTx/>
              <a:buNone/>
              <a:defRPr/>
            </a:pPr>
            <a:r>
              <a:rPr lang="en-US" altLang="en-US" sz="2800" u="sng">
                <a:solidFill>
                  <a:srgbClr val="6CD106"/>
                </a:solidFill>
                <a:effectLst>
                  <a:outerShdw blurRad="38100" dist="38100" dir="2700000" algn="tl">
                    <a:srgbClr val="C0C0C0"/>
                  </a:outerShdw>
                </a:effectLst>
              </a:rPr>
              <a:t>Eukaryotic Cells:</a:t>
            </a:r>
            <a:endParaRPr lang="en-US" altLang="en-US" sz="2800"/>
          </a:p>
          <a:p>
            <a:pPr eaLnBrk="1" hangingPunct="1">
              <a:defRPr/>
            </a:pPr>
            <a:r>
              <a:rPr lang="en-US" altLang="en-US" sz="2800"/>
              <a:t>Have a nucleus</a:t>
            </a:r>
          </a:p>
          <a:p>
            <a:pPr eaLnBrk="1" hangingPunct="1">
              <a:defRPr/>
            </a:pPr>
            <a:r>
              <a:rPr lang="en-US" altLang="en-US" sz="2800"/>
              <a:t>Have a membrane - covered organelles</a:t>
            </a:r>
          </a:p>
          <a:p>
            <a:pPr eaLnBrk="1" hangingPunct="1">
              <a:defRPr/>
            </a:pPr>
            <a:r>
              <a:rPr lang="en-US" altLang="en-US" sz="2800"/>
              <a:t>Have linear DNA</a:t>
            </a:r>
          </a:p>
          <a:p>
            <a:pPr eaLnBrk="1" hangingPunct="1">
              <a:defRPr/>
            </a:pPr>
            <a:r>
              <a:rPr lang="en-US" altLang="en-US" sz="2800"/>
              <a:t>Are all other cells</a:t>
            </a:r>
          </a:p>
        </p:txBody>
      </p:sp>
      <p:pic>
        <p:nvPicPr>
          <p:cNvPr id="14340" name="Picture 6" descr="euCell">
            <a:extLst>
              <a:ext uri="{FF2B5EF4-FFF2-40B4-BE49-F238E27FC236}">
                <a16:creationId xmlns:a16="http://schemas.microsoft.com/office/drawing/2014/main" id="{4799DAD1-5F59-49DC-8626-B3B46E9806C3}"/>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133600"/>
            <a:ext cx="3382963" cy="348932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Eukaryotic cell</a:t>
            </a:r>
          </a:p>
        </p:txBody>
      </p:sp>
      <p:sp>
        <p:nvSpPr>
          <p:cNvPr id="4" name="Text Placeholder 3"/>
          <p:cNvSpPr>
            <a:spLocks noGrp="1"/>
          </p:cNvSpPr>
          <p:nvPr>
            <p:ph type="body" sz="quarter" idx="14"/>
          </p:nvPr>
        </p:nvSpPr>
        <p:spPr>
          <a:xfrm>
            <a:off x="457200" y="1052945"/>
            <a:ext cx="8062912" cy="4957419"/>
          </a:xfrm>
        </p:spPr>
        <p:txBody>
          <a:bodyPr>
            <a:normAutofit/>
          </a:bodyPr>
          <a:lstStyle/>
          <a:p>
            <a:pPr marL="342900" indent="-342900">
              <a:buFont typeface="Arial" panose="020B0604020202020204" pitchFamily="34" charset="0"/>
              <a:buChar char="•"/>
            </a:pPr>
            <a:r>
              <a:rPr lang="en-US" dirty="0"/>
              <a:t>Components:</a:t>
            </a:r>
          </a:p>
          <a:p>
            <a:pPr marL="457200" indent="-457200">
              <a:buFont typeface="+mj-lt"/>
              <a:buAutoNum type="arabicPeriod"/>
            </a:pPr>
            <a:r>
              <a:rPr lang="en-US" dirty="0"/>
              <a:t>Plasma Membrane </a:t>
            </a:r>
          </a:p>
          <a:p>
            <a:pPr lvl="1" indent="0">
              <a:buNone/>
            </a:pPr>
            <a:r>
              <a:rPr lang="en-US" dirty="0"/>
              <a:t>- And a Cell wall in plants, yeast </a:t>
            </a:r>
          </a:p>
          <a:p>
            <a:pPr marL="457200" indent="-457200">
              <a:buFont typeface="+mj-lt"/>
              <a:buAutoNum type="arabicPeriod"/>
            </a:pPr>
            <a:r>
              <a:rPr lang="en-US" dirty="0"/>
              <a:t>Nucleus </a:t>
            </a:r>
          </a:p>
          <a:p>
            <a:pPr marL="457200" indent="-457200">
              <a:buFont typeface="+mj-lt"/>
              <a:buAutoNum type="arabicPeriod"/>
            </a:pPr>
            <a:r>
              <a:rPr lang="en-US" dirty="0"/>
              <a:t>Cytoplasm </a:t>
            </a:r>
          </a:p>
          <a:p>
            <a:pPr marL="1074420" lvl="1" indent="-342900">
              <a:buFont typeface="Arial" panose="020B0604020202020204" pitchFamily="34" charset="0"/>
              <a:buChar char="•"/>
            </a:pPr>
            <a:r>
              <a:rPr lang="en-US" dirty="0"/>
              <a:t>Organelles:</a:t>
            </a:r>
          </a:p>
          <a:p>
            <a:pPr marL="1600200" lvl="2">
              <a:buFont typeface="Arial" panose="020B0604020202020204" pitchFamily="34" charset="0"/>
              <a:buChar char="•"/>
            </a:pPr>
            <a:r>
              <a:rPr lang="en-US" dirty="0"/>
              <a:t>Mitochondria</a:t>
            </a:r>
          </a:p>
          <a:p>
            <a:pPr marL="1600200" lvl="2">
              <a:buFont typeface="Arial" panose="020B0604020202020204" pitchFamily="34" charset="0"/>
              <a:buChar char="•"/>
            </a:pPr>
            <a:r>
              <a:rPr lang="en-US" dirty="0"/>
              <a:t>Ribosomes</a:t>
            </a:r>
          </a:p>
          <a:p>
            <a:pPr marL="1600200" lvl="2">
              <a:buFont typeface="Arial" panose="020B0604020202020204" pitchFamily="34" charset="0"/>
              <a:buChar char="•"/>
            </a:pPr>
            <a:r>
              <a:rPr lang="en-US" dirty="0"/>
              <a:t>Endoplasmic reticulum</a:t>
            </a:r>
          </a:p>
          <a:p>
            <a:pPr marL="1600200" lvl="2">
              <a:buFont typeface="Arial" panose="020B0604020202020204" pitchFamily="34" charset="0"/>
              <a:buChar char="•"/>
            </a:pPr>
            <a:r>
              <a:rPr lang="en-US" dirty="0"/>
              <a:t>Golgi apparatus</a:t>
            </a:r>
          </a:p>
          <a:p>
            <a:pPr marL="1600200" lvl="2">
              <a:buFont typeface="Arial" panose="020B0604020202020204" pitchFamily="34" charset="0"/>
              <a:buChar char="•"/>
            </a:pPr>
            <a:r>
              <a:rPr lang="en-US" dirty="0"/>
              <a:t>Lysosomes</a:t>
            </a:r>
          </a:p>
          <a:p>
            <a:pPr marL="1600200" lvl="2">
              <a:buFont typeface="Arial" panose="020B0604020202020204" pitchFamily="34" charset="0"/>
              <a:buChar char="•"/>
            </a:pPr>
            <a:r>
              <a:rPr lang="en-US" dirty="0"/>
              <a:t>Peroxisomes</a:t>
            </a:r>
          </a:p>
          <a:p>
            <a:pPr marL="1600200" lvl="2">
              <a:buFont typeface="Arial" panose="020B0604020202020204" pitchFamily="34" charset="0"/>
              <a:buChar char="•"/>
            </a:pPr>
            <a:r>
              <a:rPr lang="en-US" dirty="0"/>
              <a:t>Cytoskeleton </a:t>
            </a:r>
          </a:p>
          <a:p>
            <a:pPr marL="1600200" lvl="2">
              <a:buFont typeface="Arial" panose="020B0604020202020204" pitchFamily="34" charset="0"/>
              <a:buChar char="•"/>
            </a:pPr>
            <a:r>
              <a:rPr lang="en-US" dirty="0"/>
              <a:t>Vacuoles (plants)</a:t>
            </a:r>
          </a:p>
          <a:p>
            <a:pPr marL="1600200" lvl="2">
              <a:buFont typeface="Arial" panose="020B0604020202020204" pitchFamily="34" charset="0"/>
              <a:buChar char="•"/>
            </a:pPr>
            <a:r>
              <a:rPr lang="en-US" dirty="0"/>
              <a:t>Chloroplast  (plants)</a:t>
            </a:r>
          </a:p>
        </p:txBody>
      </p:sp>
    </p:spTree>
    <p:extLst>
      <p:ext uri="{BB962C8B-B14F-4D97-AF65-F5344CB8AC3E}">
        <p14:creationId xmlns:p14="http://schemas.microsoft.com/office/powerpoint/2010/main" val="1503459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TotalTime>
  <Words>2214</Words>
  <Application>Microsoft Office PowerPoint</Application>
  <PresentationFormat>عرض على الشاشة (4:3)</PresentationFormat>
  <Paragraphs>424</Paragraphs>
  <Slides>76</Slides>
  <Notes>4</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76</vt:i4>
      </vt:variant>
    </vt:vector>
  </HeadingPairs>
  <TitlesOfParts>
    <vt:vector size="83" baseType="lpstr">
      <vt:lpstr>ＭＳ Ｐゴシック</vt:lpstr>
      <vt:lpstr>Arial</vt:lpstr>
      <vt:lpstr>Arial MT</vt:lpstr>
      <vt:lpstr>Calibri</vt:lpstr>
      <vt:lpstr>Comic Sans MS</vt:lpstr>
      <vt:lpstr>Times New Roman</vt:lpstr>
      <vt:lpstr>Office Theme</vt:lpstr>
      <vt:lpstr>Cell Structure  &amp; Function</vt:lpstr>
      <vt:lpstr>عرض تقديمي في PowerPoint</vt:lpstr>
      <vt:lpstr>“Typical” Animal Cell</vt:lpstr>
      <vt:lpstr>Cells</vt:lpstr>
      <vt:lpstr>Cell types </vt:lpstr>
      <vt:lpstr>Two Types of Cells</vt:lpstr>
      <vt:lpstr>Figure 3.5 – prokaryotic cell </vt:lpstr>
      <vt:lpstr>Two Types of Cells</vt:lpstr>
      <vt:lpstr>Eukaryotic cell</vt:lpstr>
      <vt:lpstr>Eukaryotic Cells</vt:lpstr>
      <vt:lpstr>Cells</vt:lpstr>
      <vt:lpstr>Cells</vt:lpstr>
      <vt:lpstr>Cells</vt:lpstr>
      <vt:lpstr>Organic molecules of Cells </vt:lpstr>
      <vt:lpstr>Proteins</vt:lpstr>
      <vt:lpstr>Types of Proteins</vt:lpstr>
      <vt:lpstr>Lipids</vt:lpstr>
      <vt:lpstr>Nucleic Acids</vt:lpstr>
      <vt:lpstr>Ribosomes</vt:lpstr>
      <vt:lpstr>Cell Structure</vt:lpstr>
      <vt:lpstr>عرض تقديمي في PowerPoint</vt:lpstr>
      <vt:lpstr>Surrounding the Cell</vt:lpstr>
      <vt:lpstr>1. Plasma Membrane</vt:lpstr>
      <vt:lpstr>Plasma membrane</vt:lpstr>
      <vt:lpstr>Figure 3.8 – plasma membrane </vt:lpstr>
      <vt:lpstr>Plasma membrane functions</vt:lpstr>
      <vt:lpstr>Membrane transport </vt:lpstr>
      <vt:lpstr>Passive transport </vt:lpstr>
      <vt:lpstr>Active transport </vt:lpstr>
      <vt:lpstr>Cell Membrane</vt:lpstr>
      <vt:lpstr>Cell Wall</vt:lpstr>
      <vt:lpstr>Cells</vt:lpstr>
      <vt:lpstr>Inside the Cell</vt:lpstr>
      <vt:lpstr>Cytoplasm</vt:lpstr>
      <vt:lpstr>Nucleus</vt:lpstr>
      <vt:lpstr>The Nucleus</vt:lpstr>
      <vt:lpstr>Nuclear Membrane</vt:lpstr>
      <vt:lpstr>Nucleolus</vt:lpstr>
      <vt:lpstr>Nucleus</vt:lpstr>
      <vt:lpstr>Nucleus</vt:lpstr>
      <vt:lpstr>Endoplasmic Reticulum</vt:lpstr>
      <vt:lpstr>Ribosomes</vt:lpstr>
      <vt:lpstr>Golgi Bodies</vt:lpstr>
      <vt:lpstr>Lysosome</vt:lpstr>
      <vt:lpstr>Vacuoles</vt:lpstr>
      <vt:lpstr>3. Cytoplasm with ribosomes</vt:lpstr>
      <vt:lpstr>عرض تقديمي في PowerPoint</vt:lpstr>
      <vt:lpstr>عرض تقديمي في PowerPoint</vt:lpstr>
      <vt:lpstr>Structures of the  Endomembrane System</vt:lpstr>
      <vt:lpstr>Endoplasmic Reticulum (ER)</vt:lpstr>
      <vt:lpstr>Endoplasmic Reticulum</vt:lpstr>
      <vt:lpstr>Endomembrane System</vt:lpstr>
      <vt:lpstr>Endomembrane System</vt:lpstr>
      <vt:lpstr>Endomembrane System</vt:lpstr>
      <vt:lpstr>Endomembrane System</vt:lpstr>
      <vt:lpstr>Endomembrane System</vt:lpstr>
      <vt:lpstr>Endomembrane System</vt:lpstr>
      <vt:lpstr>Endomembrane System</vt:lpstr>
      <vt:lpstr>عرض تقديمي في PowerPoint</vt:lpstr>
      <vt:lpstr>Endomembrane System</vt:lpstr>
      <vt:lpstr>عرض تقديمي في PowerPoint</vt:lpstr>
      <vt:lpstr>Golgi Apparatus</vt:lpstr>
      <vt:lpstr>عرض تقديمي في PowerPoint</vt:lpstr>
      <vt:lpstr>Golgi Apparatus</vt:lpstr>
      <vt:lpstr>Transport Vesicles</vt:lpstr>
      <vt:lpstr>Mitochondria</vt:lpstr>
      <vt:lpstr>Mitochondria</vt:lpstr>
      <vt:lpstr>Mitochondria</vt:lpstr>
      <vt:lpstr>Mitochondria (4.15)</vt:lpstr>
      <vt:lpstr>Mitochondria</vt:lpstr>
      <vt:lpstr>Mitochondria</vt:lpstr>
      <vt:lpstr>Mitochondria</vt:lpstr>
      <vt:lpstr>Mitochondria</vt:lpstr>
      <vt:lpstr>Endo and Exocytosis</vt:lpstr>
      <vt:lpstr> – endocytosis </vt:lpstr>
      <vt:lpstr>Exocytosis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Physiology: Cell Structure and Function</dc:title>
  <dc:creator>SELVI</dc:creator>
  <cp:lastModifiedBy>pc</cp:lastModifiedBy>
  <cp:revision>34</cp:revision>
  <dcterms:created xsi:type="dcterms:W3CDTF">2022-11-30T09:21:34Z</dcterms:created>
  <dcterms:modified xsi:type="dcterms:W3CDTF">2023-12-10T09:23:48Z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2018-10-04T00:00:00Z</vt:filetime>
  </property>
  <property fmtid="{D5CDD505-2E9C-101B-9397-08002B2CF9AE}" pid="3" name="Creator">
    <vt:lpwstr>Microsoft® PowerPoint® 2010</vt:lpwstr>
  </property>
  <property fmtid="{D5CDD505-2E9C-101B-9397-08002B2CF9AE}" pid="4" name="LastSaved">
    <vt:filetime>2022-11-30T00:00:00Z</vt:filetime>
  </property>
</Properties>
</file>