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9144000" cy="6858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10" dirty="0"/>
              <a:t>Copyright</a:t>
            </a:r>
            <a:r>
              <a:rPr spc="20" dirty="0"/>
              <a:t> </a:t>
            </a:r>
            <a:r>
              <a:rPr spc="-5" dirty="0"/>
              <a:t>©</a:t>
            </a:r>
            <a:r>
              <a:rPr spc="15" dirty="0"/>
              <a:t> </a:t>
            </a:r>
            <a:r>
              <a:rPr dirty="0"/>
              <a:t>2003</a:t>
            </a:r>
            <a:r>
              <a:rPr spc="-2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Education,</a:t>
            </a:r>
            <a:r>
              <a:rPr spc="10" dirty="0"/>
              <a:t> </a:t>
            </a:r>
            <a:r>
              <a:rPr spc="-5" dirty="0"/>
              <a:t>Inc.</a:t>
            </a:r>
            <a:r>
              <a:rPr spc="20" dirty="0"/>
              <a:t> </a:t>
            </a:r>
            <a:r>
              <a:rPr spc="-5" dirty="0"/>
              <a:t>publishing</a:t>
            </a:r>
            <a:r>
              <a:rPr spc="20" dirty="0"/>
              <a:t> </a:t>
            </a:r>
            <a:r>
              <a:rPr spc="-5" dirty="0"/>
              <a:t>as Benjamin</a:t>
            </a:r>
            <a:r>
              <a:rPr spc="20" dirty="0"/>
              <a:t> </a:t>
            </a:r>
            <a:r>
              <a:rPr spc="-10" dirty="0"/>
              <a:t>Cummings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Slide</a:t>
            </a:r>
            <a:r>
              <a:rPr spc="-30" dirty="0"/>
              <a:t> </a:t>
            </a:r>
            <a:r>
              <a:rPr spc="-5" dirty="0"/>
              <a:t>9.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10" dirty="0"/>
              <a:t>Copyright</a:t>
            </a:r>
            <a:r>
              <a:rPr spc="20" dirty="0"/>
              <a:t> </a:t>
            </a:r>
            <a:r>
              <a:rPr spc="-5" dirty="0"/>
              <a:t>©</a:t>
            </a:r>
            <a:r>
              <a:rPr spc="15" dirty="0"/>
              <a:t> </a:t>
            </a:r>
            <a:r>
              <a:rPr dirty="0"/>
              <a:t>2003</a:t>
            </a:r>
            <a:r>
              <a:rPr spc="-2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Education,</a:t>
            </a:r>
            <a:r>
              <a:rPr spc="10" dirty="0"/>
              <a:t> </a:t>
            </a:r>
            <a:r>
              <a:rPr spc="-5" dirty="0"/>
              <a:t>Inc.</a:t>
            </a:r>
            <a:r>
              <a:rPr spc="20" dirty="0"/>
              <a:t> </a:t>
            </a:r>
            <a:r>
              <a:rPr spc="-5" dirty="0"/>
              <a:t>publishing</a:t>
            </a:r>
            <a:r>
              <a:rPr spc="20" dirty="0"/>
              <a:t> </a:t>
            </a:r>
            <a:r>
              <a:rPr spc="-5" dirty="0"/>
              <a:t>as Benjamin</a:t>
            </a:r>
            <a:r>
              <a:rPr spc="20" dirty="0"/>
              <a:t> </a:t>
            </a:r>
            <a:r>
              <a:rPr spc="-10" dirty="0"/>
              <a:t>Cummings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Slide</a:t>
            </a:r>
            <a:r>
              <a:rPr spc="-30" dirty="0"/>
              <a:t> </a:t>
            </a:r>
            <a:r>
              <a:rPr spc="-5" dirty="0"/>
              <a:t>9.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10" dirty="0"/>
              <a:t>Copyright</a:t>
            </a:r>
            <a:r>
              <a:rPr spc="20" dirty="0"/>
              <a:t> </a:t>
            </a:r>
            <a:r>
              <a:rPr spc="-5" dirty="0"/>
              <a:t>©</a:t>
            </a:r>
            <a:r>
              <a:rPr spc="15" dirty="0"/>
              <a:t> </a:t>
            </a:r>
            <a:r>
              <a:rPr dirty="0"/>
              <a:t>2003</a:t>
            </a:r>
            <a:r>
              <a:rPr spc="-2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Education,</a:t>
            </a:r>
            <a:r>
              <a:rPr spc="10" dirty="0"/>
              <a:t> </a:t>
            </a:r>
            <a:r>
              <a:rPr spc="-5" dirty="0"/>
              <a:t>Inc.</a:t>
            </a:r>
            <a:r>
              <a:rPr spc="20" dirty="0"/>
              <a:t> </a:t>
            </a:r>
            <a:r>
              <a:rPr spc="-5" dirty="0"/>
              <a:t>publishing</a:t>
            </a:r>
            <a:r>
              <a:rPr spc="20" dirty="0"/>
              <a:t> </a:t>
            </a:r>
            <a:r>
              <a:rPr spc="-5" dirty="0"/>
              <a:t>as Benjamin</a:t>
            </a:r>
            <a:r>
              <a:rPr spc="20" dirty="0"/>
              <a:t> </a:t>
            </a:r>
            <a:r>
              <a:rPr spc="-10" dirty="0"/>
              <a:t>Cummings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Slide</a:t>
            </a:r>
            <a:r>
              <a:rPr spc="-30" dirty="0"/>
              <a:t> </a:t>
            </a:r>
            <a:r>
              <a:rPr spc="-5" dirty="0"/>
              <a:t>9.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10" dirty="0"/>
              <a:t>Copyright</a:t>
            </a:r>
            <a:r>
              <a:rPr spc="20" dirty="0"/>
              <a:t> </a:t>
            </a:r>
            <a:r>
              <a:rPr spc="-5" dirty="0"/>
              <a:t>©</a:t>
            </a:r>
            <a:r>
              <a:rPr spc="15" dirty="0"/>
              <a:t> </a:t>
            </a:r>
            <a:r>
              <a:rPr dirty="0"/>
              <a:t>2003</a:t>
            </a:r>
            <a:r>
              <a:rPr spc="-2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Education,</a:t>
            </a:r>
            <a:r>
              <a:rPr spc="10" dirty="0"/>
              <a:t> </a:t>
            </a:r>
            <a:r>
              <a:rPr spc="-5" dirty="0"/>
              <a:t>Inc.</a:t>
            </a:r>
            <a:r>
              <a:rPr spc="20" dirty="0"/>
              <a:t> </a:t>
            </a:r>
            <a:r>
              <a:rPr spc="-5" dirty="0"/>
              <a:t>publishing</a:t>
            </a:r>
            <a:r>
              <a:rPr spc="20" dirty="0"/>
              <a:t> </a:t>
            </a:r>
            <a:r>
              <a:rPr spc="-5" dirty="0"/>
              <a:t>as Benjamin</a:t>
            </a:r>
            <a:r>
              <a:rPr spc="20" dirty="0"/>
              <a:t> </a:t>
            </a:r>
            <a:r>
              <a:rPr spc="-10" dirty="0"/>
              <a:t>Cummings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Slide</a:t>
            </a:r>
            <a:r>
              <a:rPr spc="-30" dirty="0"/>
              <a:t> </a:t>
            </a:r>
            <a:r>
              <a:rPr spc="-5" dirty="0"/>
              <a:t>9.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10" dirty="0"/>
              <a:t>Copyright</a:t>
            </a:r>
            <a:r>
              <a:rPr spc="20" dirty="0"/>
              <a:t> </a:t>
            </a:r>
            <a:r>
              <a:rPr spc="-5" dirty="0"/>
              <a:t>©</a:t>
            </a:r>
            <a:r>
              <a:rPr spc="15" dirty="0"/>
              <a:t> </a:t>
            </a:r>
            <a:r>
              <a:rPr dirty="0"/>
              <a:t>2003</a:t>
            </a:r>
            <a:r>
              <a:rPr spc="-2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Education,</a:t>
            </a:r>
            <a:r>
              <a:rPr spc="10" dirty="0"/>
              <a:t> </a:t>
            </a:r>
            <a:r>
              <a:rPr spc="-5" dirty="0"/>
              <a:t>Inc.</a:t>
            </a:r>
            <a:r>
              <a:rPr spc="20" dirty="0"/>
              <a:t> </a:t>
            </a:r>
            <a:r>
              <a:rPr spc="-5" dirty="0"/>
              <a:t>publishing</a:t>
            </a:r>
            <a:r>
              <a:rPr spc="20" dirty="0"/>
              <a:t> </a:t>
            </a:r>
            <a:r>
              <a:rPr spc="-5" dirty="0"/>
              <a:t>as Benjamin</a:t>
            </a:r>
            <a:r>
              <a:rPr spc="20" dirty="0"/>
              <a:t> </a:t>
            </a:r>
            <a:r>
              <a:rPr spc="-10" dirty="0"/>
              <a:t>Cummings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Slide</a:t>
            </a:r>
            <a:r>
              <a:rPr spc="-30" dirty="0"/>
              <a:t> </a:t>
            </a:r>
            <a:r>
              <a:rPr spc="-5" dirty="0"/>
              <a:t>9.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263093"/>
            <a:ext cx="8224519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714626"/>
            <a:ext cx="8224519" cy="435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504590"/>
            <a:ext cx="400304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10" dirty="0"/>
              <a:t>Copyright</a:t>
            </a:r>
            <a:r>
              <a:rPr spc="20" dirty="0"/>
              <a:t> </a:t>
            </a:r>
            <a:r>
              <a:rPr spc="-5" dirty="0"/>
              <a:t>©</a:t>
            </a:r>
            <a:r>
              <a:rPr spc="15" dirty="0"/>
              <a:t> </a:t>
            </a:r>
            <a:r>
              <a:rPr dirty="0"/>
              <a:t>2003</a:t>
            </a:r>
            <a:r>
              <a:rPr spc="-2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Education,</a:t>
            </a:r>
            <a:r>
              <a:rPr spc="10" dirty="0"/>
              <a:t> </a:t>
            </a:r>
            <a:r>
              <a:rPr spc="-5" dirty="0"/>
              <a:t>Inc.</a:t>
            </a:r>
            <a:r>
              <a:rPr spc="20" dirty="0"/>
              <a:t> </a:t>
            </a:r>
            <a:r>
              <a:rPr spc="-5" dirty="0"/>
              <a:t>publishing</a:t>
            </a:r>
            <a:r>
              <a:rPr spc="20" dirty="0"/>
              <a:t> </a:t>
            </a:r>
            <a:r>
              <a:rPr spc="-5" dirty="0"/>
              <a:t>as Benjamin</a:t>
            </a:r>
            <a:r>
              <a:rPr spc="20" dirty="0"/>
              <a:t> </a:t>
            </a:r>
            <a:r>
              <a:rPr spc="-10" dirty="0"/>
              <a:t>Cummings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13014" y="6429648"/>
            <a:ext cx="824229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Slide</a:t>
            </a:r>
            <a:r>
              <a:rPr spc="-30" dirty="0"/>
              <a:t> </a:t>
            </a:r>
            <a:r>
              <a:rPr spc="-5" dirty="0"/>
              <a:t>9.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" y="468247"/>
            <a:ext cx="5138928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5161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spc="-25" dirty="0"/>
              <a:t> </a:t>
            </a:r>
            <a:r>
              <a:rPr spc="-5" dirty="0"/>
              <a:t>Endocrine</a:t>
            </a:r>
            <a:r>
              <a:rPr spc="-10" dirty="0"/>
              <a:t> </a:t>
            </a:r>
            <a:r>
              <a:rPr spc="-5" dirty="0"/>
              <a:t>System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964844"/>
            <a:ext cx="7828915" cy="533654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Second messenger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system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the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body</a:t>
            </a:r>
            <a:endParaRPr sz="3400">
              <a:latin typeface="Arial MT"/>
              <a:cs typeface="Arial MT"/>
            </a:endParaRPr>
          </a:p>
          <a:p>
            <a:pPr marL="355600" marR="250825" indent="-342900">
              <a:lnSpc>
                <a:spcPct val="80000"/>
              </a:lnSpc>
              <a:spcBef>
                <a:spcPts val="204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Uses chemical messages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(hormones)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that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released into</a:t>
            </a:r>
            <a:r>
              <a:rPr sz="3400" dirty="0">
                <a:latin typeface="Arial MT"/>
                <a:cs typeface="Arial MT"/>
              </a:rPr>
              <a:t> the </a:t>
            </a:r>
            <a:r>
              <a:rPr sz="3400" spc="-5" dirty="0">
                <a:latin typeface="Arial MT"/>
                <a:cs typeface="Arial MT"/>
              </a:rPr>
              <a:t>blood</a:t>
            </a:r>
            <a:endParaRPr sz="3400">
              <a:latin typeface="Arial MT"/>
              <a:cs typeface="Arial MT"/>
            </a:endParaRPr>
          </a:p>
          <a:p>
            <a:pPr marL="355600" marR="1349375" indent="-342900">
              <a:lnSpc>
                <a:spcPct val="70000"/>
              </a:lnSpc>
              <a:spcBef>
                <a:spcPts val="210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Hormones control several major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processes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69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Reproduction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36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Growth 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development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36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Mobilization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defenses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36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Maintenance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much 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homeostasis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359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Regulation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 </a:t>
            </a:r>
            <a:r>
              <a:rPr sz="3000" spc="-5" dirty="0">
                <a:latin typeface="Arial MT"/>
                <a:cs typeface="Arial MT"/>
              </a:rPr>
              <a:t>metabolism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323" y="468247"/>
            <a:ext cx="6438757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6463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Control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5" dirty="0"/>
              <a:t>Hormone</a:t>
            </a:r>
            <a:r>
              <a:rPr spc="10" dirty="0"/>
              <a:t> </a:t>
            </a:r>
            <a:r>
              <a:rPr spc="-5" dirty="0"/>
              <a:t>Release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764918"/>
            <a:ext cx="8016875" cy="38601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134747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Hormone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levels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blood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maintained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negative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feedback</a:t>
            </a:r>
            <a:endParaRPr sz="3400">
              <a:latin typeface="Arial MT"/>
              <a:cs typeface="Arial MT"/>
            </a:endParaRPr>
          </a:p>
          <a:p>
            <a:pPr marL="355600" marR="193040" indent="-342900">
              <a:lnSpc>
                <a:spcPts val="367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A</a:t>
            </a:r>
            <a:r>
              <a:rPr sz="3400" spc="-19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stimulus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low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</a:t>
            </a:r>
            <a:r>
              <a:rPr sz="3400" spc="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levels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</a:t>
            </a:r>
            <a:r>
              <a:rPr sz="3400" spc="-9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blood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triggers</a:t>
            </a:r>
            <a:r>
              <a:rPr sz="3400" spc="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release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more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ts val="3670"/>
              </a:lnSpc>
              <a:spcBef>
                <a:spcPts val="205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Hormone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release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stops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once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appropriate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level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is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reached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407287"/>
            <a:ext cx="7193280" cy="1391285"/>
            <a:chOff x="158495" y="407287"/>
            <a:chExt cx="7193280" cy="1391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037" y="407287"/>
              <a:ext cx="6845644" cy="425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676656"/>
              <a:ext cx="2272284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Hormonal</a:t>
            </a:r>
            <a:r>
              <a:rPr spc="30" dirty="0"/>
              <a:t> </a:t>
            </a:r>
            <a:r>
              <a:rPr spc="-5" dirty="0"/>
              <a:t>Stimuli of Endocrine </a:t>
            </a:r>
            <a:r>
              <a:rPr spc="-1100" dirty="0"/>
              <a:t> </a:t>
            </a:r>
            <a:r>
              <a:rPr spc="-5" dirty="0"/>
              <a:t>Glands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00" y="1143000"/>
              <a:ext cx="2544826" cy="51816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9740" y="2714370"/>
            <a:ext cx="3699510" cy="14763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Endocrine</a:t>
            </a:r>
            <a:r>
              <a:rPr sz="3400" spc="-8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glands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 activated by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other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7827" y="6079642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468247"/>
            <a:ext cx="6910070" cy="1452245"/>
            <a:chOff x="158495" y="468247"/>
            <a:chExt cx="6910070" cy="1452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039" y="468247"/>
              <a:ext cx="6562174" cy="425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798575"/>
              <a:ext cx="2272284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66027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Humoral</a:t>
            </a:r>
            <a:r>
              <a:rPr spc="15" dirty="0"/>
              <a:t> </a:t>
            </a:r>
            <a:r>
              <a:rPr spc="-5" dirty="0"/>
              <a:t>Stimuli</a:t>
            </a:r>
            <a:r>
              <a:rPr spc="-1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Endocrine </a:t>
            </a:r>
            <a:r>
              <a:rPr spc="-1095" dirty="0"/>
              <a:t> </a:t>
            </a:r>
            <a:r>
              <a:rPr spc="-5" dirty="0"/>
              <a:t>Glands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6328410"/>
            <a:chOff x="-12700" y="0"/>
            <a:chExt cx="9080500" cy="632841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00" y="1216759"/>
              <a:ext cx="2362200" cy="50986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9740" y="2714370"/>
            <a:ext cx="3604895" cy="19424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0" dirty="0">
                <a:latin typeface="Arial MT"/>
                <a:cs typeface="Arial MT"/>
              </a:rPr>
              <a:t>Changing</a:t>
            </a:r>
            <a:r>
              <a:rPr sz="3400" spc="-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blood </a:t>
            </a:r>
            <a:r>
              <a:rPr sz="3400" spc="-5" dirty="0">
                <a:latin typeface="Arial MT"/>
                <a:cs typeface="Arial MT"/>
              </a:rPr>
              <a:t> levels of certain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ions stimulate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</a:t>
            </a:r>
            <a:r>
              <a:rPr sz="3400" spc="-7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release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7827" y="6094078"/>
            <a:ext cx="79565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9.2b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29" y="468247"/>
            <a:ext cx="7892675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930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Neural</a:t>
            </a:r>
            <a:r>
              <a:rPr spc="15" dirty="0"/>
              <a:t> </a:t>
            </a:r>
            <a:r>
              <a:rPr spc="-5" dirty="0"/>
              <a:t>Stimuli of</a:t>
            </a:r>
            <a:r>
              <a:rPr spc="10" dirty="0"/>
              <a:t> </a:t>
            </a:r>
            <a:r>
              <a:rPr spc="-5" dirty="0"/>
              <a:t>Endocrine</a:t>
            </a:r>
            <a:r>
              <a:rPr spc="5" dirty="0"/>
              <a:t> </a:t>
            </a:r>
            <a:r>
              <a:rPr spc="-5" dirty="0"/>
              <a:t>Glands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0" y="1143000"/>
              <a:ext cx="2438400" cy="51816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9740" y="2028266"/>
            <a:ext cx="4324985" cy="36017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41275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Nerve impulses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stimulate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release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ct val="90000"/>
              </a:lnSpc>
              <a:spcBef>
                <a:spcPts val="199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Most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 </a:t>
            </a:r>
            <a:r>
              <a:rPr sz="3400" spc="-10" dirty="0">
                <a:latin typeface="Arial MT"/>
                <a:cs typeface="Arial MT"/>
              </a:rPr>
              <a:t>under </a:t>
            </a:r>
            <a:r>
              <a:rPr sz="3400" spc="-5" dirty="0">
                <a:latin typeface="Arial MT"/>
                <a:cs typeface="Arial MT"/>
              </a:rPr>
              <a:t> control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sympathetic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nervous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system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6971" y="6079642"/>
            <a:ext cx="787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9.2c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78" y="403859"/>
            <a:ext cx="7874393" cy="4983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66141"/>
            <a:ext cx="791019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Location</a:t>
            </a:r>
            <a:r>
              <a:rPr sz="3800" spc="-35" dirty="0"/>
              <a:t> </a:t>
            </a:r>
            <a:r>
              <a:rPr sz="3800" dirty="0"/>
              <a:t>of</a:t>
            </a:r>
            <a:r>
              <a:rPr sz="3800" spc="-30" dirty="0"/>
              <a:t> </a:t>
            </a:r>
            <a:r>
              <a:rPr sz="3800" spc="-5" dirty="0"/>
              <a:t>Major</a:t>
            </a:r>
            <a:r>
              <a:rPr sz="3800" spc="-10" dirty="0"/>
              <a:t> </a:t>
            </a:r>
            <a:r>
              <a:rPr sz="3800" dirty="0"/>
              <a:t>Endrocrine</a:t>
            </a:r>
            <a:r>
              <a:rPr sz="3800" spc="-45" dirty="0"/>
              <a:t> </a:t>
            </a:r>
            <a:r>
              <a:rPr sz="3800" dirty="0"/>
              <a:t>Organs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990600"/>
              <a:ext cx="4257675" cy="54864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99689" y="6155842"/>
            <a:ext cx="71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9.3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35" y="468247"/>
            <a:ext cx="3299725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3355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Pituitary</a:t>
            </a:r>
            <a:r>
              <a:rPr spc="-40" dirty="0"/>
              <a:t> </a:t>
            </a:r>
            <a:r>
              <a:rPr spc="-5" dirty="0"/>
              <a:t>Gland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515135"/>
            <a:ext cx="8067675" cy="394144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Size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grape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0" dirty="0">
                <a:latin typeface="Arial MT"/>
                <a:cs typeface="Arial MT"/>
              </a:rPr>
              <a:t>Hangs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 a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stalk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from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hypothalamus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2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Protected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sphenoid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Has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two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functional </a:t>
            </a:r>
            <a:r>
              <a:rPr sz="3400" spc="-10" dirty="0">
                <a:latin typeface="Arial MT"/>
                <a:cs typeface="Arial MT"/>
              </a:rPr>
              <a:t>lobes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Anterior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pituitary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5" dirty="0">
                <a:latin typeface="Arial MT"/>
                <a:cs typeface="Arial MT"/>
              </a:rPr>
              <a:t>glandular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8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Posterior pituitary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5" dirty="0">
                <a:latin typeface="Arial MT"/>
                <a:cs typeface="Arial MT"/>
              </a:rPr>
              <a:t> nervous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tissue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04" y="468247"/>
            <a:ext cx="7652126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3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Anterior</a:t>
            </a:r>
            <a:r>
              <a:rPr spc="25" dirty="0"/>
              <a:t> </a:t>
            </a:r>
            <a:r>
              <a:rPr spc="-5" dirty="0"/>
              <a:t>Pituitary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872012"/>
            <a:ext cx="7504430" cy="555688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42900" marR="1291590" indent="-342900" algn="r">
              <a:lnSpc>
                <a:spcPct val="100000"/>
              </a:lnSpc>
              <a:spcBef>
                <a:spcPts val="1590"/>
              </a:spcBef>
              <a:buClr>
                <a:srgbClr val="FF6600"/>
              </a:buClr>
              <a:buFont typeface="Symbol"/>
              <a:buChar char=""/>
              <a:tabLst>
                <a:tab pos="342900" algn="l"/>
              </a:tabLst>
            </a:pPr>
            <a:r>
              <a:rPr sz="3400" spc="-5" dirty="0">
                <a:latin typeface="Arial MT"/>
                <a:cs typeface="Arial MT"/>
              </a:rPr>
              <a:t>Six anterior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pituitary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  <a:p>
            <a:pPr marL="230504" marR="1258570" lvl="1" indent="-230504" algn="r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230504" algn="l"/>
              </a:tabLst>
            </a:pPr>
            <a:r>
              <a:rPr sz="3000" spc="-60" dirty="0">
                <a:latin typeface="Arial MT"/>
                <a:cs typeface="Arial MT"/>
              </a:rPr>
              <a:t>Two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spc="-15" dirty="0">
                <a:latin typeface="Arial MT"/>
                <a:cs typeface="Arial MT"/>
              </a:rPr>
              <a:t>affect</a:t>
            </a:r>
            <a:r>
              <a:rPr sz="3000" spc="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non-endocrine targets</a:t>
            </a:r>
            <a:endParaRPr sz="3000">
              <a:latin typeface="Arial MT"/>
              <a:cs typeface="Arial MT"/>
            </a:endParaRPr>
          </a:p>
          <a:p>
            <a:pPr marL="699770" marR="406400" lvl="1" indent="-230504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Four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stimulate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other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endocrine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glands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(tropic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hormones)</a:t>
            </a:r>
            <a:endParaRPr sz="3000">
              <a:latin typeface="Arial MT"/>
              <a:cs typeface="Arial MT"/>
            </a:endParaRPr>
          </a:p>
          <a:p>
            <a:pPr marL="355600" marR="40640" indent="-342900">
              <a:lnSpc>
                <a:spcPts val="3270"/>
              </a:lnSpc>
              <a:spcBef>
                <a:spcPts val="1764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Characteristics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all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anterior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pituitary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Proteins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(or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peptides)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8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Act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through second-messenger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systems</a:t>
            </a:r>
            <a:endParaRPr sz="3000">
              <a:latin typeface="Arial MT"/>
              <a:cs typeface="Arial MT"/>
            </a:endParaRPr>
          </a:p>
          <a:p>
            <a:pPr marL="699770" marR="368935" lvl="1" indent="-230504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Regulated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hormonal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stimuli,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mostly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negative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feedback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04" y="468247"/>
            <a:ext cx="7652126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3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Anterior</a:t>
            </a:r>
            <a:r>
              <a:rPr spc="25" dirty="0"/>
              <a:t> </a:t>
            </a:r>
            <a:r>
              <a:rPr spc="-5" dirty="0"/>
              <a:t>Pituitary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6032500"/>
            <a:chOff x="-12700" y="0"/>
            <a:chExt cx="9080500" cy="60325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1219200"/>
              <a:ext cx="8001000" cy="48006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12140" y="6125667"/>
            <a:ext cx="71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9.4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1" y="468247"/>
            <a:ext cx="5111496" cy="5264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5135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Growth</a:t>
            </a:r>
            <a:r>
              <a:rPr spc="-15" dirty="0"/>
              <a:t> </a:t>
            </a:r>
            <a:r>
              <a:rPr spc="-5" dirty="0"/>
              <a:t>Hormone</a:t>
            </a:r>
            <a:r>
              <a:rPr spc="-10" dirty="0"/>
              <a:t> </a:t>
            </a:r>
            <a:r>
              <a:rPr spc="-5" dirty="0"/>
              <a:t>(GH)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526818"/>
            <a:ext cx="7609840" cy="432689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3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0" dirty="0">
                <a:latin typeface="Arial MT"/>
                <a:cs typeface="Arial MT"/>
              </a:rPr>
              <a:t>General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metabolic hormone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ts val="3679"/>
              </a:lnSpc>
              <a:spcBef>
                <a:spcPts val="209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Major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effects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directed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to</a:t>
            </a:r>
            <a:r>
              <a:rPr sz="3400" spc="-5" dirty="0">
                <a:latin typeface="Arial MT"/>
                <a:cs typeface="Arial MT"/>
              </a:rPr>
              <a:t> growth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skeletal muscles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and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long bones</a:t>
            </a:r>
            <a:endParaRPr sz="3400">
              <a:latin typeface="Arial MT"/>
              <a:cs typeface="Arial MT"/>
            </a:endParaRPr>
          </a:p>
          <a:p>
            <a:pPr marL="355600" marR="555625" indent="-342900">
              <a:lnSpc>
                <a:spcPts val="3670"/>
              </a:lnSpc>
              <a:spcBef>
                <a:spcPts val="203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0" dirty="0">
                <a:latin typeface="Arial MT"/>
                <a:cs typeface="Arial MT"/>
              </a:rPr>
              <a:t>Causes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amino acids to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be built into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proteins</a:t>
            </a:r>
            <a:endParaRPr sz="3400">
              <a:latin typeface="Arial MT"/>
              <a:cs typeface="Arial MT"/>
            </a:endParaRPr>
          </a:p>
          <a:p>
            <a:pPr marL="355600" marR="311150" indent="-342900">
              <a:lnSpc>
                <a:spcPts val="367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0" dirty="0">
                <a:latin typeface="Arial MT"/>
                <a:cs typeface="Arial MT"/>
              </a:rPr>
              <a:t>Causes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fats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broken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down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for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source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energy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407287"/>
            <a:ext cx="8422005" cy="1391285"/>
            <a:chOff x="158495" y="407287"/>
            <a:chExt cx="8422005" cy="1391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39" y="407287"/>
              <a:ext cx="8069580" cy="5219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676656"/>
              <a:ext cx="3003804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Functions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Other</a:t>
            </a:r>
            <a:r>
              <a:rPr spc="5" dirty="0"/>
              <a:t> </a:t>
            </a:r>
            <a:r>
              <a:rPr spc="-5" dirty="0"/>
              <a:t>Anterior</a:t>
            </a:r>
            <a:r>
              <a:rPr spc="25" dirty="0"/>
              <a:t> </a:t>
            </a:r>
            <a:r>
              <a:rPr spc="-5" dirty="0"/>
              <a:t>Pituitary </a:t>
            </a:r>
            <a:r>
              <a:rPr spc="-1095" dirty="0"/>
              <a:t> </a:t>
            </a:r>
            <a:r>
              <a:rPr spc="-5" dirty="0"/>
              <a:t>Hormones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9740" y="1335402"/>
            <a:ext cx="8013065" cy="503428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9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Prolactin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(PRL)</a:t>
            </a:r>
            <a:endParaRPr sz="3400">
              <a:latin typeface="Arial MT"/>
              <a:cs typeface="Arial MT"/>
            </a:endParaRPr>
          </a:p>
          <a:p>
            <a:pPr marL="699770" marR="387350" lvl="1" indent="-230504">
              <a:lnSpc>
                <a:spcPts val="2880"/>
              </a:lnSpc>
              <a:spcBef>
                <a:spcPts val="202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Stimulates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maintains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milk</a:t>
            </a:r>
            <a:r>
              <a:rPr sz="3000" spc="-5" dirty="0">
                <a:latin typeface="Arial MT"/>
                <a:cs typeface="Arial MT"/>
              </a:rPr>
              <a:t> production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following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childbirth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80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Function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males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unknown</a:t>
            </a:r>
            <a:endParaRPr sz="3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Adrenocorticotropic</a:t>
            </a:r>
            <a:r>
              <a:rPr sz="3400" spc="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hormone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(ACTH)</a:t>
            </a:r>
            <a:endParaRPr sz="3400">
              <a:latin typeface="Arial MT"/>
              <a:cs typeface="Arial MT"/>
            </a:endParaRPr>
          </a:p>
          <a:p>
            <a:pPr marL="699770" marR="112395" lvl="1" indent="-230504">
              <a:lnSpc>
                <a:spcPts val="2880"/>
              </a:lnSpc>
              <a:spcBef>
                <a:spcPts val="196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Regulates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endocrine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activity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5" dirty="0">
                <a:latin typeface="Arial MT"/>
                <a:cs typeface="Arial MT"/>
              </a:rPr>
              <a:t> adrenal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cortex</a:t>
            </a:r>
            <a:endParaRPr sz="3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Thyroid-stimulating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hormone</a:t>
            </a:r>
            <a:r>
              <a:rPr sz="3400" spc="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(TSH)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96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Influences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growth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activity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 the </a:t>
            </a:r>
            <a:r>
              <a:rPr sz="3000" spc="-5" dirty="0">
                <a:latin typeface="Arial MT"/>
                <a:cs typeface="Arial MT"/>
              </a:rPr>
              <a:t>thyroid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73" y="468247"/>
            <a:ext cx="4349294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4373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</a:t>
            </a:r>
            <a:r>
              <a:rPr spc="-20" dirty="0"/>
              <a:t> </a:t>
            </a:r>
            <a:r>
              <a:rPr spc="-5" dirty="0"/>
              <a:t>Overview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824050"/>
            <a:ext cx="8026400" cy="380872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marR="178435" indent="-342900">
              <a:lnSpc>
                <a:spcPts val="3260"/>
              </a:lnSpc>
              <a:spcBef>
                <a:spcPts val="89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Hormones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produced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specialized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cells</a:t>
            </a:r>
            <a:endParaRPr sz="3400">
              <a:latin typeface="Arial MT"/>
              <a:cs typeface="Arial MT"/>
            </a:endParaRPr>
          </a:p>
          <a:p>
            <a:pPr marL="355600" marR="2313940" indent="-342900">
              <a:lnSpc>
                <a:spcPts val="3270"/>
              </a:lnSpc>
              <a:spcBef>
                <a:spcPts val="2039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Cells secrete hormones into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extracellular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fluids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transfers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target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sites</a:t>
            </a:r>
            <a:endParaRPr sz="3400">
              <a:latin typeface="Arial MT"/>
              <a:cs typeface="Arial MT"/>
            </a:endParaRPr>
          </a:p>
          <a:p>
            <a:pPr marL="355600" marR="106680" indent="-342900">
              <a:lnSpc>
                <a:spcPts val="3270"/>
              </a:lnSpc>
              <a:spcBef>
                <a:spcPts val="201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These hormones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regulate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activity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other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407287"/>
            <a:ext cx="8422005" cy="1391285"/>
            <a:chOff x="158495" y="407287"/>
            <a:chExt cx="8422005" cy="1391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39" y="407287"/>
              <a:ext cx="8069580" cy="5219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676656"/>
              <a:ext cx="3003804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Functions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Other</a:t>
            </a:r>
            <a:r>
              <a:rPr spc="5" dirty="0"/>
              <a:t> </a:t>
            </a:r>
            <a:r>
              <a:rPr spc="-5" dirty="0"/>
              <a:t>Anterior</a:t>
            </a:r>
            <a:r>
              <a:rPr spc="25" dirty="0"/>
              <a:t> </a:t>
            </a:r>
            <a:r>
              <a:rPr spc="-5" dirty="0"/>
              <a:t>Pituitary </a:t>
            </a:r>
            <a:r>
              <a:rPr spc="-1095" dirty="0"/>
              <a:t> </a:t>
            </a:r>
            <a:r>
              <a:rPr spc="-5" dirty="0"/>
              <a:t>Hormones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9740" y="1785950"/>
            <a:ext cx="7608570" cy="420052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0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Gonadotropic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Regulate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hormonal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activity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gonads</a:t>
            </a:r>
            <a:endParaRPr sz="3000">
              <a:latin typeface="Arial MT"/>
              <a:cs typeface="Arial MT"/>
            </a:endParaRPr>
          </a:p>
          <a:p>
            <a:pPr marL="1042669" lvl="2" indent="-229235">
              <a:lnSpc>
                <a:spcPct val="100000"/>
              </a:lnSpc>
              <a:spcBef>
                <a:spcPts val="1440"/>
              </a:spcBef>
              <a:buClr>
                <a:srgbClr val="FF6600"/>
              </a:buClr>
              <a:buFont typeface="Symbol"/>
              <a:buChar char=""/>
              <a:tabLst>
                <a:tab pos="1043305" algn="l"/>
              </a:tabLst>
            </a:pPr>
            <a:r>
              <a:rPr sz="3000" spc="-5" dirty="0">
                <a:latin typeface="Arial MT"/>
                <a:cs typeface="Arial MT"/>
              </a:rPr>
              <a:t>Follicle-stimulating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hormone (FSH)</a:t>
            </a:r>
            <a:endParaRPr sz="3000">
              <a:latin typeface="Arial MT"/>
              <a:cs typeface="Arial MT"/>
            </a:endParaRPr>
          </a:p>
          <a:p>
            <a:pPr marL="1377950" marR="598170" lvl="3" indent="-220979">
              <a:lnSpc>
                <a:spcPts val="3240"/>
              </a:lnSpc>
              <a:spcBef>
                <a:spcPts val="1850"/>
              </a:spcBef>
              <a:buClr>
                <a:srgbClr val="FF6600"/>
              </a:buClr>
              <a:buFont typeface="Symbol"/>
              <a:buChar char=""/>
              <a:tabLst>
                <a:tab pos="1378585" algn="l"/>
              </a:tabLst>
            </a:pPr>
            <a:r>
              <a:rPr sz="3000" dirty="0">
                <a:latin typeface="Arial MT"/>
                <a:cs typeface="Arial MT"/>
              </a:rPr>
              <a:t>Stimulates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follicle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development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ovaries</a:t>
            </a:r>
            <a:endParaRPr sz="3000">
              <a:latin typeface="Arial MT"/>
              <a:cs typeface="Arial MT"/>
            </a:endParaRPr>
          </a:p>
          <a:p>
            <a:pPr marL="1377950" marR="595630" lvl="3" indent="-220979">
              <a:lnSpc>
                <a:spcPts val="324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1378585" algn="l"/>
              </a:tabLst>
            </a:pPr>
            <a:r>
              <a:rPr sz="3000" dirty="0">
                <a:latin typeface="Arial MT"/>
                <a:cs typeface="Arial MT"/>
              </a:rPr>
              <a:t>Stimulates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sperm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development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testes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407287"/>
            <a:ext cx="8422005" cy="1391285"/>
            <a:chOff x="158495" y="407287"/>
            <a:chExt cx="8422005" cy="1391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39" y="407287"/>
              <a:ext cx="8069580" cy="5219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676656"/>
              <a:ext cx="3003804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Functions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Other</a:t>
            </a:r>
            <a:r>
              <a:rPr spc="5" dirty="0"/>
              <a:t> </a:t>
            </a:r>
            <a:r>
              <a:rPr spc="-5" dirty="0"/>
              <a:t>Anterior</a:t>
            </a:r>
            <a:r>
              <a:rPr spc="25" dirty="0"/>
              <a:t> </a:t>
            </a:r>
            <a:r>
              <a:rPr spc="-5" dirty="0"/>
              <a:t>Pituitary </a:t>
            </a:r>
            <a:r>
              <a:rPr spc="-1095" dirty="0"/>
              <a:t> </a:t>
            </a:r>
            <a:r>
              <a:rPr spc="-5" dirty="0"/>
              <a:t>Hormones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9740" y="1535100"/>
            <a:ext cx="8121650" cy="461962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595"/>
              </a:spcBef>
              <a:buClr>
                <a:srgbClr val="FF6600"/>
              </a:buClr>
              <a:buFont typeface="Symbol"/>
              <a:buChar char=""/>
              <a:tabLst>
                <a:tab pos="294640" algn="l"/>
              </a:tabLst>
            </a:pPr>
            <a:r>
              <a:rPr sz="3400" spc="-5" dirty="0">
                <a:latin typeface="Arial MT"/>
                <a:cs typeface="Arial MT"/>
              </a:rPr>
              <a:t>Gonadotropic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(continued)</a:t>
            </a:r>
            <a:endParaRPr sz="3400">
              <a:latin typeface="Arial MT"/>
              <a:cs typeface="Arial MT"/>
            </a:endParaRPr>
          </a:p>
          <a:p>
            <a:pPr marL="1105535" lvl="1" indent="-229235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1106170" algn="l"/>
              </a:tabLst>
            </a:pPr>
            <a:r>
              <a:rPr sz="3000" spc="-5" dirty="0">
                <a:latin typeface="Arial MT"/>
                <a:cs typeface="Arial MT"/>
              </a:rPr>
              <a:t>Luteinizing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hormone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(LH)</a:t>
            </a:r>
            <a:endParaRPr sz="3000">
              <a:latin typeface="Arial MT"/>
              <a:cs typeface="Arial MT"/>
            </a:endParaRPr>
          </a:p>
          <a:p>
            <a:pPr marL="1440815" lvl="2" indent="-221615">
              <a:lnSpc>
                <a:spcPct val="100000"/>
              </a:lnSpc>
              <a:spcBef>
                <a:spcPts val="1135"/>
              </a:spcBef>
              <a:buClr>
                <a:srgbClr val="FF6600"/>
              </a:buClr>
              <a:buFont typeface="Symbol"/>
              <a:buChar char=""/>
              <a:tabLst>
                <a:tab pos="1441450" algn="l"/>
              </a:tabLst>
            </a:pPr>
            <a:r>
              <a:rPr sz="2800" spc="-15" dirty="0">
                <a:latin typeface="Arial MT"/>
                <a:cs typeface="Arial MT"/>
              </a:rPr>
              <a:t>Triggers </a:t>
            </a:r>
            <a:r>
              <a:rPr sz="2800" spc="-5" dirty="0">
                <a:latin typeface="Arial MT"/>
                <a:cs typeface="Arial MT"/>
              </a:rPr>
              <a:t>ovulation</a:t>
            </a:r>
            <a:endParaRPr sz="2800">
              <a:latin typeface="Arial MT"/>
              <a:cs typeface="Arial MT"/>
            </a:endParaRPr>
          </a:p>
          <a:p>
            <a:pPr marL="1440815" marR="597535" lvl="2" indent="-220979">
              <a:lnSpc>
                <a:spcPct val="80000"/>
              </a:lnSpc>
              <a:spcBef>
                <a:spcPts val="1685"/>
              </a:spcBef>
              <a:buClr>
                <a:srgbClr val="FF6600"/>
              </a:buClr>
              <a:buFont typeface="Symbol"/>
              <a:buChar char=""/>
              <a:tabLst>
                <a:tab pos="1441450" algn="l"/>
              </a:tabLst>
            </a:pPr>
            <a:r>
              <a:rPr sz="2800" spc="-5" dirty="0">
                <a:latin typeface="Arial MT"/>
                <a:cs typeface="Arial MT"/>
              </a:rPr>
              <a:t>Causes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ruptured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follicle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become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corpus</a:t>
            </a:r>
            <a:r>
              <a:rPr sz="2800" dirty="0">
                <a:latin typeface="Arial MT"/>
                <a:cs typeface="Arial MT"/>
              </a:rPr>
              <a:t> luteum</a:t>
            </a:r>
            <a:endParaRPr sz="2800">
              <a:latin typeface="Arial MT"/>
              <a:cs typeface="Arial MT"/>
            </a:endParaRPr>
          </a:p>
          <a:p>
            <a:pPr marL="1440815" marR="816610" lvl="2" indent="-220979">
              <a:lnSpc>
                <a:spcPct val="80000"/>
              </a:lnSpc>
              <a:spcBef>
                <a:spcPts val="1680"/>
              </a:spcBef>
              <a:buClr>
                <a:srgbClr val="FF6600"/>
              </a:buClr>
              <a:buFont typeface="Symbol"/>
              <a:buChar char=""/>
              <a:tabLst>
                <a:tab pos="1441450" algn="l"/>
              </a:tabLst>
            </a:pPr>
            <a:r>
              <a:rPr sz="2800" spc="-5" dirty="0">
                <a:latin typeface="Arial MT"/>
                <a:cs typeface="Arial MT"/>
              </a:rPr>
              <a:t>Stimulates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testosterone </a:t>
            </a:r>
            <a:r>
              <a:rPr sz="2800" spc="-5" dirty="0">
                <a:latin typeface="Arial MT"/>
                <a:cs typeface="Arial MT"/>
              </a:rPr>
              <a:t>production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males</a:t>
            </a:r>
            <a:endParaRPr sz="2800">
              <a:latin typeface="Arial MT"/>
              <a:cs typeface="Arial MT"/>
            </a:endParaRPr>
          </a:p>
          <a:p>
            <a:pPr marL="1794510" marR="5080" lvl="3" indent="-241300">
              <a:lnSpc>
                <a:spcPts val="2690"/>
              </a:lnSpc>
              <a:spcBef>
                <a:spcPts val="1655"/>
              </a:spcBef>
              <a:buClr>
                <a:srgbClr val="FF6600"/>
              </a:buClr>
              <a:buFont typeface="Symbol"/>
              <a:buChar char=""/>
              <a:tabLst>
                <a:tab pos="1794510" algn="l"/>
              </a:tabLst>
            </a:pPr>
            <a:r>
              <a:rPr sz="2800" spc="-5" dirty="0">
                <a:latin typeface="Arial MT"/>
                <a:cs typeface="Arial MT"/>
              </a:rPr>
              <a:t>Referred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dirty="0">
                <a:latin typeface="Arial MT"/>
                <a:cs typeface="Arial MT"/>
              </a:rPr>
              <a:t> interstitial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cell-stimulating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hormone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(ICSH)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28015"/>
            <a:ext cx="6341745" cy="1670685"/>
            <a:chOff x="158495" y="128015"/>
            <a:chExt cx="6341745" cy="1670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767" y="416443"/>
              <a:ext cx="1832314" cy="51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5123" y="128015"/>
              <a:ext cx="833627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6019" y="128015"/>
              <a:ext cx="4053839" cy="1121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5" y="676656"/>
              <a:ext cx="3456432" cy="11216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Pituitary - Hypothalamus </a:t>
            </a:r>
            <a:r>
              <a:rPr spc="-1100" dirty="0"/>
              <a:t> </a:t>
            </a:r>
            <a:r>
              <a:rPr spc="-5" dirty="0"/>
              <a:t>Relationship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9740" y="1700275"/>
            <a:ext cx="7609840" cy="437832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marR="147955" indent="-342900">
              <a:lnSpc>
                <a:spcPts val="3270"/>
              </a:lnSpc>
              <a:spcBef>
                <a:spcPts val="88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Release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r>
              <a:rPr sz="3400" spc="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controlled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 </a:t>
            </a:r>
            <a:r>
              <a:rPr sz="3400" spc="-9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releasing and inhibiting hormones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produced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hypothalamus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ct val="80000"/>
              </a:lnSpc>
              <a:spcBef>
                <a:spcPts val="205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Hypothlamus produces two hormones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that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transorted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neurosecretory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of</a:t>
            </a:r>
            <a:r>
              <a:rPr sz="3400" spc="-5" dirty="0">
                <a:latin typeface="Arial MT"/>
                <a:cs typeface="Arial MT"/>
              </a:rPr>
              <a:t> the posterior</a:t>
            </a:r>
            <a:r>
              <a:rPr sz="3400" spc="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pituitary</a:t>
            </a:r>
            <a:endParaRPr sz="3400">
              <a:latin typeface="Arial MT"/>
              <a:cs typeface="Arial MT"/>
            </a:endParaRPr>
          </a:p>
          <a:p>
            <a:pPr marL="355600" marR="191770" indent="-342900">
              <a:lnSpc>
                <a:spcPct val="80000"/>
              </a:lnSpc>
              <a:spcBef>
                <a:spcPts val="2039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The poterior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pituitary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 not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strictly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 </a:t>
            </a:r>
            <a:r>
              <a:rPr sz="3400" spc="-9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endocrine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gland,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but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does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release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68247"/>
            <a:ext cx="7904987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932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3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Posterior</a:t>
            </a:r>
            <a:r>
              <a:rPr spc="25" dirty="0"/>
              <a:t> </a:t>
            </a:r>
            <a:r>
              <a:rPr spc="-5" dirty="0"/>
              <a:t>Pituitary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146426"/>
            <a:ext cx="8035290" cy="491363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9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Oxytocin</a:t>
            </a:r>
            <a:endParaRPr sz="3400">
              <a:latin typeface="Arial MT"/>
              <a:cs typeface="Arial MT"/>
            </a:endParaRPr>
          </a:p>
          <a:p>
            <a:pPr marL="699770" marR="5080" lvl="1" indent="-230504">
              <a:lnSpc>
                <a:spcPts val="2880"/>
              </a:lnSpc>
              <a:spcBef>
                <a:spcPts val="202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Stimulates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contractions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5" dirty="0">
                <a:latin typeface="Arial MT"/>
                <a:cs typeface="Arial MT"/>
              </a:rPr>
              <a:t> uterus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during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labor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10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Causes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milk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ejection</a:t>
            </a:r>
            <a:endParaRPr sz="3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98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Antidiuretic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(ADH)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Can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inhibit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urine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production</a:t>
            </a:r>
            <a:endParaRPr sz="3000">
              <a:latin typeface="Arial MT"/>
              <a:cs typeface="Arial MT"/>
            </a:endParaRPr>
          </a:p>
          <a:p>
            <a:pPr marL="699770" marR="238125" lvl="1" indent="-230504">
              <a:lnSpc>
                <a:spcPts val="2880"/>
              </a:lnSpc>
              <a:spcBef>
                <a:spcPts val="177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In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large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amounts,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causes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vasoconstriction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leading </a:t>
            </a:r>
            <a:r>
              <a:rPr sz="3000" spc="-1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increased blood pressure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(vasopressin)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68247"/>
            <a:ext cx="7904987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932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3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Posterior</a:t>
            </a:r>
            <a:r>
              <a:rPr spc="25" dirty="0"/>
              <a:t> </a:t>
            </a:r>
            <a:r>
              <a:rPr spc="-5" dirty="0"/>
              <a:t>Pituitary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1143000"/>
              <a:ext cx="3759015" cy="52578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79194" y="6125667"/>
            <a:ext cx="71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9.5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409" y="468247"/>
            <a:ext cx="3185423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3214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Thyroid</a:t>
            </a:r>
            <a:r>
              <a:rPr spc="-50" dirty="0"/>
              <a:t> </a:t>
            </a:r>
            <a:r>
              <a:rPr spc="-5" dirty="0"/>
              <a:t>Gland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9740" y="1688905"/>
            <a:ext cx="7853045" cy="368109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0" dirty="0">
                <a:latin typeface="Arial MT"/>
                <a:cs typeface="Arial MT"/>
              </a:rPr>
              <a:t>Found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at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base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throat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ts val="3260"/>
              </a:lnSpc>
              <a:spcBef>
                <a:spcPts val="202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Consists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two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lobes and a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connecting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isthmus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5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Produces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two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Thyroid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hormone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8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Calcitonin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409" y="468247"/>
            <a:ext cx="3185423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3214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Thyroid</a:t>
            </a:r>
            <a:r>
              <a:rPr spc="-50" dirty="0"/>
              <a:t> </a:t>
            </a:r>
            <a:r>
              <a:rPr spc="-5" dirty="0"/>
              <a:t>Gland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700" y="1752600"/>
            <a:ext cx="7267194" cy="43592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40739" y="5851042"/>
            <a:ext cx="71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9.6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429" y="477403"/>
            <a:ext cx="3935183" cy="5127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3946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Thyroid</a:t>
            </a:r>
            <a:r>
              <a:rPr spc="-60" dirty="0"/>
              <a:t> </a:t>
            </a:r>
            <a:r>
              <a:rPr spc="-5" dirty="0"/>
              <a:t>Hormone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4340" y="1555130"/>
            <a:ext cx="7796530" cy="407797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735"/>
              </a:spcBef>
              <a:buClr>
                <a:srgbClr val="FF6600"/>
              </a:buClr>
              <a:buFont typeface="Symbol"/>
              <a:buChar char=""/>
              <a:tabLst>
                <a:tab pos="381000" algn="l"/>
              </a:tabLst>
            </a:pPr>
            <a:r>
              <a:rPr sz="3400" spc="-5" dirty="0">
                <a:latin typeface="Arial MT"/>
                <a:cs typeface="Arial MT"/>
              </a:rPr>
              <a:t>Major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metabolic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hormone</a:t>
            </a:r>
            <a:endParaRPr sz="3400">
              <a:latin typeface="Arial MT"/>
              <a:cs typeface="Arial MT"/>
            </a:endParaRPr>
          </a:p>
          <a:p>
            <a:pPr marL="381000" marR="1385570" indent="-342900">
              <a:lnSpc>
                <a:spcPts val="3670"/>
              </a:lnSpc>
              <a:spcBef>
                <a:spcPts val="2095"/>
              </a:spcBef>
              <a:buClr>
                <a:srgbClr val="FF6600"/>
              </a:buClr>
              <a:buFont typeface="Symbol"/>
              <a:buChar char=""/>
              <a:tabLst>
                <a:tab pos="381000" algn="l"/>
              </a:tabLst>
            </a:pPr>
            <a:r>
              <a:rPr sz="3400" spc="-5" dirty="0">
                <a:latin typeface="Arial MT"/>
                <a:cs typeface="Arial MT"/>
              </a:rPr>
              <a:t>Composed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two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active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iodine-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containing hormones</a:t>
            </a:r>
            <a:endParaRPr sz="3400">
              <a:latin typeface="Arial MT"/>
              <a:cs typeface="Arial MT"/>
            </a:endParaRPr>
          </a:p>
          <a:p>
            <a:pPr marL="725170" marR="1017269" lvl="1" indent="-230504">
              <a:lnSpc>
                <a:spcPts val="3240"/>
              </a:lnSpc>
              <a:spcBef>
                <a:spcPts val="2039"/>
              </a:spcBef>
              <a:buClr>
                <a:srgbClr val="FF6600"/>
              </a:buClr>
              <a:buFont typeface="Symbol"/>
              <a:buChar char=""/>
              <a:tabLst>
                <a:tab pos="725805" algn="l"/>
              </a:tabLst>
            </a:pPr>
            <a:r>
              <a:rPr sz="3000" spc="-5" dirty="0">
                <a:latin typeface="Arial MT"/>
                <a:cs typeface="Arial MT"/>
              </a:rPr>
              <a:t>Thyroxine </a:t>
            </a:r>
            <a:r>
              <a:rPr sz="3000" dirty="0">
                <a:latin typeface="Arial MT"/>
                <a:cs typeface="Arial MT"/>
              </a:rPr>
              <a:t>(T</a:t>
            </a:r>
            <a:r>
              <a:rPr sz="3000" baseline="-20833" dirty="0">
                <a:latin typeface="Arial MT"/>
                <a:cs typeface="Arial MT"/>
              </a:rPr>
              <a:t>4</a:t>
            </a:r>
            <a:r>
              <a:rPr sz="3000" dirty="0">
                <a:latin typeface="Arial MT"/>
                <a:cs typeface="Arial MT"/>
              </a:rPr>
              <a:t>) – </a:t>
            </a:r>
            <a:r>
              <a:rPr sz="3000" spc="-5" dirty="0">
                <a:latin typeface="Arial MT"/>
                <a:cs typeface="Arial MT"/>
              </a:rPr>
              <a:t>secreted by thyroid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follicles</a:t>
            </a:r>
            <a:endParaRPr sz="3000">
              <a:latin typeface="Arial MT"/>
              <a:cs typeface="Arial MT"/>
            </a:endParaRPr>
          </a:p>
          <a:p>
            <a:pPr marL="725170" marR="30480" lvl="1" indent="-230504">
              <a:lnSpc>
                <a:spcPts val="3240"/>
              </a:lnSpc>
              <a:spcBef>
                <a:spcPts val="1805"/>
              </a:spcBef>
              <a:buClr>
                <a:srgbClr val="FF6600"/>
              </a:buClr>
              <a:buFont typeface="Symbol"/>
              <a:buChar char=""/>
              <a:tabLst>
                <a:tab pos="725805" algn="l"/>
              </a:tabLst>
            </a:pPr>
            <a:r>
              <a:rPr sz="3000" spc="-10" dirty="0">
                <a:latin typeface="Arial MT"/>
                <a:cs typeface="Arial MT"/>
              </a:rPr>
              <a:t>Triiodothyronine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(T</a:t>
            </a:r>
            <a:r>
              <a:rPr sz="3000" spc="-7" baseline="-20833" dirty="0">
                <a:latin typeface="Arial MT"/>
                <a:cs typeface="Arial MT"/>
              </a:rPr>
              <a:t>3</a:t>
            </a:r>
            <a:r>
              <a:rPr sz="3000" spc="-5" dirty="0">
                <a:latin typeface="Arial MT"/>
                <a:cs typeface="Arial MT"/>
              </a:rPr>
              <a:t>)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5" dirty="0">
                <a:latin typeface="Arial MT"/>
                <a:cs typeface="Arial MT"/>
              </a:rPr>
              <a:t>conversion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</a:t>
            </a:r>
            <a:r>
              <a:rPr sz="3000" baseline="-20833" dirty="0">
                <a:latin typeface="Arial MT"/>
                <a:cs typeface="Arial MT"/>
              </a:rPr>
              <a:t>4</a:t>
            </a:r>
            <a:r>
              <a:rPr sz="3000" spc="419" baseline="-20833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at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target </a:t>
            </a:r>
            <a:r>
              <a:rPr sz="3000" dirty="0">
                <a:latin typeface="Arial MT"/>
                <a:cs typeface="Arial MT"/>
              </a:rPr>
              <a:t>tissues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076" y="468247"/>
            <a:ext cx="2216252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2254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Calcitonin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102350"/>
            <a:chOff x="-12700" y="0"/>
            <a:chExt cx="9080500" cy="610235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9676" y="1295400"/>
              <a:ext cx="4419279" cy="47942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3540" y="1343913"/>
            <a:ext cx="4003040" cy="53831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31800" marR="133985" indent="-342900">
              <a:lnSpc>
                <a:spcPct val="90000"/>
              </a:lnSpc>
              <a:spcBef>
                <a:spcPts val="484"/>
              </a:spcBef>
              <a:buClr>
                <a:srgbClr val="FF6600"/>
              </a:buClr>
              <a:buFont typeface="Symbol"/>
              <a:buChar char=""/>
              <a:tabLst>
                <a:tab pos="431165" algn="l"/>
                <a:tab pos="431800" algn="l"/>
              </a:tabLst>
            </a:pPr>
            <a:r>
              <a:rPr sz="3200" dirty="0">
                <a:latin typeface="Arial MT"/>
                <a:cs typeface="Arial MT"/>
              </a:rPr>
              <a:t>Decreases </a:t>
            </a:r>
            <a:r>
              <a:rPr sz="3200" spc="-5" dirty="0">
                <a:latin typeface="Arial MT"/>
                <a:cs typeface="Arial MT"/>
              </a:rPr>
              <a:t>blood </a:t>
            </a:r>
            <a:r>
              <a:rPr sz="3200" dirty="0">
                <a:latin typeface="Arial MT"/>
                <a:cs typeface="Arial MT"/>
              </a:rPr>
              <a:t> calcium levels by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causing its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deposition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endParaRPr sz="3200" dirty="0">
              <a:latin typeface="Arial MT"/>
              <a:cs typeface="Arial MT"/>
            </a:endParaRPr>
          </a:p>
          <a:p>
            <a:pPr marL="431800" marR="899160" indent="-342900">
              <a:lnSpc>
                <a:spcPct val="90000"/>
              </a:lnSpc>
              <a:spcBef>
                <a:spcPts val="1920"/>
              </a:spcBef>
              <a:buClr>
                <a:srgbClr val="FF6600"/>
              </a:buClr>
              <a:buFont typeface="Symbol"/>
              <a:buChar char=""/>
              <a:tabLst>
                <a:tab pos="431165" algn="l"/>
                <a:tab pos="431800" algn="l"/>
              </a:tabLst>
            </a:pPr>
            <a:r>
              <a:rPr sz="3200" spc="-5" dirty="0">
                <a:latin typeface="Arial MT"/>
                <a:cs typeface="Arial MT"/>
              </a:rPr>
              <a:t>Antagonistic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parathyroid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hormone</a:t>
            </a:r>
            <a:endParaRPr sz="3200" dirty="0">
              <a:latin typeface="Arial MT"/>
              <a:cs typeface="Arial MT"/>
            </a:endParaRPr>
          </a:p>
          <a:p>
            <a:pPr marL="431800" marR="878205" indent="-342900" algn="just">
              <a:lnSpc>
                <a:spcPts val="3460"/>
              </a:lnSpc>
              <a:spcBef>
                <a:spcPts val="1970"/>
              </a:spcBef>
              <a:buClr>
                <a:srgbClr val="FF6600"/>
              </a:buClr>
              <a:buFont typeface="Symbol"/>
              <a:buChar char=""/>
              <a:tabLst>
                <a:tab pos="431800" algn="l"/>
              </a:tabLst>
            </a:pPr>
            <a:r>
              <a:rPr sz="3200" dirty="0">
                <a:latin typeface="Arial MT"/>
                <a:cs typeface="Arial MT"/>
              </a:rPr>
              <a:t>Produced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by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 </a:t>
            </a:r>
            <a:r>
              <a:rPr sz="3200" spc="-8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(parafollicular) </a:t>
            </a:r>
            <a:r>
              <a:rPr sz="3200" spc="-8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cells</a:t>
            </a: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1000" spc="-10" dirty="0">
                <a:latin typeface="Times New Roman"/>
                <a:cs typeface="Times New Roman"/>
              </a:rPr>
              <a:t>Copyright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©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Pearson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Education,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Inc.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publishing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 Benjamin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Cumming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5428" y="6278067"/>
            <a:ext cx="71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9.9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73" y="468247"/>
            <a:ext cx="4335574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4373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Parathyroid</a:t>
            </a:r>
            <a:r>
              <a:rPr spc="-20" dirty="0"/>
              <a:t> </a:t>
            </a:r>
            <a:r>
              <a:rPr spc="-5" dirty="0"/>
              <a:t>Glands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570990"/>
            <a:ext cx="7422515" cy="45104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331470" indent="-342900">
              <a:lnSpc>
                <a:spcPts val="3679"/>
              </a:lnSpc>
              <a:spcBef>
                <a:spcPts val="55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35" dirty="0">
                <a:latin typeface="Arial MT"/>
                <a:cs typeface="Arial MT"/>
              </a:rPr>
              <a:t>Tiny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masses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posterior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thyroid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57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Secrete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parathyroid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</a:t>
            </a:r>
            <a:endParaRPr sz="3400">
              <a:latin typeface="Arial MT"/>
              <a:cs typeface="Arial MT"/>
            </a:endParaRPr>
          </a:p>
          <a:p>
            <a:pPr marL="699770" marR="5080" lvl="1" indent="-230504">
              <a:lnSpc>
                <a:spcPts val="3240"/>
              </a:lnSpc>
              <a:spcBef>
                <a:spcPts val="209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Stimulate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osterclasts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remove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calcium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from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>
              <a:latin typeface="Arial MT"/>
              <a:cs typeface="Arial MT"/>
            </a:endParaRPr>
          </a:p>
          <a:p>
            <a:pPr marL="699770" marR="411480" lvl="1" indent="-230504">
              <a:lnSpc>
                <a:spcPts val="324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Stimulate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kidneys and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intestine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absorb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more</a:t>
            </a:r>
            <a:r>
              <a:rPr sz="3000" dirty="0">
                <a:latin typeface="Arial MT"/>
                <a:cs typeface="Arial MT"/>
              </a:rPr>
              <a:t> calcium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Raise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calcium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levels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blood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" y="468247"/>
            <a:ext cx="6364224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6374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Chemistry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Hormones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328345"/>
            <a:ext cx="7013575" cy="462407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0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Amino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acid-based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Proteins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44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Peptides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44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Amines</a:t>
            </a:r>
            <a:endParaRPr sz="3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38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Steroids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– made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from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cholesterol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ts val="3670"/>
              </a:lnSpc>
              <a:spcBef>
                <a:spcPts val="210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Prostaglandins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– made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from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highly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active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lipids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468247"/>
            <a:ext cx="3525012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35261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Adrenal</a:t>
            </a:r>
            <a:r>
              <a:rPr spc="-45" dirty="0"/>
              <a:t> </a:t>
            </a:r>
            <a:r>
              <a:rPr spc="-5" dirty="0"/>
              <a:t>Glands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785950"/>
            <a:ext cx="7330440" cy="320294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0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70" dirty="0">
                <a:latin typeface="Arial MT"/>
                <a:cs typeface="Arial MT"/>
              </a:rPr>
              <a:t>Two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glands</a:t>
            </a:r>
            <a:endParaRPr sz="3400">
              <a:latin typeface="Arial MT"/>
              <a:cs typeface="Arial MT"/>
            </a:endParaRPr>
          </a:p>
          <a:p>
            <a:pPr marL="699770" marR="5080" lvl="1" indent="-230504">
              <a:lnSpc>
                <a:spcPts val="3240"/>
              </a:lnSpc>
              <a:spcBef>
                <a:spcPts val="209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Cortex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5" dirty="0">
                <a:latin typeface="Arial MT"/>
                <a:cs typeface="Arial MT"/>
              </a:rPr>
              <a:t>outer glandular region in three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layers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Medulla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5" dirty="0">
                <a:latin typeface="Arial MT"/>
                <a:cs typeface="Arial MT"/>
              </a:rPr>
              <a:t>inner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neural tissue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region</a:t>
            </a:r>
            <a:endParaRPr sz="3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Sits </a:t>
            </a:r>
            <a:r>
              <a:rPr sz="3400" spc="-15" dirty="0">
                <a:latin typeface="Arial MT"/>
                <a:cs typeface="Arial MT"/>
              </a:rPr>
              <a:t>on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top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kidneys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68247"/>
            <a:ext cx="7283195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311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25" dirty="0"/>
              <a:t> </a:t>
            </a:r>
            <a:r>
              <a:rPr spc="-5" dirty="0"/>
              <a:t>of the Adrenal</a:t>
            </a:r>
            <a:r>
              <a:rPr spc="15" dirty="0"/>
              <a:t> </a:t>
            </a:r>
            <a:r>
              <a:rPr spc="-5" dirty="0"/>
              <a:t>Cortex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9740" y="1146426"/>
            <a:ext cx="7871459" cy="483425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9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Mineralocorticoids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(mainly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aldosterone)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Produced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outer adrenal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cortex</a:t>
            </a:r>
            <a:endParaRPr sz="3000">
              <a:latin typeface="Arial MT"/>
              <a:cs typeface="Arial MT"/>
            </a:endParaRPr>
          </a:p>
          <a:p>
            <a:pPr marL="699770" marR="271145" lvl="1" indent="-230504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Regulate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mineral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content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blood,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30" dirty="0">
                <a:latin typeface="Arial MT"/>
                <a:cs typeface="Arial MT"/>
              </a:rPr>
              <a:t>water,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electrolyte balance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8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60" dirty="0">
                <a:latin typeface="Arial MT"/>
                <a:cs typeface="Arial MT"/>
              </a:rPr>
              <a:t>Target</a:t>
            </a:r>
            <a:r>
              <a:rPr sz="3000" spc="-5" dirty="0">
                <a:latin typeface="Arial MT"/>
                <a:cs typeface="Arial MT"/>
              </a:rPr>
              <a:t> organ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 </a:t>
            </a: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5" dirty="0">
                <a:latin typeface="Arial MT"/>
                <a:cs typeface="Arial MT"/>
              </a:rPr>
              <a:t>kidney</a:t>
            </a:r>
            <a:endParaRPr sz="3000">
              <a:latin typeface="Arial MT"/>
              <a:cs typeface="Arial MT"/>
            </a:endParaRPr>
          </a:p>
          <a:p>
            <a:pPr marL="699770" marR="1304290" lvl="1" indent="-230504">
              <a:lnSpc>
                <a:spcPts val="2880"/>
              </a:lnSpc>
              <a:spcBef>
                <a:spcPts val="178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Production stimulated by renin and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aldosterone</a:t>
            </a:r>
            <a:endParaRPr sz="3000">
              <a:latin typeface="Arial MT"/>
              <a:cs typeface="Arial MT"/>
            </a:endParaRPr>
          </a:p>
          <a:p>
            <a:pPr marL="699770" marR="608965" lvl="1" indent="-230504">
              <a:lnSpc>
                <a:spcPct val="80000"/>
              </a:lnSpc>
              <a:spcBef>
                <a:spcPts val="182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Production inhibited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atrial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natriuretic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peptide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68247"/>
            <a:ext cx="7283195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311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25" dirty="0"/>
              <a:t> </a:t>
            </a:r>
            <a:r>
              <a:rPr spc="-5" dirty="0"/>
              <a:t>of the Adrenal</a:t>
            </a:r>
            <a:r>
              <a:rPr spc="15" dirty="0"/>
              <a:t> </a:t>
            </a:r>
            <a:r>
              <a:rPr spc="-5" dirty="0"/>
              <a:t>Cortex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1900" y="1292225"/>
              <a:ext cx="6921500" cy="50323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8194" y="6079642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9.10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68247"/>
            <a:ext cx="7283195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311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25" dirty="0"/>
              <a:t> </a:t>
            </a:r>
            <a:r>
              <a:rPr spc="-5" dirty="0"/>
              <a:t>of the Adrenal</a:t>
            </a:r>
            <a:r>
              <a:rPr spc="15" dirty="0"/>
              <a:t> </a:t>
            </a:r>
            <a:r>
              <a:rPr spc="-5" dirty="0"/>
              <a:t>Cortex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9740" y="1629917"/>
            <a:ext cx="7993380" cy="4424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Glucocorticoids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(including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cortisone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cortisol)</a:t>
            </a:r>
            <a:endParaRPr sz="3400">
              <a:latin typeface="Arial MT"/>
              <a:cs typeface="Arial MT"/>
            </a:endParaRPr>
          </a:p>
          <a:p>
            <a:pPr marL="699770" marR="29845" lvl="1" indent="-230504">
              <a:lnSpc>
                <a:spcPts val="3240"/>
              </a:lnSpc>
              <a:spcBef>
                <a:spcPts val="2039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Produced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middle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adrenal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cortex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Promote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normal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metabolism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44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Help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resist</a:t>
            </a:r>
            <a:r>
              <a:rPr sz="3000" spc="-5" dirty="0">
                <a:latin typeface="Arial MT"/>
                <a:cs typeface="Arial MT"/>
              </a:rPr>
              <a:t> long-term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stressors</a:t>
            </a:r>
            <a:endParaRPr sz="3000">
              <a:latin typeface="Arial MT"/>
              <a:cs typeface="Arial MT"/>
            </a:endParaRPr>
          </a:p>
          <a:p>
            <a:pPr marL="699770" marR="393065" lvl="1" indent="-230504">
              <a:lnSpc>
                <a:spcPts val="3240"/>
              </a:lnSpc>
              <a:spcBef>
                <a:spcPts val="185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Released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response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increased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blood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levels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1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ACTH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68247"/>
            <a:ext cx="7283195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311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25" dirty="0"/>
              <a:t> </a:t>
            </a:r>
            <a:r>
              <a:rPr spc="-5" dirty="0"/>
              <a:t>of the Adrenal</a:t>
            </a:r>
            <a:r>
              <a:rPr spc="15" dirty="0"/>
              <a:t> </a:t>
            </a:r>
            <a:r>
              <a:rPr spc="-5" dirty="0"/>
              <a:t>Cortex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9740" y="1846275"/>
            <a:ext cx="7694295" cy="292036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0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Sex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  <a:p>
            <a:pPr marL="699770" marR="5080" lvl="1" indent="-230504">
              <a:lnSpc>
                <a:spcPts val="3240"/>
              </a:lnSpc>
              <a:spcBef>
                <a:spcPts val="209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Produced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inner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adrenal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cortex</a:t>
            </a:r>
            <a:endParaRPr sz="3000">
              <a:latin typeface="Arial MT"/>
              <a:cs typeface="Arial MT"/>
            </a:endParaRPr>
          </a:p>
          <a:p>
            <a:pPr marL="699770" marR="598170" lvl="1" indent="-230504">
              <a:lnSpc>
                <a:spcPts val="3240"/>
              </a:lnSpc>
              <a:spcBef>
                <a:spcPts val="180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Androgens (male) and some estrogen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(female)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32" y="468247"/>
            <a:ext cx="7549769" cy="4211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592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20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the Adrenal</a:t>
            </a:r>
            <a:r>
              <a:rPr spc="10" dirty="0"/>
              <a:t> </a:t>
            </a:r>
            <a:r>
              <a:rPr spc="-5" dirty="0"/>
              <a:t>Medulla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850517"/>
            <a:ext cx="7470140" cy="34823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1089025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Produces two similar hormones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(catecholamines)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63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Epinephrine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44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Norepinephrine</a:t>
            </a:r>
            <a:endParaRPr sz="3000">
              <a:latin typeface="Arial MT"/>
              <a:cs typeface="Arial MT"/>
            </a:endParaRPr>
          </a:p>
          <a:p>
            <a:pPr marL="355600" marR="5080" indent="-342900">
              <a:lnSpc>
                <a:spcPts val="3670"/>
              </a:lnSpc>
              <a:spcBef>
                <a:spcPts val="185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These hormones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prepare</a:t>
            </a:r>
            <a:r>
              <a:rPr sz="3400" spc="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body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deal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with short-term</a:t>
            </a:r>
            <a:r>
              <a:rPr sz="3400" spc="4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stress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113014" y="6429648"/>
            <a:ext cx="824229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" y="457579"/>
            <a:ext cx="8369934" cy="1308735"/>
            <a:chOff x="188976" y="457579"/>
            <a:chExt cx="8369934" cy="1308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389" y="457579"/>
              <a:ext cx="8054469" cy="4716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76" y="754380"/>
              <a:ext cx="6902196" cy="1011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Roles</a:t>
            </a:r>
            <a:r>
              <a:rPr sz="3600" spc="-15" dirty="0"/>
              <a:t> </a:t>
            </a:r>
            <a:r>
              <a:rPr sz="3600" dirty="0"/>
              <a:t>of</a:t>
            </a:r>
            <a:r>
              <a:rPr sz="3600" spc="-30" dirty="0"/>
              <a:t> </a:t>
            </a:r>
            <a:r>
              <a:rPr sz="3600" spc="-5" dirty="0"/>
              <a:t>the</a:t>
            </a:r>
            <a:r>
              <a:rPr sz="3600" spc="-15" dirty="0"/>
              <a:t> </a:t>
            </a:r>
            <a:r>
              <a:rPr sz="3600" dirty="0"/>
              <a:t>Hypothalamus</a:t>
            </a:r>
            <a:r>
              <a:rPr sz="3600" spc="-45" dirty="0"/>
              <a:t> </a:t>
            </a:r>
            <a:r>
              <a:rPr sz="3600" dirty="0"/>
              <a:t>and</a:t>
            </a:r>
            <a:r>
              <a:rPr sz="3600" spc="-15" dirty="0"/>
              <a:t> </a:t>
            </a:r>
            <a:r>
              <a:rPr sz="3600" dirty="0"/>
              <a:t>Adrenal </a:t>
            </a:r>
            <a:r>
              <a:rPr sz="3600" spc="-985" dirty="0"/>
              <a:t> </a:t>
            </a:r>
            <a:r>
              <a:rPr sz="3600" spc="-5" dirty="0"/>
              <a:t>Glands in</a:t>
            </a:r>
            <a:r>
              <a:rPr sz="3600" dirty="0"/>
              <a:t> </a:t>
            </a:r>
            <a:r>
              <a:rPr sz="3600" spc="-10" dirty="0"/>
              <a:t>the</a:t>
            </a:r>
            <a:r>
              <a:rPr sz="3600" dirty="0"/>
              <a:t> Stress </a:t>
            </a:r>
            <a:r>
              <a:rPr sz="3600" spc="-5" dirty="0"/>
              <a:t>Response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6356350"/>
            <a:chOff x="-12700" y="0"/>
            <a:chExt cx="9080500" cy="635635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0" y="1643126"/>
              <a:ext cx="6578600" cy="47005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928609" y="6125667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9.12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77403"/>
            <a:ext cx="3717035" cy="412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3752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Pancreatic</a:t>
            </a:r>
            <a:r>
              <a:rPr spc="-25" dirty="0"/>
              <a:t> </a:t>
            </a:r>
            <a:r>
              <a:rPr spc="-5" dirty="0"/>
              <a:t>Islets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3540" y="1180363"/>
            <a:ext cx="7557770" cy="548767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431800" indent="-342900">
              <a:lnSpc>
                <a:spcPct val="100000"/>
              </a:lnSpc>
              <a:spcBef>
                <a:spcPts val="1735"/>
              </a:spcBef>
              <a:buClr>
                <a:srgbClr val="FF6600"/>
              </a:buClr>
              <a:buFont typeface="Symbol"/>
              <a:buChar char=""/>
              <a:tabLst>
                <a:tab pos="431800" algn="l"/>
              </a:tabLst>
            </a:pP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pancreas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mixed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gland</a:t>
            </a:r>
            <a:endParaRPr sz="3400" dirty="0">
              <a:latin typeface="Arial MT"/>
              <a:cs typeface="Arial MT"/>
            </a:endParaRPr>
          </a:p>
          <a:p>
            <a:pPr marL="431800" marR="498475" indent="-342900">
              <a:lnSpc>
                <a:spcPts val="3670"/>
              </a:lnSpc>
              <a:spcBef>
                <a:spcPts val="2095"/>
              </a:spcBef>
              <a:buClr>
                <a:srgbClr val="FF6600"/>
              </a:buClr>
              <a:buFont typeface="Symbol"/>
              <a:buChar char=""/>
              <a:tabLst>
                <a:tab pos="431800" algn="l"/>
              </a:tabLst>
            </a:pP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islets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of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pancreas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produce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 dirty="0">
              <a:latin typeface="Arial MT"/>
              <a:cs typeface="Arial MT"/>
            </a:endParaRPr>
          </a:p>
          <a:p>
            <a:pPr marL="775970" marR="5080" lvl="1" indent="-230504">
              <a:lnSpc>
                <a:spcPts val="324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776605" algn="l"/>
              </a:tabLst>
            </a:pPr>
            <a:r>
              <a:rPr sz="3000" dirty="0">
                <a:latin typeface="Arial MT"/>
                <a:cs typeface="Arial MT"/>
              </a:rPr>
              <a:t>Insulin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allows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glucose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5" dirty="0">
                <a:latin typeface="Arial MT"/>
                <a:cs typeface="Arial MT"/>
              </a:rPr>
              <a:t> cross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plasma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membranes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from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beta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775970" marR="217170" lvl="1" indent="-230504">
              <a:lnSpc>
                <a:spcPts val="324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776605" algn="l"/>
              </a:tabLst>
            </a:pPr>
            <a:r>
              <a:rPr sz="3000" spc="-5" dirty="0">
                <a:latin typeface="Arial MT"/>
                <a:cs typeface="Arial MT"/>
              </a:rPr>
              <a:t>Glucagon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allows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glucose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enter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blood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from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alpha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775970" marR="469265" lvl="1" indent="-230504">
              <a:lnSpc>
                <a:spcPts val="324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776605" algn="l"/>
              </a:tabLst>
            </a:pPr>
            <a:r>
              <a:rPr sz="3000" spc="-5" dirty="0">
                <a:latin typeface="Arial MT"/>
                <a:cs typeface="Arial MT"/>
              </a:rPr>
              <a:t>These hormones are antagonists </a:t>
            </a:r>
            <a:r>
              <a:rPr sz="3000" dirty="0">
                <a:latin typeface="Arial MT"/>
                <a:cs typeface="Arial MT"/>
              </a:rPr>
              <a:t>that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maintain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blood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sugar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homeostasis</a:t>
            </a:r>
            <a:endParaRPr sz="3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1000" spc="-10" dirty="0">
                <a:latin typeface="Times New Roman"/>
                <a:cs typeface="Times New Roman"/>
              </a:rPr>
              <a:t>Copyright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©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Pearson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Education,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Inc.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publishing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Benjamin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Cummings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77403"/>
            <a:ext cx="3717035" cy="412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3752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Pancreatic</a:t>
            </a:r>
            <a:r>
              <a:rPr spc="-25" dirty="0"/>
              <a:t> </a:t>
            </a:r>
            <a:r>
              <a:rPr spc="-5" dirty="0"/>
              <a:t>Islets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727" y="2139519"/>
            <a:ext cx="8036293" cy="37056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8340" y="5820867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9.13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291" y="443863"/>
            <a:ext cx="7048605" cy="4213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5577"/>
            <a:ext cx="7063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Pancreatic</a:t>
            </a:r>
            <a:r>
              <a:rPr sz="3200" spc="-20" dirty="0"/>
              <a:t> </a:t>
            </a:r>
            <a:r>
              <a:rPr sz="3200" spc="-5" dirty="0"/>
              <a:t>Hormones</a:t>
            </a:r>
            <a:r>
              <a:rPr sz="3200" spc="-25" dirty="0"/>
              <a:t> </a:t>
            </a:r>
            <a:r>
              <a:rPr sz="3200" spc="-5" dirty="0"/>
              <a:t>and Blood</a:t>
            </a:r>
            <a:r>
              <a:rPr sz="3200" spc="-10" dirty="0"/>
              <a:t> </a:t>
            </a:r>
            <a:r>
              <a:rPr sz="3200" spc="-5" dirty="0"/>
              <a:t>Sugar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857250"/>
              <a:ext cx="6019800" cy="56197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4540" y="6155842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9.14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00" y="468247"/>
            <a:ext cx="7176649" cy="4211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227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Mechanisms</a:t>
            </a:r>
            <a:r>
              <a:rPr spc="30" dirty="0"/>
              <a:t> </a:t>
            </a:r>
            <a:r>
              <a:rPr spc="-5" dirty="0"/>
              <a:t>of </a:t>
            </a:r>
            <a:r>
              <a:rPr spc="-10" dirty="0"/>
              <a:t>Hormone</a:t>
            </a:r>
            <a:r>
              <a:rPr spc="35" dirty="0"/>
              <a:t> </a:t>
            </a:r>
            <a:r>
              <a:rPr spc="-5" dirty="0"/>
              <a:t>Action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2028266"/>
            <a:ext cx="8039734" cy="33940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22225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Hormones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15" dirty="0">
                <a:latin typeface="Arial MT"/>
                <a:cs typeface="Arial MT"/>
              </a:rPr>
              <a:t>affect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only certain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tissues or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(target</a:t>
            </a:r>
            <a:r>
              <a:rPr sz="3400" spc="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or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organs)</a:t>
            </a:r>
            <a:endParaRPr sz="3400">
              <a:latin typeface="Arial MT"/>
              <a:cs typeface="Arial MT"/>
            </a:endParaRPr>
          </a:p>
          <a:p>
            <a:pPr marL="355600" marR="384175" indent="-342900">
              <a:lnSpc>
                <a:spcPts val="367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70" dirty="0">
                <a:latin typeface="Arial MT"/>
                <a:cs typeface="Arial MT"/>
              </a:rPr>
              <a:t>Target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must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have specific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receptors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ts val="367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Hormone binding influences the working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cells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468247"/>
            <a:ext cx="2875788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2933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Pineal</a:t>
            </a:r>
            <a:r>
              <a:rPr spc="-55" dirty="0"/>
              <a:t> </a:t>
            </a:r>
            <a:r>
              <a:rPr spc="-5" dirty="0"/>
              <a:t>Gland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744069"/>
            <a:ext cx="7877809" cy="3898265"/>
          </a:xfrm>
          <a:prstGeom prst="rect">
            <a:avLst/>
          </a:prstGeom>
        </p:spPr>
        <p:txBody>
          <a:bodyPr vert="horz" wrap="square" lIns="0" tIns="2724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1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Found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third</a:t>
            </a:r>
            <a:r>
              <a:rPr sz="3400" spc="-5" dirty="0">
                <a:latin typeface="Arial MT"/>
                <a:cs typeface="Arial MT"/>
              </a:rPr>
              <a:t> ventricle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brain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204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Secretes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melatonin</a:t>
            </a:r>
            <a:endParaRPr sz="3400">
              <a:latin typeface="Arial MT"/>
              <a:cs typeface="Arial MT"/>
            </a:endParaRPr>
          </a:p>
          <a:p>
            <a:pPr marL="699770" marR="7620" lvl="1" indent="-230504">
              <a:lnSpc>
                <a:spcPct val="10000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Helps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establish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body’s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wake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sleep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cycles</a:t>
            </a:r>
            <a:endParaRPr sz="3000">
              <a:latin typeface="Arial MT"/>
              <a:cs typeface="Arial MT"/>
            </a:endParaRPr>
          </a:p>
          <a:p>
            <a:pPr marL="699770" marR="588010" lvl="1" indent="-230504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May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have other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as-yet-unsubstantiated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functions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" y="477403"/>
            <a:ext cx="1819656" cy="5127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183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Thy</a:t>
            </a:r>
            <a:r>
              <a:rPr spc="-20" dirty="0"/>
              <a:t>m</a:t>
            </a:r>
            <a:r>
              <a:rPr spc="-5" dirty="0"/>
              <a:t>us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744142"/>
            <a:ext cx="8072755" cy="326707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Located posterior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sternum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2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Largest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infants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children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2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Produces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thymosin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Matures some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types </a:t>
            </a:r>
            <a:r>
              <a:rPr sz="3000" dirty="0">
                <a:latin typeface="Arial MT"/>
                <a:cs typeface="Arial MT"/>
              </a:rPr>
              <a:t>of white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blood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8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Important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developing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immune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system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84" y="468247"/>
            <a:ext cx="5635915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5671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Ovaries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014576"/>
            <a:ext cx="8240395" cy="493776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Estrogens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35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Produced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by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Graafian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follicles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or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the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placenta</a:t>
            </a:r>
            <a:endParaRPr sz="2900">
              <a:latin typeface="Arial MT"/>
              <a:cs typeface="Arial MT"/>
            </a:endParaRPr>
          </a:p>
          <a:p>
            <a:pPr marL="699770" marR="779780" lvl="1" indent="-230504">
              <a:lnSpc>
                <a:spcPct val="80000"/>
              </a:lnSpc>
              <a:spcBef>
                <a:spcPts val="174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Stimulates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the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development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secondary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female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characteristics</a:t>
            </a:r>
            <a:endParaRPr sz="29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4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Matures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female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reproductive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organs</a:t>
            </a:r>
            <a:endParaRPr sz="2900">
              <a:latin typeface="Arial MT"/>
              <a:cs typeface="Arial MT"/>
            </a:endParaRPr>
          </a:p>
          <a:p>
            <a:pPr marL="699770" marR="5080" lvl="1" indent="-230504">
              <a:lnSpc>
                <a:spcPts val="2780"/>
              </a:lnSpc>
              <a:spcBef>
                <a:spcPts val="172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Helps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prepare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the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uterus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to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receive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fertilized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spc="5" dirty="0">
                <a:latin typeface="Arial MT"/>
                <a:cs typeface="Arial MT"/>
              </a:rPr>
              <a:t>egg</a:t>
            </a:r>
            <a:endParaRPr sz="29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Helps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maintain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pregnancy</a:t>
            </a:r>
            <a:endParaRPr sz="29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4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Prepares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the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breasts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to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produce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milk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84" y="468247"/>
            <a:ext cx="5635915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5671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Ovaries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709750"/>
            <a:ext cx="7606665" cy="356044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0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Progesterone</a:t>
            </a:r>
            <a:endParaRPr sz="34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Produced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the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corpus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luteum</a:t>
            </a:r>
            <a:endParaRPr sz="3000">
              <a:latin typeface="Arial MT"/>
              <a:cs typeface="Arial MT"/>
            </a:endParaRPr>
          </a:p>
          <a:p>
            <a:pPr marL="699770" marR="720090" lvl="1" indent="-230504">
              <a:lnSpc>
                <a:spcPts val="3240"/>
              </a:lnSpc>
              <a:spcBef>
                <a:spcPts val="184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Acts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estrogen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 bring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about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menstrual cycle</a:t>
            </a:r>
            <a:endParaRPr sz="3000">
              <a:latin typeface="Arial MT"/>
              <a:cs typeface="Arial MT"/>
            </a:endParaRPr>
          </a:p>
          <a:p>
            <a:pPr marL="699770" marR="5080" lvl="1" indent="-230504">
              <a:lnSpc>
                <a:spcPts val="3240"/>
              </a:lnSpc>
              <a:spcBef>
                <a:spcPts val="180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Helps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dirty="0">
                <a:latin typeface="Arial MT"/>
                <a:cs typeface="Arial MT"/>
              </a:rPr>
              <a:t> the </a:t>
            </a:r>
            <a:r>
              <a:rPr sz="3000" spc="-5" dirty="0">
                <a:latin typeface="Arial MT"/>
                <a:cs typeface="Arial MT"/>
              </a:rPr>
              <a:t>implantation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embryo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 uterus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55" y="468247"/>
            <a:ext cx="5410030" cy="4211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5446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Hormones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Testes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096721"/>
            <a:ext cx="7775575" cy="52666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marR="118110" indent="-342900">
              <a:lnSpc>
                <a:spcPts val="3260"/>
              </a:lnSpc>
              <a:spcBef>
                <a:spcPts val="89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Interstitial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testes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hormone-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producing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5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Produce several</a:t>
            </a:r>
            <a:r>
              <a:rPr sz="3400" spc="-10" dirty="0">
                <a:latin typeface="Arial MT"/>
                <a:cs typeface="Arial MT"/>
              </a:rPr>
              <a:t> androgens</a:t>
            </a:r>
            <a:endParaRPr sz="3400">
              <a:latin typeface="Arial MT"/>
              <a:cs typeface="Arial MT"/>
            </a:endParaRPr>
          </a:p>
          <a:p>
            <a:pPr marL="355600" marR="815340" indent="-342900">
              <a:lnSpc>
                <a:spcPct val="8000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35" dirty="0">
                <a:latin typeface="Arial MT"/>
                <a:cs typeface="Arial MT"/>
              </a:rPr>
              <a:t>Testosterone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most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important </a:t>
            </a:r>
            <a:r>
              <a:rPr sz="3400" spc="-9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androgen</a:t>
            </a:r>
            <a:endParaRPr sz="3400">
              <a:latin typeface="Arial MT"/>
              <a:cs typeface="Arial MT"/>
            </a:endParaRPr>
          </a:p>
          <a:p>
            <a:pPr marL="699770" marR="5080" lvl="1" indent="-230504">
              <a:lnSpc>
                <a:spcPts val="2880"/>
              </a:lnSpc>
              <a:spcBef>
                <a:spcPts val="202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Responsible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adult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male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secondary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sex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characteristics</a:t>
            </a:r>
            <a:endParaRPr sz="3000">
              <a:latin typeface="Arial MT"/>
              <a:cs typeface="Arial MT"/>
            </a:endParaRPr>
          </a:p>
          <a:p>
            <a:pPr marL="699770" marR="192405" lvl="1" indent="-230504">
              <a:lnSpc>
                <a:spcPts val="288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spc="-5" dirty="0">
                <a:latin typeface="Arial MT"/>
                <a:cs typeface="Arial MT"/>
              </a:rPr>
              <a:t>Promotes </a:t>
            </a:r>
            <a:r>
              <a:rPr sz="3000" dirty="0">
                <a:latin typeface="Arial MT"/>
                <a:cs typeface="Arial MT"/>
              </a:rPr>
              <a:t>growth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maturation</a:t>
            </a:r>
            <a:r>
              <a:rPr sz="3000" dirty="0">
                <a:latin typeface="Arial MT"/>
                <a:cs typeface="Arial MT"/>
              </a:rPr>
              <a:t> 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male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reproductive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system</a:t>
            </a:r>
            <a:endParaRPr sz="30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10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3000" dirty="0">
                <a:latin typeface="Arial MT"/>
                <a:cs typeface="Arial MT"/>
              </a:rPr>
              <a:t>Required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sperm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cell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production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88976"/>
            <a:ext cx="8658225" cy="1731645"/>
            <a:chOff x="158495" y="188976"/>
            <a:chExt cx="8658225" cy="1731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374" y="468247"/>
              <a:ext cx="3498861" cy="425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6075" y="188976"/>
              <a:ext cx="833627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5240" y="188976"/>
              <a:ext cx="4991100" cy="1121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5" y="798576"/>
              <a:ext cx="3317748" cy="11216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8771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</a:t>
            </a:r>
            <a:r>
              <a:rPr dirty="0"/>
              <a:t> </a:t>
            </a:r>
            <a:r>
              <a:rPr spc="-5" dirty="0"/>
              <a:t>Hormone-Producing</a:t>
            </a:r>
            <a:r>
              <a:rPr spc="55" dirty="0"/>
              <a:t> </a:t>
            </a:r>
            <a:r>
              <a:rPr spc="-5" dirty="0"/>
              <a:t>Tissues </a:t>
            </a:r>
            <a:r>
              <a:rPr spc="-1095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Organs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9740" y="1973097"/>
            <a:ext cx="6678295" cy="3808729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2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Parts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small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intestine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2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Parts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stomach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Kidneys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2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0" dirty="0">
                <a:latin typeface="Arial MT"/>
                <a:cs typeface="Arial MT"/>
              </a:rPr>
              <a:t>Heart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ts val="3270"/>
              </a:lnSpc>
              <a:spcBef>
                <a:spcPts val="201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Many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other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areas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have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scattered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endocrine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06" y="468247"/>
            <a:ext cx="7889869" cy="4211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7931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Endocrine</a:t>
            </a:r>
            <a:r>
              <a:rPr spc="15" dirty="0"/>
              <a:t> </a:t>
            </a:r>
            <a:r>
              <a:rPr spc="-5" dirty="0"/>
              <a:t>Function</a:t>
            </a:r>
            <a:r>
              <a:rPr spc="1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 Placenta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950466"/>
            <a:ext cx="7753350" cy="3394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215900" indent="-342900">
              <a:lnSpc>
                <a:spcPts val="3679"/>
              </a:lnSpc>
              <a:spcBef>
                <a:spcPts val="55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Produces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that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maintain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</a:t>
            </a:r>
            <a:r>
              <a:rPr sz="3400" spc="-9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pregnancy</a:t>
            </a:r>
            <a:endParaRPr sz="3400">
              <a:latin typeface="Arial MT"/>
              <a:cs typeface="Arial MT"/>
            </a:endParaRPr>
          </a:p>
          <a:p>
            <a:pPr marL="355600" marR="912494" indent="-342900">
              <a:lnSpc>
                <a:spcPts val="3670"/>
              </a:lnSpc>
              <a:spcBef>
                <a:spcPts val="203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Some hormones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play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part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delivery of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baby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ts val="367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Produces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HCG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addition to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estrogen,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progesterone,</a:t>
            </a:r>
            <a:r>
              <a:rPr sz="3400" spc="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other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407287"/>
            <a:ext cx="7085330" cy="1391285"/>
            <a:chOff x="158495" y="407287"/>
            <a:chExt cx="7085330" cy="1391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97" y="407287"/>
              <a:ext cx="6737769" cy="5173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676656"/>
              <a:ext cx="4786884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Developmental</a:t>
            </a:r>
            <a:r>
              <a:rPr spc="30" dirty="0"/>
              <a:t> </a:t>
            </a:r>
            <a:r>
              <a:rPr spc="-5" dirty="0"/>
              <a:t>Aspects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dirty="0"/>
              <a:t>the </a:t>
            </a:r>
            <a:r>
              <a:rPr spc="-1095" dirty="0"/>
              <a:t> </a:t>
            </a:r>
            <a:r>
              <a:rPr spc="-5" dirty="0"/>
              <a:t>Endocrine</a:t>
            </a:r>
            <a:r>
              <a:rPr spc="15" dirty="0"/>
              <a:t> </a:t>
            </a:r>
            <a:r>
              <a:rPr spc="-5" dirty="0"/>
              <a:t>System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9740" y="1714626"/>
            <a:ext cx="8201025" cy="435673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5600" marR="17145" indent="-342900">
              <a:lnSpc>
                <a:spcPct val="80000"/>
              </a:lnSpc>
              <a:spcBef>
                <a:spcPts val="91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Most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endocrine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 operate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smoothly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until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old age</a:t>
            </a:r>
            <a:endParaRPr sz="3400">
              <a:latin typeface="Arial MT"/>
              <a:cs typeface="Arial MT"/>
            </a:endParaRPr>
          </a:p>
          <a:p>
            <a:pPr marL="699770" marR="1171575" lvl="1" indent="-230504">
              <a:lnSpc>
                <a:spcPct val="80000"/>
              </a:lnSpc>
              <a:spcBef>
                <a:spcPts val="205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Menopause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is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brought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about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by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lack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efficiency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the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ovaries</a:t>
            </a:r>
            <a:endParaRPr sz="2900">
              <a:latin typeface="Arial MT"/>
              <a:cs typeface="Arial MT"/>
            </a:endParaRPr>
          </a:p>
          <a:p>
            <a:pPr marL="699770" marR="348615" lvl="1" indent="-230504">
              <a:lnSpc>
                <a:spcPts val="2790"/>
              </a:lnSpc>
              <a:spcBef>
                <a:spcPts val="1715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Problems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associated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with reduced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estrogen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are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common</a:t>
            </a:r>
            <a:endParaRPr sz="2900">
              <a:latin typeface="Arial MT"/>
              <a:cs typeface="Arial MT"/>
            </a:endParaRPr>
          </a:p>
          <a:p>
            <a:pPr marL="699770" lvl="1" indent="-230504">
              <a:lnSpc>
                <a:spcPct val="100000"/>
              </a:lnSpc>
              <a:spcBef>
                <a:spcPts val="106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Growth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hormone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production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declines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with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age</a:t>
            </a:r>
            <a:endParaRPr sz="2900">
              <a:latin typeface="Arial MT"/>
              <a:cs typeface="Arial MT"/>
            </a:endParaRPr>
          </a:p>
          <a:p>
            <a:pPr marL="699770" marR="189230" lvl="1" indent="-230504">
              <a:lnSpc>
                <a:spcPts val="2790"/>
              </a:lnSpc>
              <a:spcBef>
                <a:spcPts val="1710"/>
              </a:spcBef>
              <a:buClr>
                <a:srgbClr val="FF6600"/>
              </a:buClr>
              <a:buFont typeface="Symbol"/>
              <a:buChar char=""/>
              <a:tabLst>
                <a:tab pos="700405" algn="l"/>
              </a:tabLst>
            </a:pPr>
            <a:r>
              <a:rPr sz="2900" dirty="0">
                <a:latin typeface="Arial MT"/>
                <a:cs typeface="Arial MT"/>
              </a:rPr>
              <a:t>Many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endocrine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glands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decrease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output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with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age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95" y="468247"/>
            <a:ext cx="6591441" cy="5219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662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Effects</a:t>
            </a:r>
            <a:r>
              <a:rPr spc="-45" dirty="0"/>
              <a:t> </a:t>
            </a:r>
            <a:r>
              <a:rPr spc="-5" dirty="0"/>
              <a:t>Caused by</a:t>
            </a:r>
            <a:r>
              <a:rPr spc="-20" dirty="0"/>
              <a:t> </a:t>
            </a:r>
            <a:r>
              <a:rPr spc="-5" dirty="0"/>
              <a:t>Hormones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2004136"/>
            <a:ext cx="7948930" cy="31870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marR="1711960" indent="-34290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0" dirty="0">
                <a:latin typeface="Arial MT"/>
                <a:cs typeface="Arial MT"/>
              </a:rPr>
              <a:t>Changes </a:t>
            </a:r>
            <a:r>
              <a:rPr sz="3400" spc="-5" dirty="0">
                <a:latin typeface="Arial MT"/>
                <a:cs typeface="Arial MT"/>
              </a:rPr>
              <a:t>in plasma membrane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permeability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electrical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state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57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Synthesis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of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proteins,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such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enzymes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Activation </a:t>
            </a:r>
            <a:r>
              <a:rPr sz="3400" spc="-10" dirty="0">
                <a:latin typeface="Arial MT"/>
                <a:cs typeface="Arial MT"/>
              </a:rPr>
              <a:t>or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inactivation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enzymes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Stimulation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mitosis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335" y="468247"/>
            <a:ext cx="5382597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5419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Steroid</a:t>
            </a:r>
            <a:r>
              <a:rPr spc="-20" dirty="0"/>
              <a:t> </a:t>
            </a:r>
            <a:r>
              <a:rPr spc="-5" dirty="0"/>
              <a:t>Hormone</a:t>
            </a:r>
            <a:r>
              <a:rPr spc="20" dirty="0"/>
              <a:t> </a:t>
            </a:r>
            <a:r>
              <a:rPr spc="-5" dirty="0"/>
              <a:t>Action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418590"/>
            <a:ext cx="8069580" cy="48450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375920" indent="-342900">
              <a:lnSpc>
                <a:spcPts val="3679"/>
              </a:lnSpc>
              <a:spcBef>
                <a:spcPts val="55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15" dirty="0">
                <a:latin typeface="Arial MT"/>
                <a:cs typeface="Arial MT"/>
              </a:rPr>
              <a:t>Diffuse </a:t>
            </a:r>
            <a:r>
              <a:rPr sz="3400" spc="-5" dirty="0">
                <a:latin typeface="Arial MT"/>
                <a:cs typeface="Arial MT"/>
              </a:rPr>
              <a:t>through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plasma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membrane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target</a:t>
            </a:r>
            <a:r>
              <a:rPr sz="3400" spc="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cells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57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Enter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nucleus</a:t>
            </a:r>
            <a:endParaRPr sz="3400">
              <a:latin typeface="Arial MT"/>
              <a:cs typeface="Arial MT"/>
            </a:endParaRPr>
          </a:p>
          <a:p>
            <a:pPr marL="355600" marR="1061720" indent="-342900">
              <a:lnSpc>
                <a:spcPts val="3670"/>
              </a:lnSpc>
              <a:spcBef>
                <a:spcPts val="209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Bind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specific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within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 </a:t>
            </a:r>
            <a:r>
              <a:rPr sz="3400" spc="-9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nucleus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Bind to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specific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sites on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15" dirty="0">
                <a:latin typeface="Arial MT"/>
                <a:cs typeface="Arial MT"/>
              </a:rPr>
              <a:t>cell’s</a:t>
            </a:r>
            <a:r>
              <a:rPr sz="3400" spc="-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DNA</a:t>
            </a:r>
            <a:endParaRPr sz="3400">
              <a:latin typeface="Arial MT"/>
              <a:cs typeface="Arial MT"/>
            </a:endParaRPr>
          </a:p>
          <a:p>
            <a:pPr marL="355600" marR="5080" indent="-342900">
              <a:lnSpc>
                <a:spcPts val="3670"/>
              </a:lnSpc>
              <a:spcBef>
                <a:spcPts val="210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Activate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genes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that</a:t>
            </a:r>
            <a:r>
              <a:rPr sz="3400" spc="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result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synthesis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new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335" y="468247"/>
            <a:ext cx="5382597" cy="4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5419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Steroid</a:t>
            </a:r>
            <a:r>
              <a:rPr spc="-20" dirty="0"/>
              <a:t> </a:t>
            </a:r>
            <a:r>
              <a:rPr spc="-5" dirty="0"/>
              <a:t>Hormone</a:t>
            </a:r>
            <a:r>
              <a:rPr spc="20" dirty="0"/>
              <a:t> </a:t>
            </a:r>
            <a:r>
              <a:rPr spc="-5" dirty="0"/>
              <a:t>Action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6261735"/>
            <a:chOff x="-12700" y="0"/>
            <a:chExt cx="9080500" cy="62617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1219250"/>
              <a:ext cx="4889500" cy="50292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175628" y="6049467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9.1a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91" y="477403"/>
            <a:ext cx="6216548" cy="412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6266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Nonsteroid Hormone</a:t>
            </a:r>
            <a:r>
              <a:rPr spc="20" dirty="0"/>
              <a:t> </a:t>
            </a:r>
            <a:r>
              <a:rPr spc="-5" dirty="0"/>
              <a:t>Action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180363"/>
            <a:ext cx="8020684" cy="505269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3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Hormone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binds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to </a:t>
            </a:r>
            <a:r>
              <a:rPr sz="3400" spc="-5" dirty="0">
                <a:latin typeface="Arial MT"/>
                <a:cs typeface="Arial MT"/>
              </a:rPr>
              <a:t>a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membrane</a:t>
            </a:r>
            <a:r>
              <a:rPr sz="3400" spc="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receptor</a:t>
            </a:r>
            <a:endParaRPr sz="3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Hormone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does </a:t>
            </a:r>
            <a:r>
              <a:rPr sz="3400" spc="-5" dirty="0">
                <a:latin typeface="Arial MT"/>
                <a:cs typeface="Arial MT"/>
              </a:rPr>
              <a:t>not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enter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cell</a:t>
            </a:r>
            <a:endParaRPr sz="3400">
              <a:latin typeface="Arial MT"/>
              <a:cs typeface="Arial MT"/>
            </a:endParaRPr>
          </a:p>
          <a:p>
            <a:pPr marL="355600" marR="1376045" indent="-342900">
              <a:lnSpc>
                <a:spcPts val="3679"/>
              </a:lnSpc>
              <a:spcBef>
                <a:spcPts val="2090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Sets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25" dirty="0">
                <a:latin typeface="Arial MT"/>
                <a:cs typeface="Arial MT"/>
              </a:rPr>
              <a:t>off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 series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reactions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that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activates an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enzyme</a:t>
            </a:r>
            <a:endParaRPr sz="3400">
              <a:latin typeface="Arial MT"/>
              <a:cs typeface="Arial MT"/>
            </a:endParaRPr>
          </a:p>
          <a:p>
            <a:pPr marL="355600" marR="650240" indent="-342900">
              <a:lnSpc>
                <a:spcPts val="3670"/>
              </a:lnSpc>
              <a:spcBef>
                <a:spcPts val="203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Catalyzes a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reaction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that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produces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second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messenger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molecule</a:t>
            </a:r>
            <a:endParaRPr sz="3400">
              <a:latin typeface="Arial MT"/>
              <a:cs typeface="Arial MT"/>
            </a:endParaRPr>
          </a:p>
          <a:p>
            <a:pPr marL="355600" marR="29209" indent="-342900">
              <a:lnSpc>
                <a:spcPts val="3670"/>
              </a:lnSpc>
              <a:spcBef>
                <a:spcPts val="2045"/>
              </a:spcBef>
              <a:buClr>
                <a:srgbClr val="FF6600"/>
              </a:buClr>
              <a:buFont typeface="Symbol"/>
              <a:buChar char=""/>
              <a:tabLst>
                <a:tab pos="355600" algn="l"/>
              </a:tabLst>
            </a:pPr>
            <a:r>
              <a:rPr sz="3400" spc="-5" dirty="0">
                <a:latin typeface="Arial MT"/>
                <a:cs typeface="Arial MT"/>
              </a:rPr>
              <a:t>Oversees</a:t>
            </a:r>
            <a:r>
              <a:rPr sz="3400" spc="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additional intracellular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changes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promote</a:t>
            </a:r>
            <a:r>
              <a:rPr sz="3400" spc="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 specific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response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91" y="477403"/>
            <a:ext cx="6216548" cy="412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4053"/>
            <a:ext cx="6266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Nonsteroid Hormone</a:t>
            </a:r>
            <a:r>
              <a:rPr spc="20" dirty="0"/>
              <a:t> </a:t>
            </a:r>
            <a:r>
              <a:rPr spc="-5" dirty="0"/>
              <a:t>Action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6318250"/>
            <a:chOff x="-12700" y="0"/>
            <a:chExt cx="9080500" cy="631825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1295400"/>
                  </a:moveTo>
                  <a:lnTo>
                    <a:pt x="152400" y="12954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1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2926" y="1219187"/>
              <a:ext cx="4889624" cy="50863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175628" y="6049467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9.1b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1311</Words>
  <Application>Microsoft Office PowerPoint</Application>
  <PresentationFormat>عرض على الشاشة (4:3)</PresentationFormat>
  <Paragraphs>232</Paragraphs>
  <Slides>47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3" baseType="lpstr">
      <vt:lpstr>Arial MT</vt:lpstr>
      <vt:lpstr>Calibri</vt:lpstr>
      <vt:lpstr>Symbol</vt:lpstr>
      <vt:lpstr>Times New Roman</vt:lpstr>
      <vt:lpstr>Verdana</vt:lpstr>
      <vt:lpstr>Office Theme</vt:lpstr>
      <vt:lpstr>The Endocrine System</vt:lpstr>
      <vt:lpstr>Hormone Overview</vt:lpstr>
      <vt:lpstr>The Chemistry of Hormones</vt:lpstr>
      <vt:lpstr>Mechanisms of Hormone Action</vt:lpstr>
      <vt:lpstr>Effects Caused by Hormones</vt:lpstr>
      <vt:lpstr>Steroid Hormone Action</vt:lpstr>
      <vt:lpstr>Steroid Hormone Action</vt:lpstr>
      <vt:lpstr>Nonsteroid Hormone Action</vt:lpstr>
      <vt:lpstr>Nonsteroid Hormone Action</vt:lpstr>
      <vt:lpstr>Control of Hormone Release</vt:lpstr>
      <vt:lpstr>Hormonal Stimuli of Endocrine  Glands</vt:lpstr>
      <vt:lpstr>Humoral Stimuli of Endocrine  Glands</vt:lpstr>
      <vt:lpstr>Neural Stimuli of Endocrine Glands</vt:lpstr>
      <vt:lpstr>Location of Major Endrocrine Organs</vt:lpstr>
      <vt:lpstr>Pituitary Gland</vt:lpstr>
      <vt:lpstr>Hormones of the Anterior Pituitary</vt:lpstr>
      <vt:lpstr>Hormones of the Anterior Pituitary</vt:lpstr>
      <vt:lpstr>Growth Hormone (GH)</vt:lpstr>
      <vt:lpstr>Functions of Other Anterior Pituitary  Hormones</vt:lpstr>
      <vt:lpstr>Functions of Other Anterior Pituitary  Hormones</vt:lpstr>
      <vt:lpstr>Functions of Other Anterior Pituitary  Hormones</vt:lpstr>
      <vt:lpstr>Pituitary - Hypothalamus  Relationship</vt:lpstr>
      <vt:lpstr>Hormones of the Posterior Pituitary</vt:lpstr>
      <vt:lpstr>Hormones of the Posterior Pituitary</vt:lpstr>
      <vt:lpstr>Thyroid Gland</vt:lpstr>
      <vt:lpstr>Thyroid Gland</vt:lpstr>
      <vt:lpstr>Thyroid Hormone</vt:lpstr>
      <vt:lpstr>Calcitonin</vt:lpstr>
      <vt:lpstr>Parathyroid Glands</vt:lpstr>
      <vt:lpstr>Adrenal Glands</vt:lpstr>
      <vt:lpstr>Hormones of the Adrenal Cortex</vt:lpstr>
      <vt:lpstr>Hormones of the Adrenal Cortex</vt:lpstr>
      <vt:lpstr>Hormones of the Adrenal Cortex</vt:lpstr>
      <vt:lpstr>Hormones of the Adrenal Cortex</vt:lpstr>
      <vt:lpstr>Hormones of the Adrenal Medulla</vt:lpstr>
      <vt:lpstr>Roles of the Hypothalamus and Adrenal  Glands in the Stress Response</vt:lpstr>
      <vt:lpstr>Pancreatic Islets</vt:lpstr>
      <vt:lpstr>Pancreatic Islets</vt:lpstr>
      <vt:lpstr>Pancreatic Hormones and Blood Sugar</vt:lpstr>
      <vt:lpstr>Pineal Gland</vt:lpstr>
      <vt:lpstr>Thymus</vt:lpstr>
      <vt:lpstr>Hormones of the Ovaries</vt:lpstr>
      <vt:lpstr>Hormones of the Ovaries</vt:lpstr>
      <vt:lpstr>Hormones of the Testes</vt:lpstr>
      <vt:lpstr>Other Hormone-Producing Tissues  and Organs</vt:lpstr>
      <vt:lpstr>Endocrine Function of the Placenta</vt:lpstr>
      <vt:lpstr>Developmental Aspects of the  Endocrine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pc</cp:lastModifiedBy>
  <cp:revision>2</cp:revision>
  <dcterms:created xsi:type="dcterms:W3CDTF">2022-12-20T10:48:57Z</dcterms:created>
  <dcterms:modified xsi:type="dcterms:W3CDTF">2022-12-21T05:35:18Z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2022-12-20T00:00:00Z</vt:filetime>
  </property>
</Properties>
</file>