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C0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C0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C0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540" y="351789"/>
            <a:ext cx="19380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C0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304" y="1281430"/>
            <a:ext cx="807339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9.png"/><Relationship Id="rId21" Type="http://schemas.openxmlformats.org/officeDocument/2006/relationships/image" Target="../media/image64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16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26.png"/><Relationship Id="rId19" Type="http://schemas.openxmlformats.org/officeDocument/2006/relationships/image" Target="../media/image62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jpg"/><Relationship Id="rId7" Type="http://schemas.openxmlformats.org/officeDocument/2006/relationships/image" Target="../media/image96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94.jp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484" y="67056"/>
            <a:ext cx="9022080" cy="6697980"/>
            <a:chOff x="62484" y="67056"/>
            <a:chExt cx="9022080" cy="6697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" y="70104"/>
              <a:ext cx="9012936" cy="66918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532" y="70104"/>
              <a:ext cx="9013190" cy="6692265"/>
            </a:xfrm>
            <a:custGeom>
              <a:avLst/>
              <a:gdLst/>
              <a:ahLst/>
              <a:cxnLst/>
              <a:rect l="l" t="t" r="r" b="b"/>
              <a:pathLst>
                <a:path w="9013190" h="6692265">
                  <a:moveTo>
                    <a:pt x="0" y="329819"/>
                  </a:moveTo>
                  <a:lnTo>
                    <a:pt x="3576" y="281088"/>
                  </a:lnTo>
                  <a:lnTo>
                    <a:pt x="13965" y="234576"/>
                  </a:lnTo>
                  <a:lnTo>
                    <a:pt x="30656" y="190791"/>
                  </a:lnTo>
                  <a:lnTo>
                    <a:pt x="53139" y="150245"/>
                  </a:lnTo>
                  <a:lnTo>
                    <a:pt x="80905" y="113448"/>
                  </a:lnTo>
                  <a:lnTo>
                    <a:pt x="113441" y="80911"/>
                  </a:lnTo>
                  <a:lnTo>
                    <a:pt x="150240" y="53144"/>
                  </a:lnTo>
                  <a:lnTo>
                    <a:pt x="190789" y="30660"/>
                  </a:lnTo>
                  <a:lnTo>
                    <a:pt x="234580" y="13967"/>
                  </a:lnTo>
                  <a:lnTo>
                    <a:pt x="281102" y="3576"/>
                  </a:lnTo>
                  <a:lnTo>
                    <a:pt x="329844" y="0"/>
                  </a:lnTo>
                  <a:lnTo>
                    <a:pt x="8683117" y="0"/>
                  </a:lnTo>
                  <a:lnTo>
                    <a:pt x="8731847" y="3576"/>
                  </a:lnTo>
                  <a:lnTo>
                    <a:pt x="8778359" y="13967"/>
                  </a:lnTo>
                  <a:lnTo>
                    <a:pt x="8822144" y="30660"/>
                  </a:lnTo>
                  <a:lnTo>
                    <a:pt x="8862690" y="53144"/>
                  </a:lnTo>
                  <a:lnTo>
                    <a:pt x="8899487" y="80911"/>
                  </a:lnTo>
                  <a:lnTo>
                    <a:pt x="8932024" y="113448"/>
                  </a:lnTo>
                  <a:lnTo>
                    <a:pt x="8959791" y="150245"/>
                  </a:lnTo>
                  <a:lnTo>
                    <a:pt x="8982275" y="190791"/>
                  </a:lnTo>
                  <a:lnTo>
                    <a:pt x="8998968" y="234576"/>
                  </a:lnTo>
                  <a:lnTo>
                    <a:pt x="9009359" y="281088"/>
                  </a:lnTo>
                  <a:lnTo>
                    <a:pt x="9012936" y="329819"/>
                  </a:lnTo>
                  <a:lnTo>
                    <a:pt x="9012936" y="6362026"/>
                  </a:lnTo>
                  <a:lnTo>
                    <a:pt x="9009359" y="6410769"/>
                  </a:lnTo>
                  <a:lnTo>
                    <a:pt x="8998968" y="6457290"/>
                  </a:lnTo>
                  <a:lnTo>
                    <a:pt x="8982275" y="6501081"/>
                  </a:lnTo>
                  <a:lnTo>
                    <a:pt x="8959791" y="6541631"/>
                  </a:lnTo>
                  <a:lnTo>
                    <a:pt x="8932024" y="6578430"/>
                  </a:lnTo>
                  <a:lnTo>
                    <a:pt x="8899487" y="6610967"/>
                  </a:lnTo>
                  <a:lnTo>
                    <a:pt x="8862690" y="6638733"/>
                  </a:lnTo>
                  <a:lnTo>
                    <a:pt x="8822144" y="6661216"/>
                  </a:lnTo>
                  <a:lnTo>
                    <a:pt x="8778359" y="6677908"/>
                  </a:lnTo>
                  <a:lnTo>
                    <a:pt x="8731847" y="6688297"/>
                  </a:lnTo>
                  <a:lnTo>
                    <a:pt x="8683117" y="6691873"/>
                  </a:lnTo>
                  <a:lnTo>
                    <a:pt x="329844" y="6691873"/>
                  </a:lnTo>
                  <a:lnTo>
                    <a:pt x="281102" y="6688297"/>
                  </a:lnTo>
                  <a:lnTo>
                    <a:pt x="234580" y="6677908"/>
                  </a:lnTo>
                  <a:lnTo>
                    <a:pt x="190789" y="6661216"/>
                  </a:lnTo>
                  <a:lnTo>
                    <a:pt x="150240" y="6638733"/>
                  </a:lnTo>
                  <a:lnTo>
                    <a:pt x="113441" y="6610967"/>
                  </a:lnTo>
                  <a:lnTo>
                    <a:pt x="80905" y="6578430"/>
                  </a:lnTo>
                  <a:lnTo>
                    <a:pt x="53139" y="6541631"/>
                  </a:lnTo>
                  <a:lnTo>
                    <a:pt x="30656" y="6501081"/>
                  </a:lnTo>
                  <a:lnTo>
                    <a:pt x="13965" y="6457290"/>
                  </a:lnTo>
                  <a:lnTo>
                    <a:pt x="3576" y="6410769"/>
                  </a:lnTo>
                  <a:lnTo>
                    <a:pt x="0" y="6362026"/>
                  </a:lnTo>
                  <a:lnTo>
                    <a:pt x="0" y="32981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gdLst/>
              <a:ahLst/>
              <a:cxn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4" y="2976372"/>
              <a:ext cx="9022080" cy="111760"/>
            </a:xfrm>
            <a:custGeom>
              <a:avLst/>
              <a:gdLst/>
              <a:ahLst/>
              <a:cxnLst/>
              <a:rect l="l" t="t" r="r" b="b"/>
              <a:pathLst>
                <a:path w="9022080" h="111760">
                  <a:moveTo>
                    <a:pt x="9022080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22080" y="111251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484" y="1517903"/>
            <a:ext cx="9022080" cy="145859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379730" rIns="0" bIns="0" rtlCol="0">
            <a:spAutoFit/>
          </a:bodyPr>
          <a:lstStyle/>
          <a:p>
            <a:pPr marL="994410">
              <a:lnSpc>
                <a:spcPct val="100000"/>
              </a:lnSpc>
              <a:spcBef>
                <a:spcPts val="2990"/>
              </a:spcBef>
            </a:pPr>
            <a:r>
              <a:rPr sz="4000" u="none" spc="-90" dirty="0">
                <a:solidFill>
                  <a:srgbClr val="FFFFFF"/>
                </a:solidFill>
              </a:rPr>
              <a:t>HISTOLOGY</a:t>
            </a:r>
            <a:r>
              <a:rPr sz="4000" u="none" spc="20" dirty="0">
                <a:solidFill>
                  <a:srgbClr val="FFFFFF"/>
                </a:solidFill>
              </a:rPr>
              <a:t> </a:t>
            </a:r>
            <a:r>
              <a:rPr sz="4000" u="none" spc="-30" dirty="0">
                <a:solidFill>
                  <a:srgbClr val="FFFFFF"/>
                </a:solidFill>
              </a:rPr>
              <a:t>OF</a:t>
            </a:r>
            <a:r>
              <a:rPr sz="4000" u="none" spc="-5" dirty="0">
                <a:solidFill>
                  <a:srgbClr val="FFFFFF"/>
                </a:solidFill>
              </a:rPr>
              <a:t> </a:t>
            </a:r>
            <a:r>
              <a:rPr sz="4000" u="none" spc="-105" dirty="0">
                <a:solidFill>
                  <a:srgbClr val="FFFFFF"/>
                </a:solidFill>
              </a:rPr>
              <a:t>URINARY</a:t>
            </a:r>
            <a:r>
              <a:rPr sz="4000" u="none" spc="-10" dirty="0">
                <a:solidFill>
                  <a:srgbClr val="FFFFFF"/>
                </a:solidFill>
              </a:rPr>
              <a:t> </a:t>
            </a:r>
            <a:r>
              <a:rPr sz="4000" u="none" spc="-55" dirty="0">
                <a:solidFill>
                  <a:srgbClr val="FFFFFF"/>
                </a:solidFill>
              </a:rPr>
              <a:t>SYSTEM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2250" y="519430"/>
            <a:ext cx="36963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u="none" spc="-35" dirty="0">
                <a:solidFill>
                  <a:srgbClr val="000000"/>
                </a:solidFill>
                <a:latin typeface="Times New Roman"/>
                <a:cs typeface="Times New Roman"/>
              </a:rPr>
              <a:t>Renal</a:t>
            </a:r>
            <a:r>
              <a:rPr sz="2600" b="1" u="none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Medulla</a:t>
            </a:r>
            <a:r>
              <a:rPr sz="2600" b="1" u="none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u="none" spc="-35" dirty="0">
                <a:solidFill>
                  <a:srgbClr val="000000"/>
                </a:solidFill>
                <a:latin typeface="Times New Roman"/>
                <a:cs typeface="Times New Roman"/>
              </a:rPr>
              <a:t>(Pyramids)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3603" y="1615427"/>
            <a:ext cx="5951220" cy="715010"/>
            <a:chOff x="1403603" y="1615427"/>
            <a:chExt cx="5951220" cy="715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03" y="1732787"/>
              <a:ext cx="2217420" cy="3886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135" y="1615427"/>
              <a:ext cx="2084832" cy="7147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799" y="1751075"/>
              <a:ext cx="2133600" cy="304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2203" y="1732787"/>
              <a:ext cx="1912620" cy="3886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9974" y="1666494"/>
            <a:ext cx="2129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  <a:tab pos="2116455" algn="l"/>
              </a:tabLst>
            </a:pPr>
            <a:r>
              <a:rPr sz="2400" u="sng" spc="-60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u="sng" spc="-25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Outer</a:t>
            </a:r>
            <a:r>
              <a:rPr sz="2400" u="sng" spc="-90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40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Medulla	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02579" y="1615427"/>
            <a:ext cx="1991995" cy="715010"/>
            <a:chOff x="5402579" y="1615427"/>
            <a:chExt cx="1991995" cy="71501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02579" y="1615427"/>
              <a:ext cx="1991868" cy="7147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6399" y="1751075"/>
              <a:ext cx="1828800" cy="304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486399" y="1751075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13019" y="1666494"/>
            <a:ext cx="157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Times New Roman"/>
                <a:cs typeface="Times New Roman"/>
              </a:rPr>
              <a:t>In</a:t>
            </a:r>
            <a:r>
              <a:rPr sz="2400" spc="-140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Medulla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1480" y="2834627"/>
            <a:ext cx="1914525" cy="715010"/>
            <a:chOff x="411480" y="2834627"/>
            <a:chExt cx="1914525" cy="71501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004" y="2951988"/>
              <a:ext cx="1912620" cy="3886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480" y="2834627"/>
              <a:ext cx="1914144" cy="714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2970276"/>
              <a:ext cx="1828800" cy="3048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7200" y="2970276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2" y="31021"/>
                  </a:lnTo>
                  <a:lnTo>
                    <a:pt x="14879" y="14874"/>
                  </a:lnTo>
                  <a:lnTo>
                    <a:pt x="31027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7" y="300809"/>
                  </a:lnTo>
                  <a:lnTo>
                    <a:pt x="14879" y="289925"/>
                  </a:lnTo>
                  <a:lnTo>
                    <a:pt x="3992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0979" y="2885389"/>
            <a:ext cx="1498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Outer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stripes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22804" y="2834627"/>
            <a:ext cx="1912620" cy="715010"/>
            <a:chOff x="2622804" y="2834627"/>
            <a:chExt cx="1912620" cy="7150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2804" y="2951988"/>
              <a:ext cx="1912620" cy="3886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8524" y="2834627"/>
              <a:ext cx="1821179" cy="7147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7000" y="2970276"/>
              <a:ext cx="1828800" cy="3048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667000" y="2970276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878327" y="2885389"/>
            <a:ext cx="14084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Times New Roman"/>
                <a:cs typeface="Times New Roman"/>
              </a:rPr>
              <a:t>I</a:t>
            </a:r>
            <a:r>
              <a:rPr sz="2400" spc="-160" dirty="0">
                <a:latin typeface="Times New Roman"/>
                <a:cs typeface="Times New Roman"/>
              </a:rPr>
              <a:t>n</a:t>
            </a:r>
            <a:r>
              <a:rPr sz="2400" spc="-55" dirty="0">
                <a:latin typeface="Times New Roman"/>
                <a:cs typeface="Times New Roman"/>
              </a:rPr>
              <a:t>ner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st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spc="-80" dirty="0">
                <a:latin typeface="Times New Roman"/>
                <a:cs typeface="Times New Roman"/>
              </a:rPr>
              <a:t>i</a:t>
            </a:r>
            <a:r>
              <a:rPr sz="2400" spc="-135" dirty="0">
                <a:latin typeface="Times New Roman"/>
                <a:cs typeface="Times New Roman"/>
              </a:rPr>
              <a:t>p</a:t>
            </a:r>
            <a:r>
              <a:rPr sz="2400" spc="-140" dirty="0">
                <a:latin typeface="Times New Roman"/>
                <a:cs typeface="Times New Roman"/>
              </a:rPr>
              <a:t>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8015" y="824496"/>
            <a:ext cx="6250305" cy="4265930"/>
            <a:chOff x="128015" y="824496"/>
            <a:chExt cx="6250305" cy="426593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10812" y="824496"/>
              <a:ext cx="414540" cy="70102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335039" y="838961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5">
                  <a:moveTo>
                    <a:pt x="16498" y="285388"/>
                  </a:moveTo>
                  <a:lnTo>
                    <a:pt x="9376" y="287782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8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5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8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5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8"/>
                  </a:lnTo>
                  <a:lnTo>
                    <a:pt x="107428" y="418718"/>
                  </a:lnTo>
                  <a:lnTo>
                    <a:pt x="168761" y="314071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5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5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5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13176" y="1261871"/>
              <a:ext cx="2075688" cy="1143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353561" y="1294637"/>
              <a:ext cx="1981200" cy="1905"/>
            </a:xfrm>
            <a:custGeom>
              <a:avLst/>
              <a:gdLst/>
              <a:ahLst/>
              <a:cxnLst/>
              <a:rect l="l" t="t" r="r" b="b"/>
              <a:pathLst>
                <a:path w="1981200" h="1905">
                  <a:moveTo>
                    <a:pt x="0" y="0"/>
                  </a:moveTo>
                  <a:lnTo>
                    <a:pt x="1981200" y="1650"/>
                  </a:lnTo>
                </a:path>
              </a:pathLst>
            </a:custGeom>
            <a:ln w="38100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5811" y="1264932"/>
              <a:ext cx="1091184" cy="71931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515235" y="1279397"/>
              <a:ext cx="847725" cy="478790"/>
            </a:xfrm>
            <a:custGeom>
              <a:avLst/>
              <a:gdLst/>
              <a:ahLst/>
              <a:cxnLst/>
              <a:rect l="l" t="t" r="r" b="b"/>
              <a:pathLst>
                <a:path w="847725" h="478789">
                  <a:moveTo>
                    <a:pt x="104382" y="323810"/>
                  </a:moveTo>
                  <a:lnTo>
                    <a:pt x="97091" y="324135"/>
                  </a:lnTo>
                  <a:lnTo>
                    <a:pt x="90467" y="327175"/>
                  </a:lnTo>
                  <a:lnTo>
                    <a:pt x="85343" y="332739"/>
                  </a:lnTo>
                  <a:lnTo>
                    <a:pt x="0" y="473963"/>
                  </a:lnTo>
                  <a:lnTo>
                    <a:pt x="164972" y="478789"/>
                  </a:lnTo>
                  <a:lnTo>
                    <a:pt x="172440" y="477482"/>
                  </a:lnTo>
                  <a:lnTo>
                    <a:pt x="178609" y="473567"/>
                  </a:lnTo>
                  <a:lnTo>
                    <a:pt x="179323" y="472566"/>
                  </a:lnTo>
                  <a:lnTo>
                    <a:pt x="42417" y="472566"/>
                  </a:lnTo>
                  <a:lnTo>
                    <a:pt x="24129" y="439165"/>
                  </a:lnTo>
                  <a:lnTo>
                    <a:pt x="85945" y="405445"/>
                  </a:lnTo>
                  <a:lnTo>
                    <a:pt x="117982" y="352425"/>
                  </a:lnTo>
                  <a:lnTo>
                    <a:pt x="120542" y="345356"/>
                  </a:lnTo>
                  <a:lnTo>
                    <a:pt x="120173" y="338074"/>
                  </a:lnTo>
                  <a:lnTo>
                    <a:pt x="117090" y="331458"/>
                  </a:lnTo>
                  <a:lnTo>
                    <a:pt x="111506" y="326389"/>
                  </a:lnTo>
                  <a:lnTo>
                    <a:pt x="104382" y="323810"/>
                  </a:lnTo>
                  <a:close/>
                </a:path>
                <a:path w="847725" h="478789">
                  <a:moveTo>
                    <a:pt x="85945" y="405445"/>
                  </a:moveTo>
                  <a:lnTo>
                    <a:pt x="24129" y="439165"/>
                  </a:lnTo>
                  <a:lnTo>
                    <a:pt x="42417" y="472566"/>
                  </a:lnTo>
                  <a:lnTo>
                    <a:pt x="54993" y="465709"/>
                  </a:lnTo>
                  <a:lnTo>
                    <a:pt x="49529" y="465709"/>
                  </a:lnTo>
                  <a:lnTo>
                    <a:pt x="33781" y="436879"/>
                  </a:lnTo>
                  <a:lnTo>
                    <a:pt x="66950" y="436879"/>
                  </a:lnTo>
                  <a:lnTo>
                    <a:pt x="85945" y="405445"/>
                  </a:lnTo>
                  <a:close/>
                </a:path>
                <a:path w="847725" h="478789">
                  <a:moveTo>
                    <a:pt x="104141" y="438905"/>
                  </a:moveTo>
                  <a:lnTo>
                    <a:pt x="42417" y="472566"/>
                  </a:lnTo>
                  <a:lnTo>
                    <a:pt x="179323" y="472566"/>
                  </a:lnTo>
                  <a:lnTo>
                    <a:pt x="182850" y="467627"/>
                  </a:lnTo>
                  <a:lnTo>
                    <a:pt x="184531" y="460248"/>
                  </a:lnTo>
                  <a:lnTo>
                    <a:pt x="183278" y="452780"/>
                  </a:lnTo>
                  <a:lnTo>
                    <a:pt x="179371" y="446611"/>
                  </a:lnTo>
                  <a:lnTo>
                    <a:pt x="173440" y="442370"/>
                  </a:lnTo>
                  <a:lnTo>
                    <a:pt x="166115" y="440689"/>
                  </a:lnTo>
                  <a:lnTo>
                    <a:pt x="104141" y="438905"/>
                  </a:lnTo>
                  <a:close/>
                </a:path>
                <a:path w="847725" h="478789">
                  <a:moveTo>
                    <a:pt x="33781" y="436879"/>
                  </a:moveTo>
                  <a:lnTo>
                    <a:pt x="49529" y="465709"/>
                  </a:lnTo>
                  <a:lnTo>
                    <a:pt x="66383" y="437818"/>
                  </a:lnTo>
                  <a:lnTo>
                    <a:pt x="33781" y="436879"/>
                  </a:lnTo>
                  <a:close/>
                </a:path>
                <a:path w="847725" h="478789">
                  <a:moveTo>
                    <a:pt x="66383" y="437818"/>
                  </a:moveTo>
                  <a:lnTo>
                    <a:pt x="49529" y="465709"/>
                  </a:lnTo>
                  <a:lnTo>
                    <a:pt x="54993" y="465709"/>
                  </a:lnTo>
                  <a:lnTo>
                    <a:pt x="104141" y="438905"/>
                  </a:lnTo>
                  <a:lnTo>
                    <a:pt x="66383" y="437818"/>
                  </a:lnTo>
                  <a:close/>
                </a:path>
                <a:path w="847725" h="478789">
                  <a:moveTo>
                    <a:pt x="829182" y="0"/>
                  </a:moveTo>
                  <a:lnTo>
                    <a:pt x="85945" y="405445"/>
                  </a:lnTo>
                  <a:lnTo>
                    <a:pt x="66383" y="437818"/>
                  </a:lnTo>
                  <a:lnTo>
                    <a:pt x="104141" y="438905"/>
                  </a:lnTo>
                  <a:lnTo>
                    <a:pt x="847470" y="33527"/>
                  </a:lnTo>
                  <a:lnTo>
                    <a:pt x="829182" y="0"/>
                  </a:lnTo>
                  <a:close/>
                </a:path>
                <a:path w="847725" h="478789">
                  <a:moveTo>
                    <a:pt x="66950" y="436879"/>
                  </a:moveTo>
                  <a:lnTo>
                    <a:pt x="33781" y="436879"/>
                  </a:lnTo>
                  <a:lnTo>
                    <a:pt x="66383" y="437818"/>
                  </a:lnTo>
                  <a:lnTo>
                    <a:pt x="66950" y="436879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86756" y="1264932"/>
              <a:ext cx="1091184" cy="71931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325618" y="1279397"/>
              <a:ext cx="847725" cy="478790"/>
            </a:xfrm>
            <a:custGeom>
              <a:avLst/>
              <a:gdLst/>
              <a:ahLst/>
              <a:cxnLst/>
              <a:rect l="l" t="t" r="r" b="b"/>
              <a:pathLst>
                <a:path w="847725" h="478789">
                  <a:moveTo>
                    <a:pt x="743329" y="438905"/>
                  </a:moveTo>
                  <a:lnTo>
                    <a:pt x="681355" y="440689"/>
                  </a:lnTo>
                  <a:lnTo>
                    <a:pt x="662940" y="460248"/>
                  </a:lnTo>
                  <a:lnTo>
                    <a:pt x="664620" y="467627"/>
                  </a:lnTo>
                  <a:lnTo>
                    <a:pt x="668861" y="473567"/>
                  </a:lnTo>
                  <a:lnTo>
                    <a:pt x="675030" y="477482"/>
                  </a:lnTo>
                  <a:lnTo>
                    <a:pt x="682498" y="478789"/>
                  </a:lnTo>
                  <a:lnTo>
                    <a:pt x="847471" y="473963"/>
                  </a:lnTo>
                  <a:lnTo>
                    <a:pt x="846626" y="472566"/>
                  </a:lnTo>
                  <a:lnTo>
                    <a:pt x="805053" y="472566"/>
                  </a:lnTo>
                  <a:lnTo>
                    <a:pt x="743329" y="438905"/>
                  </a:lnTo>
                  <a:close/>
                </a:path>
                <a:path w="847725" h="478789">
                  <a:moveTo>
                    <a:pt x="781087" y="437818"/>
                  </a:moveTo>
                  <a:lnTo>
                    <a:pt x="743329" y="438905"/>
                  </a:lnTo>
                  <a:lnTo>
                    <a:pt x="805053" y="472566"/>
                  </a:lnTo>
                  <a:lnTo>
                    <a:pt x="808807" y="465709"/>
                  </a:lnTo>
                  <a:lnTo>
                    <a:pt x="797941" y="465709"/>
                  </a:lnTo>
                  <a:lnTo>
                    <a:pt x="781087" y="437818"/>
                  </a:lnTo>
                  <a:close/>
                </a:path>
                <a:path w="847725" h="478789">
                  <a:moveTo>
                    <a:pt x="743088" y="323810"/>
                  </a:moveTo>
                  <a:lnTo>
                    <a:pt x="735965" y="326389"/>
                  </a:lnTo>
                  <a:lnTo>
                    <a:pt x="730380" y="331458"/>
                  </a:lnTo>
                  <a:lnTo>
                    <a:pt x="727297" y="338074"/>
                  </a:lnTo>
                  <a:lnTo>
                    <a:pt x="726928" y="345356"/>
                  </a:lnTo>
                  <a:lnTo>
                    <a:pt x="729488" y="352425"/>
                  </a:lnTo>
                  <a:lnTo>
                    <a:pt x="761525" y="405445"/>
                  </a:lnTo>
                  <a:lnTo>
                    <a:pt x="823341" y="439165"/>
                  </a:lnTo>
                  <a:lnTo>
                    <a:pt x="805053" y="472566"/>
                  </a:lnTo>
                  <a:lnTo>
                    <a:pt x="846626" y="472566"/>
                  </a:lnTo>
                  <a:lnTo>
                    <a:pt x="762127" y="332739"/>
                  </a:lnTo>
                  <a:lnTo>
                    <a:pt x="757003" y="327175"/>
                  </a:lnTo>
                  <a:lnTo>
                    <a:pt x="750379" y="324135"/>
                  </a:lnTo>
                  <a:lnTo>
                    <a:pt x="743088" y="323810"/>
                  </a:lnTo>
                  <a:close/>
                </a:path>
                <a:path w="847725" h="478789">
                  <a:moveTo>
                    <a:pt x="813689" y="436879"/>
                  </a:moveTo>
                  <a:lnTo>
                    <a:pt x="781087" y="437818"/>
                  </a:lnTo>
                  <a:lnTo>
                    <a:pt x="797941" y="465709"/>
                  </a:lnTo>
                  <a:lnTo>
                    <a:pt x="813689" y="436879"/>
                  </a:lnTo>
                  <a:close/>
                </a:path>
                <a:path w="847725" h="478789">
                  <a:moveTo>
                    <a:pt x="819150" y="436879"/>
                  </a:moveTo>
                  <a:lnTo>
                    <a:pt x="813689" y="436879"/>
                  </a:lnTo>
                  <a:lnTo>
                    <a:pt x="797941" y="465709"/>
                  </a:lnTo>
                  <a:lnTo>
                    <a:pt x="808807" y="465709"/>
                  </a:lnTo>
                  <a:lnTo>
                    <a:pt x="823341" y="439165"/>
                  </a:lnTo>
                  <a:lnTo>
                    <a:pt x="819150" y="436879"/>
                  </a:lnTo>
                  <a:close/>
                </a:path>
                <a:path w="847725" h="478789">
                  <a:moveTo>
                    <a:pt x="18287" y="0"/>
                  </a:moveTo>
                  <a:lnTo>
                    <a:pt x="0" y="33527"/>
                  </a:lnTo>
                  <a:lnTo>
                    <a:pt x="743329" y="438905"/>
                  </a:lnTo>
                  <a:lnTo>
                    <a:pt x="781087" y="437818"/>
                  </a:lnTo>
                  <a:lnTo>
                    <a:pt x="761525" y="405445"/>
                  </a:lnTo>
                  <a:lnTo>
                    <a:pt x="18287" y="0"/>
                  </a:lnTo>
                  <a:close/>
                </a:path>
                <a:path w="847725" h="478789">
                  <a:moveTo>
                    <a:pt x="761525" y="405445"/>
                  </a:moveTo>
                  <a:lnTo>
                    <a:pt x="781087" y="437818"/>
                  </a:lnTo>
                  <a:lnTo>
                    <a:pt x="813689" y="436879"/>
                  </a:lnTo>
                  <a:lnTo>
                    <a:pt x="819150" y="436879"/>
                  </a:lnTo>
                  <a:lnTo>
                    <a:pt x="761525" y="405445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8211" y="2043696"/>
              <a:ext cx="414540" cy="70102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582439" y="2058161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2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8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8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8"/>
                  </a:lnTo>
                  <a:lnTo>
                    <a:pt x="107428" y="418718"/>
                  </a:lnTo>
                  <a:lnTo>
                    <a:pt x="168761" y="314071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2099" y="2481071"/>
              <a:ext cx="2075688" cy="1143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02485" y="2513837"/>
              <a:ext cx="1981200" cy="1905"/>
            </a:xfrm>
            <a:custGeom>
              <a:avLst/>
              <a:gdLst/>
              <a:ahLst/>
              <a:cxnLst/>
              <a:rect l="l" t="t" r="r" b="b"/>
              <a:pathLst>
                <a:path w="1981200" h="1905">
                  <a:moveTo>
                    <a:pt x="0" y="0"/>
                  </a:moveTo>
                  <a:lnTo>
                    <a:pt x="1981200" y="1650"/>
                  </a:lnTo>
                </a:path>
              </a:pathLst>
            </a:custGeom>
            <a:ln w="38100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1412" y="2500896"/>
              <a:ext cx="414540" cy="70102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15639" y="2515362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2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8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8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8"/>
                  </a:lnTo>
                  <a:lnTo>
                    <a:pt x="107428" y="418718"/>
                  </a:lnTo>
                  <a:lnTo>
                    <a:pt x="168761" y="314071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2611" y="2500896"/>
              <a:ext cx="414540" cy="70102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496839" y="2515362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2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8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8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8"/>
                  </a:lnTo>
                  <a:lnTo>
                    <a:pt x="107428" y="418718"/>
                  </a:lnTo>
                  <a:lnTo>
                    <a:pt x="168761" y="314071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403" y="3867924"/>
              <a:ext cx="2598420" cy="115060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015" y="3872471"/>
              <a:ext cx="2709672" cy="12176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8600" y="3886199"/>
              <a:ext cx="2514600" cy="106680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28600" y="3886199"/>
              <a:ext cx="2514600" cy="1066800"/>
            </a:xfrm>
            <a:custGeom>
              <a:avLst/>
              <a:gdLst/>
              <a:ahLst/>
              <a:cxnLst/>
              <a:rect l="l" t="t" r="r" b="b"/>
              <a:pathLst>
                <a:path w="2514600" h="1066800">
                  <a:moveTo>
                    <a:pt x="0" y="1066800"/>
                  </a:moveTo>
                  <a:lnTo>
                    <a:pt x="2514600" y="1066800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9144">
              <a:solidFill>
                <a:srgbClr val="801E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07340" y="3914013"/>
            <a:ext cx="2367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latin typeface="Times New Roman"/>
                <a:cs typeface="Times New Roman"/>
              </a:rPr>
              <a:t>Proximal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straight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tubule,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7340" y="4218813"/>
            <a:ext cx="2367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5175" algn="l"/>
                <a:tab pos="1879600" algn="l"/>
              </a:tabLst>
            </a:pPr>
            <a:r>
              <a:rPr sz="2000" spc="-110" dirty="0">
                <a:latin typeface="Times New Roman"/>
                <a:cs typeface="Times New Roman"/>
              </a:rPr>
              <a:t>Thi</a:t>
            </a:r>
            <a:r>
              <a:rPr sz="2000" spc="-80" dirty="0">
                <a:latin typeface="Times New Roman"/>
                <a:cs typeface="Times New Roman"/>
              </a:rPr>
              <a:t>c</a:t>
            </a:r>
            <a:r>
              <a:rPr sz="2000" spc="-12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45" dirty="0">
                <a:latin typeface="Times New Roman"/>
                <a:cs typeface="Times New Roman"/>
              </a:rPr>
              <a:t>as</a:t>
            </a:r>
            <a:r>
              <a:rPr sz="2000" spc="-160" dirty="0">
                <a:latin typeface="Times New Roman"/>
                <a:cs typeface="Times New Roman"/>
              </a:rPr>
              <a:t>c</a:t>
            </a:r>
            <a:r>
              <a:rPr sz="2000" spc="-80" dirty="0">
                <a:latin typeface="Times New Roman"/>
                <a:cs typeface="Times New Roman"/>
              </a:rPr>
              <a:t>en</a:t>
            </a:r>
            <a:r>
              <a:rPr sz="2000" spc="-95" dirty="0">
                <a:latin typeface="Times New Roman"/>
                <a:cs typeface="Times New Roman"/>
              </a:rPr>
              <a:t>d</a:t>
            </a:r>
            <a:r>
              <a:rPr sz="2000" spc="-114" dirty="0">
                <a:latin typeface="Times New Roman"/>
                <a:cs typeface="Times New Roman"/>
              </a:rPr>
              <a:t>ing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5" dirty="0">
                <a:latin typeface="Times New Roman"/>
                <a:cs typeface="Times New Roman"/>
              </a:rPr>
              <a:t>lim</a:t>
            </a:r>
            <a:r>
              <a:rPr sz="2000" spc="-229" dirty="0">
                <a:latin typeface="Times New Roman"/>
                <a:cs typeface="Times New Roman"/>
              </a:rPr>
              <a:t>b</a:t>
            </a:r>
            <a:r>
              <a:rPr sz="2000" spc="85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7340" y="4523613"/>
            <a:ext cx="1435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latin typeface="Times New Roman"/>
                <a:cs typeface="Times New Roman"/>
              </a:rPr>
              <a:t>Collecti</a:t>
            </a:r>
            <a:r>
              <a:rPr sz="2000" spc="-110" dirty="0">
                <a:latin typeface="Times New Roman"/>
                <a:cs typeface="Times New Roman"/>
              </a:rPr>
              <a:t>n</a:t>
            </a:r>
            <a:r>
              <a:rPr sz="2000" spc="-165" dirty="0">
                <a:latin typeface="Times New Roman"/>
                <a:cs typeface="Times New Roman"/>
              </a:rPr>
              <a:t>g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d</a:t>
            </a:r>
            <a:r>
              <a:rPr sz="2000" spc="-100" dirty="0">
                <a:latin typeface="Times New Roman"/>
                <a:cs typeface="Times New Roman"/>
              </a:rPr>
              <a:t>u</a:t>
            </a:r>
            <a:r>
              <a:rPr sz="2000" spc="-45" dirty="0">
                <a:latin typeface="Times New Roman"/>
                <a:cs typeface="Times New Roman"/>
              </a:rPr>
              <a:t>ct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389888" y="3340620"/>
            <a:ext cx="4038600" cy="2016760"/>
            <a:chOff x="1389888" y="3340620"/>
            <a:chExt cx="4038600" cy="2016760"/>
          </a:xfrm>
        </p:grpSpPr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9888" y="3416820"/>
              <a:ext cx="414540" cy="70102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514115" y="34312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2611" y="3340620"/>
              <a:ext cx="414540" cy="70102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496839" y="33550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75204" y="3867911"/>
              <a:ext cx="2598420" cy="137922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18816" y="3834383"/>
              <a:ext cx="2709672" cy="152247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19400" y="3886199"/>
              <a:ext cx="2514600" cy="129540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2819400" y="3886200"/>
            <a:ext cx="2514600" cy="1295400"/>
          </a:xfrm>
          <a:prstGeom prst="rect">
            <a:avLst/>
          </a:prstGeom>
          <a:ln w="9144">
            <a:solidFill>
              <a:srgbClr val="801E11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20"/>
              </a:spcBef>
            </a:pPr>
            <a:r>
              <a:rPr sz="2000" spc="-100" dirty="0">
                <a:latin typeface="Times New Roman"/>
                <a:cs typeface="Times New Roman"/>
              </a:rPr>
              <a:t>Transition </a:t>
            </a:r>
            <a:r>
              <a:rPr sz="2000" spc="-114" dirty="0">
                <a:latin typeface="Times New Roman"/>
                <a:cs typeface="Times New Roman"/>
              </a:rPr>
              <a:t>of </a:t>
            </a:r>
            <a:r>
              <a:rPr sz="2000" spc="-165" dirty="0">
                <a:latin typeface="Times New Roman"/>
                <a:cs typeface="Times New Roman"/>
              </a:rPr>
              <a:t>PST </a:t>
            </a:r>
            <a:r>
              <a:rPr sz="2000" spc="-30" dirty="0">
                <a:latin typeface="Times New Roman"/>
                <a:cs typeface="Times New Roman"/>
              </a:rPr>
              <a:t>to </a:t>
            </a:r>
            <a:r>
              <a:rPr sz="2000" spc="-70" dirty="0">
                <a:latin typeface="Times New Roman"/>
                <a:cs typeface="Times New Roman"/>
              </a:rPr>
              <a:t>thin 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descending</a:t>
            </a:r>
            <a:r>
              <a:rPr sz="2000" spc="-100" dirty="0">
                <a:latin typeface="Times New Roman"/>
                <a:cs typeface="Times New Roman"/>
              </a:rPr>
              <a:t> limb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of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henle’s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loop,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Collecting 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duct.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843015" y="2121407"/>
            <a:ext cx="2710180" cy="3049905"/>
            <a:chOff x="5843015" y="2121407"/>
            <a:chExt cx="2710180" cy="3049905"/>
          </a:xfrm>
        </p:grpSpPr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95287" y="2121407"/>
              <a:ext cx="414540" cy="192176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619388" y="2135885"/>
              <a:ext cx="171450" cy="1677035"/>
            </a:xfrm>
            <a:custGeom>
              <a:avLst/>
              <a:gdLst/>
              <a:ahLst/>
              <a:cxnLst/>
              <a:rect l="l" t="t" r="r" b="b"/>
              <a:pathLst>
                <a:path w="171450" h="1677035">
                  <a:moveTo>
                    <a:pt x="16498" y="1505406"/>
                  </a:moveTo>
                  <a:lnTo>
                    <a:pt x="9376" y="1507870"/>
                  </a:lnTo>
                  <a:lnTo>
                    <a:pt x="3694" y="1512903"/>
                  </a:lnTo>
                  <a:lnTo>
                    <a:pt x="502" y="1519459"/>
                  </a:lnTo>
                  <a:lnTo>
                    <a:pt x="0" y="1526730"/>
                  </a:lnTo>
                  <a:lnTo>
                    <a:pt x="2391" y="1533906"/>
                  </a:lnTo>
                  <a:lnTo>
                    <a:pt x="85449" y="1676527"/>
                  </a:lnTo>
                  <a:lnTo>
                    <a:pt x="107576" y="1638681"/>
                  </a:lnTo>
                  <a:lnTo>
                    <a:pt x="66399" y="1638681"/>
                  </a:lnTo>
                  <a:lnTo>
                    <a:pt x="66470" y="1568134"/>
                  </a:lnTo>
                  <a:lnTo>
                    <a:pt x="35411" y="1514728"/>
                  </a:lnTo>
                  <a:lnTo>
                    <a:pt x="30360" y="1509049"/>
                  </a:lnTo>
                  <a:lnTo>
                    <a:pt x="23774" y="1505870"/>
                  </a:lnTo>
                  <a:lnTo>
                    <a:pt x="16498" y="1505406"/>
                  </a:lnTo>
                  <a:close/>
                </a:path>
                <a:path w="171450" h="1677035">
                  <a:moveTo>
                    <a:pt x="66470" y="1568134"/>
                  </a:moveTo>
                  <a:lnTo>
                    <a:pt x="66399" y="1638681"/>
                  </a:lnTo>
                  <a:lnTo>
                    <a:pt x="104499" y="1638681"/>
                  </a:lnTo>
                  <a:lnTo>
                    <a:pt x="104508" y="1629156"/>
                  </a:lnTo>
                  <a:lnTo>
                    <a:pt x="69066" y="1629028"/>
                  </a:lnTo>
                  <a:lnTo>
                    <a:pt x="85525" y="1600898"/>
                  </a:lnTo>
                  <a:lnTo>
                    <a:pt x="66470" y="1568134"/>
                  </a:lnTo>
                  <a:close/>
                </a:path>
                <a:path w="171450" h="1677035">
                  <a:moveTo>
                    <a:pt x="154709" y="1505533"/>
                  </a:moveTo>
                  <a:lnTo>
                    <a:pt x="104570" y="1568348"/>
                  </a:lnTo>
                  <a:lnTo>
                    <a:pt x="104499" y="1638681"/>
                  </a:lnTo>
                  <a:lnTo>
                    <a:pt x="107576" y="1638681"/>
                  </a:lnTo>
                  <a:lnTo>
                    <a:pt x="168761" y="1534033"/>
                  </a:lnTo>
                  <a:lnTo>
                    <a:pt x="171154" y="1526911"/>
                  </a:lnTo>
                  <a:lnTo>
                    <a:pt x="170666" y="1519634"/>
                  </a:lnTo>
                  <a:lnTo>
                    <a:pt x="167511" y="1513048"/>
                  </a:lnTo>
                  <a:lnTo>
                    <a:pt x="161903" y="1507997"/>
                  </a:lnTo>
                  <a:lnTo>
                    <a:pt x="154709" y="1505533"/>
                  </a:lnTo>
                  <a:close/>
                </a:path>
                <a:path w="171450" h="1677035">
                  <a:moveTo>
                    <a:pt x="85525" y="1600898"/>
                  </a:moveTo>
                  <a:lnTo>
                    <a:pt x="69066" y="1629028"/>
                  </a:lnTo>
                  <a:lnTo>
                    <a:pt x="101959" y="1629156"/>
                  </a:lnTo>
                  <a:lnTo>
                    <a:pt x="85525" y="1600898"/>
                  </a:lnTo>
                  <a:close/>
                </a:path>
                <a:path w="171450" h="1677035">
                  <a:moveTo>
                    <a:pt x="104570" y="1568348"/>
                  </a:moveTo>
                  <a:lnTo>
                    <a:pt x="85525" y="1600898"/>
                  </a:lnTo>
                  <a:lnTo>
                    <a:pt x="101959" y="1629156"/>
                  </a:lnTo>
                  <a:lnTo>
                    <a:pt x="104508" y="1629156"/>
                  </a:lnTo>
                  <a:lnTo>
                    <a:pt x="104570" y="1568348"/>
                  </a:lnTo>
                  <a:close/>
                </a:path>
                <a:path w="171450" h="1677035">
                  <a:moveTo>
                    <a:pt x="106150" y="0"/>
                  </a:moveTo>
                  <a:lnTo>
                    <a:pt x="68050" y="0"/>
                  </a:lnTo>
                  <a:lnTo>
                    <a:pt x="66533" y="1505406"/>
                  </a:lnTo>
                  <a:lnTo>
                    <a:pt x="66594" y="1568348"/>
                  </a:lnTo>
                  <a:lnTo>
                    <a:pt x="85525" y="1600898"/>
                  </a:lnTo>
                  <a:lnTo>
                    <a:pt x="104570" y="1568348"/>
                  </a:lnTo>
                  <a:lnTo>
                    <a:pt x="10615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99403" y="3867911"/>
              <a:ext cx="2598420" cy="13030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43015" y="3948671"/>
              <a:ext cx="2709672" cy="121768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43599" y="3886200"/>
              <a:ext cx="2514600" cy="1219200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5943600" y="3886200"/>
            <a:ext cx="2514600" cy="1219200"/>
          </a:xfrm>
          <a:prstGeom prst="rect">
            <a:avLst/>
          </a:prstGeom>
          <a:ln w="9144">
            <a:solidFill>
              <a:srgbClr val="801E11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92075" marR="83820" algn="just">
              <a:lnSpc>
                <a:spcPct val="100000"/>
              </a:lnSpc>
              <a:spcBef>
                <a:spcPts val="919"/>
              </a:spcBef>
            </a:pPr>
            <a:r>
              <a:rPr sz="2000" spc="-95" dirty="0">
                <a:latin typeface="Times New Roman"/>
                <a:cs typeface="Times New Roman"/>
              </a:rPr>
              <a:t>Collecting </a:t>
            </a:r>
            <a:r>
              <a:rPr sz="2000" spc="-40" dirty="0">
                <a:latin typeface="Times New Roman"/>
                <a:cs typeface="Times New Roman"/>
              </a:rPr>
              <a:t>duct, </a:t>
            </a:r>
            <a:r>
              <a:rPr sz="2000" spc="-120" dirty="0">
                <a:latin typeface="Times New Roman"/>
                <a:cs typeface="Times New Roman"/>
              </a:rPr>
              <a:t>Loop </a:t>
            </a:r>
            <a:r>
              <a:rPr sz="2000" spc="-125" dirty="0">
                <a:latin typeface="Times New Roman"/>
                <a:cs typeface="Times New Roman"/>
              </a:rPr>
              <a:t>of 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Henle’s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thin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descending 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an</a:t>
            </a:r>
            <a:r>
              <a:rPr sz="2000" spc="-114" dirty="0">
                <a:latin typeface="Times New Roman"/>
                <a:cs typeface="Times New Roman"/>
              </a:rPr>
              <a:t>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as</a:t>
            </a:r>
            <a:r>
              <a:rPr sz="2000" spc="-160" dirty="0">
                <a:latin typeface="Times New Roman"/>
                <a:cs typeface="Times New Roman"/>
              </a:rPr>
              <a:t>c</a:t>
            </a:r>
            <a:r>
              <a:rPr sz="2000" spc="-80" dirty="0">
                <a:latin typeface="Times New Roman"/>
                <a:cs typeface="Times New Roman"/>
              </a:rPr>
              <a:t>en</a:t>
            </a:r>
            <a:r>
              <a:rPr sz="2000" spc="-95" dirty="0">
                <a:latin typeface="Times New Roman"/>
                <a:cs typeface="Times New Roman"/>
              </a:rPr>
              <a:t>d</a:t>
            </a:r>
            <a:r>
              <a:rPr sz="2000" spc="-65" dirty="0">
                <a:latin typeface="Times New Roman"/>
                <a:cs typeface="Times New Roman"/>
              </a:rPr>
              <a:t>i</a:t>
            </a:r>
            <a:r>
              <a:rPr sz="2000" spc="-125" dirty="0">
                <a:latin typeface="Times New Roman"/>
                <a:cs typeface="Times New Roman"/>
              </a:rPr>
              <a:t>n</a:t>
            </a:r>
            <a:r>
              <a:rPr sz="2000" spc="-165" dirty="0">
                <a:latin typeface="Times New Roman"/>
                <a:cs typeface="Times New Roman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lim</a:t>
            </a:r>
            <a:r>
              <a:rPr sz="2000" spc="-229" dirty="0">
                <a:latin typeface="Times New Roman"/>
                <a:cs typeface="Times New Roman"/>
              </a:rPr>
              <a:t>b</a:t>
            </a:r>
            <a:r>
              <a:rPr sz="2000" spc="8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247599"/>
            <a:ext cx="3437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/>
              <a:t>Renal</a:t>
            </a:r>
            <a:r>
              <a:rPr sz="3600" spc="-120" dirty="0"/>
              <a:t> </a:t>
            </a:r>
            <a:r>
              <a:rPr sz="3600" dirty="0"/>
              <a:t>corpuscles: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33400" y="914400"/>
            <a:ext cx="4191000" cy="5562600"/>
          </a:xfrm>
          <a:custGeom>
            <a:avLst/>
            <a:gdLst/>
            <a:ahLst/>
            <a:cxnLst/>
            <a:rect l="l" t="t" r="r" b="b"/>
            <a:pathLst>
              <a:path w="4191000" h="5562600">
                <a:moveTo>
                  <a:pt x="0" y="5562600"/>
                </a:moveTo>
                <a:lnTo>
                  <a:pt x="4191000" y="5562600"/>
                </a:lnTo>
                <a:lnTo>
                  <a:pt x="41910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877570"/>
            <a:ext cx="4034790" cy="5229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8890" indent="-274320" algn="just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30" dirty="0">
                <a:latin typeface="Times New Roman"/>
                <a:cs typeface="Times New Roman"/>
              </a:rPr>
              <a:t>Spherical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structure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130" dirty="0">
                <a:latin typeface="Times New Roman"/>
                <a:cs typeface="Times New Roman"/>
              </a:rPr>
              <a:t> varies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in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155" dirty="0">
                <a:latin typeface="Times New Roman"/>
                <a:cs typeface="Times New Roman"/>
              </a:rPr>
              <a:t>iz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am</a:t>
            </a:r>
            <a:r>
              <a:rPr sz="2400" spc="-125" dirty="0">
                <a:latin typeface="Times New Roman"/>
                <a:cs typeface="Times New Roman"/>
              </a:rPr>
              <a:t>o</a:t>
            </a:r>
            <a:r>
              <a:rPr sz="2400" spc="-150" dirty="0">
                <a:latin typeface="Times New Roman"/>
                <a:cs typeface="Times New Roman"/>
              </a:rPr>
              <a:t>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</a:t>
            </a:r>
            <a:r>
              <a:rPr sz="2400" spc="-155" dirty="0">
                <a:latin typeface="Times New Roman"/>
                <a:cs typeface="Times New Roman"/>
              </a:rPr>
              <a:t>p</a:t>
            </a:r>
            <a:r>
              <a:rPr sz="2400" spc="-130" dirty="0">
                <a:latin typeface="Times New Roman"/>
                <a:cs typeface="Times New Roman"/>
              </a:rPr>
              <a:t>ecie</a:t>
            </a:r>
            <a:r>
              <a:rPr sz="2400" spc="-17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ts val="2735"/>
              </a:lnSpc>
              <a:spcBef>
                <a:spcPts val="27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10" dirty="0">
                <a:latin typeface="Times New Roman"/>
                <a:cs typeface="Times New Roman"/>
              </a:rPr>
              <a:t>Comprises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Glomerulus</a:t>
            </a:r>
            <a:r>
              <a:rPr sz="2400" b="1" spc="509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86385" algn="just">
              <a:lnSpc>
                <a:spcPts val="2735"/>
              </a:lnSpc>
            </a:pPr>
            <a:r>
              <a:rPr sz="2400" b="1" spc="-20" dirty="0">
                <a:latin typeface="Times New Roman"/>
                <a:cs typeface="Times New Roman"/>
              </a:rPr>
              <a:t>B</a:t>
            </a:r>
            <a:r>
              <a:rPr sz="2400" b="1" spc="-85" dirty="0">
                <a:latin typeface="Times New Roman"/>
                <a:cs typeface="Times New Roman"/>
              </a:rPr>
              <a:t>o</a:t>
            </a:r>
            <a:r>
              <a:rPr sz="2400" b="1" spc="-20" dirty="0">
                <a:latin typeface="Times New Roman"/>
                <a:cs typeface="Times New Roman"/>
              </a:rPr>
              <a:t>wma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spc="-375" dirty="0">
                <a:latin typeface="Times New Roman"/>
                <a:cs typeface="Times New Roman"/>
              </a:rPr>
              <a:t>’</a:t>
            </a:r>
            <a:r>
              <a:rPr sz="2400" b="1" spc="-60" dirty="0">
                <a:latin typeface="Times New Roman"/>
                <a:cs typeface="Times New Roman"/>
              </a:rPr>
              <a:t>s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c</a:t>
            </a:r>
            <a:r>
              <a:rPr sz="2400" b="1" spc="-55" dirty="0">
                <a:latin typeface="Times New Roman"/>
                <a:cs typeface="Times New Roman"/>
              </a:rPr>
              <a:t>a</a:t>
            </a:r>
            <a:r>
              <a:rPr sz="2400" b="1" spc="15" dirty="0">
                <a:latin typeface="Times New Roman"/>
                <a:cs typeface="Times New Roman"/>
              </a:rPr>
              <a:t>psule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25" dirty="0">
                <a:latin typeface="Times New Roman"/>
                <a:cs typeface="Times New Roman"/>
              </a:rPr>
              <a:t>Th</a:t>
            </a:r>
            <a:r>
              <a:rPr sz="2400" spc="-105" dirty="0">
                <a:latin typeface="Times New Roman"/>
                <a:cs typeface="Times New Roman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spc="45" dirty="0">
                <a:latin typeface="Times New Roman"/>
                <a:cs typeface="Times New Roman"/>
              </a:rPr>
              <a:t>gl</a:t>
            </a:r>
            <a:r>
              <a:rPr sz="2400" b="1" spc="50" dirty="0">
                <a:latin typeface="Times New Roman"/>
                <a:cs typeface="Times New Roman"/>
              </a:rPr>
              <a:t>o</a:t>
            </a:r>
            <a:r>
              <a:rPr sz="2400" b="1" spc="-40" dirty="0">
                <a:latin typeface="Times New Roman"/>
                <a:cs typeface="Times New Roman"/>
              </a:rPr>
              <a:t>me</a:t>
            </a:r>
            <a:r>
              <a:rPr sz="2400" b="1" spc="2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ulus 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i</a:t>
            </a:r>
            <a:r>
              <a:rPr sz="2400" spc="-175" dirty="0">
                <a:latin typeface="Times New Roman"/>
                <a:cs typeface="Times New Roman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net</a:t>
            </a:r>
            <a:r>
              <a:rPr sz="2400" spc="-204" dirty="0">
                <a:latin typeface="Times New Roman"/>
                <a:cs typeface="Times New Roman"/>
              </a:rPr>
              <a:t>w</a:t>
            </a:r>
            <a:r>
              <a:rPr sz="2400" spc="-75" dirty="0">
                <a:latin typeface="Times New Roman"/>
                <a:cs typeface="Times New Roman"/>
              </a:rPr>
              <a:t>ork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of  </a:t>
            </a:r>
            <a:r>
              <a:rPr sz="2400" spc="-110" dirty="0">
                <a:latin typeface="Times New Roman"/>
                <a:cs typeface="Times New Roman"/>
              </a:rPr>
              <a:t>blood </a:t>
            </a:r>
            <a:r>
              <a:rPr sz="2400" spc="-114" dirty="0">
                <a:latin typeface="Times New Roman"/>
                <a:cs typeface="Times New Roman"/>
              </a:rPr>
              <a:t>capillaries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tucked </a:t>
            </a:r>
            <a:r>
              <a:rPr sz="2400" spc="-75" dirty="0">
                <a:latin typeface="Times New Roman"/>
                <a:cs typeface="Times New Roman"/>
              </a:rPr>
              <a:t>into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b</a:t>
            </a:r>
            <a:r>
              <a:rPr sz="2400" spc="-175" dirty="0">
                <a:latin typeface="Times New Roman"/>
                <a:cs typeface="Times New Roman"/>
              </a:rPr>
              <a:t>o</a:t>
            </a:r>
            <a:r>
              <a:rPr sz="2400" spc="-150" dirty="0">
                <a:latin typeface="Times New Roman"/>
                <a:cs typeface="Times New Roman"/>
              </a:rPr>
              <a:t>wma</a:t>
            </a:r>
            <a:r>
              <a:rPr sz="2400" spc="-114" dirty="0">
                <a:latin typeface="Times New Roman"/>
                <a:cs typeface="Times New Roman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’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cap</a:t>
            </a:r>
            <a:r>
              <a:rPr sz="2400" spc="-150" dirty="0">
                <a:latin typeface="Times New Roman"/>
                <a:cs typeface="Times New Roman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ul</a:t>
            </a:r>
            <a:r>
              <a:rPr sz="2400" spc="-155" dirty="0">
                <a:latin typeface="Times New Roman"/>
                <a:cs typeface="Times New Roman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Th</a:t>
            </a:r>
            <a:r>
              <a:rPr sz="2400" spc="-105" dirty="0">
                <a:latin typeface="Times New Roman"/>
                <a:cs typeface="Times New Roman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glo</a:t>
            </a:r>
            <a:r>
              <a:rPr sz="2400" spc="-215" dirty="0">
                <a:latin typeface="Times New Roman"/>
                <a:cs typeface="Times New Roman"/>
              </a:rPr>
              <a:t>m</a:t>
            </a:r>
            <a:r>
              <a:rPr sz="2400" spc="-110" dirty="0">
                <a:latin typeface="Times New Roman"/>
                <a:cs typeface="Times New Roman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r</a:t>
            </a:r>
            <a:r>
              <a:rPr sz="2400" spc="-125" dirty="0">
                <a:latin typeface="Times New Roman"/>
                <a:cs typeface="Times New Roman"/>
              </a:rPr>
              <a:t>u</a:t>
            </a:r>
            <a:r>
              <a:rPr sz="2400" spc="-90" dirty="0">
                <a:latin typeface="Times New Roman"/>
                <a:cs typeface="Times New Roman"/>
              </a:rPr>
              <a:t>l</a:t>
            </a:r>
            <a:r>
              <a:rPr sz="2400" spc="-204" dirty="0">
                <a:latin typeface="Times New Roman"/>
                <a:cs typeface="Times New Roman"/>
              </a:rPr>
              <a:t>a</a:t>
            </a:r>
            <a:r>
              <a:rPr sz="2400" spc="20" dirty="0">
                <a:latin typeface="Times New Roman"/>
                <a:cs typeface="Times New Roman"/>
              </a:rPr>
              <a:t>r  </a:t>
            </a:r>
            <a:r>
              <a:rPr sz="2400" spc="-110" dirty="0">
                <a:latin typeface="Times New Roman"/>
                <a:cs typeface="Times New Roman"/>
              </a:rPr>
              <a:t>blood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vessels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(</a:t>
            </a:r>
            <a:r>
              <a:rPr sz="2400" b="1" spc="-25" dirty="0">
                <a:latin typeface="Times New Roman"/>
                <a:cs typeface="Times New Roman"/>
              </a:rPr>
              <a:t>Afferent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and 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b="1" spc="-55" dirty="0">
                <a:latin typeface="Times New Roman"/>
                <a:cs typeface="Times New Roman"/>
              </a:rPr>
              <a:t>Efferent</a:t>
            </a:r>
            <a:r>
              <a:rPr sz="2400" spc="-55" dirty="0">
                <a:latin typeface="Times New Roman"/>
                <a:cs typeface="Times New Roman"/>
              </a:rPr>
              <a:t>)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enters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and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exit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glomerulus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at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vascular 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65" dirty="0">
                <a:latin typeface="Times New Roman"/>
                <a:cs typeface="Times New Roman"/>
              </a:rPr>
              <a:t>pole</a:t>
            </a:r>
            <a:r>
              <a:rPr sz="2400" spc="6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14" dirty="0">
                <a:latin typeface="Times New Roman"/>
                <a:cs typeface="Times New Roman"/>
              </a:rPr>
              <a:t>The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urinary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55" dirty="0">
                <a:latin typeface="Times New Roman"/>
                <a:cs typeface="Times New Roman"/>
              </a:rPr>
              <a:t>pole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opposite 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vascular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pole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where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bowman’s </a:t>
            </a:r>
            <a:r>
              <a:rPr sz="2400" spc="-130" dirty="0">
                <a:latin typeface="Times New Roman"/>
                <a:cs typeface="Times New Roman"/>
              </a:rPr>
              <a:t>capsule </a:t>
            </a:r>
            <a:r>
              <a:rPr sz="2400" spc="-114" dirty="0">
                <a:latin typeface="Times New Roman"/>
                <a:cs typeface="Times New Roman"/>
              </a:rPr>
              <a:t>opens </a:t>
            </a:r>
            <a:r>
              <a:rPr sz="2400" spc="-75" dirty="0">
                <a:latin typeface="Times New Roman"/>
                <a:cs typeface="Times New Roman"/>
              </a:rPr>
              <a:t>into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PCT.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74325" y="1097263"/>
            <a:ext cx="3818254" cy="5180330"/>
            <a:chOff x="4974325" y="1097263"/>
            <a:chExt cx="3818254" cy="51803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4325" y="1097263"/>
              <a:ext cx="3817641" cy="5180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99" y="1142999"/>
              <a:ext cx="3657600" cy="5029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10149" y="1123949"/>
              <a:ext cx="3695700" cy="5067300"/>
            </a:xfrm>
            <a:custGeom>
              <a:avLst/>
              <a:gdLst/>
              <a:ahLst/>
              <a:cxnLst/>
              <a:rect l="l" t="t" r="r" b="b"/>
              <a:pathLst>
                <a:path w="3695700" h="5067300">
                  <a:moveTo>
                    <a:pt x="0" y="5067300"/>
                  </a:moveTo>
                  <a:lnTo>
                    <a:pt x="3695700" y="5067300"/>
                  </a:lnTo>
                  <a:lnTo>
                    <a:pt x="3695700" y="0"/>
                  </a:lnTo>
                  <a:lnTo>
                    <a:pt x="0" y="0"/>
                  </a:lnTo>
                  <a:lnTo>
                    <a:pt x="0" y="5067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1000"/>
            <a:ext cx="4343400" cy="5867400"/>
          </a:xfrm>
          <a:custGeom>
            <a:avLst/>
            <a:gdLst/>
            <a:ahLst/>
            <a:cxnLst/>
            <a:rect l="l" t="t" r="r" b="b"/>
            <a:pathLst>
              <a:path w="4343400" h="5867400">
                <a:moveTo>
                  <a:pt x="0" y="5867400"/>
                </a:moveTo>
                <a:lnTo>
                  <a:pt x="4343400" y="5867400"/>
                </a:lnTo>
                <a:lnTo>
                  <a:pt x="43434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69519"/>
            <a:ext cx="4185920" cy="284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00"/>
              <a:buFont typeface="Segoe UI Symbol"/>
              <a:buChar char="⚫"/>
              <a:tabLst>
                <a:tab pos="287020" algn="l"/>
              </a:tabLst>
            </a:pPr>
            <a:r>
              <a:rPr sz="2500" spc="-125" dirty="0">
                <a:latin typeface="Times New Roman"/>
                <a:cs typeface="Times New Roman"/>
              </a:rPr>
              <a:t>The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500" spc="-100" dirty="0">
                <a:latin typeface="Times New Roman"/>
                <a:cs typeface="Times New Roman"/>
              </a:rPr>
              <a:t>glomerular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spc="-120" dirty="0">
                <a:latin typeface="Times New Roman"/>
                <a:cs typeface="Times New Roman"/>
              </a:rPr>
              <a:t>capillaries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90" dirty="0">
                <a:latin typeface="Times New Roman"/>
                <a:cs typeface="Times New Roman"/>
              </a:rPr>
              <a:t>are 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10" dirty="0">
                <a:latin typeface="Times New Roman"/>
                <a:cs typeface="Times New Roman"/>
              </a:rPr>
              <a:t>lined </a:t>
            </a:r>
            <a:r>
              <a:rPr sz="2500" spc="-175" dirty="0">
                <a:latin typeface="Times New Roman"/>
                <a:cs typeface="Times New Roman"/>
              </a:rPr>
              <a:t>by</a:t>
            </a:r>
            <a:r>
              <a:rPr sz="2500" spc="275" dirty="0">
                <a:latin typeface="Times New Roman"/>
                <a:cs typeface="Times New Roman"/>
              </a:rPr>
              <a:t> </a:t>
            </a:r>
            <a:r>
              <a:rPr sz="2500" spc="-155" dirty="0">
                <a:latin typeface="Times New Roman"/>
                <a:cs typeface="Times New Roman"/>
              </a:rPr>
              <a:t>an</a:t>
            </a:r>
            <a:r>
              <a:rPr sz="2500" spc="315" dirty="0">
                <a:latin typeface="Times New Roman"/>
                <a:cs typeface="Times New Roman"/>
              </a:rPr>
              <a:t> </a:t>
            </a:r>
            <a:r>
              <a:rPr sz="2500" spc="-90" dirty="0">
                <a:latin typeface="Times New Roman"/>
                <a:cs typeface="Times New Roman"/>
              </a:rPr>
              <a:t>extremely thin </a:t>
            </a:r>
            <a:r>
              <a:rPr sz="2500" spc="-120" dirty="0">
                <a:latin typeface="Times New Roman"/>
                <a:cs typeface="Times New Roman"/>
              </a:rPr>
              <a:t>layer 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180" dirty="0">
                <a:latin typeface="Times New Roman"/>
                <a:cs typeface="Times New Roman"/>
              </a:rPr>
              <a:t>o</a:t>
            </a:r>
            <a:r>
              <a:rPr sz="2500" spc="-120" dirty="0">
                <a:latin typeface="Times New Roman"/>
                <a:cs typeface="Times New Roman"/>
              </a:rPr>
              <a:t>f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b="1" spc="20" dirty="0">
                <a:latin typeface="Times New Roman"/>
                <a:cs typeface="Times New Roman"/>
              </a:rPr>
              <a:t>fen</a:t>
            </a:r>
            <a:r>
              <a:rPr sz="2500" b="1" spc="25" dirty="0">
                <a:latin typeface="Times New Roman"/>
                <a:cs typeface="Times New Roman"/>
              </a:rPr>
              <a:t>e</a:t>
            </a:r>
            <a:r>
              <a:rPr sz="2500" b="1" spc="-30" dirty="0">
                <a:latin typeface="Times New Roman"/>
                <a:cs typeface="Times New Roman"/>
              </a:rPr>
              <a:t>strate</a:t>
            </a:r>
            <a:r>
              <a:rPr sz="2500" b="1" spc="35" dirty="0">
                <a:latin typeface="Times New Roman"/>
                <a:cs typeface="Times New Roman"/>
              </a:rPr>
              <a:t>d</a:t>
            </a:r>
            <a:r>
              <a:rPr sz="2500" b="1" spc="-20" dirty="0">
                <a:latin typeface="Times New Roman"/>
                <a:cs typeface="Times New Roman"/>
              </a:rPr>
              <a:t> </a:t>
            </a:r>
            <a:r>
              <a:rPr sz="2500" b="1" spc="45" dirty="0">
                <a:latin typeface="Times New Roman"/>
                <a:cs typeface="Times New Roman"/>
              </a:rPr>
              <a:t>endo</a:t>
            </a:r>
            <a:r>
              <a:rPr sz="2500" b="1" spc="35" dirty="0">
                <a:latin typeface="Times New Roman"/>
                <a:cs typeface="Times New Roman"/>
              </a:rPr>
              <a:t>thel</a:t>
            </a:r>
            <a:r>
              <a:rPr sz="2500" b="1" spc="30" dirty="0">
                <a:latin typeface="Times New Roman"/>
                <a:cs typeface="Times New Roman"/>
              </a:rPr>
              <a:t>i</a:t>
            </a:r>
            <a:r>
              <a:rPr sz="2500" b="1" spc="-30" dirty="0">
                <a:latin typeface="Times New Roman"/>
                <a:cs typeface="Times New Roman"/>
              </a:rPr>
              <a:t>um</a:t>
            </a:r>
            <a:r>
              <a:rPr sz="2500" spc="100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000"/>
              <a:buFont typeface="Segoe UI Symbol"/>
              <a:buChar char="⚫"/>
              <a:tabLst>
                <a:tab pos="287020" algn="l"/>
              </a:tabLst>
            </a:pPr>
            <a:r>
              <a:rPr sz="2500" spc="-150" dirty="0">
                <a:latin typeface="Times New Roman"/>
                <a:cs typeface="Times New Roman"/>
              </a:rPr>
              <a:t>Beneath</a:t>
            </a:r>
            <a:r>
              <a:rPr sz="2500" spc="-145" dirty="0">
                <a:latin typeface="Times New Roman"/>
                <a:cs typeface="Times New Roman"/>
              </a:rPr>
              <a:t> </a:t>
            </a:r>
            <a:r>
              <a:rPr sz="2500" spc="-75" dirty="0">
                <a:latin typeface="Times New Roman"/>
                <a:cs typeface="Times New Roman"/>
              </a:rPr>
              <a:t>the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0" dirty="0">
                <a:latin typeface="Times New Roman"/>
                <a:cs typeface="Times New Roman"/>
              </a:rPr>
              <a:t>endothelium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spc="-160" dirty="0">
                <a:latin typeface="Times New Roman"/>
                <a:cs typeface="Times New Roman"/>
              </a:rPr>
              <a:t>is</a:t>
            </a:r>
            <a:r>
              <a:rPr sz="2500" spc="-155" dirty="0">
                <a:latin typeface="Times New Roman"/>
                <a:cs typeface="Times New Roman"/>
              </a:rPr>
              <a:t> </a:t>
            </a:r>
            <a:r>
              <a:rPr sz="2500" spc="-75" dirty="0">
                <a:latin typeface="Times New Roman"/>
                <a:cs typeface="Times New Roman"/>
              </a:rPr>
              <a:t>the 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0" dirty="0">
                <a:latin typeface="Times New Roman"/>
                <a:cs typeface="Times New Roman"/>
              </a:rPr>
              <a:t>Glomerular </a:t>
            </a:r>
            <a:r>
              <a:rPr sz="2500" spc="-120" dirty="0">
                <a:latin typeface="Times New Roman"/>
                <a:cs typeface="Times New Roman"/>
              </a:rPr>
              <a:t>basement </a:t>
            </a:r>
            <a:r>
              <a:rPr sz="2500" spc="-114" dirty="0">
                <a:latin typeface="Times New Roman"/>
                <a:cs typeface="Times New Roman"/>
              </a:rPr>
              <a:t>membrane 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500" spc="-90" dirty="0">
                <a:latin typeface="Times New Roman"/>
                <a:cs typeface="Times New Roman"/>
              </a:rPr>
              <a:t>(</a:t>
            </a:r>
            <a:r>
              <a:rPr sz="2500" b="1" spc="-90" dirty="0">
                <a:latin typeface="Times New Roman"/>
                <a:cs typeface="Times New Roman"/>
              </a:rPr>
              <a:t>GBM</a:t>
            </a:r>
            <a:r>
              <a:rPr sz="2500" spc="-90" dirty="0">
                <a:latin typeface="Times New Roman"/>
                <a:cs typeface="Times New Roman"/>
              </a:rPr>
              <a:t>).</a:t>
            </a: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000"/>
              <a:buFont typeface="Segoe UI Symbol"/>
              <a:buChar char="⚫"/>
              <a:tabLst>
                <a:tab pos="287020" algn="l"/>
              </a:tabLst>
            </a:pPr>
            <a:r>
              <a:rPr sz="2500" spc="-155" dirty="0">
                <a:latin typeface="Times New Roman"/>
                <a:cs typeface="Times New Roman"/>
              </a:rPr>
              <a:t>T</a:t>
            </a:r>
            <a:r>
              <a:rPr sz="2500" spc="-125" dirty="0">
                <a:latin typeface="Times New Roman"/>
                <a:cs typeface="Times New Roman"/>
              </a:rPr>
              <a:t>h</a:t>
            </a:r>
            <a:r>
              <a:rPr sz="2500" spc="-100" dirty="0">
                <a:latin typeface="Times New Roman"/>
                <a:cs typeface="Times New Roman"/>
              </a:rPr>
              <a:t>e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290" dirty="0">
                <a:latin typeface="Times New Roman"/>
                <a:cs typeface="Times New Roman"/>
              </a:rPr>
              <a:t>GBM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spc="-160" dirty="0">
                <a:latin typeface="Times New Roman"/>
                <a:cs typeface="Times New Roman"/>
              </a:rPr>
              <a:t>is</a:t>
            </a:r>
            <a:r>
              <a:rPr sz="2500" spc="125" dirty="0">
                <a:latin typeface="Times New Roman"/>
                <a:cs typeface="Times New Roman"/>
              </a:rPr>
              <a:t> </a:t>
            </a:r>
            <a:r>
              <a:rPr sz="2500" spc="-155" dirty="0">
                <a:latin typeface="Times New Roman"/>
                <a:cs typeface="Times New Roman"/>
              </a:rPr>
              <a:t>mad</a:t>
            </a:r>
            <a:r>
              <a:rPr sz="2500" spc="-114" dirty="0">
                <a:latin typeface="Times New Roman"/>
                <a:cs typeface="Times New Roman"/>
              </a:rPr>
              <a:t>e</a:t>
            </a:r>
            <a:r>
              <a:rPr sz="2500" spc="130" dirty="0">
                <a:latin typeface="Times New Roman"/>
                <a:cs typeface="Times New Roman"/>
              </a:rPr>
              <a:t> </a:t>
            </a:r>
            <a:r>
              <a:rPr sz="2500" spc="-105" dirty="0">
                <a:latin typeface="Times New Roman"/>
                <a:cs typeface="Times New Roman"/>
              </a:rPr>
              <a:t>u</a:t>
            </a:r>
            <a:r>
              <a:rPr sz="2500" spc="-110" dirty="0">
                <a:latin typeface="Times New Roman"/>
                <a:cs typeface="Times New Roman"/>
              </a:rPr>
              <a:t>p</a:t>
            </a:r>
            <a:r>
              <a:rPr sz="2500" spc="125" dirty="0">
                <a:latin typeface="Times New Roman"/>
                <a:cs typeface="Times New Roman"/>
              </a:rPr>
              <a:t> </a:t>
            </a:r>
            <a:r>
              <a:rPr sz="2500" spc="-180" dirty="0">
                <a:latin typeface="Times New Roman"/>
                <a:cs typeface="Times New Roman"/>
              </a:rPr>
              <a:t>o</a:t>
            </a:r>
            <a:r>
              <a:rPr sz="2500" spc="-120" dirty="0">
                <a:latin typeface="Times New Roman"/>
                <a:cs typeface="Times New Roman"/>
              </a:rPr>
              <a:t>f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145" dirty="0">
                <a:latin typeface="Times New Roman"/>
                <a:cs typeface="Times New Roman"/>
              </a:rPr>
              <a:t>c</a:t>
            </a:r>
            <a:r>
              <a:rPr sz="2500" spc="-135" dirty="0">
                <a:latin typeface="Times New Roman"/>
                <a:cs typeface="Times New Roman"/>
              </a:rPr>
              <a:t>ollag</a:t>
            </a:r>
            <a:r>
              <a:rPr sz="2500" spc="-145" dirty="0">
                <a:latin typeface="Times New Roman"/>
                <a:cs typeface="Times New Roman"/>
              </a:rPr>
              <a:t>e</a:t>
            </a:r>
            <a:r>
              <a:rPr sz="2500" spc="-110" dirty="0">
                <a:latin typeface="Times New Roman"/>
                <a:cs typeface="Times New Roman"/>
              </a:rPr>
              <a:t>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189858"/>
            <a:ext cx="418528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>
              <a:lnSpc>
                <a:spcPct val="100000"/>
              </a:lnSpc>
              <a:spcBef>
                <a:spcPts val="95"/>
              </a:spcBef>
              <a:tabLst>
                <a:tab pos="1384300" algn="l"/>
                <a:tab pos="2654300" algn="l"/>
                <a:tab pos="3764915" algn="l"/>
              </a:tabLst>
            </a:pPr>
            <a:r>
              <a:rPr sz="2500" spc="-105" dirty="0">
                <a:latin typeface="Times New Roman"/>
                <a:cs typeface="Times New Roman"/>
              </a:rPr>
              <a:t>fibe</a:t>
            </a:r>
            <a:r>
              <a:rPr sz="2500" spc="-80" dirty="0">
                <a:latin typeface="Times New Roman"/>
                <a:cs typeface="Times New Roman"/>
              </a:rPr>
              <a:t>r</a:t>
            </a:r>
            <a:r>
              <a:rPr sz="2500" spc="-45" dirty="0">
                <a:latin typeface="Times New Roman"/>
                <a:cs typeface="Times New Roman"/>
              </a:rPr>
              <a:t>s,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20" dirty="0">
                <a:latin typeface="Times New Roman"/>
                <a:cs typeface="Times New Roman"/>
              </a:rPr>
              <a:t>he</a:t>
            </a:r>
            <a:r>
              <a:rPr sz="2500" spc="-114" dirty="0">
                <a:latin typeface="Times New Roman"/>
                <a:cs typeface="Times New Roman"/>
              </a:rPr>
              <a:t>p</a:t>
            </a:r>
            <a:r>
              <a:rPr sz="2500" spc="-120" dirty="0">
                <a:latin typeface="Times New Roman"/>
                <a:cs typeface="Times New Roman"/>
              </a:rPr>
              <a:t>ara</a:t>
            </a:r>
            <a:r>
              <a:rPr sz="2500" spc="-140" dirty="0">
                <a:latin typeface="Times New Roman"/>
                <a:cs typeface="Times New Roman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90" dirty="0">
                <a:latin typeface="Times New Roman"/>
                <a:cs typeface="Times New Roman"/>
              </a:rPr>
              <a:t>s</a:t>
            </a:r>
            <a:r>
              <a:rPr sz="2500" spc="-120" dirty="0">
                <a:latin typeface="Times New Roman"/>
                <a:cs typeface="Times New Roman"/>
              </a:rPr>
              <a:t>ulfa</a:t>
            </a:r>
            <a:r>
              <a:rPr sz="2500" spc="-75" dirty="0">
                <a:latin typeface="Times New Roman"/>
                <a:cs typeface="Times New Roman"/>
              </a:rPr>
              <a:t>t</a:t>
            </a:r>
            <a:r>
              <a:rPr sz="2500" spc="-100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0" dirty="0">
                <a:latin typeface="Times New Roman"/>
                <a:cs typeface="Times New Roman"/>
              </a:rPr>
              <a:t>a</a:t>
            </a:r>
            <a:r>
              <a:rPr sz="2500" spc="-160" dirty="0">
                <a:latin typeface="Times New Roman"/>
                <a:cs typeface="Times New Roman"/>
              </a:rPr>
              <a:t>n</a:t>
            </a:r>
            <a:r>
              <a:rPr sz="2500" spc="-75" dirty="0">
                <a:latin typeface="Times New Roman"/>
                <a:cs typeface="Times New Roman"/>
              </a:rPr>
              <a:t>d  </a:t>
            </a:r>
            <a:r>
              <a:rPr sz="2500" spc="-100" dirty="0">
                <a:latin typeface="Times New Roman"/>
                <a:cs typeface="Times New Roman"/>
              </a:rPr>
              <a:t>glycoproteins.</a:t>
            </a:r>
            <a:endParaRPr sz="2500">
              <a:latin typeface="Times New Roman"/>
              <a:cs typeface="Times New Roman"/>
            </a:endParaRPr>
          </a:p>
          <a:p>
            <a:pPr marL="286385" marR="76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000"/>
              <a:buFont typeface="Segoe UI Symbol"/>
              <a:buChar char="⚫"/>
              <a:tabLst>
                <a:tab pos="287020" algn="l"/>
              </a:tabLst>
            </a:pPr>
            <a:r>
              <a:rPr sz="2500" spc="-150" dirty="0">
                <a:latin typeface="Times New Roman"/>
                <a:cs typeface="Times New Roman"/>
              </a:rPr>
              <a:t>Beneath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45" dirty="0">
                <a:latin typeface="Times New Roman"/>
                <a:cs typeface="Times New Roman"/>
              </a:rPr>
              <a:t>t</a:t>
            </a:r>
            <a:r>
              <a:rPr sz="2500" spc="-70" dirty="0">
                <a:latin typeface="Times New Roman"/>
                <a:cs typeface="Times New Roman"/>
              </a:rPr>
              <a:t>h</a:t>
            </a:r>
            <a:r>
              <a:rPr sz="2500" spc="-100" dirty="0">
                <a:latin typeface="Times New Roman"/>
                <a:cs typeface="Times New Roman"/>
              </a:rPr>
              <a:t>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290" dirty="0">
                <a:latin typeface="Times New Roman"/>
                <a:cs typeface="Times New Roman"/>
              </a:rPr>
              <a:t>GBM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45" dirty="0">
                <a:latin typeface="Times New Roman"/>
                <a:cs typeface="Times New Roman"/>
              </a:rPr>
              <a:t>t</a:t>
            </a:r>
            <a:r>
              <a:rPr sz="2500" spc="-85" dirty="0">
                <a:latin typeface="Times New Roman"/>
                <a:cs typeface="Times New Roman"/>
              </a:rPr>
              <a:t>here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60" dirty="0">
                <a:latin typeface="Times New Roman"/>
                <a:cs typeface="Times New Roman"/>
              </a:rPr>
              <a:t>is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215" dirty="0">
                <a:latin typeface="Times New Roman"/>
                <a:cs typeface="Times New Roman"/>
              </a:rPr>
              <a:t>v</a:t>
            </a:r>
            <a:r>
              <a:rPr sz="2500" spc="-114" dirty="0">
                <a:latin typeface="Times New Roman"/>
                <a:cs typeface="Times New Roman"/>
              </a:rPr>
              <a:t>i</a:t>
            </a:r>
            <a:r>
              <a:rPr sz="2500" spc="-145" dirty="0">
                <a:latin typeface="Times New Roman"/>
                <a:cs typeface="Times New Roman"/>
              </a:rPr>
              <a:t>sc</a:t>
            </a:r>
            <a:r>
              <a:rPr sz="2500" spc="-165" dirty="0">
                <a:latin typeface="Times New Roman"/>
                <a:cs typeface="Times New Roman"/>
              </a:rPr>
              <a:t>e</a:t>
            </a:r>
            <a:r>
              <a:rPr sz="2500" spc="-85" dirty="0">
                <a:latin typeface="Times New Roman"/>
                <a:cs typeface="Times New Roman"/>
              </a:rPr>
              <a:t>ral  </a:t>
            </a:r>
            <a:r>
              <a:rPr sz="2500" spc="-125" dirty="0">
                <a:latin typeface="Times New Roman"/>
                <a:cs typeface="Times New Roman"/>
              </a:rPr>
              <a:t>laye</a:t>
            </a:r>
            <a:r>
              <a:rPr sz="2500" spc="-100" dirty="0">
                <a:latin typeface="Times New Roman"/>
                <a:cs typeface="Times New Roman"/>
              </a:rPr>
              <a:t>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80" dirty="0">
                <a:latin typeface="Times New Roman"/>
                <a:cs typeface="Times New Roman"/>
              </a:rPr>
              <a:t>o</a:t>
            </a:r>
            <a:r>
              <a:rPr sz="2500" spc="-120" dirty="0">
                <a:latin typeface="Times New Roman"/>
                <a:cs typeface="Times New Roman"/>
              </a:rPr>
              <a:t>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45" dirty="0">
                <a:latin typeface="Times New Roman"/>
                <a:cs typeface="Times New Roman"/>
              </a:rPr>
              <a:t>bowma</a:t>
            </a:r>
            <a:r>
              <a:rPr sz="2500" spc="-130" dirty="0">
                <a:latin typeface="Times New Roman"/>
                <a:cs typeface="Times New Roman"/>
              </a:rPr>
              <a:t>n</a:t>
            </a:r>
            <a:r>
              <a:rPr sz="2500" spc="-105" dirty="0">
                <a:latin typeface="Times New Roman"/>
                <a:cs typeface="Times New Roman"/>
              </a:rPr>
              <a:t>’</a:t>
            </a:r>
            <a:r>
              <a:rPr sz="2500" spc="-195" dirty="0">
                <a:latin typeface="Times New Roman"/>
                <a:cs typeface="Times New Roman"/>
              </a:rPr>
              <a:t>s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55" dirty="0">
                <a:latin typeface="Times New Roman"/>
                <a:cs typeface="Times New Roman"/>
              </a:rPr>
              <a:t>capsu</a:t>
            </a:r>
            <a:r>
              <a:rPr sz="2500" spc="-90" dirty="0">
                <a:latin typeface="Times New Roman"/>
                <a:cs typeface="Times New Roman"/>
              </a:rPr>
              <a:t>l</a:t>
            </a:r>
            <a:r>
              <a:rPr sz="2500" spc="-120" dirty="0">
                <a:latin typeface="Times New Roman"/>
                <a:cs typeface="Times New Roman"/>
              </a:rPr>
              <a:t>e</a:t>
            </a:r>
            <a:r>
              <a:rPr sz="2500" spc="100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396240"/>
            <a:ext cx="3810000" cy="5862955"/>
          </a:xfrm>
          <a:custGeom>
            <a:avLst/>
            <a:gdLst/>
            <a:ahLst/>
            <a:cxnLst/>
            <a:rect l="l" t="t" r="r" b="b"/>
            <a:pathLst>
              <a:path w="3810000" h="5862955">
                <a:moveTo>
                  <a:pt x="0" y="5862828"/>
                </a:moveTo>
                <a:lnTo>
                  <a:pt x="3810000" y="5862828"/>
                </a:lnTo>
                <a:lnTo>
                  <a:pt x="3810000" y="0"/>
                </a:lnTo>
                <a:lnTo>
                  <a:pt x="0" y="0"/>
                </a:lnTo>
                <a:lnTo>
                  <a:pt x="0" y="5862828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08828" y="385317"/>
            <a:ext cx="3653790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SzPct val="96000"/>
              <a:buFont typeface="Arial MT"/>
              <a:buChar char="•"/>
              <a:tabLst>
                <a:tab pos="124460" algn="l"/>
              </a:tabLst>
            </a:pPr>
            <a:r>
              <a:rPr sz="2500" spc="-175" dirty="0">
                <a:latin typeface="Times New Roman"/>
                <a:cs typeface="Times New Roman"/>
              </a:rPr>
              <a:t>Mesangiam</a:t>
            </a:r>
            <a:r>
              <a:rPr sz="2500" spc="-170" dirty="0">
                <a:latin typeface="Times New Roman"/>
                <a:cs typeface="Times New Roman"/>
              </a:rPr>
              <a:t> </a:t>
            </a:r>
            <a:r>
              <a:rPr sz="2500" spc="-105" dirty="0">
                <a:latin typeface="Times New Roman"/>
                <a:cs typeface="Times New Roman"/>
              </a:rPr>
              <a:t>forms </a:t>
            </a:r>
            <a:r>
              <a:rPr sz="2500" spc="-75" dirty="0">
                <a:latin typeface="Times New Roman"/>
                <a:cs typeface="Times New Roman"/>
              </a:rPr>
              <a:t>the </a:t>
            </a:r>
            <a:r>
              <a:rPr sz="2500" spc="-90" dirty="0">
                <a:latin typeface="Times New Roman"/>
                <a:cs typeface="Times New Roman"/>
              </a:rPr>
              <a:t>core </a:t>
            </a:r>
            <a:r>
              <a:rPr sz="2500" spc="-155" dirty="0">
                <a:latin typeface="Times New Roman"/>
                <a:cs typeface="Times New Roman"/>
              </a:rPr>
              <a:t>of </a:t>
            </a:r>
            <a:r>
              <a:rPr sz="2500" spc="-150" dirty="0">
                <a:latin typeface="Times New Roman"/>
                <a:cs typeface="Times New Roman"/>
              </a:rPr>
              <a:t> </a:t>
            </a:r>
            <a:r>
              <a:rPr sz="2500" spc="-75" dirty="0">
                <a:latin typeface="Times New Roman"/>
                <a:cs typeface="Times New Roman"/>
              </a:rPr>
              <a:t>the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10" dirty="0">
                <a:latin typeface="Times New Roman"/>
                <a:cs typeface="Times New Roman"/>
              </a:rPr>
              <a:t>glomerulus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135" dirty="0">
                <a:latin typeface="Times New Roman"/>
                <a:cs typeface="Times New Roman"/>
              </a:rPr>
              <a:t>and</a:t>
            </a:r>
            <a:r>
              <a:rPr sz="2500" spc="360" dirty="0">
                <a:latin typeface="Times New Roman"/>
                <a:cs typeface="Times New Roman"/>
              </a:rPr>
              <a:t> </a:t>
            </a:r>
            <a:r>
              <a:rPr sz="2500" spc="-160" dirty="0">
                <a:latin typeface="Times New Roman"/>
                <a:cs typeface="Times New Roman"/>
              </a:rPr>
              <a:t>is </a:t>
            </a:r>
            <a:r>
              <a:rPr sz="2500" spc="-155" dirty="0">
                <a:latin typeface="Times New Roman"/>
                <a:cs typeface="Times New Roman"/>
              </a:rPr>
              <a:t> </a:t>
            </a:r>
            <a:r>
              <a:rPr sz="2500" spc="-125" dirty="0">
                <a:latin typeface="Times New Roman"/>
                <a:cs typeface="Times New Roman"/>
              </a:rPr>
              <a:t>composed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500" spc="-150" dirty="0">
                <a:latin typeface="Times New Roman"/>
                <a:cs typeface="Times New Roman"/>
              </a:rPr>
              <a:t>of</a:t>
            </a:r>
            <a:r>
              <a:rPr sz="2500" spc="-145" dirty="0">
                <a:latin typeface="Times New Roman"/>
                <a:cs typeface="Times New Roman"/>
              </a:rPr>
              <a:t> </a:t>
            </a:r>
            <a:r>
              <a:rPr sz="2500" spc="-135" dirty="0">
                <a:latin typeface="Times New Roman"/>
                <a:cs typeface="Times New Roman"/>
              </a:rPr>
              <a:t>specialized </a:t>
            </a:r>
            <a:r>
              <a:rPr sz="2500" spc="-130" dirty="0">
                <a:latin typeface="Times New Roman"/>
                <a:cs typeface="Times New Roman"/>
              </a:rPr>
              <a:t> </a:t>
            </a:r>
            <a:r>
              <a:rPr sz="2500" spc="-85" dirty="0">
                <a:latin typeface="Times New Roman"/>
                <a:cs typeface="Times New Roman"/>
              </a:rPr>
              <a:t>contractile </a:t>
            </a:r>
            <a:r>
              <a:rPr sz="2500" spc="-130" dirty="0">
                <a:latin typeface="Times New Roman"/>
                <a:cs typeface="Times New Roman"/>
              </a:rPr>
              <a:t>cells </a:t>
            </a:r>
            <a:r>
              <a:rPr sz="2500" spc="-110" dirty="0">
                <a:latin typeface="Times New Roman"/>
                <a:cs typeface="Times New Roman"/>
              </a:rPr>
              <a:t>embedded </a:t>
            </a:r>
            <a:r>
              <a:rPr sz="2500" spc="-114" dirty="0">
                <a:latin typeface="Times New Roman"/>
                <a:cs typeface="Times New Roman"/>
              </a:rPr>
              <a:t>in </a:t>
            </a:r>
            <a:r>
              <a:rPr sz="2500" spc="-200" dirty="0">
                <a:latin typeface="Times New Roman"/>
                <a:cs typeface="Times New Roman"/>
              </a:rPr>
              <a:t>a </a:t>
            </a:r>
            <a:r>
              <a:rPr sz="2500" spc="-195" dirty="0">
                <a:latin typeface="Times New Roman"/>
                <a:cs typeface="Times New Roman"/>
              </a:rPr>
              <a:t> </a:t>
            </a:r>
            <a:r>
              <a:rPr sz="2500" spc="-120" dirty="0">
                <a:latin typeface="Times New Roman"/>
                <a:cs typeface="Times New Roman"/>
              </a:rPr>
              <a:t>acellula</a:t>
            </a:r>
            <a:r>
              <a:rPr sz="2500" spc="-100" dirty="0">
                <a:latin typeface="Times New Roman"/>
                <a:cs typeface="Times New Roman"/>
              </a:rPr>
              <a:t>r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229" dirty="0">
                <a:latin typeface="Times New Roman"/>
                <a:cs typeface="Times New Roman"/>
              </a:rPr>
              <a:t>m</a:t>
            </a:r>
            <a:r>
              <a:rPr sz="2500" spc="-150" dirty="0">
                <a:latin typeface="Times New Roman"/>
                <a:cs typeface="Times New Roman"/>
              </a:rPr>
              <a:t>a</a:t>
            </a:r>
            <a:r>
              <a:rPr sz="2500" spc="25" dirty="0">
                <a:latin typeface="Times New Roman"/>
                <a:cs typeface="Times New Roman"/>
              </a:rPr>
              <a:t>t</a:t>
            </a:r>
            <a:r>
              <a:rPr sz="2500" spc="80" dirty="0">
                <a:latin typeface="Times New Roman"/>
                <a:cs typeface="Times New Roman"/>
              </a:rPr>
              <a:t>r</a:t>
            </a:r>
            <a:r>
              <a:rPr sz="2500" spc="-114" dirty="0">
                <a:latin typeface="Times New Roman"/>
                <a:cs typeface="Times New Roman"/>
              </a:rPr>
              <a:t>ix</a:t>
            </a:r>
            <a:r>
              <a:rPr sz="2500" spc="100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8828" y="2290698"/>
            <a:ext cx="1628139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95"/>
              </a:spcBef>
              <a:buSzPct val="96000"/>
              <a:buFont typeface="Arial MT"/>
              <a:buChar char="•"/>
              <a:tabLst>
                <a:tab pos="124460" algn="l"/>
              </a:tabLst>
            </a:pPr>
            <a:r>
              <a:rPr sz="2500" b="1" spc="-25" dirty="0">
                <a:latin typeface="Times New Roman"/>
                <a:cs typeface="Times New Roman"/>
              </a:rPr>
              <a:t>Messangial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90" dirty="0">
                <a:latin typeface="Times New Roman"/>
                <a:cs typeface="Times New Roman"/>
              </a:rPr>
              <a:t>elongated,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2660" y="2290698"/>
            <a:ext cx="102870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6990" algn="r">
              <a:lnSpc>
                <a:spcPct val="100000"/>
              </a:lnSpc>
              <a:spcBef>
                <a:spcPts val="95"/>
              </a:spcBef>
            </a:pPr>
            <a:r>
              <a:rPr sz="2500" b="1" spc="25" dirty="0">
                <a:latin typeface="Times New Roman"/>
                <a:cs typeface="Times New Roman"/>
              </a:rPr>
              <a:t>cells</a:t>
            </a:r>
            <a:endParaRPr sz="2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500" spc="-45" dirty="0">
                <a:latin typeface="Times New Roman"/>
                <a:cs typeface="Times New Roman"/>
              </a:rPr>
              <a:t>i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spc="5" dirty="0">
                <a:latin typeface="Times New Roman"/>
                <a:cs typeface="Times New Roman"/>
              </a:rPr>
              <a:t>r</a:t>
            </a:r>
            <a:r>
              <a:rPr sz="2500" spc="-114" dirty="0">
                <a:latin typeface="Times New Roman"/>
                <a:cs typeface="Times New Roman"/>
              </a:rPr>
              <a:t>egular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34933" y="2290698"/>
            <a:ext cx="52641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95"/>
              </a:spcBef>
            </a:pPr>
            <a:r>
              <a:rPr sz="2500" spc="-190" dirty="0">
                <a:latin typeface="Times New Roman"/>
                <a:cs typeface="Times New Roman"/>
              </a:rPr>
              <a:t>h</a:t>
            </a:r>
            <a:r>
              <a:rPr sz="2500" spc="-245" dirty="0">
                <a:latin typeface="Times New Roman"/>
                <a:cs typeface="Times New Roman"/>
              </a:rPr>
              <a:t>a</a:t>
            </a:r>
            <a:r>
              <a:rPr sz="2500" spc="-254" dirty="0">
                <a:latin typeface="Times New Roman"/>
                <a:cs typeface="Times New Roman"/>
              </a:rPr>
              <a:t>v</a:t>
            </a:r>
            <a:r>
              <a:rPr sz="2500" spc="-70" dirty="0">
                <a:latin typeface="Times New Roman"/>
                <a:cs typeface="Times New Roman"/>
              </a:rPr>
              <a:t>e  </a:t>
            </a:r>
            <a:r>
              <a:rPr sz="2500" spc="-110" dirty="0">
                <a:latin typeface="Times New Roman"/>
                <a:cs typeface="Times New Roman"/>
              </a:rPr>
              <a:t>cell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828" y="3052952"/>
            <a:ext cx="36512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88870" algn="l"/>
                <a:tab pos="3411220" algn="l"/>
              </a:tabLst>
            </a:pPr>
            <a:r>
              <a:rPr sz="2500" spc="-50" dirty="0">
                <a:latin typeface="Times New Roman"/>
                <a:cs typeface="Times New Roman"/>
              </a:rPr>
              <a:t>p</a:t>
            </a:r>
            <a:r>
              <a:rPr sz="2500" spc="-60" dirty="0">
                <a:latin typeface="Times New Roman"/>
                <a:cs typeface="Times New Roman"/>
              </a:rPr>
              <a:t>r</a:t>
            </a:r>
            <a:r>
              <a:rPr sz="2500" spc="-105" dirty="0">
                <a:latin typeface="Times New Roman"/>
                <a:cs typeface="Times New Roman"/>
              </a:rPr>
              <a:t>o</a:t>
            </a:r>
            <a:r>
              <a:rPr sz="2500" spc="-165" dirty="0">
                <a:latin typeface="Times New Roman"/>
                <a:cs typeface="Times New Roman"/>
              </a:rPr>
              <a:t>ces</a:t>
            </a:r>
            <a:r>
              <a:rPr sz="2500" spc="-140" dirty="0">
                <a:latin typeface="Times New Roman"/>
                <a:cs typeface="Times New Roman"/>
              </a:rPr>
              <a:t>s</a:t>
            </a:r>
            <a:r>
              <a:rPr sz="2500" spc="-65" dirty="0">
                <a:latin typeface="Times New Roman"/>
                <a:cs typeface="Times New Roman"/>
              </a:rPr>
              <a:t>es,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54" dirty="0">
                <a:latin typeface="Times New Roman"/>
                <a:cs typeface="Times New Roman"/>
              </a:rPr>
              <a:t> </a:t>
            </a:r>
            <a:r>
              <a:rPr sz="2500" spc="-145" dirty="0">
                <a:latin typeface="Times New Roman"/>
                <a:cs typeface="Times New Roman"/>
              </a:rPr>
              <a:t>c</a:t>
            </a:r>
            <a:r>
              <a:rPr sz="2500" spc="-105" dirty="0">
                <a:latin typeface="Times New Roman"/>
                <a:cs typeface="Times New Roman"/>
              </a:rPr>
              <a:t>o</a:t>
            </a:r>
            <a:r>
              <a:rPr sz="2500" spc="-120" dirty="0">
                <a:latin typeface="Times New Roman"/>
                <a:cs typeface="Times New Roman"/>
              </a:rPr>
              <a:t>ntains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0" dirty="0">
                <a:latin typeface="Times New Roman"/>
                <a:cs typeface="Times New Roman"/>
              </a:rPr>
              <a:t>b</a:t>
            </a:r>
            <a:r>
              <a:rPr sz="2500" spc="-105" dirty="0">
                <a:latin typeface="Times New Roman"/>
                <a:cs typeface="Times New Roman"/>
              </a:rPr>
              <a:t>und</a:t>
            </a:r>
            <a:r>
              <a:rPr sz="2500" spc="-130" dirty="0">
                <a:latin typeface="Times New Roman"/>
                <a:cs typeface="Times New Roman"/>
              </a:rPr>
              <a:t>le</a:t>
            </a:r>
            <a:r>
              <a:rPr sz="2500" spc="-135" dirty="0">
                <a:latin typeface="Times New Roman"/>
                <a:cs typeface="Times New Roman"/>
              </a:rPr>
              <a:t>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5" dirty="0">
                <a:latin typeface="Times New Roman"/>
                <a:cs typeface="Times New Roman"/>
              </a:rPr>
              <a:t>of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828" y="3433953"/>
            <a:ext cx="364997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2145" algn="l"/>
                <a:tab pos="2828925" algn="l"/>
                <a:tab pos="3409950" algn="l"/>
              </a:tabLst>
            </a:pPr>
            <a:r>
              <a:rPr sz="2500" spc="-210" dirty="0">
                <a:latin typeface="Times New Roman"/>
                <a:cs typeface="Times New Roman"/>
              </a:rPr>
              <a:t>m</a:t>
            </a:r>
            <a:r>
              <a:rPr sz="2500" spc="-70" dirty="0">
                <a:latin typeface="Times New Roman"/>
                <a:cs typeface="Times New Roman"/>
              </a:rPr>
              <a:t>ic</a:t>
            </a:r>
            <a:r>
              <a:rPr sz="2500" spc="-75" dirty="0">
                <a:latin typeface="Times New Roman"/>
                <a:cs typeface="Times New Roman"/>
              </a:rPr>
              <a:t>r</a:t>
            </a:r>
            <a:r>
              <a:rPr sz="2500" spc="-125" dirty="0">
                <a:latin typeface="Times New Roman"/>
                <a:cs typeface="Times New Roman"/>
              </a:rPr>
              <a:t>ofila</a:t>
            </a:r>
            <a:r>
              <a:rPr sz="2500" spc="-254" dirty="0">
                <a:latin typeface="Times New Roman"/>
                <a:cs typeface="Times New Roman"/>
              </a:rPr>
              <a:t>m</a:t>
            </a:r>
            <a:r>
              <a:rPr sz="2500" spc="-100" dirty="0">
                <a:latin typeface="Times New Roman"/>
                <a:cs typeface="Times New Roman"/>
              </a:rPr>
              <a:t>en</a:t>
            </a:r>
            <a:r>
              <a:rPr sz="2500" spc="30" dirty="0">
                <a:latin typeface="Times New Roman"/>
                <a:cs typeface="Times New Roman"/>
              </a:rPr>
              <a:t>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0" dirty="0">
                <a:latin typeface="Times New Roman"/>
                <a:cs typeface="Times New Roman"/>
              </a:rPr>
              <a:t>m</a:t>
            </a:r>
            <a:r>
              <a:rPr sz="2500" spc="-145" dirty="0">
                <a:latin typeface="Times New Roman"/>
                <a:cs typeface="Times New Roman"/>
              </a:rPr>
              <a:t>ad</a:t>
            </a:r>
            <a:r>
              <a:rPr sz="2500" spc="-130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5" dirty="0">
                <a:latin typeface="Times New Roman"/>
                <a:cs typeface="Times New Roman"/>
              </a:rPr>
              <a:t>u</a:t>
            </a:r>
            <a:r>
              <a:rPr sz="2500" spc="-110" dirty="0">
                <a:latin typeface="Times New Roman"/>
                <a:cs typeface="Times New Roman"/>
              </a:rPr>
              <a:t>p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5" dirty="0">
                <a:latin typeface="Times New Roman"/>
                <a:cs typeface="Times New Roman"/>
              </a:rPr>
              <a:t>of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8828" y="3814953"/>
            <a:ext cx="3649979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85" dirty="0">
                <a:latin typeface="Times New Roman"/>
                <a:cs typeface="Times New Roman"/>
              </a:rPr>
              <a:t>contract</a:t>
            </a:r>
            <a:r>
              <a:rPr sz="2500" spc="-55" dirty="0">
                <a:latin typeface="Times New Roman"/>
                <a:cs typeface="Times New Roman"/>
              </a:rPr>
              <a:t>i</a:t>
            </a:r>
            <a:r>
              <a:rPr sz="2500" spc="-80" dirty="0">
                <a:latin typeface="Times New Roman"/>
                <a:cs typeface="Times New Roman"/>
              </a:rPr>
              <a:t>l</a:t>
            </a:r>
            <a:r>
              <a:rPr sz="2500" spc="-120" dirty="0">
                <a:latin typeface="Times New Roman"/>
                <a:cs typeface="Times New Roman"/>
              </a:rPr>
              <a:t>e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p</a:t>
            </a:r>
            <a:r>
              <a:rPr sz="2500" spc="-60" dirty="0">
                <a:latin typeface="Times New Roman"/>
                <a:cs typeface="Times New Roman"/>
              </a:rPr>
              <a:t>r</a:t>
            </a:r>
            <a:r>
              <a:rPr sz="2500" spc="-100" dirty="0">
                <a:latin typeface="Times New Roman"/>
                <a:cs typeface="Times New Roman"/>
              </a:rPr>
              <a:t>otein</a:t>
            </a:r>
            <a:r>
              <a:rPr sz="2500" spc="-150" dirty="0">
                <a:latin typeface="Times New Roman"/>
                <a:cs typeface="Times New Roman"/>
              </a:rPr>
              <a:t>s</a:t>
            </a:r>
            <a:r>
              <a:rPr sz="2500" spc="100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 MT"/>
              <a:buChar char="•"/>
              <a:tabLst>
                <a:tab pos="195580" algn="l"/>
                <a:tab pos="853440" algn="l"/>
                <a:tab pos="1518285" algn="l"/>
                <a:tab pos="1839595" algn="l"/>
                <a:tab pos="3300095" algn="l"/>
                <a:tab pos="3409950" algn="l"/>
              </a:tabLst>
            </a:pPr>
            <a:r>
              <a:rPr sz="2500" spc="-45" dirty="0">
                <a:latin typeface="Times New Roman"/>
                <a:cs typeface="Times New Roman"/>
              </a:rPr>
              <a:t>it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60" dirty="0">
                <a:latin typeface="Times New Roman"/>
                <a:cs typeface="Times New Roman"/>
              </a:rPr>
              <a:t>is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5" dirty="0">
                <a:latin typeface="Times New Roman"/>
                <a:cs typeface="Times New Roman"/>
              </a:rPr>
              <a:t>r</a:t>
            </a:r>
            <a:r>
              <a:rPr sz="2500" spc="-125" dirty="0">
                <a:latin typeface="Times New Roman"/>
                <a:cs typeface="Times New Roman"/>
              </a:rPr>
              <a:t>es</a:t>
            </a:r>
            <a:r>
              <a:rPr sz="2500" spc="-140" dirty="0">
                <a:latin typeface="Times New Roman"/>
                <a:cs typeface="Times New Roman"/>
              </a:rPr>
              <a:t>p</a:t>
            </a:r>
            <a:r>
              <a:rPr sz="2500" spc="-150" dirty="0">
                <a:latin typeface="Times New Roman"/>
                <a:cs typeface="Times New Roman"/>
              </a:rPr>
              <a:t>ons</a:t>
            </a:r>
            <a:r>
              <a:rPr sz="2500" spc="-75" dirty="0">
                <a:latin typeface="Times New Roman"/>
                <a:cs typeface="Times New Roman"/>
              </a:rPr>
              <a:t>i</a:t>
            </a:r>
            <a:r>
              <a:rPr sz="2500" spc="-175" dirty="0">
                <a:latin typeface="Times New Roman"/>
                <a:cs typeface="Times New Roman"/>
              </a:rPr>
              <a:t>b</a:t>
            </a:r>
            <a:r>
              <a:rPr sz="2500" spc="-80" dirty="0">
                <a:latin typeface="Times New Roman"/>
                <a:cs typeface="Times New Roman"/>
              </a:rPr>
              <a:t>l</a:t>
            </a:r>
            <a:r>
              <a:rPr sz="2500" spc="-120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80" dirty="0">
                <a:latin typeface="Times New Roman"/>
                <a:cs typeface="Times New Roman"/>
              </a:rPr>
              <a:t>for  </a:t>
            </a:r>
            <a:r>
              <a:rPr sz="2500" spc="-135" dirty="0">
                <a:latin typeface="Times New Roman"/>
                <a:cs typeface="Times New Roman"/>
              </a:rPr>
              <a:t>p</a:t>
            </a:r>
            <a:r>
              <a:rPr sz="2500" spc="-130" dirty="0">
                <a:latin typeface="Times New Roman"/>
                <a:cs typeface="Times New Roman"/>
              </a:rPr>
              <a:t>h</a:t>
            </a:r>
            <a:r>
              <a:rPr sz="2500" spc="-175" dirty="0">
                <a:latin typeface="Times New Roman"/>
                <a:cs typeface="Times New Roman"/>
              </a:rPr>
              <a:t>ago</a:t>
            </a:r>
            <a:r>
              <a:rPr sz="2500" spc="-130" dirty="0">
                <a:latin typeface="Times New Roman"/>
                <a:cs typeface="Times New Roman"/>
              </a:rPr>
              <a:t>c</a:t>
            </a:r>
            <a:r>
              <a:rPr sz="2500" spc="-90" dirty="0">
                <a:latin typeface="Times New Roman"/>
                <a:cs typeface="Times New Roman"/>
              </a:rPr>
              <a:t>yt</a:t>
            </a:r>
            <a:r>
              <a:rPr sz="2500" spc="-105" dirty="0">
                <a:latin typeface="Times New Roman"/>
                <a:cs typeface="Times New Roman"/>
              </a:rPr>
              <a:t>osis,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0" dirty="0">
                <a:latin typeface="Times New Roman"/>
                <a:cs typeface="Times New Roman"/>
              </a:rPr>
              <a:t>p</a:t>
            </a:r>
            <a:r>
              <a:rPr sz="2500" spc="-45" dirty="0">
                <a:latin typeface="Times New Roman"/>
                <a:cs typeface="Times New Roman"/>
              </a:rPr>
              <a:t>r</a:t>
            </a:r>
            <a:r>
              <a:rPr sz="2500" spc="-105" dirty="0">
                <a:latin typeface="Times New Roman"/>
                <a:cs typeface="Times New Roman"/>
              </a:rPr>
              <a:t>o</a:t>
            </a:r>
            <a:r>
              <a:rPr sz="2500" spc="-95" dirty="0">
                <a:latin typeface="Times New Roman"/>
                <a:cs typeface="Times New Roman"/>
              </a:rPr>
              <a:t>duc</a:t>
            </a:r>
            <a:r>
              <a:rPr sz="2500" spc="-50" dirty="0">
                <a:latin typeface="Times New Roman"/>
                <a:cs typeface="Times New Roman"/>
              </a:rPr>
              <a:t>t</a:t>
            </a:r>
            <a:r>
              <a:rPr sz="2500" spc="-85" dirty="0">
                <a:latin typeface="Times New Roman"/>
                <a:cs typeface="Times New Roman"/>
              </a:rPr>
              <a:t>i</a:t>
            </a:r>
            <a:r>
              <a:rPr sz="2500" spc="-140" dirty="0">
                <a:latin typeface="Times New Roman"/>
                <a:cs typeface="Times New Roman"/>
              </a:rPr>
              <a:t>o</a:t>
            </a:r>
            <a:r>
              <a:rPr sz="2500" spc="-110" dirty="0">
                <a:latin typeface="Times New Roman"/>
                <a:cs typeface="Times New Roman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		</a:t>
            </a:r>
            <a:r>
              <a:rPr sz="2500" spc="-155" dirty="0">
                <a:latin typeface="Times New Roman"/>
                <a:cs typeface="Times New Roman"/>
              </a:rPr>
              <a:t>of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8828" y="4958333"/>
            <a:ext cx="365188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500" spc="-150" dirty="0">
                <a:latin typeface="Times New Roman"/>
                <a:cs typeface="Times New Roman"/>
              </a:rPr>
              <a:t>mesangial </a:t>
            </a:r>
            <a:r>
              <a:rPr sz="2500" spc="-60" dirty="0">
                <a:latin typeface="Times New Roman"/>
                <a:cs typeface="Times New Roman"/>
              </a:rPr>
              <a:t>matrix, </a:t>
            </a:r>
            <a:r>
              <a:rPr sz="2500" spc="-120" dirty="0">
                <a:latin typeface="Times New Roman"/>
                <a:cs typeface="Times New Roman"/>
              </a:rPr>
              <a:t>maintenance 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150" dirty="0">
                <a:latin typeface="Times New Roman"/>
                <a:cs typeface="Times New Roman"/>
              </a:rPr>
              <a:t>of</a:t>
            </a:r>
            <a:r>
              <a:rPr sz="2500" spc="-145" dirty="0">
                <a:latin typeface="Times New Roman"/>
                <a:cs typeface="Times New Roman"/>
              </a:rPr>
              <a:t> </a:t>
            </a:r>
            <a:r>
              <a:rPr sz="2500" spc="-125" dirty="0">
                <a:latin typeface="Times New Roman"/>
                <a:cs typeface="Times New Roman"/>
              </a:rPr>
              <a:t>capillary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500" spc="-125" dirty="0">
                <a:latin typeface="Times New Roman"/>
                <a:cs typeface="Times New Roman"/>
              </a:rPr>
              <a:t>loops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500" spc="-140" dirty="0">
                <a:latin typeface="Times New Roman"/>
                <a:cs typeface="Times New Roman"/>
              </a:rPr>
              <a:t>and</a:t>
            </a:r>
            <a:r>
              <a:rPr sz="2500" spc="-135" dirty="0">
                <a:latin typeface="Times New Roman"/>
                <a:cs typeface="Times New Roman"/>
              </a:rPr>
              <a:t> </a:t>
            </a:r>
            <a:r>
              <a:rPr sz="2500" spc="-120" dirty="0">
                <a:latin typeface="Times New Roman"/>
                <a:cs typeface="Times New Roman"/>
              </a:rPr>
              <a:t>blood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160" dirty="0">
                <a:latin typeface="Times New Roman"/>
                <a:cs typeface="Times New Roman"/>
              </a:rPr>
              <a:t>flow.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4" y="563865"/>
            <a:ext cx="8237220" cy="5866130"/>
            <a:chOff x="478534" y="563865"/>
            <a:chExt cx="8237220" cy="5866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534" y="563865"/>
              <a:ext cx="8237223" cy="58658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" y="609600"/>
              <a:ext cx="8077200" cy="5715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349" y="590550"/>
              <a:ext cx="8115300" cy="5753100"/>
            </a:xfrm>
            <a:custGeom>
              <a:avLst/>
              <a:gdLst/>
              <a:ahLst/>
              <a:cxnLst/>
              <a:rect l="l" t="t" r="r" b="b"/>
              <a:pathLst>
                <a:path w="8115300" h="5753100">
                  <a:moveTo>
                    <a:pt x="0" y="5753100"/>
                  </a:moveTo>
                  <a:lnTo>
                    <a:pt x="8115300" y="5753100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5753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81000"/>
            <a:ext cx="8153400" cy="5791200"/>
          </a:xfrm>
          <a:custGeom>
            <a:avLst/>
            <a:gdLst/>
            <a:ahLst/>
            <a:cxnLst/>
            <a:rect l="l" t="t" r="r" b="b"/>
            <a:pathLst>
              <a:path w="8153400" h="5791200">
                <a:moveTo>
                  <a:pt x="0" y="5791200"/>
                </a:moveTo>
                <a:lnTo>
                  <a:pt x="8153400" y="5791200"/>
                </a:lnTo>
                <a:lnTo>
                  <a:pt x="81534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140" y="294573"/>
            <a:ext cx="7998459" cy="56813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7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200" dirty="0">
                <a:latin typeface="Times New Roman"/>
                <a:cs typeface="Times New Roman"/>
              </a:rPr>
              <a:t>Bowman’s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capsule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comprises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visceral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parietal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layer.</a:t>
            </a:r>
            <a:endParaRPr sz="240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40" dirty="0">
                <a:latin typeface="Times New Roman"/>
                <a:cs typeface="Times New Roman"/>
              </a:rPr>
              <a:t>In </a:t>
            </a:r>
            <a:r>
              <a:rPr sz="2400" spc="-100" dirty="0">
                <a:latin typeface="Times New Roman"/>
                <a:cs typeface="Times New Roman"/>
              </a:rPr>
              <a:t>between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two </a:t>
            </a:r>
            <a:r>
              <a:rPr sz="2400" spc="-105" dirty="0">
                <a:latin typeface="Times New Roman"/>
                <a:cs typeface="Times New Roman"/>
              </a:rPr>
              <a:t>layers, </a:t>
            </a:r>
            <a:r>
              <a:rPr sz="2400" b="1" spc="-25" dirty="0">
                <a:latin typeface="Times New Roman"/>
                <a:cs typeface="Times New Roman"/>
              </a:rPr>
              <a:t>Urinary </a:t>
            </a:r>
            <a:r>
              <a:rPr sz="2400" b="1" spc="-5" dirty="0">
                <a:latin typeface="Times New Roman"/>
                <a:cs typeface="Times New Roman"/>
              </a:rPr>
              <a:t>space </a:t>
            </a:r>
            <a:r>
              <a:rPr sz="2400" b="1" spc="-30" dirty="0">
                <a:latin typeface="Times New Roman"/>
                <a:cs typeface="Times New Roman"/>
              </a:rPr>
              <a:t>(US) </a:t>
            </a:r>
            <a:r>
              <a:rPr sz="2400" spc="-155" dirty="0">
                <a:latin typeface="Times New Roman"/>
                <a:cs typeface="Times New Roman"/>
              </a:rPr>
              <a:t>is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present </a:t>
            </a:r>
            <a:r>
              <a:rPr sz="2400" spc="-135" dirty="0">
                <a:latin typeface="Times New Roman"/>
                <a:cs typeface="Times New Roman"/>
              </a:rPr>
              <a:t>which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</a:t>
            </a:r>
            <a:r>
              <a:rPr sz="2400" spc="-125" dirty="0">
                <a:latin typeface="Times New Roman"/>
                <a:cs typeface="Times New Roman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nt</a:t>
            </a:r>
            <a:r>
              <a:rPr sz="2400" spc="-45" dirty="0">
                <a:latin typeface="Times New Roman"/>
                <a:cs typeface="Times New Roman"/>
              </a:rPr>
              <a:t>i</a:t>
            </a:r>
            <a:r>
              <a:rPr sz="2400" spc="-105" dirty="0">
                <a:latin typeface="Times New Roman"/>
                <a:cs typeface="Times New Roman"/>
              </a:rPr>
              <a:t>n</a:t>
            </a:r>
            <a:r>
              <a:rPr sz="2400" spc="-95" dirty="0">
                <a:latin typeface="Times New Roman"/>
                <a:cs typeface="Times New Roman"/>
              </a:rPr>
              <a:t>u</a:t>
            </a:r>
            <a:r>
              <a:rPr sz="2400" spc="-140" dirty="0">
                <a:latin typeface="Times New Roman"/>
                <a:cs typeface="Times New Roman"/>
              </a:rPr>
              <a:t>es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with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l</a:t>
            </a:r>
            <a:r>
              <a:rPr sz="2400" spc="-120" dirty="0">
                <a:latin typeface="Times New Roman"/>
                <a:cs typeface="Times New Roman"/>
              </a:rPr>
              <a:t>u</a:t>
            </a:r>
            <a:r>
              <a:rPr sz="2400" spc="-125" dirty="0">
                <a:latin typeface="Times New Roman"/>
                <a:cs typeface="Times New Roman"/>
              </a:rPr>
              <a:t>me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PC</a:t>
            </a:r>
            <a:r>
              <a:rPr sz="2400" spc="-425" dirty="0">
                <a:latin typeface="Times New Roman"/>
                <a:cs typeface="Times New Roman"/>
              </a:rPr>
              <a:t>T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45" dirty="0">
                <a:latin typeface="Times New Roman"/>
                <a:cs typeface="Times New Roman"/>
              </a:rPr>
              <a:t>Visceral </a:t>
            </a:r>
            <a:r>
              <a:rPr sz="2400" spc="-140" dirty="0">
                <a:latin typeface="Times New Roman"/>
                <a:cs typeface="Times New Roman"/>
              </a:rPr>
              <a:t>layer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05" dirty="0">
                <a:latin typeface="Times New Roman"/>
                <a:cs typeface="Times New Roman"/>
              </a:rPr>
              <a:t>lined </a:t>
            </a:r>
            <a:r>
              <a:rPr sz="2400" spc="-185" dirty="0">
                <a:latin typeface="Times New Roman"/>
                <a:cs typeface="Times New Roman"/>
              </a:rPr>
              <a:t>by </a:t>
            </a:r>
            <a:r>
              <a:rPr sz="2400" b="1" spc="15" dirty="0">
                <a:latin typeface="Times New Roman"/>
                <a:cs typeface="Times New Roman"/>
              </a:rPr>
              <a:t>Podocytes</a:t>
            </a:r>
            <a:r>
              <a:rPr sz="2400" spc="15" dirty="0">
                <a:latin typeface="Times New Roman"/>
                <a:cs typeface="Times New Roman"/>
              </a:rPr>
              <a:t>. </a:t>
            </a:r>
            <a:r>
              <a:rPr sz="2400" spc="-150" dirty="0">
                <a:latin typeface="Times New Roman"/>
                <a:cs typeface="Times New Roman"/>
              </a:rPr>
              <a:t>They </a:t>
            </a:r>
            <a:r>
              <a:rPr sz="2400" spc="-190" dirty="0">
                <a:latin typeface="Times New Roman"/>
                <a:cs typeface="Times New Roman"/>
              </a:rPr>
              <a:t>have </a:t>
            </a:r>
            <a:r>
              <a:rPr sz="2400" spc="-100" dirty="0">
                <a:latin typeface="Times New Roman"/>
                <a:cs typeface="Times New Roman"/>
              </a:rPr>
              <a:t>primary, </a:t>
            </a:r>
            <a:r>
              <a:rPr sz="2400" spc="-120" dirty="0">
                <a:latin typeface="Times New Roman"/>
                <a:cs typeface="Times New Roman"/>
              </a:rPr>
              <a:t>secondary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tertiary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processes,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smallest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these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are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called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b="1" spc="40" dirty="0">
                <a:latin typeface="Times New Roman"/>
                <a:cs typeface="Times New Roman"/>
              </a:rPr>
              <a:t>foot 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processes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spc="30" dirty="0">
                <a:latin typeface="Times New Roman"/>
                <a:cs typeface="Times New Roman"/>
              </a:rPr>
              <a:t>pedicels.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90" dirty="0">
                <a:latin typeface="Times New Roman"/>
                <a:cs typeface="Times New Roman"/>
              </a:rPr>
              <a:t>Narrow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space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between</a:t>
            </a:r>
            <a:r>
              <a:rPr sz="2400" spc="52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foot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processes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called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Filtration</a:t>
            </a:r>
            <a:r>
              <a:rPr sz="2400" b="1" spc="53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slits</a:t>
            </a:r>
            <a:endParaRPr sz="2400">
              <a:latin typeface="Times New Roman"/>
              <a:cs typeface="Times New Roman"/>
            </a:endParaRPr>
          </a:p>
          <a:p>
            <a:pPr marL="286385" algn="just">
              <a:lnSpc>
                <a:spcPct val="100000"/>
              </a:lnSpc>
            </a:pPr>
            <a:r>
              <a:rPr sz="2400" spc="-165" dirty="0">
                <a:latin typeface="Times New Roman"/>
                <a:cs typeface="Times New Roman"/>
              </a:rPr>
              <a:t>wh</a:t>
            </a:r>
            <a:r>
              <a:rPr sz="2400" spc="-70" dirty="0">
                <a:latin typeface="Times New Roman"/>
                <a:cs typeface="Times New Roman"/>
              </a:rPr>
              <a:t>i</a:t>
            </a:r>
            <a:r>
              <a:rPr sz="2400" spc="-100" dirty="0">
                <a:latin typeface="Times New Roman"/>
                <a:cs typeface="Times New Roman"/>
              </a:rPr>
              <a:t>c</a:t>
            </a:r>
            <a:r>
              <a:rPr sz="2400" spc="-150" dirty="0">
                <a:latin typeface="Times New Roman"/>
                <a:cs typeface="Times New Roman"/>
              </a:rPr>
              <a:t>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</a:t>
            </a:r>
            <a:r>
              <a:rPr sz="2400" spc="-95" dirty="0">
                <a:latin typeface="Times New Roman"/>
                <a:cs typeface="Times New Roman"/>
              </a:rPr>
              <a:t>re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b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spc="-125" dirty="0">
                <a:latin typeface="Times New Roman"/>
                <a:cs typeface="Times New Roman"/>
              </a:rPr>
              <a:t>idged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10" dirty="0">
                <a:latin typeface="Times New Roman"/>
                <a:cs typeface="Times New Roman"/>
              </a:rPr>
              <a:t>b</a:t>
            </a:r>
            <a:r>
              <a:rPr sz="2400" spc="-165" dirty="0">
                <a:latin typeface="Times New Roman"/>
                <a:cs typeface="Times New Roman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sl</a:t>
            </a:r>
            <a:r>
              <a:rPr sz="2400" b="1" spc="-15" dirty="0">
                <a:latin typeface="Times New Roman"/>
                <a:cs typeface="Times New Roman"/>
              </a:rPr>
              <a:t>i</a:t>
            </a:r>
            <a:r>
              <a:rPr sz="2400" b="1" spc="25" dirty="0">
                <a:latin typeface="Times New Roman"/>
                <a:cs typeface="Times New Roman"/>
              </a:rPr>
              <a:t>t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di</a:t>
            </a:r>
            <a:r>
              <a:rPr sz="2400" b="1" spc="-50" dirty="0">
                <a:latin typeface="Times New Roman"/>
                <a:cs typeface="Times New Roman"/>
              </a:rPr>
              <a:t>a</a:t>
            </a:r>
            <a:r>
              <a:rPr sz="2400" b="1" spc="25" dirty="0">
                <a:latin typeface="Times New Roman"/>
                <a:cs typeface="Times New Roman"/>
              </a:rPr>
              <a:t>p</a:t>
            </a:r>
            <a:r>
              <a:rPr sz="2400" b="1" spc="30" dirty="0">
                <a:latin typeface="Times New Roman"/>
                <a:cs typeface="Times New Roman"/>
              </a:rPr>
              <a:t>h</a:t>
            </a:r>
            <a:r>
              <a:rPr sz="2400" b="1" spc="-65" dirty="0">
                <a:latin typeface="Times New Roman"/>
                <a:cs typeface="Times New Roman"/>
              </a:rPr>
              <a:t>ragm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00" dirty="0">
                <a:latin typeface="Times New Roman"/>
                <a:cs typeface="Times New Roman"/>
              </a:rPr>
              <a:t>Parietal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layer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lined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by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simple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squamous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Times New Roman"/>
                <a:cs typeface="Times New Roman"/>
              </a:rPr>
              <a:t>epithelium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that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abruptly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changes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to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simple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cuboidal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at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urinary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pole.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204" dirty="0">
                <a:latin typeface="Times New Roman"/>
                <a:cs typeface="Times New Roman"/>
              </a:rPr>
              <a:t>An </a:t>
            </a:r>
            <a:r>
              <a:rPr sz="2400" spc="-114" dirty="0">
                <a:latin typeface="Times New Roman"/>
                <a:cs typeface="Times New Roman"/>
              </a:rPr>
              <a:t>additional </a:t>
            </a:r>
            <a:r>
              <a:rPr sz="2400" spc="-105" dirty="0">
                <a:latin typeface="Times New Roman"/>
                <a:cs typeface="Times New Roman"/>
              </a:rPr>
              <a:t>epithelial cell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75" dirty="0">
                <a:latin typeface="Times New Roman"/>
                <a:cs typeface="Times New Roman"/>
              </a:rPr>
              <a:t>bowman’s </a:t>
            </a:r>
            <a:r>
              <a:rPr sz="2400" spc="-130" dirty="0">
                <a:latin typeface="Times New Roman"/>
                <a:cs typeface="Times New Roman"/>
              </a:rPr>
              <a:t>capsule </a:t>
            </a:r>
            <a:r>
              <a:rPr sz="2400" spc="-155" dirty="0">
                <a:latin typeface="Times New Roman"/>
                <a:cs typeface="Times New Roman"/>
              </a:rPr>
              <a:t>is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b="1" spc="-30" dirty="0">
                <a:latin typeface="Times New Roman"/>
                <a:cs typeface="Times New Roman"/>
              </a:rPr>
              <a:t>Peripolar 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55" dirty="0">
                <a:latin typeface="Times New Roman"/>
                <a:cs typeface="Times New Roman"/>
              </a:rPr>
              <a:t>cell</a:t>
            </a:r>
            <a:r>
              <a:rPr sz="2400" spc="55" dirty="0">
                <a:latin typeface="Times New Roman"/>
                <a:cs typeface="Times New Roman"/>
              </a:rPr>
              <a:t>, </a:t>
            </a:r>
            <a:r>
              <a:rPr sz="2400" spc="-105" dirty="0">
                <a:latin typeface="Times New Roman"/>
                <a:cs typeface="Times New Roman"/>
              </a:rPr>
              <a:t>located </a:t>
            </a:r>
            <a:r>
              <a:rPr sz="2400" spc="-90" dirty="0">
                <a:latin typeface="Times New Roman"/>
                <a:cs typeface="Times New Roman"/>
              </a:rPr>
              <a:t>at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45" dirty="0">
                <a:latin typeface="Times New Roman"/>
                <a:cs typeface="Times New Roman"/>
              </a:rPr>
              <a:t>vascular </a:t>
            </a:r>
            <a:r>
              <a:rPr sz="2400" spc="-100" dirty="0">
                <a:latin typeface="Times New Roman"/>
                <a:cs typeface="Times New Roman"/>
              </a:rPr>
              <a:t>pole </a:t>
            </a:r>
            <a:r>
              <a:rPr sz="2400" spc="-90" dirty="0">
                <a:latin typeface="Times New Roman"/>
                <a:cs typeface="Times New Roman"/>
              </a:rPr>
              <a:t>at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junction </a:t>
            </a:r>
            <a:r>
              <a:rPr sz="2400" spc="-100" dirty="0">
                <a:latin typeface="Times New Roman"/>
                <a:cs typeface="Times New Roman"/>
              </a:rPr>
              <a:t>between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85" dirty="0">
                <a:latin typeface="Times New Roman"/>
                <a:cs typeface="Times New Roman"/>
              </a:rPr>
              <a:t>parietal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</a:t>
            </a:r>
            <a:r>
              <a:rPr sz="2400" spc="-150" dirty="0">
                <a:latin typeface="Times New Roman"/>
                <a:cs typeface="Times New Roman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visceral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l</a:t>
            </a:r>
            <a:r>
              <a:rPr sz="2400" spc="-260" dirty="0">
                <a:latin typeface="Times New Roman"/>
                <a:cs typeface="Times New Roman"/>
              </a:rPr>
              <a:t>a</a:t>
            </a:r>
            <a:r>
              <a:rPr sz="2400" spc="-245" dirty="0">
                <a:latin typeface="Times New Roman"/>
                <a:cs typeface="Times New Roman"/>
              </a:rPr>
              <a:t>y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195" dirty="0">
                <a:latin typeface="Times New Roman"/>
                <a:cs typeface="Times New Roman"/>
              </a:rPr>
              <a:t>r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10" dirty="0">
                <a:latin typeface="Times New Roman"/>
                <a:cs typeface="Times New Roman"/>
              </a:rPr>
              <a:t>Its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cytoplasm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contains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dark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stained,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membrane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bound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granules.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3418" y="245359"/>
            <a:ext cx="7807959" cy="6426835"/>
            <a:chOff x="693418" y="245359"/>
            <a:chExt cx="7807959" cy="6426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18" y="245359"/>
              <a:ext cx="7807455" cy="64267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284" y="291084"/>
              <a:ext cx="7647432" cy="62758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9234" y="272034"/>
              <a:ext cx="7686040" cy="6314440"/>
            </a:xfrm>
            <a:custGeom>
              <a:avLst/>
              <a:gdLst/>
              <a:ahLst/>
              <a:cxnLst/>
              <a:rect l="l" t="t" r="r" b="b"/>
              <a:pathLst>
                <a:path w="7686040" h="6314440">
                  <a:moveTo>
                    <a:pt x="0" y="6313932"/>
                  </a:moveTo>
                  <a:lnTo>
                    <a:pt x="7685532" y="6313932"/>
                  </a:lnTo>
                  <a:lnTo>
                    <a:pt x="7685532" y="0"/>
                  </a:lnTo>
                  <a:lnTo>
                    <a:pt x="0" y="0"/>
                  </a:lnTo>
                  <a:lnTo>
                    <a:pt x="0" y="63139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71800" y="2438400"/>
            <a:ext cx="533400" cy="401320"/>
          </a:xfrm>
          <a:prstGeom prst="rect">
            <a:avLst/>
          </a:prstGeom>
          <a:ln w="12192">
            <a:solidFill>
              <a:srgbClr val="9B2C1F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0"/>
              </a:spcBef>
            </a:pPr>
            <a:r>
              <a:rPr sz="2000" b="1" spc="-105" dirty="0">
                <a:latin typeface="Times New Roman"/>
                <a:cs typeface="Times New Roman"/>
              </a:rPr>
              <a:t>US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4333" y="204210"/>
            <a:ext cx="6637020" cy="5989320"/>
            <a:chOff x="1164333" y="204210"/>
            <a:chExt cx="6637020" cy="5989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4333" y="204210"/>
              <a:ext cx="6637023" cy="53111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" y="249935"/>
              <a:ext cx="6477000" cy="51602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00149" y="230885"/>
              <a:ext cx="6515100" cy="5198745"/>
            </a:xfrm>
            <a:custGeom>
              <a:avLst/>
              <a:gdLst/>
              <a:ahLst/>
              <a:cxnLst/>
              <a:rect l="l" t="t" r="r" b="b"/>
              <a:pathLst>
                <a:path w="6515100" h="5198745">
                  <a:moveTo>
                    <a:pt x="0" y="5198363"/>
                  </a:moveTo>
                  <a:lnTo>
                    <a:pt x="6515100" y="5198363"/>
                  </a:lnTo>
                  <a:lnTo>
                    <a:pt x="6515100" y="0"/>
                  </a:lnTo>
                  <a:lnTo>
                    <a:pt x="0" y="0"/>
                  </a:lnTo>
                  <a:lnTo>
                    <a:pt x="0" y="519836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9199" y="5486400"/>
              <a:ext cx="6553200" cy="707390"/>
            </a:xfrm>
            <a:custGeom>
              <a:avLst/>
              <a:gdLst/>
              <a:ahLst/>
              <a:cxnLst/>
              <a:rect l="l" t="t" r="r" b="b"/>
              <a:pathLst>
                <a:path w="6553200" h="707389">
                  <a:moveTo>
                    <a:pt x="6553200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6553200" y="707136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19200" y="5486400"/>
            <a:ext cx="6553200" cy="707390"/>
          </a:xfrm>
          <a:prstGeom prst="rect">
            <a:avLst/>
          </a:prstGeom>
          <a:ln w="12192">
            <a:solidFill>
              <a:srgbClr val="9B2C1F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1440" marR="82550">
              <a:lnSpc>
                <a:spcPct val="100000"/>
              </a:lnSpc>
              <a:spcBef>
                <a:spcPts val="85"/>
              </a:spcBef>
              <a:tabLst>
                <a:tab pos="826135" algn="l"/>
                <a:tab pos="1750695" algn="l"/>
                <a:tab pos="2722245" algn="l"/>
                <a:tab pos="3173095" algn="l"/>
                <a:tab pos="3467100" algn="l"/>
                <a:tab pos="3886835" algn="l"/>
                <a:tab pos="4743450" algn="l"/>
                <a:tab pos="5269230" algn="l"/>
                <a:tab pos="6172835" algn="l"/>
              </a:tabLst>
            </a:pPr>
            <a:r>
              <a:rPr sz="2000" spc="-16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40" dirty="0">
                <a:latin typeface="Times New Roman"/>
                <a:cs typeface="Times New Roman"/>
              </a:rPr>
              <a:t>o</a:t>
            </a:r>
            <a:r>
              <a:rPr sz="2000" spc="-11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65" dirty="0">
                <a:latin typeface="Times New Roman"/>
                <a:cs typeface="Times New Roman"/>
              </a:rPr>
              <a:t>i</a:t>
            </a:r>
            <a:r>
              <a:rPr sz="2000" spc="-125" dirty="0">
                <a:latin typeface="Times New Roman"/>
                <a:cs typeface="Times New Roman"/>
              </a:rPr>
              <a:t>n</a:t>
            </a:r>
            <a:r>
              <a:rPr sz="2000" spc="-85" dirty="0">
                <a:latin typeface="Times New Roman"/>
                <a:cs typeface="Times New Roman"/>
              </a:rPr>
              <a:t>di</a:t>
            </a:r>
            <a:r>
              <a:rPr sz="2000" spc="-145" dirty="0">
                <a:latin typeface="Times New Roman"/>
                <a:cs typeface="Times New Roman"/>
              </a:rPr>
              <a:t>c</a:t>
            </a:r>
            <a:r>
              <a:rPr sz="2000" spc="-185" dirty="0">
                <a:latin typeface="Times New Roman"/>
                <a:cs typeface="Times New Roman"/>
              </a:rPr>
              <a:t>a</a:t>
            </a:r>
            <a:r>
              <a:rPr sz="2000" spc="-70" dirty="0">
                <a:latin typeface="Times New Roman"/>
                <a:cs typeface="Times New Roman"/>
              </a:rPr>
              <a:t>tes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pe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65" dirty="0">
                <a:latin typeface="Times New Roman"/>
                <a:cs typeface="Times New Roman"/>
              </a:rPr>
              <a:t>i</a:t>
            </a:r>
            <a:r>
              <a:rPr sz="2000" spc="-125" dirty="0">
                <a:latin typeface="Times New Roman"/>
                <a:cs typeface="Times New Roman"/>
              </a:rPr>
              <a:t>p</a:t>
            </a:r>
            <a:r>
              <a:rPr sz="2000" spc="-75" dirty="0">
                <a:latin typeface="Times New Roman"/>
                <a:cs typeface="Times New Roman"/>
              </a:rPr>
              <a:t>olar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85" dirty="0">
                <a:latin typeface="Times New Roman"/>
                <a:cs typeface="Times New Roman"/>
              </a:rPr>
              <a:t>cell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60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0" dirty="0">
                <a:latin typeface="Times New Roman"/>
                <a:cs typeface="Times New Roman"/>
              </a:rPr>
              <a:t>v</a:t>
            </a:r>
            <a:r>
              <a:rPr sz="2000" spc="-145" dirty="0">
                <a:latin typeface="Times New Roman"/>
                <a:cs typeface="Times New Roman"/>
              </a:rPr>
              <a:t>as</a:t>
            </a:r>
            <a:r>
              <a:rPr sz="2000" spc="-160" dirty="0">
                <a:latin typeface="Times New Roman"/>
                <a:cs typeface="Times New Roman"/>
              </a:rPr>
              <a:t>c</a:t>
            </a:r>
            <a:r>
              <a:rPr sz="2000" spc="-105" dirty="0">
                <a:latin typeface="Times New Roman"/>
                <a:cs typeface="Times New Roman"/>
              </a:rPr>
              <a:t>u</a:t>
            </a:r>
            <a:r>
              <a:rPr sz="2000" spc="-80" dirty="0">
                <a:latin typeface="Times New Roman"/>
                <a:cs typeface="Times New Roman"/>
              </a:rPr>
              <a:t>l</a:t>
            </a:r>
            <a:r>
              <a:rPr sz="2000" spc="-8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85" dirty="0">
                <a:latin typeface="Times New Roman"/>
                <a:cs typeface="Times New Roman"/>
              </a:rPr>
              <a:t>p</a:t>
            </a:r>
            <a:r>
              <a:rPr sz="2000" spc="-100" dirty="0">
                <a:latin typeface="Times New Roman"/>
                <a:cs typeface="Times New Roman"/>
              </a:rPr>
              <a:t>o</a:t>
            </a:r>
            <a:r>
              <a:rPr sz="2000" spc="-65" dirty="0">
                <a:latin typeface="Times New Roman"/>
                <a:cs typeface="Times New Roman"/>
              </a:rPr>
              <a:t>l</a:t>
            </a:r>
            <a:r>
              <a:rPr sz="2000" spc="-9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60" dirty="0">
                <a:latin typeface="Times New Roman"/>
                <a:cs typeface="Times New Roman"/>
              </a:rPr>
              <a:t>be</a:t>
            </a:r>
            <a:r>
              <a:rPr sz="2000" spc="-30" dirty="0">
                <a:latin typeface="Times New Roman"/>
                <a:cs typeface="Times New Roman"/>
              </a:rPr>
              <a:t>t</a:t>
            </a:r>
            <a:r>
              <a:rPr sz="2000" spc="-190" dirty="0">
                <a:latin typeface="Times New Roman"/>
                <a:cs typeface="Times New Roman"/>
              </a:rPr>
              <a:t>w</a:t>
            </a:r>
            <a:r>
              <a:rPr sz="2000" spc="-80" dirty="0">
                <a:latin typeface="Times New Roman"/>
                <a:cs typeface="Times New Roman"/>
              </a:rPr>
              <a:t>een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the  </a:t>
            </a:r>
            <a:r>
              <a:rPr sz="2000" spc="-65" dirty="0">
                <a:latin typeface="Times New Roman"/>
                <a:cs typeface="Times New Roman"/>
              </a:rPr>
              <a:t>j</a:t>
            </a:r>
            <a:r>
              <a:rPr sz="2000" spc="-125" dirty="0">
                <a:latin typeface="Times New Roman"/>
                <a:cs typeface="Times New Roman"/>
              </a:rPr>
              <a:t>u</a:t>
            </a:r>
            <a:r>
              <a:rPr sz="2000" spc="-110" dirty="0">
                <a:latin typeface="Times New Roman"/>
                <a:cs typeface="Times New Roman"/>
              </a:rPr>
              <a:t>n</a:t>
            </a:r>
            <a:r>
              <a:rPr sz="2000" spc="-105" dirty="0">
                <a:latin typeface="Times New Roman"/>
                <a:cs typeface="Times New Roman"/>
              </a:rPr>
              <a:t>c</a:t>
            </a:r>
            <a:r>
              <a:rPr sz="2000" spc="-60" dirty="0">
                <a:latin typeface="Times New Roman"/>
                <a:cs typeface="Times New Roman"/>
              </a:rPr>
              <a:t>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o</a:t>
            </a:r>
            <a:r>
              <a:rPr sz="2000" spc="-95" dirty="0">
                <a:latin typeface="Times New Roman"/>
                <a:cs typeface="Times New Roman"/>
              </a:rPr>
              <a:t>f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pa</a:t>
            </a:r>
            <a:r>
              <a:rPr sz="2000" spc="-40" dirty="0">
                <a:latin typeface="Times New Roman"/>
                <a:cs typeface="Times New Roman"/>
              </a:rPr>
              <a:t>r</a:t>
            </a:r>
            <a:r>
              <a:rPr sz="2000" spc="-75" dirty="0">
                <a:latin typeface="Times New Roman"/>
                <a:cs typeface="Times New Roman"/>
              </a:rPr>
              <a:t>ietal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an</a:t>
            </a:r>
            <a:r>
              <a:rPr sz="2000" spc="-114" dirty="0">
                <a:latin typeface="Times New Roman"/>
                <a:cs typeface="Times New Roman"/>
              </a:rPr>
              <a:t>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visce</a:t>
            </a:r>
            <a:r>
              <a:rPr sz="2000" spc="-95" dirty="0">
                <a:latin typeface="Times New Roman"/>
                <a:cs typeface="Times New Roman"/>
              </a:rPr>
              <a:t>r</a:t>
            </a:r>
            <a:r>
              <a:rPr sz="2000" spc="-150" dirty="0">
                <a:latin typeface="Times New Roman"/>
                <a:cs typeface="Times New Roman"/>
              </a:rPr>
              <a:t>a</a:t>
            </a:r>
            <a:r>
              <a:rPr sz="2000" spc="-90" dirty="0">
                <a:latin typeface="Times New Roman"/>
                <a:cs typeface="Times New Roman"/>
              </a:rPr>
              <a:t>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l</a:t>
            </a:r>
            <a:r>
              <a:rPr sz="2000" spc="-220" dirty="0">
                <a:latin typeface="Times New Roman"/>
                <a:cs typeface="Times New Roman"/>
              </a:rPr>
              <a:t>a</a:t>
            </a:r>
            <a:r>
              <a:rPr sz="2000" spc="-200" dirty="0">
                <a:latin typeface="Times New Roman"/>
                <a:cs typeface="Times New Roman"/>
              </a:rPr>
              <a:t>y</a:t>
            </a:r>
            <a:r>
              <a:rPr sz="2000" spc="-30" dirty="0">
                <a:latin typeface="Times New Roman"/>
                <a:cs typeface="Times New Roman"/>
              </a:rPr>
              <a:t>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o</a:t>
            </a:r>
            <a:r>
              <a:rPr sz="2000" spc="-95" dirty="0">
                <a:latin typeface="Times New Roman"/>
                <a:cs typeface="Times New Roman"/>
              </a:rPr>
              <a:t>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b</a:t>
            </a:r>
            <a:r>
              <a:rPr sz="2000" spc="-155" dirty="0">
                <a:latin typeface="Times New Roman"/>
                <a:cs typeface="Times New Roman"/>
              </a:rPr>
              <a:t>o</a:t>
            </a:r>
            <a:r>
              <a:rPr sz="2000" spc="-114" dirty="0">
                <a:latin typeface="Times New Roman"/>
                <a:cs typeface="Times New Roman"/>
              </a:rPr>
              <a:t>wman</a:t>
            </a:r>
            <a:r>
              <a:rPr sz="2000" spc="-265" dirty="0">
                <a:latin typeface="Times New Roman"/>
                <a:cs typeface="Times New Roman"/>
              </a:rPr>
              <a:t>’</a:t>
            </a:r>
            <a:r>
              <a:rPr sz="2000" spc="-155" dirty="0">
                <a:latin typeface="Times New Roman"/>
                <a:cs typeface="Times New Roman"/>
              </a:rPr>
              <a:t>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ca</a:t>
            </a:r>
            <a:r>
              <a:rPr sz="2000" spc="-140" dirty="0">
                <a:latin typeface="Times New Roman"/>
                <a:cs typeface="Times New Roman"/>
              </a:rPr>
              <a:t>p</a:t>
            </a:r>
            <a:r>
              <a:rPr sz="2000" spc="-105" dirty="0">
                <a:latin typeface="Times New Roman"/>
                <a:cs typeface="Times New Roman"/>
              </a:rPr>
              <a:t>s</a:t>
            </a:r>
            <a:r>
              <a:rPr sz="2000" spc="-145" dirty="0">
                <a:latin typeface="Times New Roman"/>
                <a:cs typeface="Times New Roman"/>
              </a:rPr>
              <a:t>u</a:t>
            </a:r>
            <a:r>
              <a:rPr sz="2000" spc="-65" dirty="0">
                <a:latin typeface="Times New Roman"/>
                <a:cs typeface="Times New Roman"/>
              </a:rPr>
              <a:t>l</a:t>
            </a:r>
            <a:r>
              <a:rPr sz="2000" spc="-135" dirty="0">
                <a:latin typeface="Times New Roman"/>
                <a:cs typeface="Times New Roman"/>
              </a:rPr>
              <a:t>e</a:t>
            </a:r>
            <a:r>
              <a:rPr sz="2000" spc="8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055" y="411460"/>
            <a:ext cx="7975600" cy="6184900"/>
            <a:chOff x="512055" y="411460"/>
            <a:chExt cx="7975600" cy="6184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55" y="411460"/>
              <a:ext cx="7975109" cy="55992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927" y="457199"/>
              <a:ext cx="7815072" cy="5448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7877" y="438149"/>
              <a:ext cx="7853680" cy="5486400"/>
            </a:xfrm>
            <a:custGeom>
              <a:avLst/>
              <a:gdLst/>
              <a:ahLst/>
              <a:cxnLst/>
              <a:rect l="l" t="t" r="r" b="b"/>
              <a:pathLst>
                <a:path w="7853680" h="5486400">
                  <a:moveTo>
                    <a:pt x="0" y="5486400"/>
                  </a:moveTo>
                  <a:lnTo>
                    <a:pt x="7853172" y="5486400"/>
                  </a:lnTo>
                  <a:lnTo>
                    <a:pt x="7853172" y="0"/>
                  </a:lnTo>
                  <a:lnTo>
                    <a:pt x="0" y="0"/>
                  </a:lnTo>
                  <a:lnTo>
                    <a:pt x="0" y="548640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99" y="5943600"/>
              <a:ext cx="7848600" cy="646430"/>
            </a:xfrm>
            <a:custGeom>
              <a:avLst/>
              <a:gdLst/>
              <a:ahLst/>
              <a:cxnLst/>
              <a:rect l="l" t="t" r="r" b="b"/>
              <a:pathLst>
                <a:path w="7848600" h="646429">
                  <a:moveTo>
                    <a:pt x="78486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7848600" y="646176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399" y="5943600"/>
              <a:ext cx="7848600" cy="646430"/>
            </a:xfrm>
            <a:custGeom>
              <a:avLst/>
              <a:gdLst/>
              <a:ahLst/>
              <a:cxnLst/>
              <a:rect l="l" t="t" r="r" b="b"/>
              <a:pathLst>
                <a:path w="7848600" h="646429">
                  <a:moveTo>
                    <a:pt x="0" y="646176"/>
                  </a:moveTo>
                  <a:lnTo>
                    <a:pt x="7848600" y="646176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2192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2140" y="5945835"/>
            <a:ext cx="7644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Times New Roman"/>
                <a:cs typeface="Times New Roman"/>
              </a:rPr>
              <a:t>Ultra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structural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photograph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showing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Times New Roman"/>
                <a:cs typeface="Times New Roman"/>
              </a:rPr>
              <a:t>Filtration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slit,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90" dirty="0">
                <a:latin typeface="Times New Roman"/>
                <a:cs typeface="Times New Roman"/>
              </a:rPr>
              <a:t>Foot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processes,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-110" dirty="0">
                <a:latin typeface="Times New Roman"/>
                <a:cs typeface="Times New Roman"/>
              </a:rPr>
              <a:t>Basement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membrane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and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Fenestrated </a:t>
            </a:r>
            <a:r>
              <a:rPr sz="1800" spc="-65" dirty="0">
                <a:latin typeface="Times New Roman"/>
                <a:cs typeface="Times New Roman"/>
              </a:rPr>
              <a:t>(Pore)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Times New Roman"/>
                <a:cs typeface="Times New Roman"/>
              </a:rPr>
              <a:t>epithelium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glomerular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Times New Roman"/>
                <a:cs typeface="Times New Roman"/>
              </a:rPr>
              <a:t>capillary.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71399"/>
            <a:ext cx="3394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Proximal</a:t>
            </a:r>
            <a:r>
              <a:rPr sz="3600" spc="-60" dirty="0"/>
              <a:t> </a:t>
            </a:r>
            <a:r>
              <a:rPr sz="3600" spc="-30" dirty="0"/>
              <a:t>Tubules: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33400" y="914400"/>
            <a:ext cx="8153400" cy="5105400"/>
          </a:xfrm>
          <a:custGeom>
            <a:avLst/>
            <a:gdLst/>
            <a:ahLst/>
            <a:cxnLst/>
            <a:rect l="l" t="t" r="r" b="b"/>
            <a:pathLst>
              <a:path w="8153400" h="5105400">
                <a:moveTo>
                  <a:pt x="0" y="5105400"/>
                </a:moveTo>
                <a:lnTo>
                  <a:pt x="8153400" y="5105400"/>
                </a:lnTo>
                <a:lnTo>
                  <a:pt x="81534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900430"/>
            <a:ext cx="7997825" cy="4843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71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80" dirty="0">
                <a:latin typeface="Times New Roman"/>
                <a:cs typeface="Times New Roman"/>
              </a:rPr>
              <a:t>It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twists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turns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cortical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labyrinth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(PCT)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until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it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enters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med</a:t>
            </a:r>
            <a:r>
              <a:rPr sz="2600" spc="-120" dirty="0">
                <a:latin typeface="Times New Roman"/>
                <a:cs typeface="Times New Roman"/>
              </a:rPr>
              <a:t>u</a:t>
            </a:r>
            <a:r>
              <a:rPr sz="2600" spc="-100" dirty="0">
                <a:latin typeface="Times New Roman"/>
                <a:cs typeface="Times New Roman"/>
              </a:rPr>
              <a:t>lla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r</a:t>
            </a:r>
            <a:r>
              <a:rPr sz="2600" spc="-195" dirty="0">
                <a:latin typeface="Times New Roman"/>
                <a:cs typeface="Times New Roman"/>
              </a:rPr>
              <a:t>a</a:t>
            </a:r>
            <a:r>
              <a:rPr sz="2600" spc="-210" dirty="0">
                <a:latin typeface="Times New Roman"/>
                <a:cs typeface="Times New Roman"/>
              </a:rPr>
              <a:t>ys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whe</a:t>
            </a:r>
            <a:r>
              <a:rPr sz="2600" spc="-8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it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bec</a:t>
            </a:r>
            <a:r>
              <a:rPr sz="2600" spc="-140" dirty="0">
                <a:latin typeface="Times New Roman"/>
                <a:cs typeface="Times New Roman"/>
              </a:rPr>
              <a:t>omes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straight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lle</a:t>
            </a:r>
            <a:r>
              <a:rPr sz="2600" spc="-135" dirty="0">
                <a:latin typeface="Times New Roman"/>
                <a:cs typeface="Times New Roman"/>
              </a:rPr>
              <a:t>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Times New Roman"/>
                <a:cs typeface="Times New Roman"/>
              </a:rPr>
              <a:t>PS</a:t>
            </a:r>
            <a:r>
              <a:rPr sz="2600" spc="-465" dirty="0">
                <a:latin typeface="Times New Roman"/>
                <a:cs typeface="Times New Roman"/>
              </a:rPr>
              <a:t>T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60" dirty="0">
                <a:latin typeface="Times New Roman"/>
                <a:cs typeface="Times New Roman"/>
              </a:rPr>
              <a:t>Lining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epithelium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simple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cuboidal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brush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border.</a:t>
            </a:r>
            <a:endParaRPr sz="2600">
              <a:latin typeface="Times New Roman"/>
              <a:cs typeface="Times New Roman"/>
            </a:endParaRPr>
          </a:p>
          <a:p>
            <a:pPr marL="286385" marR="825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brush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border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appearance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due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to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numerous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microvilli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on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api</a:t>
            </a:r>
            <a:r>
              <a:rPr sz="2600" spc="-175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20" dirty="0">
                <a:latin typeface="Times New Roman"/>
                <a:cs typeface="Times New Roman"/>
              </a:rPr>
              <a:t>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ce</a:t>
            </a:r>
            <a:r>
              <a:rPr sz="2600" spc="-95" dirty="0">
                <a:latin typeface="Times New Roman"/>
                <a:cs typeface="Times New Roman"/>
              </a:rPr>
              <a:t>l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membran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o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u</a:t>
            </a:r>
            <a:r>
              <a:rPr sz="2600" spc="-114" dirty="0">
                <a:latin typeface="Times New Roman"/>
                <a:cs typeface="Times New Roman"/>
              </a:rPr>
              <a:t>boi</a:t>
            </a:r>
            <a:r>
              <a:rPr sz="2600" spc="-145" dirty="0">
                <a:latin typeface="Times New Roman"/>
                <a:cs typeface="Times New Roman"/>
              </a:rPr>
              <a:t>d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20" dirty="0">
                <a:latin typeface="Times New Roman"/>
                <a:cs typeface="Times New Roman"/>
              </a:rPr>
              <a:t>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ce</a:t>
            </a:r>
            <a:r>
              <a:rPr sz="2600" spc="-95" dirty="0">
                <a:latin typeface="Times New Roman"/>
                <a:cs typeface="Times New Roman"/>
              </a:rPr>
              <a:t>l</a:t>
            </a:r>
            <a:r>
              <a:rPr sz="2600" spc="-130" dirty="0">
                <a:latin typeface="Times New Roman"/>
                <a:cs typeface="Times New Roman"/>
              </a:rPr>
              <a:t>l</a:t>
            </a:r>
            <a:r>
              <a:rPr sz="2600" spc="-229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635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Nucleus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single,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spherical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situated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middle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to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basal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pa</a:t>
            </a:r>
            <a:r>
              <a:rPr sz="2600" spc="20" dirty="0">
                <a:latin typeface="Times New Roman"/>
                <a:cs typeface="Times New Roman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o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ce</a:t>
            </a:r>
            <a:r>
              <a:rPr sz="2600" spc="-95" dirty="0">
                <a:latin typeface="Times New Roman"/>
                <a:cs typeface="Times New Roman"/>
              </a:rPr>
              <a:t>l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cuboidal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cells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have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eosinophilic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granular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cytoplasm.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0" dirty="0">
                <a:latin typeface="Times New Roman"/>
                <a:cs typeface="Times New Roman"/>
              </a:rPr>
              <a:t>Cell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boundaries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not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distinct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because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extensive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basal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and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lateral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cell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membrane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interdigitation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neighbouring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cells.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lume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small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730" y="411452"/>
            <a:ext cx="7933055" cy="5980430"/>
            <a:chOff x="554730" y="411452"/>
            <a:chExt cx="7933055" cy="5980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30" y="411452"/>
              <a:ext cx="7932430" cy="59802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99" y="457200"/>
              <a:ext cx="7772400" cy="5829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0549" y="438150"/>
              <a:ext cx="7810500" cy="5867400"/>
            </a:xfrm>
            <a:custGeom>
              <a:avLst/>
              <a:gdLst/>
              <a:ahLst/>
              <a:cxnLst/>
              <a:rect l="l" t="t" r="r" b="b"/>
              <a:pathLst>
                <a:path w="7810500" h="5867400">
                  <a:moveTo>
                    <a:pt x="0" y="5867400"/>
                  </a:moveTo>
                  <a:lnTo>
                    <a:pt x="7810500" y="5867400"/>
                  </a:lnTo>
                  <a:lnTo>
                    <a:pt x="7810500" y="0"/>
                  </a:lnTo>
                  <a:lnTo>
                    <a:pt x="0" y="0"/>
                  </a:lnTo>
                  <a:lnTo>
                    <a:pt x="0" y="58674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33400"/>
            <a:ext cx="8229600" cy="5593080"/>
          </a:xfrm>
          <a:custGeom>
            <a:avLst/>
            <a:gdLst/>
            <a:ahLst/>
            <a:cxnLst/>
            <a:rect l="l" t="t" r="r" b="b"/>
            <a:pathLst>
              <a:path w="8229600" h="5593080">
                <a:moveTo>
                  <a:pt x="0" y="5593080"/>
                </a:moveTo>
                <a:lnTo>
                  <a:pt x="8229600" y="5593080"/>
                </a:lnTo>
                <a:lnTo>
                  <a:pt x="8229600" y="0"/>
                </a:lnTo>
                <a:lnTo>
                  <a:pt x="0" y="0"/>
                </a:lnTo>
                <a:lnTo>
                  <a:pt x="0" y="559308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44505"/>
            <a:ext cx="6126480" cy="29121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D24717"/>
              </a:buClr>
              <a:buSzPct val="84722"/>
              <a:buFont typeface="Segoe UI Symbol"/>
              <a:buChar char="⚫"/>
              <a:tabLst>
                <a:tab pos="287020" algn="l"/>
              </a:tabLst>
            </a:pPr>
            <a:r>
              <a:rPr sz="3600" spc="-180" dirty="0">
                <a:latin typeface="Times New Roman"/>
                <a:cs typeface="Times New Roman"/>
              </a:rPr>
              <a:t>The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280" dirty="0">
                <a:latin typeface="Times New Roman"/>
                <a:cs typeface="Times New Roman"/>
              </a:rPr>
              <a:t>ma</a:t>
            </a:r>
            <a:r>
              <a:rPr sz="3600" spc="-120" dirty="0">
                <a:latin typeface="Times New Roman"/>
                <a:cs typeface="Times New Roman"/>
              </a:rPr>
              <a:t>i</a:t>
            </a:r>
            <a:r>
              <a:rPr sz="3600" spc="-155" dirty="0">
                <a:latin typeface="Times New Roman"/>
                <a:cs typeface="Times New Roman"/>
              </a:rPr>
              <a:t>n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190" dirty="0">
                <a:latin typeface="Times New Roman"/>
                <a:cs typeface="Times New Roman"/>
              </a:rPr>
              <a:t>organs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254" dirty="0">
                <a:latin typeface="Times New Roman"/>
                <a:cs typeface="Times New Roman"/>
              </a:rPr>
              <a:t>o</a:t>
            </a:r>
            <a:r>
              <a:rPr sz="3600" spc="-170" dirty="0">
                <a:latin typeface="Times New Roman"/>
                <a:cs typeface="Times New Roman"/>
              </a:rPr>
              <a:t>f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160" dirty="0">
                <a:latin typeface="Times New Roman"/>
                <a:cs typeface="Times New Roman"/>
              </a:rPr>
              <a:t>this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95" dirty="0">
                <a:latin typeface="Times New Roman"/>
                <a:cs typeface="Times New Roman"/>
              </a:rPr>
              <a:t>system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30" dirty="0">
                <a:latin typeface="Times New Roman"/>
                <a:cs typeface="Times New Roman"/>
              </a:rPr>
              <a:t>ar</a:t>
            </a:r>
            <a:r>
              <a:rPr sz="3600" spc="-135" dirty="0">
                <a:latin typeface="Times New Roman"/>
                <a:cs typeface="Times New Roman"/>
              </a:rPr>
              <a:t>e</a:t>
            </a:r>
            <a:r>
              <a:rPr sz="3600" spc="50" dirty="0"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294"/>
              <a:buFont typeface="Segoe UI Symbol"/>
              <a:buChar char="⚫"/>
              <a:tabLst>
                <a:tab pos="561975" algn="l"/>
              </a:tabLst>
            </a:pPr>
            <a:r>
              <a:rPr sz="3400" spc="-220" dirty="0">
                <a:latin typeface="Times New Roman"/>
                <a:cs typeface="Times New Roman"/>
              </a:rPr>
              <a:t>Kidneys</a:t>
            </a:r>
            <a:endParaRPr sz="34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294"/>
              <a:buFont typeface="Segoe UI Symbol"/>
              <a:buChar char="⚫"/>
              <a:tabLst>
                <a:tab pos="561975" algn="l"/>
              </a:tabLst>
            </a:pPr>
            <a:r>
              <a:rPr sz="3400" spc="-85" dirty="0">
                <a:latin typeface="Times New Roman"/>
                <a:cs typeface="Times New Roman"/>
              </a:rPr>
              <a:t>Ureters</a:t>
            </a:r>
            <a:endParaRPr sz="34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294"/>
              <a:buFont typeface="Segoe UI Symbol"/>
              <a:buChar char="⚫"/>
              <a:tabLst>
                <a:tab pos="561975" algn="l"/>
              </a:tabLst>
            </a:pPr>
            <a:r>
              <a:rPr sz="3400" spc="-145" dirty="0">
                <a:latin typeface="Times New Roman"/>
                <a:cs typeface="Times New Roman"/>
              </a:rPr>
              <a:t>Urinary</a:t>
            </a:r>
            <a:r>
              <a:rPr sz="3400" spc="-80" dirty="0">
                <a:latin typeface="Times New Roman"/>
                <a:cs typeface="Times New Roman"/>
              </a:rPr>
              <a:t> </a:t>
            </a:r>
            <a:r>
              <a:rPr sz="3400" spc="-170" dirty="0">
                <a:latin typeface="Times New Roman"/>
                <a:cs typeface="Times New Roman"/>
              </a:rPr>
              <a:t>bladd</a:t>
            </a:r>
            <a:r>
              <a:rPr sz="3400" spc="-165" dirty="0">
                <a:latin typeface="Times New Roman"/>
                <a:cs typeface="Times New Roman"/>
              </a:rPr>
              <a:t>e</a:t>
            </a:r>
            <a:r>
              <a:rPr sz="3400" spc="35" dirty="0">
                <a:latin typeface="Times New Roman"/>
                <a:cs typeface="Times New Roman"/>
              </a:rPr>
              <a:t>r</a:t>
            </a:r>
            <a:endParaRPr sz="34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294"/>
              <a:buFont typeface="Segoe UI Symbol"/>
              <a:buChar char="⚫"/>
              <a:tabLst>
                <a:tab pos="561975" algn="l"/>
              </a:tabLst>
            </a:pPr>
            <a:r>
              <a:rPr sz="3400" spc="-100" dirty="0">
                <a:latin typeface="Times New Roman"/>
                <a:cs typeface="Times New Roman"/>
              </a:rPr>
              <a:t>Urethra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38073"/>
            <a:ext cx="3123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Loop</a:t>
            </a:r>
            <a:r>
              <a:rPr sz="4000" spc="-45" dirty="0"/>
              <a:t> </a:t>
            </a:r>
            <a:r>
              <a:rPr sz="4000" spc="-55" dirty="0"/>
              <a:t>of</a:t>
            </a:r>
            <a:r>
              <a:rPr sz="4000" spc="-30" dirty="0"/>
              <a:t> </a:t>
            </a:r>
            <a:r>
              <a:rPr sz="4000" spc="-5" dirty="0"/>
              <a:t>Henle</a:t>
            </a:r>
            <a:r>
              <a:rPr sz="4000" u="none" spc="-5" dirty="0">
                <a:solidFill>
                  <a:srgbClr val="696363"/>
                </a:solidFill>
              </a:rPr>
              <a:t>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85800" y="1066800"/>
            <a:ext cx="8001000" cy="4953000"/>
          </a:xfrm>
          <a:custGeom>
            <a:avLst/>
            <a:gdLst/>
            <a:ahLst/>
            <a:cxnLst/>
            <a:rect l="l" t="t" r="r" b="b"/>
            <a:pathLst>
              <a:path w="8001000" h="4953000">
                <a:moveTo>
                  <a:pt x="0" y="4953000"/>
                </a:moveTo>
                <a:lnTo>
                  <a:pt x="8001000" y="4953000"/>
                </a:lnTo>
                <a:lnTo>
                  <a:pt x="80010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1052830"/>
            <a:ext cx="7845425" cy="3821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Thin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limb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has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simple </a:t>
            </a:r>
            <a:r>
              <a:rPr sz="2600" b="1" spc="-20" dirty="0">
                <a:latin typeface="Times New Roman"/>
                <a:cs typeface="Times New Roman"/>
              </a:rPr>
              <a:t>squamous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epithelium </a:t>
            </a:r>
            <a:r>
              <a:rPr sz="2600" spc="-80" dirty="0">
                <a:latin typeface="Times New Roman"/>
                <a:cs typeface="Times New Roman"/>
              </a:rPr>
              <a:t>that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gradually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changes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to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low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cuboidal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end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thin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segment.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 </a:t>
            </a:r>
            <a:r>
              <a:rPr sz="2600" spc="-120" dirty="0">
                <a:latin typeface="Times New Roman"/>
                <a:cs typeface="Times New Roman"/>
              </a:rPr>
              <a:t>nuclei </a:t>
            </a:r>
            <a:r>
              <a:rPr sz="2600" spc="-55" dirty="0">
                <a:latin typeface="Times New Roman"/>
                <a:cs typeface="Times New Roman"/>
              </a:rPr>
              <a:t>protrude </a:t>
            </a:r>
            <a:r>
              <a:rPr sz="2600" spc="-80" dirty="0">
                <a:latin typeface="Times New Roman"/>
                <a:cs typeface="Times New Roman"/>
              </a:rPr>
              <a:t>into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20" dirty="0">
                <a:latin typeface="Times New Roman"/>
                <a:cs typeface="Times New Roman"/>
              </a:rPr>
              <a:t>lumen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80" dirty="0">
                <a:latin typeface="Times New Roman"/>
                <a:cs typeface="Times New Roman"/>
              </a:rPr>
              <a:t>greater </a:t>
            </a:r>
            <a:r>
              <a:rPr sz="2600" spc="-100" dirty="0">
                <a:latin typeface="Times New Roman"/>
                <a:cs typeface="Times New Roman"/>
              </a:rPr>
              <a:t>degree </a:t>
            </a:r>
            <a:r>
              <a:rPr sz="2600" spc="-110" dirty="0">
                <a:latin typeface="Times New Roman"/>
                <a:cs typeface="Times New Roman"/>
              </a:rPr>
              <a:t>than </a:t>
            </a:r>
            <a:r>
              <a:rPr sz="2600" spc="-114" dirty="0">
                <a:latin typeface="Times New Roman"/>
                <a:cs typeface="Times New Roman"/>
              </a:rPr>
              <a:t>do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nuclei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endothelial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cells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adjacent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capillaries.</a:t>
            </a:r>
            <a:endParaRPr sz="26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Thick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10" dirty="0">
                <a:latin typeface="Times New Roman"/>
                <a:cs typeface="Times New Roman"/>
              </a:rPr>
              <a:t>ascending</a:t>
            </a:r>
            <a:r>
              <a:rPr sz="2600" b="1" spc="67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limb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has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simple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cuboidal 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epithelium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stuby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apical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microprojections</a:t>
            </a:r>
            <a:r>
              <a:rPr sz="2600" spc="44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165" dirty="0">
                <a:latin typeface="Times New Roman"/>
                <a:cs typeface="Times New Roman"/>
              </a:rPr>
              <a:t>al</a:t>
            </a:r>
            <a:r>
              <a:rPr sz="2600" spc="-225" dirty="0">
                <a:latin typeface="Times New Roman"/>
                <a:cs typeface="Times New Roman"/>
              </a:rPr>
              <a:t>a</a:t>
            </a:r>
            <a:r>
              <a:rPr sz="2600" spc="-105" dirty="0">
                <a:latin typeface="Times New Roman"/>
                <a:cs typeface="Times New Roman"/>
              </a:rPr>
              <a:t>ting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ce</a:t>
            </a:r>
            <a:r>
              <a:rPr sz="2600" spc="-95" dirty="0">
                <a:latin typeface="Times New Roman"/>
                <a:cs typeface="Times New Roman"/>
              </a:rPr>
              <a:t>l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70" dirty="0">
                <a:latin typeface="Times New Roman"/>
                <a:cs typeface="Times New Roman"/>
              </a:rPr>
              <a:t> borde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26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z="2600" spc="-125" dirty="0">
                <a:latin typeface="Times New Roman"/>
                <a:cs typeface="Times New Roman"/>
              </a:rPr>
              <a:t>No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b</a:t>
            </a:r>
            <a:r>
              <a:rPr sz="2600" spc="15" dirty="0">
                <a:latin typeface="Times New Roman"/>
                <a:cs typeface="Times New Roman"/>
              </a:rPr>
              <a:t>r</a:t>
            </a:r>
            <a:r>
              <a:rPr sz="2600" spc="-155" dirty="0">
                <a:latin typeface="Times New Roman"/>
                <a:cs typeface="Times New Roman"/>
              </a:rPr>
              <a:t>ush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bord</a:t>
            </a:r>
            <a:r>
              <a:rPr sz="2600" spc="-95" dirty="0">
                <a:latin typeface="Times New Roman"/>
                <a:cs typeface="Times New Roman"/>
              </a:rPr>
              <a:t>e</a:t>
            </a:r>
            <a:r>
              <a:rPr sz="2600" spc="-195" dirty="0">
                <a:latin typeface="Times New Roman"/>
                <a:cs typeface="Times New Roman"/>
              </a:rPr>
              <a:t>r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7572" y="411469"/>
            <a:ext cx="4488180" cy="2741930"/>
            <a:chOff x="4227572" y="411469"/>
            <a:chExt cx="4488180" cy="2741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7572" y="411469"/>
              <a:ext cx="4488186" cy="27416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40" y="457200"/>
              <a:ext cx="4328160" cy="2590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63390" y="438150"/>
              <a:ext cx="4366260" cy="2628900"/>
            </a:xfrm>
            <a:custGeom>
              <a:avLst/>
              <a:gdLst/>
              <a:ahLst/>
              <a:cxnLst/>
              <a:rect l="l" t="t" r="r" b="b"/>
              <a:pathLst>
                <a:path w="4366259" h="2628900">
                  <a:moveTo>
                    <a:pt x="0" y="2628900"/>
                  </a:moveTo>
                  <a:lnTo>
                    <a:pt x="4366260" y="2628900"/>
                  </a:lnTo>
                  <a:lnTo>
                    <a:pt x="4366260" y="0"/>
                  </a:lnTo>
                  <a:lnTo>
                    <a:pt x="0" y="0"/>
                  </a:lnTo>
                  <a:lnTo>
                    <a:pt x="0" y="2628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9932" y="792474"/>
            <a:ext cx="8542655" cy="5713730"/>
            <a:chOff x="249932" y="792474"/>
            <a:chExt cx="8542655" cy="57137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2998" y="3383253"/>
              <a:ext cx="4568964" cy="31227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7868" y="3429000"/>
              <a:ext cx="4408932" cy="2971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58818" y="3409950"/>
              <a:ext cx="4447540" cy="3009900"/>
            </a:xfrm>
            <a:custGeom>
              <a:avLst/>
              <a:gdLst/>
              <a:ahLst/>
              <a:cxnLst/>
              <a:rect l="l" t="t" r="r" b="b"/>
              <a:pathLst>
                <a:path w="4447540" h="3009900">
                  <a:moveTo>
                    <a:pt x="0" y="3009900"/>
                  </a:moveTo>
                  <a:lnTo>
                    <a:pt x="4447032" y="3009900"/>
                  </a:lnTo>
                  <a:lnTo>
                    <a:pt x="4447032" y="0"/>
                  </a:lnTo>
                  <a:lnTo>
                    <a:pt x="0" y="0"/>
                  </a:lnTo>
                  <a:lnTo>
                    <a:pt x="0" y="3009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932" y="792474"/>
              <a:ext cx="3939547" cy="52562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838200"/>
              <a:ext cx="3779520" cy="51054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5750" y="819150"/>
              <a:ext cx="3817620" cy="5143500"/>
            </a:xfrm>
            <a:custGeom>
              <a:avLst/>
              <a:gdLst/>
              <a:ahLst/>
              <a:cxnLst/>
              <a:rect l="l" t="t" r="r" b="b"/>
              <a:pathLst>
                <a:path w="3817620" h="5143500">
                  <a:moveTo>
                    <a:pt x="0" y="5143500"/>
                  </a:moveTo>
                  <a:lnTo>
                    <a:pt x="3817620" y="5143500"/>
                  </a:lnTo>
                  <a:lnTo>
                    <a:pt x="3817620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14273"/>
            <a:ext cx="5441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Distal</a:t>
            </a:r>
            <a:r>
              <a:rPr sz="4000" spc="-25" dirty="0"/>
              <a:t> </a:t>
            </a:r>
            <a:r>
              <a:rPr sz="4000" spc="-40" dirty="0"/>
              <a:t>Convoluted</a:t>
            </a:r>
            <a:r>
              <a:rPr sz="4000" spc="-35" dirty="0"/>
              <a:t> </a:t>
            </a:r>
            <a:r>
              <a:rPr sz="4000" spc="-40" dirty="0"/>
              <a:t>Tubule: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62000" y="1143000"/>
            <a:ext cx="3733800" cy="5105400"/>
          </a:xfrm>
          <a:custGeom>
            <a:avLst/>
            <a:gdLst/>
            <a:ahLst/>
            <a:cxnLst/>
            <a:rect l="l" t="t" r="r" b="b"/>
            <a:pathLst>
              <a:path w="3733800" h="5105400">
                <a:moveTo>
                  <a:pt x="0" y="5105400"/>
                </a:moveTo>
                <a:lnTo>
                  <a:pt x="3733800" y="5105400"/>
                </a:lnTo>
                <a:lnTo>
                  <a:pt x="37338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1129030"/>
            <a:ext cx="357632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linin</a:t>
            </a:r>
            <a:r>
              <a:rPr sz="2600" spc="-170" dirty="0">
                <a:latin typeface="Times New Roman"/>
                <a:cs typeface="Times New Roman"/>
              </a:rPr>
              <a:t>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e</a:t>
            </a:r>
            <a:r>
              <a:rPr sz="2600" spc="-100" dirty="0">
                <a:latin typeface="Times New Roman"/>
                <a:cs typeface="Times New Roman"/>
              </a:rPr>
              <a:t>pithe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30" dirty="0">
                <a:latin typeface="Times New Roman"/>
                <a:cs typeface="Times New Roman"/>
              </a:rPr>
              <a:t>ium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tall 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u</a:t>
            </a:r>
            <a:r>
              <a:rPr sz="2600" spc="-114" dirty="0">
                <a:latin typeface="Times New Roman"/>
                <a:cs typeface="Times New Roman"/>
              </a:rPr>
              <a:t>boi</a:t>
            </a:r>
            <a:r>
              <a:rPr sz="2600" spc="-145" dirty="0">
                <a:latin typeface="Times New Roman"/>
                <a:cs typeface="Times New Roman"/>
              </a:rPr>
              <a:t>d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20" dirty="0">
                <a:latin typeface="Times New Roman"/>
                <a:cs typeface="Times New Roman"/>
              </a:rPr>
              <a:t>l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without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225" dirty="0">
                <a:latin typeface="Times New Roman"/>
                <a:cs typeface="Times New Roman"/>
              </a:rPr>
              <a:t>n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b</a:t>
            </a:r>
            <a:r>
              <a:rPr sz="2600" spc="15" dirty="0">
                <a:latin typeface="Times New Roman"/>
                <a:cs typeface="Times New Roman"/>
              </a:rPr>
              <a:t>r</a:t>
            </a:r>
            <a:r>
              <a:rPr sz="2600" spc="-155" dirty="0">
                <a:latin typeface="Times New Roman"/>
                <a:cs typeface="Times New Roman"/>
              </a:rPr>
              <a:t>ush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4326" y="1921205"/>
            <a:ext cx="206375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4655" algn="l"/>
              </a:tabLst>
            </a:pPr>
            <a:r>
              <a:rPr sz="2600" spc="-65" dirty="0">
                <a:latin typeface="Times New Roman"/>
                <a:cs typeface="Times New Roman"/>
              </a:rPr>
              <a:t>(</a:t>
            </a:r>
            <a:r>
              <a:rPr sz="2600" spc="-114" dirty="0">
                <a:latin typeface="Times New Roman"/>
                <a:cs typeface="Times New Roman"/>
              </a:rPr>
              <a:t>mic</a:t>
            </a:r>
            <a:r>
              <a:rPr sz="2600" spc="-105" dirty="0">
                <a:latin typeface="Times New Roman"/>
                <a:cs typeface="Times New Roman"/>
              </a:rPr>
              <a:t>r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villi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1921205"/>
            <a:ext cx="1253490" cy="129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>
              <a:lnSpc>
                <a:spcPct val="100000"/>
              </a:lnSpc>
              <a:spcBef>
                <a:spcPts val="105"/>
              </a:spcBef>
            </a:pPr>
            <a:r>
              <a:rPr sz="2600" spc="-70" dirty="0">
                <a:latin typeface="Times New Roman"/>
                <a:cs typeface="Times New Roman"/>
              </a:rPr>
              <a:t>border 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abse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0" dirty="0">
                <a:latin typeface="Times New Roman"/>
                <a:cs typeface="Times New Roman"/>
              </a:rPr>
              <a:t>t)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z="2600" spc="-175" dirty="0">
                <a:latin typeface="Times New Roman"/>
                <a:cs typeface="Times New Roman"/>
              </a:rPr>
              <a:t>Apical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7917" y="2790570"/>
            <a:ext cx="22802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5485" algn="l"/>
                <a:tab pos="1901189" algn="l"/>
              </a:tabLst>
            </a:pPr>
            <a:r>
              <a:rPr sz="2600" spc="-135" dirty="0">
                <a:latin typeface="Times New Roman"/>
                <a:cs typeface="Times New Roman"/>
              </a:rPr>
              <a:t>ce</a:t>
            </a:r>
            <a:r>
              <a:rPr sz="2600" spc="-95" dirty="0">
                <a:latin typeface="Times New Roman"/>
                <a:cs typeface="Times New Roman"/>
              </a:rPr>
              <a:t>l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85" dirty="0">
                <a:latin typeface="Times New Roman"/>
                <a:cs typeface="Times New Roman"/>
              </a:rPr>
              <a:t>bord</a:t>
            </a:r>
            <a:r>
              <a:rPr sz="2600" spc="-95" dirty="0">
                <a:latin typeface="Times New Roman"/>
                <a:cs typeface="Times New Roman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3110966"/>
            <a:ext cx="3578225" cy="30289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algn="just">
              <a:lnSpc>
                <a:spcPct val="100000"/>
              </a:lnSpc>
              <a:spcBef>
                <a:spcPts val="700"/>
              </a:spcBef>
            </a:pPr>
            <a:r>
              <a:rPr sz="2600" spc="-130" dirty="0">
                <a:latin typeface="Times New Roman"/>
                <a:cs typeface="Times New Roman"/>
              </a:rPr>
              <a:t>simple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without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und</a:t>
            </a:r>
            <a:r>
              <a:rPr sz="2600" spc="-12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l</a:t>
            </a:r>
            <a:r>
              <a:rPr sz="2600" spc="-210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z="2600" spc="-135" dirty="0">
                <a:latin typeface="Times New Roman"/>
                <a:cs typeface="Times New Roman"/>
              </a:rPr>
              <a:t>Nucleus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14" dirty="0">
                <a:latin typeface="Times New Roman"/>
                <a:cs typeface="Times New Roman"/>
              </a:rPr>
              <a:t>located </a:t>
            </a:r>
            <a:r>
              <a:rPr sz="2600" spc="-135" dirty="0">
                <a:latin typeface="Times New Roman"/>
                <a:cs typeface="Times New Roman"/>
              </a:rPr>
              <a:t>close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apical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border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34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70" dirty="0">
                <a:latin typeface="Times New Roman"/>
                <a:cs typeface="Times New Roman"/>
              </a:rPr>
              <a:t> cell.</a:t>
            </a:r>
            <a:endParaRPr sz="2600">
              <a:latin typeface="Times New Roman"/>
              <a:cs typeface="Times New Roman"/>
            </a:endParaRPr>
          </a:p>
          <a:p>
            <a:pPr marL="287020" marR="6350" indent="-274955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lumen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appears</a:t>
            </a:r>
            <a:r>
              <a:rPr sz="2600" spc="40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larger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DCT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compared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PCT.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45717" y="2011671"/>
            <a:ext cx="3742054" cy="3427729"/>
            <a:chOff x="4745717" y="2011671"/>
            <a:chExt cx="3742054" cy="3427729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5717" y="2011671"/>
              <a:ext cx="3741456" cy="34274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2057400"/>
              <a:ext cx="3581400" cy="3276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81550" y="2038350"/>
              <a:ext cx="3619500" cy="3314700"/>
            </a:xfrm>
            <a:custGeom>
              <a:avLst/>
              <a:gdLst/>
              <a:ahLst/>
              <a:cxnLst/>
              <a:rect l="l" t="t" r="r" b="b"/>
              <a:pathLst>
                <a:path w="3619500" h="3314700">
                  <a:moveTo>
                    <a:pt x="0" y="3314700"/>
                  </a:moveTo>
                  <a:lnTo>
                    <a:pt x="3619500" y="3314700"/>
                  </a:lnTo>
                  <a:lnTo>
                    <a:pt x="3619500" y="0"/>
                  </a:lnTo>
                  <a:lnTo>
                    <a:pt x="0" y="0"/>
                  </a:lnTo>
                  <a:lnTo>
                    <a:pt x="0" y="3314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414273"/>
            <a:ext cx="4551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Connecting</a:t>
            </a:r>
            <a:r>
              <a:rPr sz="4000" spc="-45" dirty="0"/>
              <a:t> segment: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14400" y="1143000"/>
            <a:ext cx="7772400" cy="4419600"/>
          </a:xfrm>
          <a:custGeom>
            <a:avLst/>
            <a:gdLst/>
            <a:ahLst/>
            <a:cxnLst/>
            <a:rect l="l" t="t" r="r" b="b"/>
            <a:pathLst>
              <a:path w="7772400" h="4419600">
                <a:moveTo>
                  <a:pt x="0" y="4419600"/>
                </a:moveTo>
                <a:lnTo>
                  <a:pt x="7772400" y="4419600"/>
                </a:lnTo>
                <a:lnTo>
                  <a:pt x="77724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444" y="1129030"/>
            <a:ext cx="7614920" cy="421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80" dirty="0">
                <a:latin typeface="Times New Roman"/>
                <a:cs typeface="Times New Roman"/>
              </a:rPr>
              <a:t>It </a:t>
            </a:r>
            <a:r>
              <a:rPr sz="2600" spc="-125" dirty="0">
                <a:latin typeface="Times New Roman"/>
                <a:cs typeface="Times New Roman"/>
              </a:rPr>
              <a:t>contains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14" dirty="0">
                <a:latin typeface="Times New Roman"/>
                <a:cs typeface="Times New Roman"/>
              </a:rPr>
              <a:t>variety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10" dirty="0">
                <a:latin typeface="Times New Roman"/>
                <a:cs typeface="Times New Roman"/>
              </a:rPr>
              <a:t>epithelial </a:t>
            </a:r>
            <a:r>
              <a:rPr sz="2600" spc="-114" dirty="0">
                <a:latin typeface="Times New Roman"/>
                <a:cs typeface="Times New Roman"/>
              </a:rPr>
              <a:t>cell </a:t>
            </a:r>
            <a:r>
              <a:rPr sz="2600" spc="-120" dirty="0">
                <a:latin typeface="Times New Roman"/>
                <a:cs typeface="Times New Roman"/>
              </a:rPr>
              <a:t>types </a:t>
            </a:r>
            <a:r>
              <a:rPr sz="2600" spc="-140" dirty="0">
                <a:latin typeface="Times New Roman"/>
                <a:cs typeface="Times New Roman"/>
              </a:rPr>
              <a:t>which </a:t>
            </a:r>
            <a:r>
              <a:rPr sz="2600" spc="-130" dirty="0">
                <a:latin typeface="Times New Roman"/>
                <a:cs typeface="Times New Roman"/>
              </a:rPr>
              <a:t>includes </a:t>
            </a:r>
            <a:r>
              <a:rPr sz="2600" spc="-90" dirty="0">
                <a:latin typeface="Times New Roman"/>
                <a:cs typeface="Times New Roman"/>
              </a:rPr>
              <a:t>tall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cuboidal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cells, </a:t>
            </a:r>
            <a:r>
              <a:rPr sz="2600" spc="-120" dirty="0">
                <a:latin typeface="Times New Roman"/>
                <a:cs typeface="Times New Roman"/>
              </a:rPr>
              <a:t>connecting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segment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cells, intercalated</a:t>
            </a:r>
            <a:r>
              <a:rPr sz="2600" spc="459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cells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p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25" dirty="0">
                <a:latin typeface="Times New Roman"/>
                <a:cs typeface="Times New Roman"/>
              </a:rPr>
              <a:t>in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135" dirty="0">
                <a:latin typeface="Times New Roman"/>
                <a:cs typeface="Times New Roman"/>
              </a:rPr>
              <a:t>ipal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cell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mixture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variety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cell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types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different</a:t>
            </a:r>
            <a:r>
              <a:rPr sz="2600" spc="45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cell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heights,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staining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density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shape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produces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an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irregular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ap</a:t>
            </a:r>
            <a:r>
              <a:rPr sz="2600" spc="-16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earan</a:t>
            </a:r>
            <a:r>
              <a:rPr sz="2600" spc="-140" dirty="0">
                <a:latin typeface="Times New Roman"/>
                <a:cs typeface="Times New Roman"/>
              </a:rPr>
              <a:t>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ligh</a:t>
            </a:r>
            <a:r>
              <a:rPr sz="2600" spc="-8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mic</a:t>
            </a:r>
            <a:r>
              <a:rPr sz="2600" spc="-100" dirty="0">
                <a:latin typeface="Times New Roman"/>
                <a:cs typeface="Times New Roman"/>
              </a:rPr>
              <a:t>r</a:t>
            </a:r>
            <a:r>
              <a:rPr sz="2600" spc="-155" dirty="0">
                <a:latin typeface="Times New Roman"/>
                <a:cs typeface="Times New Roman"/>
              </a:rPr>
              <a:t>os</a:t>
            </a:r>
            <a:r>
              <a:rPr sz="2600" spc="-170" dirty="0">
                <a:latin typeface="Times New Roman"/>
                <a:cs typeface="Times New Roman"/>
              </a:rPr>
              <a:t>c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70" dirty="0">
                <a:latin typeface="Times New Roman"/>
                <a:cs typeface="Times New Roman"/>
              </a:rPr>
              <a:t>p</a:t>
            </a:r>
            <a:r>
              <a:rPr sz="2600" spc="-484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Principal </a:t>
            </a:r>
            <a:r>
              <a:rPr sz="2600" b="1" spc="25" dirty="0">
                <a:latin typeface="Times New Roman"/>
                <a:cs typeface="Times New Roman"/>
              </a:rPr>
              <a:t>cells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-145" dirty="0">
                <a:latin typeface="Times New Roman"/>
                <a:cs typeface="Times New Roman"/>
              </a:rPr>
              <a:t>low </a:t>
            </a:r>
            <a:r>
              <a:rPr sz="2600" spc="-135" dirty="0">
                <a:latin typeface="Times New Roman"/>
                <a:cs typeface="Times New Roman"/>
              </a:rPr>
              <a:t>cuboidal cells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120" dirty="0">
                <a:latin typeface="Times New Roman"/>
                <a:cs typeface="Times New Roman"/>
              </a:rPr>
              <a:t>smooth </a:t>
            </a:r>
            <a:r>
              <a:rPr sz="2600" spc="-155" dirty="0">
                <a:latin typeface="Times New Roman"/>
                <a:cs typeface="Times New Roman"/>
              </a:rPr>
              <a:t>apical 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surface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few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short </a:t>
            </a:r>
            <a:r>
              <a:rPr sz="2600" spc="-155" dirty="0">
                <a:latin typeface="Times New Roman"/>
                <a:cs typeface="Times New Roman"/>
              </a:rPr>
              <a:t>apical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micro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projections.</a:t>
            </a:r>
            <a:endParaRPr sz="260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Intercalated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cells</a:t>
            </a:r>
            <a:r>
              <a:rPr sz="2600" b="1" spc="3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epithelial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cells</a:t>
            </a:r>
            <a:r>
              <a:rPr sz="2600" b="1" spc="3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traditionally 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associated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regulation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acid-base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homeostasis.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61873"/>
            <a:ext cx="3550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Collecting</a:t>
            </a:r>
            <a:r>
              <a:rPr sz="4000" spc="-90" dirty="0"/>
              <a:t> </a:t>
            </a:r>
            <a:r>
              <a:rPr sz="4000" spc="5" dirty="0"/>
              <a:t>ducts: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0" y="4800600"/>
                </a:moveTo>
                <a:lnTo>
                  <a:pt x="8229600" y="4800600"/>
                </a:lnTo>
                <a:lnTo>
                  <a:pt x="82296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29030"/>
            <a:ext cx="807339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4" dirty="0">
                <a:latin typeface="Times New Roman"/>
                <a:cs typeface="Times New Roman"/>
              </a:rPr>
              <a:t>Connecting </a:t>
            </a:r>
            <a:r>
              <a:rPr sz="2600" spc="-130" dirty="0">
                <a:latin typeface="Times New Roman"/>
                <a:cs typeface="Times New Roman"/>
              </a:rPr>
              <a:t>segments </a:t>
            </a:r>
            <a:r>
              <a:rPr sz="2600" spc="-110" dirty="0">
                <a:latin typeface="Times New Roman"/>
                <a:cs typeface="Times New Roman"/>
              </a:rPr>
              <a:t>merge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70" dirty="0">
                <a:latin typeface="Times New Roman"/>
                <a:cs typeface="Times New Roman"/>
              </a:rPr>
              <a:t>the </a:t>
            </a:r>
            <a:r>
              <a:rPr sz="2600" spc="-110" dirty="0">
                <a:latin typeface="Times New Roman"/>
                <a:cs typeface="Times New Roman"/>
              </a:rPr>
              <a:t>initial </a:t>
            </a:r>
            <a:r>
              <a:rPr sz="2600" spc="-114" dirty="0">
                <a:latin typeface="Times New Roman"/>
                <a:cs typeface="Times New Roman"/>
              </a:rPr>
              <a:t>collecting </a:t>
            </a:r>
            <a:r>
              <a:rPr sz="2600" spc="-95" dirty="0">
                <a:latin typeface="Times New Roman"/>
                <a:cs typeface="Times New Roman"/>
              </a:rPr>
              <a:t>tubule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cortical</a:t>
            </a:r>
            <a:r>
              <a:rPr sz="2600" spc="4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labyrinth</a:t>
            </a:r>
            <a:r>
              <a:rPr sz="2600" spc="42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these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merge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cortical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5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lle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105" dirty="0">
                <a:latin typeface="Times New Roman"/>
                <a:cs typeface="Times New Roman"/>
              </a:rPr>
              <a:t>ting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60" dirty="0">
                <a:latin typeface="Times New Roman"/>
                <a:cs typeface="Times New Roman"/>
              </a:rPr>
              <a:t>ct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me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10" dirty="0">
                <a:latin typeface="Times New Roman"/>
                <a:cs typeface="Times New Roman"/>
              </a:rPr>
              <a:t>ul</a:t>
            </a:r>
            <a:r>
              <a:rPr sz="2600" spc="-90" dirty="0">
                <a:latin typeface="Times New Roman"/>
                <a:cs typeface="Times New Roman"/>
              </a:rPr>
              <a:t>l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a</a:t>
            </a:r>
            <a:r>
              <a:rPr sz="2600" spc="-235" dirty="0">
                <a:latin typeface="Times New Roman"/>
                <a:cs typeface="Times New Roman"/>
              </a:rPr>
              <a:t>ys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lining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epithelium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simple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cuboidal</a:t>
            </a:r>
            <a:r>
              <a:rPr sz="2600" spc="3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71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  <a:tab pos="1819910" algn="l"/>
                <a:tab pos="2747010" algn="l"/>
                <a:tab pos="3444875" algn="l"/>
                <a:tab pos="4023995" algn="l"/>
                <a:tab pos="5596890" algn="l"/>
                <a:tab pos="6173470" algn="l"/>
                <a:tab pos="7164070" algn="l"/>
              </a:tabLst>
            </a:pP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110" dirty="0">
                <a:latin typeface="Times New Roman"/>
                <a:cs typeface="Times New Roman"/>
              </a:rPr>
              <a:t>olle</a:t>
            </a:r>
            <a:r>
              <a:rPr sz="2600" spc="-145" dirty="0">
                <a:latin typeface="Times New Roman"/>
                <a:cs typeface="Times New Roman"/>
              </a:rPr>
              <a:t>c</a:t>
            </a:r>
            <a:r>
              <a:rPr sz="2600" spc="-105" dirty="0">
                <a:latin typeface="Times New Roman"/>
                <a:cs typeface="Times New Roman"/>
              </a:rPr>
              <a:t>ting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75" dirty="0">
                <a:latin typeface="Times New Roman"/>
                <a:cs typeface="Times New Roman"/>
              </a:rPr>
              <a:t>c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0" dirty="0">
                <a:latin typeface="Times New Roman"/>
                <a:cs typeface="Times New Roman"/>
              </a:rPr>
              <a:t>b</a:t>
            </a:r>
            <a:r>
              <a:rPr sz="2600" spc="-1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ec</a:t>
            </a:r>
            <a:r>
              <a:rPr sz="2600" spc="-145" dirty="0">
                <a:latin typeface="Times New Roman"/>
                <a:cs typeface="Times New Roman"/>
              </a:rPr>
              <a:t>o</a:t>
            </a:r>
            <a:r>
              <a:rPr sz="2600" spc="-165" dirty="0">
                <a:latin typeface="Times New Roman"/>
                <a:cs typeface="Times New Roman"/>
              </a:rPr>
              <a:t>g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35" dirty="0">
                <a:latin typeface="Times New Roman"/>
                <a:cs typeface="Times New Roman"/>
              </a:rPr>
              <a:t>ised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25" dirty="0">
                <a:latin typeface="Times New Roman"/>
                <a:cs typeface="Times New Roman"/>
              </a:rPr>
              <a:t>b</a:t>
            </a:r>
            <a:r>
              <a:rPr sz="2600" spc="-175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b="1" spc="-15" dirty="0">
                <a:latin typeface="Times New Roman"/>
                <a:cs typeface="Times New Roman"/>
              </a:rPr>
              <a:t>clea</a:t>
            </a:r>
            <a:r>
              <a:rPr sz="2600" b="1" spc="-10" dirty="0">
                <a:latin typeface="Times New Roman"/>
                <a:cs typeface="Times New Roman"/>
              </a:rPr>
              <a:t>r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-25" dirty="0">
                <a:latin typeface="Times New Roman"/>
                <a:cs typeface="Times New Roman"/>
              </a:rPr>
              <a:t>l</a:t>
            </a:r>
            <a:r>
              <a:rPr sz="2600" b="1" spc="-80" dirty="0">
                <a:latin typeface="Times New Roman"/>
                <a:cs typeface="Times New Roman"/>
              </a:rPr>
              <a:t>a</a:t>
            </a:r>
            <a:r>
              <a:rPr sz="2600" b="1" spc="-20" dirty="0">
                <a:latin typeface="Times New Roman"/>
                <a:cs typeface="Times New Roman"/>
              </a:rPr>
              <a:t>teral  </a:t>
            </a:r>
            <a:r>
              <a:rPr sz="2600" b="1" spc="-10" dirty="0">
                <a:latin typeface="Times New Roman"/>
                <a:cs typeface="Times New Roman"/>
              </a:rPr>
              <a:t>demarcation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between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neighbouring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epithelial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cells.</a:t>
            </a:r>
            <a:endParaRPr sz="2600">
              <a:latin typeface="Times New Roman"/>
              <a:cs typeface="Times New Roman"/>
            </a:endParaRPr>
          </a:p>
          <a:p>
            <a:pPr marL="286385" marR="635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These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collecting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ducts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extend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towards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renal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papillae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en</a:t>
            </a:r>
            <a:r>
              <a:rPr sz="2600" spc="-14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55" dirty="0">
                <a:latin typeface="Times New Roman"/>
                <a:cs typeface="Times New Roman"/>
              </a:rPr>
              <a:t>l</a:t>
            </a:r>
            <a:r>
              <a:rPr sz="2600" spc="-165" dirty="0">
                <a:latin typeface="Times New Roman"/>
                <a:cs typeface="Times New Roman"/>
              </a:rPr>
              <a:t>y</a:t>
            </a:r>
            <a:r>
              <a:rPr sz="2600" spc="-180" dirty="0">
                <a:latin typeface="Times New Roman"/>
                <a:cs typeface="Times New Roman"/>
              </a:rPr>
              <a:t>x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715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  <a:tab pos="885825" algn="l"/>
                <a:tab pos="2176780" algn="l"/>
                <a:tab pos="2938780" algn="l"/>
                <a:tab pos="3288029" algn="l"/>
                <a:tab pos="3797300" algn="l"/>
                <a:tab pos="4254500" algn="l"/>
                <a:tab pos="4624705" algn="l"/>
                <a:tab pos="5133975" algn="l"/>
                <a:tab pos="6473190" algn="l"/>
                <a:tab pos="7693025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lle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105" dirty="0">
                <a:latin typeface="Times New Roman"/>
                <a:cs typeface="Times New Roman"/>
              </a:rPr>
              <a:t>ting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75" dirty="0">
                <a:latin typeface="Times New Roman"/>
                <a:cs typeface="Times New Roman"/>
              </a:rPr>
              <a:t>c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5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0" dirty="0">
                <a:latin typeface="Times New Roman"/>
                <a:cs typeface="Times New Roman"/>
              </a:rPr>
              <a:t>tip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85" dirty="0">
                <a:latin typeface="Times New Roman"/>
                <a:cs typeface="Times New Roman"/>
              </a:rPr>
              <a:t>o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25" dirty="0">
                <a:latin typeface="Times New Roman"/>
                <a:cs typeface="Times New Roman"/>
              </a:rPr>
              <a:t>med</a:t>
            </a:r>
            <a:r>
              <a:rPr sz="2600" spc="-120" dirty="0">
                <a:latin typeface="Times New Roman"/>
                <a:cs typeface="Times New Roman"/>
              </a:rPr>
              <a:t>u</a:t>
            </a:r>
            <a:r>
              <a:rPr sz="2600" spc="-100" dirty="0">
                <a:latin typeface="Times New Roman"/>
                <a:cs typeface="Times New Roman"/>
              </a:rPr>
              <a:t>lla</a:t>
            </a:r>
            <a:r>
              <a:rPr sz="2600" spc="-90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60" dirty="0">
                <a:latin typeface="Times New Roman"/>
                <a:cs typeface="Times New Roman"/>
              </a:rPr>
              <a:t>p</a:t>
            </a:r>
            <a:r>
              <a:rPr sz="2600" spc="-150" dirty="0">
                <a:latin typeface="Times New Roman"/>
                <a:cs typeface="Times New Roman"/>
              </a:rPr>
              <a:t>yram</a:t>
            </a:r>
            <a:r>
              <a:rPr sz="2600" spc="-75" dirty="0">
                <a:latin typeface="Times New Roman"/>
                <a:cs typeface="Times New Roman"/>
              </a:rPr>
              <a:t>i</a:t>
            </a:r>
            <a:r>
              <a:rPr sz="2600" spc="-155" dirty="0">
                <a:latin typeface="Times New Roman"/>
                <a:cs typeface="Times New Roman"/>
              </a:rPr>
              <a:t>ds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e 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lle</a:t>
            </a:r>
            <a:r>
              <a:rPr sz="2600" spc="-135" dirty="0">
                <a:latin typeface="Times New Roman"/>
                <a:cs typeface="Times New Roman"/>
              </a:rPr>
              <a:t>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d</a:t>
            </a:r>
            <a:r>
              <a:rPr sz="2600" b="1" spc="20" dirty="0">
                <a:latin typeface="Times New Roman"/>
                <a:cs typeface="Times New Roman"/>
              </a:rPr>
              <a:t>u</a:t>
            </a:r>
            <a:r>
              <a:rPr sz="2600" b="1" spc="5" dirty="0">
                <a:latin typeface="Times New Roman"/>
                <a:cs typeface="Times New Roman"/>
              </a:rPr>
              <a:t>ct</a:t>
            </a:r>
            <a:r>
              <a:rPr sz="2600" b="1" spc="10" dirty="0">
                <a:latin typeface="Times New Roman"/>
                <a:cs typeface="Times New Roman"/>
              </a:rPr>
              <a:t>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B</a:t>
            </a:r>
            <a:r>
              <a:rPr sz="2600" b="1" spc="-25" dirty="0">
                <a:latin typeface="Times New Roman"/>
                <a:cs typeface="Times New Roman"/>
              </a:rPr>
              <a:t>e</a:t>
            </a:r>
            <a:r>
              <a:rPr sz="2600" b="1" spc="35" dirty="0">
                <a:latin typeface="Times New Roman"/>
                <a:cs typeface="Times New Roman"/>
              </a:rPr>
              <a:t>l</a:t>
            </a:r>
            <a:r>
              <a:rPr sz="2600" b="1" spc="20" dirty="0">
                <a:latin typeface="Times New Roman"/>
                <a:cs typeface="Times New Roman"/>
              </a:rPr>
              <a:t>li</a:t>
            </a:r>
            <a:r>
              <a:rPr sz="2600" b="1" spc="30" dirty="0">
                <a:latin typeface="Times New Roman"/>
                <a:cs typeface="Times New Roman"/>
              </a:rPr>
              <a:t>ni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3332" y="563875"/>
            <a:ext cx="7577455" cy="5713730"/>
            <a:chOff x="783332" y="563875"/>
            <a:chExt cx="7577455" cy="5713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32" y="563875"/>
              <a:ext cx="7577335" cy="57134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9" y="609599"/>
              <a:ext cx="7417308" cy="5562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9149" y="590549"/>
              <a:ext cx="7455534" cy="5600700"/>
            </a:xfrm>
            <a:custGeom>
              <a:avLst/>
              <a:gdLst/>
              <a:ahLst/>
              <a:cxnLst/>
              <a:rect l="l" t="t" r="r" b="b"/>
              <a:pathLst>
                <a:path w="7455534" h="5600700">
                  <a:moveTo>
                    <a:pt x="0" y="5600700"/>
                  </a:moveTo>
                  <a:lnTo>
                    <a:pt x="7455408" y="5600700"/>
                  </a:lnTo>
                  <a:lnTo>
                    <a:pt x="7455408" y="0"/>
                  </a:lnTo>
                  <a:lnTo>
                    <a:pt x="0" y="0"/>
                  </a:lnTo>
                  <a:lnTo>
                    <a:pt x="0" y="5600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38073"/>
            <a:ext cx="5883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Juxtaglomerular</a:t>
            </a:r>
            <a:r>
              <a:rPr sz="4000" spc="-20" dirty="0"/>
              <a:t> </a:t>
            </a:r>
            <a:r>
              <a:rPr sz="4000" spc="-40" dirty="0"/>
              <a:t>Apparatus: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09600" y="1143000"/>
            <a:ext cx="8077200" cy="5257800"/>
          </a:xfrm>
          <a:custGeom>
            <a:avLst/>
            <a:gdLst/>
            <a:ahLst/>
            <a:cxnLst/>
            <a:rect l="l" t="t" r="r" b="b"/>
            <a:pathLst>
              <a:path w="8077200" h="5257800">
                <a:moveTo>
                  <a:pt x="0" y="5257800"/>
                </a:moveTo>
                <a:lnTo>
                  <a:pt x="8077200" y="5257800"/>
                </a:lnTo>
                <a:lnTo>
                  <a:pt x="8077200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066546"/>
            <a:ext cx="7920990" cy="50863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400" spc="-130" dirty="0">
                <a:latin typeface="Times New Roman"/>
                <a:cs typeface="Times New Roman"/>
              </a:rPr>
              <a:t>Located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at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vascular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pole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glomerulus.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400" spc="-125" dirty="0">
                <a:latin typeface="Times New Roman"/>
                <a:cs typeface="Times New Roman"/>
              </a:rPr>
              <a:t>Includes</a:t>
            </a:r>
            <a:endParaRPr sz="24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155"/>
              </a:spcBef>
              <a:buClr>
                <a:srgbClr val="9B2C1F"/>
              </a:buClr>
              <a:buSzPct val="84090"/>
              <a:buFont typeface="Segoe UI Symbol"/>
              <a:buChar char="⚫"/>
              <a:tabLst>
                <a:tab pos="561975" algn="l"/>
              </a:tabLst>
            </a:pPr>
            <a:r>
              <a:rPr sz="2200" spc="-215" dirty="0">
                <a:latin typeface="Times New Roman"/>
                <a:cs typeface="Times New Roman"/>
              </a:rPr>
              <a:t>Ma</a:t>
            </a:r>
            <a:r>
              <a:rPr sz="2200" spc="-155" dirty="0">
                <a:latin typeface="Times New Roman"/>
                <a:cs typeface="Times New Roman"/>
              </a:rPr>
              <a:t>c</a:t>
            </a:r>
            <a:r>
              <a:rPr sz="2200" spc="-120" dirty="0">
                <a:latin typeface="Times New Roman"/>
                <a:cs typeface="Times New Roman"/>
              </a:rPr>
              <a:t>ula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densa</a:t>
            </a:r>
            <a:endParaRPr sz="22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145"/>
              </a:spcBef>
              <a:buClr>
                <a:srgbClr val="9B2C1F"/>
              </a:buClr>
              <a:buSzPct val="84090"/>
              <a:buFont typeface="Segoe UI Symbol"/>
              <a:buChar char="⚫"/>
              <a:tabLst>
                <a:tab pos="561975" algn="l"/>
              </a:tabLst>
            </a:pPr>
            <a:r>
              <a:rPr sz="2200" spc="-90" dirty="0">
                <a:latin typeface="Times New Roman"/>
                <a:cs typeface="Times New Roman"/>
              </a:rPr>
              <a:t>Extraglomerular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mesangial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cells/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Polkissen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cells/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65" dirty="0">
                <a:latin typeface="Times New Roman"/>
                <a:cs typeface="Times New Roman"/>
              </a:rPr>
              <a:t>Lacis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cells</a:t>
            </a:r>
            <a:endParaRPr sz="22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135"/>
              </a:spcBef>
              <a:buClr>
                <a:srgbClr val="9B2C1F"/>
              </a:buClr>
              <a:buSzPct val="84090"/>
              <a:buFont typeface="Segoe UI Symbol"/>
              <a:buChar char="⚫"/>
              <a:tabLst>
                <a:tab pos="561975" algn="l"/>
              </a:tabLst>
            </a:pPr>
            <a:r>
              <a:rPr sz="2200" spc="-105" dirty="0">
                <a:latin typeface="Times New Roman"/>
                <a:cs typeface="Times New Roman"/>
              </a:rPr>
              <a:t>Juxtaglome</a:t>
            </a:r>
            <a:r>
              <a:rPr sz="2200" spc="-15" dirty="0">
                <a:latin typeface="Times New Roman"/>
                <a:cs typeface="Times New Roman"/>
              </a:rPr>
              <a:t>r</a:t>
            </a:r>
            <a:r>
              <a:rPr sz="2200" spc="-85" dirty="0">
                <a:latin typeface="Times New Roman"/>
                <a:cs typeface="Times New Roman"/>
              </a:rPr>
              <a:t>ular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cells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(JG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10" dirty="0">
                <a:latin typeface="Times New Roman"/>
                <a:cs typeface="Times New Roman"/>
              </a:rPr>
              <a:t>c</a:t>
            </a:r>
            <a:r>
              <a:rPr sz="2200" spc="-120" dirty="0">
                <a:latin typeface="Times New Roman"/>
                <a:cs typeface="Times New Roman"/>
              </a:rPr>
              <a:t>e</a:t>
            </a:r>
            <a:r>
              <a:rPr sz="2200" spc="-105" dirty="0">
                <a:latin typeface="Times New Roman"/>
                <a:cs typeface="Times New Roman"/>
              </a:rPr>
              <a:t>lls)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90000"/>
              </a:lnSpc>
              <a:spcBef>
                <a:spcPts val="58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655" algn="l"/>
              </a:tabLst>
            </a:pPr>
            <a:r>
              <a:rPr sz="2400" b="1" spc="-30" dirty="0">
                <a:latin typeface="Times New Roman"/>
                <a:cs typeface="Times New Roman"/>
              </a:rPr>
              <a:t>Macula </a:t>
            </a:r>
            <a:r>
              <a:rPr sz="2400" b="1" spc="-15" dirty="0">
                <a:latin typeface="Times New Roman"/>
                <a:cs typeface="Times New Roman"/>
              </a:rPr>
              <a:t>densa </a:t>
            </a:r>
            <a:r>
              <a:rPr sz="2400" spc="-155" dirty="0">
                <a:latin typeface="Times New Roman"/>
                <a:cs typeface="Times New Roman"/>
              </a:rPr>
              <a:t>is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10" dirty="0">
                <a:latin typeface="Times New Roman"/>
                <a:cs typeface="Times New Roman"/>
              </a:rPr>
              <a:t>patch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30" dirty="0">
                <a:latin typeface="Times New Roman"/>
                <a:cs typeface="Times New Roman"/>
              </a:rPr>
              <a:t>specialized </a:t>
            </a:r>
            <a:r>
              <a:rPr sz="2400" spc="-105" dirty="0">
                <a:latin typeface="Times New Roman"/>
                <a:cs typeface="Times New Roman"/>
              </a:rPr>
              <a:t>epithelial </a:t>
            </a:r>
            <a:r>
              <a:rPr sz="2400" spc="-125" dirty="0">
                <a:latin typeface="Times New Roman"/>
                <a:cs typeface="Times New Roman"/>
              </a:rPr>
              <a:t>cells </a:t>
            </a:r>
            <a:r>
              <a:rPr sz="2400" spc="-114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thick 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ascending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limb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where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 </a:t>
            </a:r>
            <a:r>
              <a:rPr sz="2400" spc="-160" dirty="0">
                <a:latin typeface="Times New Roman"/>
                <a:cs typeface="Times New Roman"/>
              </a:rPr>
              <a:t>passes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between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afferent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efferent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arterioles. </a:t>
            </a:r>
            <a:r>
              <a:rPr sz="2400" spc="-125" dirty="0">
                <a:latin typeface="Times New Roman"/>
                <a:cs typeface="Times New Roman"/>
              </a:rPr>
              <a:t>Cells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are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tall </a:t>
            </a:r>
            <a:r>
              <a:rPr sz="2400" spc="-140" dirty="0">
                <a:latin typeface="Times New Roman"/>
                <a:cs typeface="Times New Roman"/>
              </a:rPr>
              <a:t>and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narrow </a:t>
            </a:r>
            <a:r>
              <a:rPr sz="2400" spc="-140" dirty="0">
                <a:latin typeface="Times New Roman"/>
                <a:cs typeface="Times New Roman"/>
              </a:rPr>
              <a:t>and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80" dirty="0">
                <a:latin typeface="Times New Roman"/>
                <a:cs typeface="Times New Roman"/>
              </a:rPr>
              <a:t>intercellular </a:t>
            </a:r>
            <a:r>
              <a:rPr sz="2400" spc="-145" dirty="0">
                <a:latin typeface="Times New Roman"/>
                <a:cs typeface="Times New Roman"/>
              </a:rPr>
              <a:t>space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is 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dilated.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regulates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glomerular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blood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pressure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renin-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an</a:t>
            </a:r>
            <a:r>
              <a:rPr sz="2400" spc="-125" dirty="0">
                <a:latin typeface="Times New Roman"/>
                <a:cs typeface="Times New Roman"/>
              </a:rPr>
              <a:t>g</a:t>
            </a:r>
            <a:r>
              <a:rPr sz="2400" spc="-95" dirty="0">
                <a:latin typeface="Times New Roman"/>
                <a:cs typeface="Times New Roman"/>
              </a:rPr>
              <a:t>ioten</a:t>
            </a:r>
            <a:r>
              <a:rPr sz="2400" spc="-90" dirty="0">
                <a:latin typeface="Times New Roman"/>
                <a:cs typeface="Times New Roman"/>
              </a:rPr>
              <a:t>s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system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655" algn="l"/>
              </a:tabLst>
            </a:pPr>
            <a:r>
              <a:rPr sz="2400" b="1" spc="-90" dirty="0">
                <a:latin typeface="Times New Roman"/>
                <a:cs typeface="Times New Roman"/>
              </a:rPr>
              <a:t>Lacis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Times New Roman"/>
                <a:cs typeface="Times New Roman"/>
              </a:rPr>
              <a:t>cells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found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between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macula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densa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two 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arterioles.</a:t>
            </a:r>
            <a:endParaRPr sz="24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ts val="259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655" algn="l"/>
              </a:tabLst>
            </a:pPr>
            <a:r>
              <a:rPr sz="2400" b="1" spc="-265" dirty="0">
                <a:latin typeface="Times New Roman"/>
                <a:cs typeface="Times New Roman"/>
              </a:rPr>
              <a:t>JG</a:t>
            </a:r>
            <a:r>
              <a:rPr sz="2400" b="1" spc="-260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Times New Roman"/>
                <a:cs typeface="Times New Roman"/>
              </a:rPr>
              <a:t>cells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found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in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afferent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arterioles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specialized 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sm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th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m</a:t>
            </a:r>
            <a:r>
              <a:rPr sz="2400" spc="-160" dirty="0">
                <a:latin typeface="Times New Roman"/>
                <a:cs typeface="Times New Roman"/>
              </a:rPr>
              <a:t>u</a:t>
            </a:r>
            <a:r>
              <a:rPr sz="2400" spc="-120" dirty="0">
                <a:latin typeface="Times New Roman"/>
                <a:cs typeface="Times New Roman"/>
              </a:rPr>
              <a:t>s</a:t>
            </a:r>
            <a:r>
              <a:rPr sz="2400" spc="-110" dirty="0">
                <a:latin typeface="Times New Roman"/>
                <a:cs typeface="Times New Roman"/>
              </a:rPr>
              <a:t>cle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cell</a:t>
            </a:r>
            <a:r>
              <a:rPr sz="2400" spc="-175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7724" y="563851"/>
            <a:ext cx="5799455" cy="5852795"/>
            <a:chOff x="1697724" y="563851"/>
            <a:chExt cx="5799455" cy="5852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7724" y="563851"/>
              <a:ext cx="5798843" cy="58522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609599"/>
              <a:ext cx="5638800" cy="57012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33550" y="590549"/>
              <a:ext cx="5676900" cy="5739765"/>
            </a:xfrm>
            <a:custGeom>
              <a:avLst/>
              <a:gdLst/>
              <a:ahLst/>
              <a:cxnLst/>
              <a:rect l="l" t="t" r="r" b="b"/>
              <a:pathLst>
                <a:path w="5676900" h="5739765">
                  <a:moveTo>
                    <a:pt x="0" y="5739384"/>
                  </a:moveTo>
                  <a:lnTo>
                    <a:pt x="5676900" y="5739384"/>
                  </a:lnTo>
                  <a:lnTo>
                    <a:pt x="5676900" y="0"/>
                  </a:lnTo>
                  <a:lnTo>
                    <a:pt x="0" y="0"/>
                  </a:lnTo>
                  <a:lnTo>
                    <a:pt x="0" y="57393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38073"/>
            <a:ext cx="1471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Ure</a:t>
            </a:r>
            <a:r>
              <a:rPr sz="4000" spc="-90" dirty="0"/>
              <a:t>t</a:t>
            </a:r>
            <a:r>
              <a:rPr sz="4000" spc="-20" dirty="0"/>
              <a:t>e</a:t>
            </a:r>
            <a:r>
              <a:rPr sz="4000" dirty="0"/>
              <a:t>r</a:t>
            </a:r>
            <a:r>
              <a:rPr sz="4000" spc="35" dirty="0"/>
              <a:t>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09600" y="1066800"/>
            <a:ext cx="8077200" cy="5257800"/>
          </a:xfrm>
          <a:custGeom>
            <a:avLst/>
            <a:gdLst/>
            <a:ahLst/>
            <a:cxnLst/>
            <a:rect l="l" t="t" r="r" b="b"/>
            <a:pathLst>
              <a:path w="8077200" h="5257800">
                <a:moveTo>
                  <a:pt x="0" y="5257800"/>
                </a:moveTo>
                <a:lnTo>
                  <a:pt x="8077200" y="5257800"/>
                </a:lnTo>
                <a:lnTo>
                  <a:pt x="8077200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0240" y="1029970"/>
            <a:ext cx="8008620" cy="49993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25120" marR="53340" indent="-274955" algn="just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25755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 </a:t>
            </a:r>
            <a:r>
              <a:rPr sz="2400" b="1" spc="10" dirty="0">
                <a:latin typeface="Times New Roman"/>
                <a:cs typeface="Times New Roman"/>
              </a:rPr>
              <a:t>lumen </a:t>
            </a:r>
            <a:r>
              <a:rPr sz="2400" spc="-145" dirty="0">
                <a:latin typeface="Times New Roman"/>
                <a:cs typeface="Times New Roman"/>
              </a:rPr>
              <a:t>of </a:t>
            </a:r>
            <a:r>
              <a:rPr sz="2400" spc="-40" dirty="0">
                <a:latin typeface="Times New Roman"/>
                <a:cs typeface="Times New Roman"/>
              </a:rPr>
              <a:t>ureter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b="1" dirty="0">
                <a:latin typeface="Times New Roman"/>
                <a:cs typeface="Times New Roman"/>
              </a:rPr>
              <a:t>stellate </a:t>
            </a:r>
            <a:r>
              <a:rPr sz="2400" b="1" spc="-10" dirty="0">
                <a:latin typeface="Times New Roman"/>
                <a:cs typeface="Times New Roman"/>
              </a:rPr>
              <a:t>shaped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b="1" spc="5" dirty="0">
                <a:latin typeface="Times New Roman"/>
                <a:cs typeface="Times New Roman"/>
              </a:rPr>
              <a:t>wall </a:t>
            </a:r>
            <a:r>
              <a:rPr sz="2400" spc="-114" dirty="0">
                <a:latin typeface="Times New Roman"/>
                <a:cs typeface="Times New Roman"/>
              </a:rPr>
              <a:t>comprises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35" dirty="0">
                <a:latin typeface="Times New Roman"/>
                <a:cs typeface="Times New Roman"/>
              </a:rPr>
              <a:t> following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layers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from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inside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outwards:</a:t>
            </a:r>
            <a:endParaRPr sz="2400">
              <a:latin typeface="Times New Roman"/>
              <a:cs typeface="Times New Roman"/>
            </a:endParaRPr>
          </a:p>
          <a:p>
            <a:pPr marL="325120" marR="43180" indent="-274955" algn="just">
              <a:lnSpc>
                <a:spcPct val="90000"/>
              </a:lnSpc>
              <a:spcBef>
                <a:spcPts val="56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25755" algn="l"/>
              </a:tabLst>
            </a:pPr>
            <a:r>
              <a:rPr sz="2400" b="1" spc="-75" dirty="0">
                <a:latin typeface="Times New Roman"/>
                <a:cs typeface="Times New Roman"/>
              </a:rPr>
              <a:t>Tunica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mucosa-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lining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epithelium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transitional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epithelium</a:t>
            </a:r>
            <a:r>
              <a:rPr sz="2400" spc="25" dirty="0">
                <a:latin typeface="Times New Roman"/>
                <a:cs typeface="Times New Roman"/>
              </a:rPr>
              <a:t>. </a:t>
            </a: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epithelium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3-5 </a:t>
            </a:r>
            <a:r>
              <a:rPr sz="2400" spc="-105" dirty="0">
                <a:latin typeface="Times New Roman"/>
                <a:cs typeface="Times New Roman"/>
              </a:rPr>
              <a:t>cell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layers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thick. </a:t>
            </a:r>
            <a:r>
              <a:rPr sz="2400" spc="-145" dirty="0">
                <a:latin typeface="Times New Roman"/>
                <a:cs typeface="Times New Roman"/>
              </a:rPr>
              <a:t>Beneath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the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epithelium </a:t>
            </a:r>
            <a:r>
              <a:rPr sz="2400" spc="-155" dirty="0">
                <a:latin typeface="Times New Roman"/>
                <a:cs typeface="Times New Roman"/>
              </a:rPr>
              <a:t>is </a:t>
            </a:r>
            <a:r>
              <a:rPr sz="2400" spc="-145" dirty="0">
                <a:latin typeface="Times New Roman"/>
                <a:cs typeface="Times New Roman"/>
              </a:rPr>
              <a:t>lamina </a:t>
            </a:r>
            <a:r>
              <a:rPr sz="2400" spc="-55" dirty="0">
                <a:latin typeface="Times New Roman"/>
                <a:cs typeface="Times New Roman"/>
              </a:rPr>
              <a:t>propria. </a:t>
            </a:r>
            <a:r>
              <a:rPr sz="2400" spc="-120" dirty="0">
                <a:latin typeface="Times New Roman"/>
                <a:cs typeface="Times New Roman"/>
              </a:rPr>
              <a:t>The </a:t>
            </a:r>
            <a:r>
              <a:rPr sz="2400" b="1" spc="-35" dirty="0">
                <a:latin typeface="Times New Roman"/>
                <a:cs typeface="Times New Roman"/>
              </a:rPr>
              <a:t>lamina </a:t>
            </a:r>
            <a:r>
              <a:rPr sz="2400" b="1" spc="-25" dirty="0">
                <a:latin typeface="Times New Roman"/>
                <a:cs typeface="Times New Roman"/>
              </a:rPr>
              <a:t>muscularis </a:t>
            </a:r>
            <a:r>
              <a:rPr sz="2400" b="1" spc="-15" dirty="0">
                <a:latin typeface="Times New Roman"/>
                <a:cs typeface="Times New Roman"/>
              </a:rPr>
              <a:t>is </a:t>
            </a:r>
            <a:r>
              <a:rPr sz="2400" b="1" spc="-5" dirty="0">
                <a:latin typeface="Times New Roman"/>
                <a:cs typeface="Times New Roman"/>
              </a:rPr>
              <a:t>absent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hence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45" dirty="0">
                <a:latin typeface="Times New Roman"/>
                <a:cs typeface="Times New Roman"/>
              </a:rPr>
              <a:t>lamina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propria </a:t>
            </a:r>
            <a:r>
              <a:rPr sz="2400" spc="-95" dirty="0">
                <a:latin typeface="Times New Roman"/>
                <a:cs typeface="Times New Roman"/>
              </a:rPr>
              <a:t>intermingles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with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14" dirty="0">
                <a:latin typeface="Times New Roman"/>
                <a:cs typeface="Times New Roman"/>
              </a:rPr>
              <a:t>underlying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tunica 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submucosa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form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propria-submucosa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consists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loose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conn</a:t>
            </a:r>
            <a:r>
              <a:rPr sz="2400" spc="-75" dirty="0">
                <a:latin typeface="Times New Roman"/>
                <a:cs typeface="Times New Roman"/>
              </a:rPr>
              <a:t>ec</a:t>
            </a:r>
            <a:r>
              <a:rPr sz="2400" spc="-60" dirty="0">
                <a:latin typeface="Times New Roman"/>
                <a:cs typeface="Times New Roman"/>
              </a:rPr>
              <a:t>t</a:t>
            </a:r>
            <a:r>
              <a:rPr sz="2400" spc="-114" dirty="0">
                <a:latin typeface="Times New Roman"/>
                <a:cs typeface="Times New Roman"/>
              </a:rPr>
              <a:t>i</a:t>
            </a:r>
            <a:r>
              <a:rPr sz="2400" spc="-260" dirty="0">
                <a:latin typeface="Times New Roman"/>
                <a:cs typeface="Times New Roman"/>
              </a:rPr>
              <a:t>v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tissu</a:t>
            </a:r>
            <a:r>
              <a:rPr sz="2400" spc="-145" dirty="0">
                <a:latin typeface="Times New Roman"/>
                <a:cs typeface="Times New Roman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25120" marR="54610" indent="-274955" algn="just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25755" algn="l"/>
              </a:tabLst>
            </a:pPr>
            <a:r>
              <a:rPr sz="2400" b="1" spc="-75" dirty="0">
                <a:latin typeface="Times New Roman"/>
                <a:cs typeface="Times New Roman"/>
              </a:rPr>
              <a:t>Tunica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muscularis- </a:t>
            </a:r>
            <a:r>
              <a:rPr sz="2400" spc="-80" dirty="0">
                <a:latin typeface="Times New Roman"/>
                <a:cs typeface="Times New Roman"/>
              </a:rPr>
              <a:t>upper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2/3</a:t>
            </a:r>
            <a:r>
              <a:rPr sz="2400" spc="82" baseline="24305" dirty="0">
                <a:latin typeface="Times New Roman"/>
                <a:cs typeface="Times New Roman"/>
              </a:rPr>
              <a:t>rd</a:t>
            </a:r>
            <a:r>
              <a:rPr sz="2400" spc="89" baseline="2430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ureter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made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two 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l</a:t>
            </a:r>
            <a:r>
              <a:rPr sz="2400" spc="-260" dirty="0">
                <a:latin typeface="Times New Roman"/>
                <a:cs typeface="Times New Roman"/>
              </a:rPr>
              <a:t>a</a:t>
            </a:r>
            <a:r>
              <a:rPr sz="2400" spc="-245" dirty="0">
                <a:latin typeface="Times New Roman"/>
                <a:cs typeface="Times New Roman"/>
              </a:rPr>
              <a:t>y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15" dirty="0">
                <a:latin typeface="Times New Roman"/>
                <a:cs typeface="Times New Roman"/>
              </a:rPr>
              <a:t>r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sm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th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m</a:t>
            </a:r>
            <a:r>
              <a:rPr sz="2400" spc="-160" dirty="0">
                <a:latin typeface="Times New Roman"/>
                <a:cs typeface="Times New Roman"/>
              </a:rPr>
              <a:t>u</a:t>
            </a:r>
            <a:r>
              <a:rPr sz="2400" spc="-120" dirty="0">
                <a:latin typeface="Times New Roman"/>
                <a:cs typeface="Times New Roman"/>
              </a:rPr>
              <a:t>s</a:t>
            </a:r>
            <a:r>
              <a:rPr sz="2400" spc="-110" dirty="0">
                <a:latin typeface="Times New Roman"/>
                <a:cs typeface="Times New Roman"/>
              </a:rPr>
              <a:t>cle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cell</a:t>
            </a:r>
            <a:r>
              <a:rPr sz="2400" spc="-18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599440" lvl="1" indent="-229235" algn="just">
              <a:lnSpc>
                <a:spcPct val="100000"/>
              </a:lnSpc>
              <a:spcBef>
                <a:spcPts val="120"/>
              </a:spcBef>
              <a:buClr>
                <a:srgbClr val="9B2C1F"/>
              </a:buClr>
              <a:buSzPct val="84090"/>
              <a:buFont typeface="Segoe UI Symbol"/>
              <a:buChar char="⚫"/>
              <a:tabLst>
                <a:tab pos="600075" algn="l"/>
              </a:tabLst>
            </a:pPr>
            <a:r>
              <a:rPr sz="2200" spc="-85" dirty="0">
                <a:latin typeface="Times New Roman"/>
                <a:cs typeface="Times New Roman"/>
              </a:rPr>
              <a:t>Inner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longitudinal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and</a:t>
            </a:r>
            <a:r>
              <a:rPr sz="2200" spc="-45" dirty="0">
                <a:latin typeface="Times New Roman"/>
                <a:cs typeface="Times New Roman"/>
              </a:rPr>
              <a:t> outer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circular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layer</a:t>
            </a:r>
            <a:endParaRPr sz="2200">
              <a:latin typeface="Times New Roman"/>
              <a:cs typeface="Times New Roman"/>
            </a:endParaRPr>
          </a:p>
          <a:p>
            <a:pPr marL="325120" indent="-274955" algn="just">
              <a:lnSpc>
                <a:spcPts val="2735"/>
              </a:lnSpc>
              <a:spcBef>
                <a:spcPts val="29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25755" algn="l"/>
              </a:tabLst>
            </a:pPr>
            <a:r>
              <a:rPr sz="2400" spc="-145" dirty="0">
                <a:latin typeface="Times New Roman"/>
                <a:cs typeface="Times New Roman"/>
              </a:rPr>
              <a:t>Lower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1/3</a:t>
            </a:r>
            <a:r>
              <a:rPr sz="2400" spc="82" baseline="24305" dirty="0">
                <a:latin typeface="Times New Roman"/>
                <a:cs typeface="Times New Roman"/>
              </a:rPr>
              <a:t>rd</a:t>
            </a:r>
            <a:r>
              <a:rPr sz="2400" spc="450" baseline="2430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ureter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has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third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outer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longitudinal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layer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(inner</a:t>
            </a:r>
            <a:endParaRPr sz="2400">
              <a:latin typeface="Times New Roman"/>
              <a:cs typeface="Times New Roman"/>
            </a:endParaRPr>
          </a:p>
          <a:p>
            <a:pPr marL="325120" algn="just">
              <a:lnSpc>
                <a:spcPts val="2735"/>
              </a:lnSpc>
            </a:pPr>
            <a:r>
              <a:rPr sz="2400" spc="-90" dirty="0">
                <a:latin typeface="Times New Roman"/>
                <a:cs typeface="Times New Roman"/>
              </a:rPr>
              <a:t>longitudinal,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middle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circular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outer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longitudinal).</a:t>
            </a:r>
            <a:endParaRPr sz="2400">
              <a:latin typeface="Times New Roman"/>
              <a:cs typeface="Times New Roman"/>
            </a:endParaRPr>
          </a:p>
          <a:p>
            <a:pPr marL="325120" indent="-274955" algn="just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25755" algn="l"/>
              </a:tabLst>
            </a:pPr>
            <a:r>
              <a:rPr sz="2400" b="1" spc="-75" dirty="0">
                <a:latin typeface="Times New Roman"/>
                <a:cs typeface="Times New Roman"/>
              </a:rPr>
              <a:t>Tunica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60" dirty="0">
                <a:latin typeface="Times New Roman"/>
                <a:cs typeface="Times New Roman"/>
              </a:rPr>
              <a:t>serosa/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adventitia-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made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fibrous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connective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tissue.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3316" y="518107"/>
            <a:ext cx="3531235" cy="2078989"/>
            <a:chOff x="783316" y="518107"/>
            <a:chExt cx="3531235" cy="20789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16" y="518107"/>
              <a:ext cx="3531147" cy="2078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563880"/>
              <a:ext cx="3371088" cy="19278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9150" y="544830"/>
              <a:ext cx="3409315" cy="1965960"/>
            </a:xfrm>
            <a:custGeom>
              <a:avLst/>
              <a:gdLst/>
              <a:ahLst/>
              <a:cxnLst/>
              <a:rect l="l" t="t" r="r" b="b"/>
              <a:pathLst>
                <a:path w="3409315" h="1965960">
                  <a:moveTo>
                    <a:pt x="0" y="1965960"/>
                  </a:moveTo>
                  <a:lnTo>
                    <a:pt x="3409188" y="1965960"/>
                  </a:lnTo>
                  <a:lnTo>
                    <a:pt x="3409188" y="0"/>
                  </a:lnTo>
                  <a:lnTo>
                    <a:pt x="0" y="0"/>
                  </a:lnTo>
                  <a:lnTo>
                    <a:pt x="0" y="196596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050532" y="640064"/>
            <a:ext cx="3665854" cy="5408930"/>
            <a:chOff x="5050532" y="640064"/>
            <a:chExt cx="3665854" cy="54089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0532" y="640064"/>
              <a:ext cx="3665227" cy="5408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399" y="685799"/>
              <a:ext cx="3505200" cy="5257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86349" y="666749"/>
              <a:ext cx="3543300" cy="5295900"/>
            </a:xfrm>
            <a:custGeom>
              <a:avLst/>
              <a:gdLst/>
              <a:ahLst/>
              <a:cxnLst/>
              <a:rect l="l" t="t" r="r" b="b"/>
              <a:pathLst>
                <a:path w="3543300" h="5295900">
                  <a:moveTo>
                    <a:pt x="0" y="5295900"/>
                  </a:moveTo>
                  <a:lnTo>
                    <a:pt x="3543300" y="5295900"/>
                  </a:lnTo>
                  <a:lnTo>
                    <a:pt x="3543300" y="0"/>
                  </a:lnTo>
                  <a:lnTo>
                    <a:pt x="0" y="0"/>
                  </a:lnTo>
                  <a:lnTo>
                    <a:pt x="0" y="5295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3324" y="2773643"/>
            <a:ext cx="3589043" cy="3732331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00100" y="2781300"/>
          <a:ext cx="3467735" cy="3839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2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194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9B2C1F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14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tio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theli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9B2C1F"/>
                      </a:solidFill>
                      <a:prstDash val="solid"/>
                    </a:lnL>
                    <a:lnR w="12700">
                      <a:solidFill>
                        <a:srgbClr val="9B2C1F"/>
                      </a:solidFill>
                      <a:prstDash val="solid"/>
                    </a:lnR>
                    <a:lnT w="12700">
                      <a:solidFill>
                        <a:srgbClr val="9B2C1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B2C1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838200" y="2273795"/>
            <a:ext cx="3429000" cy="4127500"/>
            <a:chOff x="838200" y="2273795"/>
            <a:chExt cx="3429000" cy="41275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200" y="2819400"/>
              <a:ext cx="3429000" cy="3581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6087" y="2273795"/>
              <a:ext cx="414540" cy="12359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90315" y="2288286"/>
              <a:ext cx="171450" cy="991235"/>
            </a:xfrm>
            <a:custGeom>
              <a:avLst/>
              <a:gdLst/>
              <a:ahLst/>
              <a:cxnLst/>
              <a:rect l="l" t="t" r="r" b="b"/>
              <a:pathLst>
                <a:path w="171450" h="991235">
                  <a:moveTo>
                    <a:pt x="16498" y="819552"/>
                  </a:moveTo>
                  <a:lnTo>
                    <a:pt x="9376" y="821943"/>
                  </a:lnTo>
                  <a:lnTo>
                    <a:pt x="3694" y="826996"/>
                  </a:lnTo>
                  <a:lnTo>
                    <a:pt x="502" y="833596"/>
                  </a:lnTo>
                  <a:lnTo>
                    <a:pt x="0" y="840910"/>
                  </a:lnTo>
                  <a:lnTo>
                    <a:pt x="2391" y="848105"/>
                  </a:lnTo>
                  <a:lnTo>
                    <a:pt x="85322" y="990726"/>
                  </a:lnTo>
                  <a:lnTo>
                    <a:pt x="107469" y="952880"/>
                  </a:lnTo>
                  <a:lnTo>
                    <a:pt x="66272" y="952880"/>
                  </a:lnTo>
                  <a:lnTo>
                    <a:pt x="66394" y="882305"/>
                  </a:lnTo>
                  <a:lnTo>
                    <a:pt x="35411" y="828928"/>
                  </a:lnTo>
                  <a:lnTo>
                    <a:pt x="30360" y="823247"/>
                  </a:lnTo>
                  <a:lnTo>
                    <a:pt x="23774" y="820054"/>
                  </a:lnTo>
                  <a:lnTo>
                    <a:pt x="16498" y="819552"/>
                  </a:lnTo>
                  <a:close/>
                </a:path>
                <a:path w="171450" h="991235">
                  <a:moveTo>
                    <a:pt x="66394" y="882305"/>
                  </a:moveTo>
                  <a:lnTo>
                    <a:pt x="66272" y="952880"/>
                  </a:lnTo>
                  <a:lnTo>
                    <a:pt x="104372" y="952880"/>
                  </a:lnTo>
                  <a:lnTo>
                    <a:pt x="104388" y="943355"/>
                  </a:lnTo>
                  <a:lnTo>
                    <a:pt x="68939" y="943228"/>
                  </a:lnTo>
                  <a:lnTo>
                    <a:pt x="85413" y="915071"/>
                  </a:lnTo>
                  <a:lnTo>
                    <a:pt x="66394" y="882305"/>
                  </a:lnTo>
                  <a:close/>
                </a:path>
                <a:path w="171450" h="991235">
                  <a:moveTo>
                    <a:pt x="154707" y="819804"/>
                  </a:moveTo>
                  <a:lnTo>
                    <a:pt x="104494" y="882461"/>
                  </a:lnTo>
                  <a:lnTo>
                    <a:pt x="104372" y="952880"/>
                  </a:lnTo>
                  <a:lnTo>
                    <a:pt x="107469" y="952880"/>
                  </a:lnTo>
                  <a:lnTo>
                    <a:pt x="168634" y="848360"/>
                  </a:lnTo>
                  <a:lnTo>
                    <a:pt x="171100" y="841164"/>
                  </a:lnTo>
                  <a:lnTo>
                    <a:pt x="170650" y="833850"/>
                  </a:lnTo>
                  <a:lnTo>
                    <a:pt x="167509" y="827250"/>
                  </a:lnTo>
                  <a:lnTo>
                    <a:pt x="161903" y="822198"/>
                  </a:lnTo>
                  <a:lnTo>
                    <a:pt x="154707" y="819804"/>
                  </a:lnTo>
                  <a:close/>
                </a:path>
                <a:path w="171450" h="991235">
                  <a:moveTo>
                    <a:pt x="85413" y="915071"/>
                  </a:moveTo>
                  <a:lnTo>
                    <a:pt x="68939" y="943228"/>
                  </a:lnTo>
                  <a:lnTo>
                    <a:pt x="101832" y="943355"/>
                  </a:lnTo>
                  <a:lnTo>
                    <a:pt x="85413" y="915071"/>
                  </a:lnTo>
                  <a:close/>
                </a:path>
                <a:path w="171450" h="991235">
                  <a:moveTo>
                    <a:pt x="104494" y="882461"/>
                  </a:moveTo>
                  <a:lnTo>
                    <a:pt x="85413" y="915071"/>
                  </a:lnTo>
                  <a:lnTo>
                    <a:pt x="101832" y="943355"/>
                  </a:lnTo>
                  <a:lnTo>
                    <a:pt x="104388" y="943355"/>
                  </a:lnTo>
                  <a:lnTo>
                    <a:pt x="104494" y="882461"/>
                  </a:lnTo>
                  <a:close/>
                </a:path>
                <a:path w="171450" h="991235">
                  <a:moveTo>
                    <a:pt x="106023" y="0"/>
                  </a:moveTo>
                  <a:lnTo>
                    <a:pt x="67923" y="0"/>
                  </a:lnTo>
                  <a:lnTo>
                    <a:pt x="66503" y="819552"/>
                  </a:lnTo>
                  <a:lnTo>
                    <a:pt x="66484" y="882461"/>
                  </a:lnTo>
                  <a:lnTo>
                    <a:pt x="85413" y="915071"/>
                  </a:lnTo>
                  <a:lnTo>
                    <a:pt x="104494" y="882461"/>
                  </a:lnTo>
                  <a:lnTo>
                    <a:pt x="1060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88794" y="1525270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Times New Roman"/>
                <a:cs typeface="Times New Roman"/>
              </a:rPr>
              <a:t>lum</a:t>
            </a:r>
            <a:r>
              <a:rPr sz="1800" spc="-70" dirty="0">
                <a:latin typeface="Times New Roman"/>
                <a:cs typeface="Times New Roman"/>
              </a:rPr>
              <a:t>e</a:t>
            </a:r>
            <a:r>
              <a:rPr sz="1800" spc="-80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9905" y="620395"/>
            <a:ext cx="1958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u="none" spc="-54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b="1" u="none" spc="-26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b="1" u="none" spc="-50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b="1" u="none" spc="-365" dirty="0">
                <a:solidFill>
                  <a:srgbClr val="FF0000"/>
                </a:solidFill>
                <a:latin typeface="Times New Roman"/>
                <a:cs typeface="Times New Roman"/>
              </a:rPr>
              <a:t>NEY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79803" y="1264894"/>
            <a:ext cx="5279390" cy="1372235"/>
            <a:chOff x="1479803" y="1264894"/>
            <a:chExt cx="5279390" cy="1372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6811" y="1264894"/>
              <a:ext cx="2156460" cy="102415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6234" y="1278508"/>
              <a:ext cx="1912620" cy="803910"/>
            </a:xfrm>
            <a:custGeom>
              <a:avLst/>
              <a:gdLst/>
              <a:ahLst/>
              <a:cxnLst/>
              <a:rect l="l" t="t" r="r" b="b"/>
              <a:pathLst>
                <a:path w="1912620" h="803910">
                  <a:moveTo>
                    <a:pt x="114157" y="642381"/>
                  </a:moveTo>
                  <a:lnTo>
                    <a:pt x="107213" y="644642"/>
                  </a:lnTo>
                  <a:lnTo>
                    <a:pt x="101472" y="649604"/>
                  </a:lnTo>
                  <a:lnTo>
                    <a:pt x="0" y="779652"/>
                  </a:lnTo>
                  <a:lnTo>
                    <a:pt x="163194" y="803910"/>
                  </a:lnTo>
                  <a:lnTo>
                    <a:pt x="170767" y="803517"/>
                  </a:lnTo>
                  <a:lnTo>
                    <a:pt x="177387" y="800385"/>
                  </a:lnTo>
                  <a:lnTo>
                    <a:pt x="182340" y="795016"/>
                  </a:lnTo>
                  <a:lnTo>
                    <a:pt x="184912" y="787907"/>
                  </a:lnTo>
                  <a:lnTo>
                    <a:pt x="184662" y="783336"/>
                  </a:lnTo>
                  <a:lnTo>
                    <a:pt x="42163" y="783336"/>
                  </a:lnTo>
                  <a:lnTo>
                    <a:pt x="28066" y="747902"/>
                  </a:lnTo>
                  <a:lnTo>
                    <a:pt x="93571" y="721703"/>
                  </a:lnTo>
                  <a:lnTo>
                    <a:pt x="131571" y="672973"/>
                  </a:lnTo>
                  <a:lnTo>
                    <a:pt x="134949" y="666234"/>
                  </a:lnTo>
                  <a:lnTo>
                    <a:pt x="135445" y="658971"/>
                  </a:lnTo>
                  <a:lnTo>
                    <a:pt x="133179" y="652041"/>
                  </a:lnTo>
                  <a:lnTo>
                    <a:pt x="128269" y="646302"/>
                  </a:lnTo>
                  <a:lnTo>
                    <a:pt x="121457" y="642907"/>
                  </a:lnTo>
                  <a:lnTo>
                    <a:pt x="114157" y="642381"/>
                  </a:lnTo>
                  <a:close/>
                </a:path>
                <a:path w="1912620" h="803910">
                  <a:moveTo>
                    <a:pt x="93571" y="721703"/>
                  </a:moveTo>
                  <a:lnTo>
                    <a:pt x="28066" y="747902"/>
                  </a:lnTo>
                  <a:lnTo>
                    <a:pt x="42163" y="783336"/>
                  </a:lnTo>
                  <a:lnTo>
                    <a:pt x="57086" y="777366"/>
                  </a:lnTo>
                  <a:lnTo>
                    <a:pt x="50164" y="777366"/>
                  </a:lnTo>
                  <a:lnTo>
                    <a:pt x="37972" y="746760"/>
                  </a:lnTo>
                  <a:lnTo>
                    <a:pt x="74032" y="746760"/>
                  </a:lnTo>
                  <a:lnTo>
                    <a:pt x="93571" y="721703"/>
                  </a:lnTo>
                  <a:close/>
                </a:path>
                <a:path w="1912620" h="803910">
                  <a:moveTo>
                    <a:pt x="107584" y="757167"/>
                  </a:moveTo>
                  <a:lnTo>
                    <a:pt x="42163" y="783336"/>
                  </a:lnTo>
                  <a:lnTo>
                    <a:pt x="184662" y="783336"/>
                  </a:lnTo>
                  <a:lnTo>
                    <a:pt x="107584" y="757167"/>
                  </a:lnTo>
                  <a:close/>
                </a:path>
                <a:path w="1912620" h="803910">
                  <a:moveTo>
                    <a:pt x="37972" y="746760"/>
                  </a:moveTo>
                  <a:lnTo>
                    <a:pt x="50164" y="777366"/>
                  </a:lnTo>
                  <a:lnTo>
                    <a:pt x="70267" y="751588"/>
                  </a:lnTo>
                  <a:lnTo>
                    <a:pt x="37972" y="746760"/>
                  </a:lnTo>
                  <a:close/>
                </a:path>
                <a:path w="1912620" h="803910">
                  <a:moveTo>
                    <a:pt x="70267" y="751588"/>
                  </a:moveTo>
                  <a:lnTo>
                    <a:pt x="50164" y="777366"/>
                  </a:lnTo>
                  <a:lnTo>
                    <a:pt x="57086" y="777366"/>
                  </a:lnTo>
                  <a:lnTo>
                    <a:pt x="107584" y="757167"/>
                  </a:lnTo>
                  <a:lnTo>
                    <a:pt x="70267" y="751588"/>
                  </a:lnTo>
                  <a:close/>
                </a:path>
                <a:path w="1912620" h="803910">
                  <a:moveTo>
                    <a:pt x="1898014" y="0"/>
                  </a:moveTo>
                  <a:lnTo>
                    <a:pt x="93571" y="721703"/>
                  </a:lnTo>
                  <a:lnTo>
                    <a:pt x="70267" y="751588"/>
                  </a:lnTo>
                  <a:lnTo>
                    <a:pt x="107584" y="757167"/>
                  </a:lnTo>
                  <a:lnTo>
                    <a:pt x="1912239" y="35305"/>
                  </a:lnTo>
                  <a:lnTo>
                    <a:pt x="1898014" y="0"/>
                  </a:lnTo>
                  <a:close/>
                </a:path>
                <a:path w="1912620" h="803910">
                  <a:moveTo>
                    <a:pt x="74032" y="746760"/>
                  </a:moveTo>
                  <a:lnTo>
                    <a:pt x="37972" y="746760"/>
                  </a:lnTo>
                  <a:lnTo>
                    <a:pt x="70267" y="751588"/>
                  </a:lnTo>
                  <a:lnTo>
                    <a:pt x="74032" y="74676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80" y="1264894"/>
              <a:ext cx="2004060" cy="10241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93741" y="1278635"/>
              <a:ext cx="1760855" cy="799465"/>
            </a:xfrm>
            <a:custGeom>
              <a:avLst/>
              <a:gdLst/>
              <a:ahLst/>
              <a:cxnLst/>
              <a:rect l="l" t="t" r="r" b="b"/>
              <a:pathLst>
                <a:path w="1760854" h="799464">
                  <a:moveTo>
                    <a:pt x="1653464" y="753859"/>
                  </a:moveTo>
                  <a:lnTo>
                    <a:pt x="1591945" y="761111"/>
                  </a:lnTo>
                  <a:lnTo>
                    <a:pt x="1575308" y="782319"/>
                  </a:lnTo>
                  <a:lnTo>
                    <a:pt x="1577675" y="789491"/>
                  </a:lnTo>
                  <a:lnTo>
                    <a:pt x="1582435" y="795019"/>
                  </a:lnTo>
                  <a:lnTo>
                    <a:pt x="1588934" y="798357"/>
                  </a:lnTo>
                  <a:lnTo>
                    <a:pt x="1596517" y="798956"/>
                  </a:lnTo>
                  <a:lnTo>
                    <a:pt x="1740002" y="781938"/>
                  </a:lnTo>
                  <a:lnTo>
                    <a:pt x="1718056" y="781938"/>
                  </a:lnTo>
                  <a:lnTo>
                    <a:pt x="1653464" y="753859"/>
                  </a:lnTo>
                  <a:close/>
                </a:path>
                <a:path w="1760854" h="799464">
                  <a:moveTo>
                    <a:pt x="1691033" y="749431"/>
                  </a:moveTo>
                  <a:lnTo>
                    <a:pt x="1653464" y="753859"/>
                  </a:lnTo>
                  <a:lnTo>
                    <a:pt x="1718056" y="781938"/>
                  </a:lnTo>
                  <a:lnTo>
                    <a:pt x="1720748" y="775715"/>
                  </a:lnTo>
                  <a:lnTo>
                    <a:pt x="1710309" y="775715"/>
                  </a:lnTo>
                  <a:lnTo>
                    <a:pt x="1691033" y="749431"/>
                  </a:lnTo>
                  <a:close/>
                </a:path>
                <a:path w="1760854" h="799464">
                  <a:moveTo>
                    <a:pt x="1650333" y="638937"/>
                  </a:moveTo>
                  <a:lnTo>
                    <a:pt x="1643022" y="639198"/>
                  </a:lnTo>
                  <a:lnTo>
                    <a:pt x="1636141" y="642365"/>
                  </a:lnTo>
                  <a:lnTo>
                    <a:pt x="1631041" y="647961"/>
                  </a:lnTo>
                  <a:lnTo>
                    <a:pt x="1628584" y="654843"/>
                  </a:lnTo>
                  <a:lnTo>
                    <a:pt x="1628890" y="662154"/>
                  </a:lnTo>
                  <a:lnTo>
                    <a:pt x="1632077" y="669036"/>
                  </a:lnTo>
                  <a:lnTo>
                    <a:pt x="1668704" y="718982"/>
                  </a:lnTo>
                  <a:lnTo>
                    <a:pt x="1733168" y="747013"/>
                  </a:lnTo>
                  <a:lnTo>
                    <a:pt x="1718056" y="781938"/>
                  </a:lnTo>
                  <a:lnTo>
                    <a:pt x="1740002" y="781938"/>
                  </a:lnTo>
                  <a:lnTo>
                    <a:pt x="1760347" y="779526"/>
                  </a:lnTo>
                  <a:lnTo>
                    <a:pt x="1662811" y="646556"/>
                  </a:lnTo>
                  <a:lnTo>
                    <a:pt x="1657215" y="641437"/>
                  </a:lnTo>
                  <a:lnTo>
                    <a:pt x="1650333" y="638937"/>
                  </a:lnTo>
                  <a:close/>
                </a:path>
                <a:path w="1760854" h="799464">
                  <a:moveTo>
                    <a:pt x="1723389" y="745616"/>
                  </a:moveTo>
                  <a:lnTo>
                    <a:pt x="1691033" y="749431"/>
                  </a:lnTo>
                  <a:lnTo>
                    <a:pt x="1710309" y="775715"/>
                  </a:lnTo>
                  <a:lnTo>
                    <a:pt x="1723389" y="745616"/>
                  </a:lnTo>
                  <a:close/>
                </a:path>
                <a:path w="1760854" h="799464">
                  <a:moveTo>
                    <a:pt x="1729956" y="745616"/>
                  </a:moveTo>
                  <a:lnTo>
                    <a:pt x="1723389" y="745616"/>
                  </a:lnTo>
                  <a:lnTo>
                    <a:pt x="1710309" y="775715"/>
                  </a:lnTo>
                  <a:lnTo>
                    <a:pt x="1720748" y="775715"/>
                  </a:lnTo>
                  <a:lnTo>
                    <a:pt x="1733168" y="747013"/>
                  </a:lnTo>
                  <a:lnTo>
                    <a:pt x="1729956" y="745616"/>
                  </a:lnTo>
                  <a:close/>
                </a:path>
                <a:path w="1760854" h="799464">
                  <a:moveTo>
                    <a:pt x="15240" y="0"/>
                  </a:moveTo>
                  <a:lnTo>
                    <a:pt x="0" y="35051"/>
                  </a:lnTo>
                  <a:lnTo>
                    <a:pt x="1653464" y="753859"/>
                  </a:lnTo>
                  <a:lnTo>
                    <a:pt x="1691033" y="749431"/>
                  </a:lnTo>
                  <a:lnTo>
                    <a:pt x="1668704" y="718982"/>
                  </a:lnTo>
                  <a:lnTo>
                    <a:pt x="15240" y="0"/>
                  </a:lnTo>
                  <a:close/>
                </a:path>
                <a:path w="1760854" h="799464">
                  <a:moveTo>
                    <a:pt x="1668704" y="718982"/>
                  </a:moveTo>
                  <a:lnTo>
                    <a:pt x="1691033" y="749431"/>
                  </a:lnTo>
                  <a:lnTo>
                    <a:pt x="1723389" y="745616"/>
                  </a:lnTo>
                  <a:lnTo>
                    <a:pt x="1729956" y="745616"/>
                  </a:lnTo>
                  <a:lnTo>
                    <a:pt x="1668704" y="718982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9803" y="2039112"/>
              <a:ext cx="1912620" cy="3886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0031" y="1921751"/>
              <a:ext cx="1312164" cy="714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3999" y="2057400"/>
              <a:ext cx="1828800" cy="304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23999" y="20574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15770" y="1280298"/>
            <a:ext cx="1616075" cy="108331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600" spc="-110" dirty="0">
                <a:latin typeface="Times New Roman"/>
                <a:cs typeface="Times New Roman"/>
              </a:rPr>
              <a:t>Comp</a:t>
            </a:r>
            <a:r>
              <a:rPr sz="2600" spc="-15" dirty="0">
                <a:latin typeface="Times New Roman"/>
                <a:cs typeface="Times New Roman"/>
              </a:rPr>
              <a:t>r</a:t>
            </a:r>
            <a:r>
              <a:rPr sz="2600" spc="-155" dirty="0">
                <a:latin typeface="Times New Roman"/>
                <a:cs typeface="Times New Roman"/>
              </a:rPr>
              <a:t>ises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1115"/>
              </a:spcBef>
            </a:pPr>
            <a:r>
              <a:rPr sz="2400" spc="-130" dirty="0">
                <a:latin typeface="Times New Roman"/>
                <a:cs typeface="Times New Roman"/>
              </a:rPr>
              <a:t>Capsule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89803" y="1921751"/>
            <a:ext cx="1912620" cy="715010"/>
            <a:chOff x="5289803" y="1921751"/>
            <a:chExt cx="1912620" cy="71501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9803" y="2039112"/>
              <a:ext cx="1912620" cy="3886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9907" y="1921751"/>
              <a:ext cx="1770888" cy="7147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3999" y="2057400"/>
              <a:ext cx="1828800" cy="304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33999" y="20574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70346" y="1972183"/>
            <a:ext cx="1356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Times New Roman"/>
                <a:cs typeface="Times New Roman"/>
              </a:rPr>
              <a:t>P</a:t>
            </a:r>
            <a:r>
              <a:rPr sz="2400" spc="-100" dirty="0">
                <a:latin typeface="Times New Roman"/>
                <a:cs typeface="Times New Roman"/>
              </a:rPr>
              <a:t>a</a:t>
            </a:r>
            <a:r>
              <a:rPr sz="2400" spc="-95" dirty="0">
                <a:latin typeface="Times New Roman"/>
                <a:cs typeface="Times New Roman"/>
              </a:rPr>
              <a:t>r</a:t>
            </a:r>
            <a:r>
              <a:rPr sz="2400" spc="-114" dirty="0">
                <a:latin typeface="Times New Roman"/>
                <a:cs typeface="Times New Roman"/>
              </a:rPr>
              <a:t>en</a:t>
            </a:r>
            <a:r>
              <a:rPr sz="2400" spc="-65" dirty="0">
                <a:latin typeface="Times New Roman"/>
                <a:cs typeface="Times New Roman"/>
              </a:rPr>
              <a:t>c</a:t>
            </a:r>
            <a:r>
              <a:rPr sz="2400" spc="-195" dirty="0">
                <a:latin typeface="Times New Roman"/>
                <a:cs typeface="Times New Roman"/>
              </a:rPr>
              <a:t>h</a:t>
            </a:r>
            <a:r>
              <a:rPr sz="2400" spc="-180" dirty="0">
                <a:latin typeface="Times New Roman"/>
                <a:cs typeface="Times New Roman"/>
              </a:rPr>
              <a:t>yma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37004" y="2988551"/>
            <a:ext cx="1912620" cy="715010"/>
            <a:chOff x="1937004" y="2988551"/>
            <a:chExt cx="1912620" cy="71501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7004" y="3105912"/>
              <a:ext cx="1912620" cy="3886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5332" y="2988551"/>
              <a:ext cx="1235976" cy="7147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0" y="3124200"/>
              <a:ext cx="1828800" cy="304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981200" y="31242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585204" y="2988551"/>
            <a:ext cx="1912620" cy="715010"/>
            <a:chOff x="6585204" y="2988551"/>
            <a:chExt cx="1912620" cy="71501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5204" y="3105912"/>
              <a:ext cx="1912620" cy="3886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3240" y="2988551"/>
              <a:ext cx="1336548" cy="7147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9400" y="3124200"/>
              <a:ext cx="1828800" cy="3048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629400" y="31242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083679" y="3038983"/>
            <a:ext cx="922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latin typeface="Times New Roman"/>
                <a:cs typeface="Times New Roman"/>
              </a:rPr>
              <a:t>Medulla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84988" y="3750551"/>
            <a:ext cx="2397760" cy="715010"/>
            <a:chOff x="284988" y="3750551"/>
            <a:chExt cx="2397760" cy="715010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6804" y="3867912"/>
              <a:ext cx="2293620" cy="3886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4988" y="3750551"/>
              <a:ext cx="2397252" cy="7147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000" y="3886200"/>
              <a:ext cx="2209800" cy="30480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3037332" y="3750551"/>
            <a:ext cx="3937000" cy="1172210"/>
            <a:chOff x="3037332" y="3750551"/>
            <a:chExt cx="3937000" cy="1172210"/>
          </a:xfrm>
        </p:grpSpPr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80004" y="3867912"/>
              <a:ext cx="1988820" cy="3886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37332" y="3750551"/>
              <a:ext cx="2074164" cy="7147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24200" y="3886200"/>
              <a:ext cx="1905000" cy="3048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124200" y="3886200"/>
              <a:ext cx="1905000" cy="304800"/>
            </a:xfrm>
            <a:custGeom>
              <a:avLst/>
              <a:gdLst/>
              <a:ahLst/>
              <a:cxnLst/>
              <a:rect l="l" t="t" r="r" b="b"/>
              <a:pathLst>
                <a:path w="19050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854200" y="0"/>
                  </a:lnTo>
                  <a:lnTo>
                    <a:pt x="1873978" y="3990"/>
                  </a:lnTo>
                  <a:lnTo>
                    <a:pt x="1890125" y="14874"/>
                  </a:lnTo>
                  <a:lnTo>
                    <a:pt x="1901009" y="31021"/>
                  </a:lnTo>
                  <a:lnTo>
                    <a:pt x="1905000" y="50800"/>
                  </a:lnTo>
                  <a:lnTo>
                    <a:pt x="1905000" y="254000"/>
                  </a:lnTo>
                  <a:lnTo>
                    <a:pt x="1901009" y="273778"/>
                  </a:lnTo>
                  <a:lnTo>
                    <a:pt x="1890125" y="289925"/>
                  </a:lnTo>
                  <a:lnTo>
                    <a:pt x="1873978" y="300809"/>
                  </a:lnTo>
                  <a:lnTo>
                    <a:pt x="18542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56404" y="4325112"/>
              <a:ext cx="2217420" cy="38861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21936" y="4207751"/>
              <a:ext cx="2084832" cy="71476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00600" y="4343400"/>
              <a:ext cx="2133600" cy="304800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7078980" y="4207751"/>
            <a:ext cx="1991995" cy="715010"/>
            <a:chOff x="7078980" y="4207751"/>
            <a:chExt cx="1991995" cy="715010"/>
          </a:xfrm>
        </p:grpSpPr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8604" y="4325112"/>
              <a:ext cx="1912620" cy="3886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78980" y="4207751"/>
              <a:ext cx="1991868" cy="7147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2800" y="4343400"/>
              <a:ext cx="1828800" cy="30480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162800" y="43434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8"/>
                  </a:lnTo>
                  <a:lnTo>
                    <a:pt x="1813925" y="289925"/>
                  </a:lnTo>
                  <a:lnTo>
                    <a:pt x="1797778" y="300809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83179" y="3038983"/>
            <a:ext cx="6549390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5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Times New Roman"/>
                <a:cs typeface="Times New Roman"/>
              </a:rPr>
              <a:t>Cortex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76550" algn="l"/>
              </a:tabLst>
            </a:pPr>
            <a:r>
              <a:rPr sz="2400" u="sng" spc="-60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265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85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Co</a:t>
            </a:r>
            <a:r>
              <a:rPr sz="2400" u="sng" spc="40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400" u="sng" spc="-105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tica</a:t>
            </a:r>
            <a:r>
              <a:rPr sz="2400" u="sng" spc="-95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400" u="sng" spc="-75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25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la</a:t>
            </a:r>
            <a:r>
              <a:rPr sz="2400" u="sng" spc="-215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b</a:t>
            </a:r>
            <a:r>
              <a:rPr sz="2400" u="sng" spc="-105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2400" u="sng" spc="-30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400" u="sng" spc="-65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int</a:t>
            </a:r>
            <a:r>
              <a:rPr sz="2400" u="sng" spc="-150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400" u="sng" spc="290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14" dirty="0">
                <a:latin typeface="Times New Roman"/>
                <a:cs typeface="Times New Roman"/>
              </a:rPr>
              <a:t>Medullar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rays</a:t>
            </a:r>
            <a:endParaRPr sz="2400">
              <a:latin typeface="Times New Roman"/>
              <a:cs typeface="Times New Roman"/>
            </a:endParaRPr>
          </a:p>
          <a:p>
            <a:pPr marL="4431665">
              <a:lnSpc>
                <a:spcPct val="100000"/>
              </a:lnSpc>
              <a:spcBef>
                <a:spcPts val="720"/>
              </a:spcBef>
              <a:tabLst>
                <a:tab pos="4661535" algn="l"/>
                <a:tab pos="6536055" algn="l"/>
              </a:tabLst>
            </a:pPr>
            <a:r>
              <a:rPr sz="2400" u="sng" spc="-60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u="sng" spc="-25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Outer</a:t>
            </a:r>
            <a:r>
              <a:rPr sz="2400" u="sng" spc="-90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40" dirty="0">
                <a:uFill>
                  <a:solidFill>
                    <a:srgbClr val="837051"/>
                  </a:solidFill>
                </a:uFill>
                <a:latin typeface="Times New Roman"/>
                <a:cs typeface="Times New Roman"/>
              </a:rPr>
              <a:t>Medulla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89672" y="4258436"/>
            <a:ext cx="157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Times New Roman"/>
                <a:cs typeface="Times New Roman"/>
              </a:rPr>
              <a:t>In</a:t>
            </a:r>
            <a:r>
              <a:rPr sz="2400" spc="-140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Medulla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383279" y="5426964"/>
            <a:ext cx="1914525" cy="715010"/>
            <a:chOff x="3383279" y="5426964"/>
            <a:chExt cx="1914525" cy="715010"/>
          </a:xfrm>
        </p:grpSpPr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4803" y="5544312"/>
              <a:ext cx="1912620" cy="38861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3279" y="5426964"/>
              <a:ext cx="1914144" cy="71476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8999" y="5562600"/>
              <a:ext cx="1828800" cy="3048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428999" y="55626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2"/>
                  </a:lnTo>
                  <a:lnTo>
                    <a:pt x="1813925" y="289920"/>
                  </a:lnTo>
                  <a:lnTo>
                    <a:pt x="1797778" y="300807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7"/>
                  </a:lnTo>
                  <a:lnTo>
                    <a:pt x="14874" y="289920"/>
                  </a:lnTo>
                  <a:lnTo>
                    <a:pt x="3990" y="273772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593338" y="5477967"/>
            <a:ext cx="1497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Outer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stripes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594603" y="5426964"/>
            <a:ext cx="1912620" cy="715010"/>
            <a:chOff x="5594603" y="5426964"/>
            <a:chExt cx="1912620" cy="715010"/>
          </a:xfrm>
        </p:grpSpPr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4603" y="5544312"/>
              <a:ext cx="1912620" cy="38861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40323" y="5426964"/>
              <a:ext cx="1821179" cy="71476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799" y="5562600"/>
              <a:ext cx="1828800" cy="3048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638799" y="5562600"/>
              <a:ext cx="1828800" cy="304800"/>
            </a:xfrm>
            <a:custGeom>
              <a:avLst/>
              <a:gdLst/>
              <a:ahLst/>
              <a:cxnLst/>
              <a:rect l="l" t="t" r="r" b="b"/>
              <a:pathLst>
                <a:path w="1828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778000" y="0"/>
                  </a:lnTo>
                  <a:lnTo>
                    <a:pt x="1797778" y="3990"/>
                  </a:lnTo>
                  <a:lnTo>
                    <a:pt x="1813925" y="14874"/>
                  </a:lnTo>
                  <a:lnTo>
                    <a:pt x="1824809" y="31021"/>
                  </a:lnTo>
                  <a:lnTo>
                    <a:pt x="1828800" y="50800"/>
                  </a:lnTo>
                  <a:lnTo>
                    <a:pt x="1828800" y="254000"/>
                  </a:lnTo>
                  <a:lnTo>
                    <a:pt x="1824809" y="273772"/>
                  </a:lnTo>
                  <a:lnTo>
                    <a:pt x="1813925" y="289920"/>
                  </a:lnTo>
                  <a:lnTo>
                    <a:pt x="1797778" y="300807"/>
                  </a:lnTo>
                  <a:lnTo>
                    <a:pt x="1778000" y="304800"/>
                  </a:lnTo>
                  <a:lnTo>
                    <a:pt x="50800" y="304800"/>
                  </a:lnTo>
                  <a:lnTo>
                    <a:pt x="31021" y="300807"/>
                  </a:lnTo>
                  <a:lnTo>
                    <a:pt x="14874" y="289920"/>
                  </a:lnTo>
                  <a:lnTo>
                    <a:pt x="3990" y="273772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8370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850763" y="5477967"/>
            <a:ext cx="1405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Times New Roman"/>
                <a:cs typeface="Times New Roman"/>
              </a:rPr>
              <a:t>In</a:t>
            </a:r>
            <a:r>
              <a:rPr sz="2400" spc="-140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25" dirty="0">
                <a:latin typeface="Times New Roman"/>
                <a:cs typeface="Times New Roman"/>
              </a:rPr>
              <a:t>ipes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199632" y="2333244"/>
            <a:ext cx="1321435" cy="946785"/>
            <a:chOff x="6199632" y="2333244"/>
            <a:chExt cx="1321435" cy="946785"/>
          </a:xfrm>
        </p:grpSpPr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99632" y="2333244"/>
              <a:ext cx="1321308" cy="94640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238875" y="2346960"/>
              <a:ext cx="1077595" cy="702310"/>
            </a:xfrm>
            <a:custGeom>
              <a:avLst/>
              <a:gdLst/>
              <a:ahLst/>
              <a:cxnLst/>
              <a:rect l="l" t="t" r="r" b="b"/>
              <a:pathLst>
                <a:path w="1077595" h="702310">
                  <a:moveTo>
                    <a:pt x="914019" y="656589"/>
                  </a:moveTo>
                  <a:lnTo>
                    <a:pt x="906527" y="657804"/>
                  </a:lnTo>
                  <a:lnTo>
                    <a:pt x="900287" y="661638"/>
                  </a:lnTo>
                  <a:lnTo>
                    <a:pt x="895927" y="667519"/>
                  </a:lnTo>
                  <a:lnTo>
                    <a:pt x="894079" y="674877"/>
                  </a:lnTo>
                  <a:lnTo>
                    <a:pt x="895294" y="682367"/>
                  </a:lnTo>
                  <a:lnTo>
                    <a:pt x="899128" y="688594"/>
                  </a:lnTo>
                  <a:lnTo>
                    <a:pt x="905009" y="692915"/>
                  </a:lnTo>
                  <a:lnTo>
                    <a:pt x="912368" y="694689"/>
                  </a:lnTo>
                  <a:lnTo>
                    <a:pt x="1077214" y="701801"/>
                  </a:lnTo>
                  <a:lnTo>
                    <a:pt x="1075012" y="697484"/>
                  </a:lnTo>
                  <a:lnTo>
                    <a:pt x="1035050" y="697484"/>
                  </a:lnTo>
                  <a:lnTo>
                    <a:pt x="975683" y="659314"/>
                  </a:lnTo>
                  <a:lnTo>
                    <a:pt x="914019" y="656589"/>
                  </a:lnTo>
                  <a:close/>
                </a:path>
                <a:path w="1077595" h="702310">
                  <a:moveTo>
                    <a:pt x="975683" y="659314"/>
                  </a:moveTo>
                  <a:lnTo>
                    <a:pt x="1035050" y="697484"/>
                  </a:lnTo>
                  <a:lnTo>
                    <a:pt x="1039766" y="690117"/>
                  </a:lnTo>
                  <a:lnTo>
                    <a:pt x="1028446" y="690117"/>
                  </a:lnTo>
                  <a:lnTo>
                    <a:pt x="1013583" y="660989"/>
                  </a:lnTo>
                  <a:lnTo>
                    <a:pt x="975683" y="659314"/>
                  </a:lnTo>
                  <a:close/>
                </a:path>
                <a:path w="1077595" h="702310">
                  <a:moveTo>
                    <a:pt x="983924" y="544486"/>
                  </a:moveTo>
                  <a:lnTo>
                    <a:pt x="976629" y="546480"/>
                  </a:lnTo>
                  <a:lnTo>
                    <a:pt x="970694" y="551203"/>
                  </a:lnTo>
                  <a:lnTo>
                    <a:pt x="967152" y="557593"/>
                  </a:lnTo>
                  <a:lnTo>
                    <a:pt x="966253" y="564840"/>
                  </a:lnTo>
                  <a:lnTo>
                    <a:pt x="968248" y="572135"/>
                  </a:lnTo>
                  <a:lnTo>
                    <a:pt x="996378" y="627268"/>
                  </a:lnTo>
                  <a:lnTo>
                    <a:pt x="1055624" y="665352"/>
                  </a:lnTo>
                  <a:lnTo>
                    <a:pt x="1035050" y="697484"/>
                  </a:lnTo>
                  <a:lnTo>
                    <a:pt x="1075012" y="697484"/>
                  </a:lnTo>
                  <a:lnTo>
                    <a:pt x="1002283" y="554863"/>
                  </a:lnTo>
                  <a:lnTo>
                    <a:pt x="997561" y="548927"/>
                  </a:lnTo>
                  <a:lnTo>
                    <a:pt x="991171" y="545385"/>
                  </a:lnTo>
                  <a:lnTo>
                    <a:pt x="983924" y="544486"/>
                  </a:lnTo>
                  <a:close/>
                </a:path>
                <a:path w="1077595" h="702310">
                  <a:moveTo>
                    <a:pt x="1013583" y="660989"/>
                  </a:moveTo>
                  <a:lnTo>
                    <a:pt x="1028446" y="690117"/>
                  </a:lnTo>
                  <a:lnTo>
                    <a:pt x="1046226" y="662431"/>
                  </a:lnTo>
                  <a:lnTo>
                    <a:pt x="1013583" y="660989"/>
                  </a:lnTo>
                  <a:close/>
                </a:path>
                <a:path w="1077595" h="702310">
                  <a:moveTo>
                    <a:pt x="996378" y="627268"/>
                  </a:moveTo>
                  <a:lnTo>
                    <a:pt x="1013583" y="660989"/>
                  </a:lnTo>
                  <a:lnTo>
                    <a:pt x="1046226" y="662431"/>
                  </a:lnTo>
                  <a:lnTo>
                    <a:pt x="1028446" y="690117"/>
                  </a:lnTo>
                  <a:lnTo>
                    <a:pt x="1039766" y="690117"/>
                  </a:lnTo>
                  <a:lnTo>
                    <a:pt x="1055624" y="665352"/>
                  </a:lnTo>
                  <a:lnTo>
                    <a:pt x="996378" y="627268"/>
                  </a:lnTo>
                  <a:close/>
                </a:path>
                <a:path w="1077595" h="702310">
                  <a:moveTo>
                    <a:pt x="20574" y="0"/>
                  </a:moveTo>
                  <a:lnTo>
                    <a:pt x="0" y="32003"/>
                  </a:lnTo>
                  <a:lnTo>
                    <a:pt x="975683" y="659314"/>
                  </a:lnTo>
                  <a:lnTo>
                    <a:pt x="1013583" y="660989"/>
                  </a:lnTo>
                  <a:lnTo>
                    <a:pt x="996378" y="627268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220211" y="2330208"/>
            <a:ext cx="2840990" cy="949960"/>
            <a:chOff x="3220211" y="2330208"/>
            <a:chExt cx="2840990" cy="949960"/>
          </a:xfrm>
        </p:grpSpPr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20211" y="2330208"/>
              <a:ext cx="2840736" cy="94943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429634" y="2344547"/>
              <a:ext cx="2595880" cy="749300"/>
            </a:xfrm>
            <a:custGeom>
              <a:avLst/>
              <a:gdLst/>
              <a:ahLst/>
              <a:cxnLst/>
              <a:rect l="l" t="t" r="r" b="b"/>
              <a:pathLst>
                <a:path w="2595879" h="749300">
                  <a:moveTo>
                    <a:pt x="130000" y="581802"/>
                  </a:moveTo>
                  <a:lnTo>
                    <a:pt x="122846" y="583213"/>
                  </a:lnTo>
                  <a:lnTo>
                    <a:pt x="116586" y="587375"/>
                  </a:lnTo>
                  <a:lnTo>
                    <a:pt x="0" y="704214"/>
                  </a:lnTo>
                  <a:lnTo>
                    <a:pt x="159130" y="748156"/>
                  </a:lnTo>
                  <a:lnTo>
                    <a:pt x="166622" y="748680"/>
                  </a:lnTo>
                  <a:lnTo>
                    <a:pt x="173529" y="746347"/>
                  </a:lnTo>
                  <a:lnTo>
                    <a:pt x="179079" y="741584"/>
                  </a:lnTo>
                  <a:lnTo>
                    <a:pt x="182499" y="734822"/>
                  </a:lnTo>
                  <a:lnTo>
                    <a:pt x="183022" y="727277"/>
                  </a:lnTo>
                  <a:lnTo>
                    <a:pt x="180689" y="720375"/>
                  </a:lnTo>
                  <a:lnTo>
                    <a:pt x="175926" y="714855"/>
                  </a:lnTo>
                  <a:lnTo>
                    <a:pt x="172194" y="712977"/>
                  </a:lnTo>
                  <a:lnTo>
                    <a:pt x="41401" y="712977"/>
                  </a:lnTo>
                  <a:lnTo>
                    <a:pt x="31750" y="676148"/>
                  </a:lnTo>
                  <a:lnTo>
                    <a:pt x="99790" y="658137"/>
                  </a:lnTo>
                  <a:lnTo>
                    <a:pt x="143510" y="614299"/>
                  </a:lnTo>
                  <a:lnTo>
                    <a:pt x="147706" y="607966"/>
                  </a:lnTo>
                  <a:lnTo>
                    <a:pt x="149082" y="600789"/>
                  </a:lnTo>
                  <a:lnTo>
                    <a:pt x="147671" y="593635"/>
                  </a:lnTo>
                  <a:lnTo>
                    <a:pt x="143510" y="587375"/>
                  </a:lnTo>
                  <a:lnTo>
                    <a:pt x="137177" y="583178"/>
                  </a:lnTo>
                  <a:lnTo>
                    <a:pt x="130000" y="581802"/>
                  </a:lnTo>
                  <a:close/>
                </a:path>
                <a:path w="2595879" h="749300">
                  <a:moveTo>
                    <a:pt x="99790" y="658137"/>
                  </a:moveTo>
                  <a:lnTo>
                    <a:pt x="31750" y="676148"/>
                  </a:lnTo>
                  <a:lnTo>
                    <a:pt x="41401" y="712977"/>
                  </a:lnTo>
                  <a:lnTo>
                    <a:pt x="60113" y="708025"/>
                  </a:lnTo>
                  <a:lnTo>
                    <a:pt x="50037" y="708025"/>
                  </a:lnTo>
                  <a:lnTo>
                    <a:pt x="41655" y="676148"/>
                  </a:lnTo>
                  <a:lnTo>
                    <a:pt x="81828" y="676148"/>
                  </a:lnTo>
                  <a:lnTo>
                    <a:pt x="99790" y="658137"/>
                  </a:lnTo>
                  <a:close/>
                </a:path>
                <a:path w="2595879" h="749300">
                  <a:moveTo>
                    <a:pt x="109534" y="694943"/>
                  </a:moveTo>
                  <a:lnTo>
                    <a:pt x="41401" y="712977"/>
                  </a:lnTo>
                  <a:lnTo>
                    <a:pt x="172194" y="712977"/>
                  </a:lnTo>
                  <a:lnTo>
                    <a:pt x="169163" y="711453"/>
                  </a:lnTo>
                  <a:lnTo>
                    <a:pt x="109534" y="694943"/>
                  </a:lnTo>
                  <a:close/>
                </a:path>
                <a:path w="2595879" h="749300">
                  <a:moveTo>
                    <a:pt x="41655" y="676148"/>
                  </a:moveTo>
                  <a:lnTo>
                    <a:pt x="50037" y="708025"/>
                  </a:lnTo>
                  <a:lnTo>
                    <a:pt x="73135" y="684864"/>
                  </a:lnTo>
                  <a:lnTo>
                    <a:pt x="41655" y="676148"/>
                  </a:lnTo>
                  <a:close/>
                </a:path>
                <a:path w="2595879" h="749300">
                  <a:moveTo>
                    <a:pt x="73135" y="684864"/>
                  </a:moveTo>
                  <a:lnTo>
                    <a:pt x="50037" y="708025"/>
                  </a:lnTo>
                  <a:lnTo>
                    <a:pt x="60113" y="708025"/>
                  </a:lnTo>
                  <a:lnTo>
                    <a:pt x="109534" y="694943"/>
                  </a:lnTo>
                  <a:lnTo>
                    <a:pt x="73135" y="684864"/>
                  </a:lnTo>
                  <a:close/>
                </a:path>
                <a:path w="2595879" h="749300">
                  <a:moveTo>
                    <a:pt x="2586101" y="0"/>
                  </a:moveTo>
                  <a:lnTo>
                    <a:pt x="99790" y="658137"/>
                  </a:lnTo>
                  <a:lnTo>
                    <a:pt x="73135" y="684864"/>
                  </a:lnTo>
                  <a:lnTo>
                    <a:pt x="109534" y="694943"/>
                  </a:lnTo>
                  <a:lnTo>
                    <a:pt x="2595753" y="36829"/>
                  </a:lnTo>
                  <a:lnTo>
                    <a:pt x="2586101" y="0"/>
                  </a:lnTo>
                  <a:close/>
                </a:path>
                <a:path w="2595879" h="749300">
                  <a:moveTo>
                    <a:pt x="81828" y="676148"/>
                  </a:moveTo>
                  <a:lnTo>
                    <a:pt x="41655" y="676148"/>
                  </a:lnTo>
                  <a:lnTo>
                    <a:pt x="73135" y="684864"/>
                  </a:lnTo>
                  <a:lnTo>
                    <a:pt x="81828" y="676148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3148583" y="3401555"/>
            <a:ext cx="715010" cy="716915"/>
            <a:chOff x="3148583" y="3401555"/>
            <a:chExt cx="715010" cy="716915"/>
          </a:xfrm>
        </p:grpSpPr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48583" y="3401555"/>
              <a:ext cx="714768" cy="71629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187699" y="3416299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70">
                  <a:moveTo>
                    <a:pt x="313312" y="391491"/>
                  </a:moveTo>
                  <a:lnTo>
                    <a:pt x="306387" y="393906"/>
                  </a:lnTo>
                  <a:lnTo>
                    <a:pt x="300890" y="398726"/>
                  </a:lnTo>
                  <a:lnTo>
                    <a:pt x="297561" y="405511"/>
                  </a:lnTo>
                  <a:lnTo>
                    <a:pt x="297130" y="413053"/>
                  </a:lnTo>
                  <a:lnTo>
                    <a:pt x="299545" y="419941"/>
                  </a:lnTo>
                  <a:lnTo>
                    <a:pt x="304365" y="425424"/>
                  </a:lnTo>
                  <a:lnTo>
                    <a:pt x="311150" y="428751"/>
                  </a:lnTo>
                  <a:lnTo>
                    <a:pt x="470662" y="470662"/>
                  </a:lnTo>
                  <a:lnTo>
                    <a:pt x="467191" y="457454"/>
                  </a:lnTo>
                  <a:lnTo>
                    <a:pt x="430529" y="457454"/>
                  </a:lnTo>
                  <a:lnTo>
                    <a:pt x="380736" y="407660"/>
                  </a:lnTo>
                  <a:lnTo>
                    <a:pt x="320928" y="391922"/>
                  </a:lnTo>
                  <a:lnTo>
                    <a:pt x="313312" y="391491"/>
                  </a:lnTo>
                  <a:close/>
                </a:path>
                <a:path w="471170" h="471170">
                  <a:moveTo>
                    <a:pt x="380736" y="407660"/>
                  </a:moveTo>
                  <a:lnTo>
                    <a:pt x="430529" y="457454"/>
                  </a:lnTo>
                  <a:lnTo>
                    <a:pt x="439165" y="448818"/>
                  </a:lnTo>
                  <a:lnTo>
                    <a:pt x="425576" y="448818"/>
                  </a:lnTo>
                  <a:lnTo>
                    <a:pt x="417276" y="417276"/>
                  </a:lnTo>
                  <a:lnTo>
                    <a:pt x="380736" y="407660"/>
                  </a:lnTo>
                  <a:close/>
                </a:path>
                <a:path w="471170" h="471170">
                  <a:moveTo>
                    <a:pt x="413053" y="297130"/>
                  </a:moveTo>
                  <a:lnTo>
                    <a:pt x="405511" y="297561"/>
                  </a:lnTo>
                  <a:lnTo>
                    <a:pt x="398726" y="300890"/>
                  </a:lnTo>
                  <a:lnTo>
                    <a:pt x="393906" y="306387"/>
                  </a:lnTo>
                  <a:lnTo>
                    <a:pt x="391491" y="313312"/>
                  </a:lnTo>
                  <a:lnTo>
                    <a:pt x="391922" y="320929"/>
                  </a:lnTo>
                  <a:lnTo>
                    <a:pt x="407660" y="380736"/>
                  </a:lnTo>
                  <a:lnTo>
                    <a:pt x="457453" y="430530"/>
                  </a:lnTo>
                  <a:lnTo>
                    <a:pt x="430529" y="457454"/>
                  </a:lnTo>
                  <a:lnTo>
                    <a:pt x="467191" y="457454"/>
                  </a:lnTo>
                  <a:lnTo>
                    <a:pt x="428751" y="311150"/>
                  </a:lnTo>
                  <a:lnTo>
                    <a:pt x="425424" y="304365"/>
                  </a:lnTo>
                  <a:lnTo>
                    <a:pt x="419941" y="299545"/>
                  </a:lnTo>
                  <a:lnTo>
                    <a:pt x="413053" y="297130"/>
                  </a:lnTo>
                  <a:close/>
                </a:path>
                <a:path w="471170" h="471170">
                  <a:moveTo>
                    <a:pt x="417276" y="417276"/>
                  </a:moveTo>
                  <a:lnTo>
                    <a:pt x="425576" y="448818"/>
                  </a:lnTo>
                  <a:lnTo>
                    <a:pt x="448817" y="425576"/>
                  </a:lnTo>
                  <a:lnTo>
                    <a:pt x="417276" y="417276"/>
                  </a:lnTo>
                  <a:close/>
                </a:path>
                <a:path w="471170" h="471170">
                  <a:moveTo>
                    <a:pt x="407660" y="380736"/>
                  </a:moveTo>
                  <a:lnTo>
                    <a:pt x="417276" y="417276"/>
                  </a:lnTo>
                  <a:lnTo>
                    <a:pt x="448817" y="425576"/>
                  </a:lnTo>
                  <a:lnTo>
                    <a:pt x="425576" y="448818"/>
                  </a:lnTo>
                  <a:lnTo>
                    <a:pt x="439165" y="448818"/>
                  </a:lnTo>
                  <a:lnTo>
                    <a:pt x="457453" y="430530"/>
                  </a:lnTo>
                  <a:lnTo>
                    <a:pt x="407660" y="380736"/>
                  </a:lnTo>
                  <a:close/>
                </a:path>
                <a:path w="471170" h="471170">
                  <a:moveTo>
                    <a:pt x="26924" y="0"/>
                  </a:moveTo>
                  <a:lnTo>
                    <a:pt x="0" y="26924"/>
                  </a:lnTo>
                  <a:lnTo>
                    <a:pt x="380736" y="407660"/>
                  </a:lnTo>
                  <a:lnTo>
                    <a:pt x="417276" y="417276"/>
                  </a:lnTo>
                  <a:lnTo>
                    <a:pt x="407660" y="380736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1848611" y="3400044"/>
            <a:ext cx="866140" cy="718185"/>
            <a:chOff x="1848611" y="3400044"/>
            <a:chExt cx="866140" cy="718185"/>
          </a:xfrm>
        </p:grpSpPr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48611" y="3400044"/>
              <a:ext cx="865619" cy="717803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2058034" y="3414522"/>
              <a:ext cx="621665" cy="472440"/>
            </a:xfrm>
            <a:custGeom>
              <a:avLst/>
              <a:gdLst/>
              <a:ahLst/>
              <a:cxnLst/>
              <a:rect l="l" t="t" r="r" b="b"/>
              <a:pathLst>
                <a:path w="621664" h="472439">
                  <a:moveTo>
                    <a:pt x="81762" y="308830"/>
                  </a:moveTo>
                  <a:lnTo>
                    <a:pt x="74596" y="310213"/>
                  </a:lnTo>
                  <a:lnTo>
                    <a:pt x="68454" y="314192"/>
                  </a:lnTo>
                  <a:lnTo>
                    <a:pt x="64134" y="320420"/>
                  </a:lnTo>
                  <a:lnTo>
                    <a:pt x="0" y="472439"/>
                  </a:lnTo>
                  <a:lnTo>
                    <a:pt x="63822" y="465073"/>
                  </a:lnTo>
                  <a:lnTo>
                    <a:pt x="41782" y="465073"/>
                  </a:lnTo>
                  <a:lnTo>
                    <a:pt x="18922" y="434594"/>
                  </a:lnTo>
                  <a:lnTo>
                    <a:pt x="75236" y="392352"/>
                  </a:lnTo>
                  <a:lnTo>
                    <a:pt x="99313" y="335279"/>
                  </a:lnTo>
                  <a:lnTo>
                    <a:pt x="100798" y="327890"/>
                  </a:lnTo>
                  <a:lnTo>
                    <a:pt x="99377" y="320738"/>
                  </a:lnTo>
                  <a:lnTo>
                    <a:pt x="95384" y="314634"/>
                  </a:lnTo>
                  <a:lnTo>
                    <a:pt x="89153" y="310388"/>
                  </a:lnTo>
                  <a:lnTo>
                    <a:pt x="81762" y="308830"/>
                  </a:lnTo>
                  <a:close/>
                </a:path>
                <a:path w="621664" h="472439">
                  <a:moveTo>
                    <a:pt x="75236" y="392352"/>
                  </a:moveTo>
                  <a:lnTo>
                    <a:pt x="18922" y="434594"/>
                  </a:lnTo>
                  <a:lnTo>
                    <a:pt x="41782" y="465073"/>
                  </a:lnTo>
                  <a:lnTo>
                    <a:pt x="52280" y="457200"/>
                  </a:lnTo>
                  <a:lnTo>
                    <a:pt x="47878" y="457200"/>
                  </a:lnTo>
                  <a:lnTo>
                    <a:pt x="28066" y="430910"/>
                  </a:lnTo>
                  <a:lnTo>
                    <a:pt x="60558" y="427143"/>
                  </a:lnTo>
                  <a:lnTo>
                    <a:pt x="75236" y="392352"/>
                  </a:lnTo>
                  <a:close/>
                </a:path>
                <a:path w="621664" h="472439">
                  <a:moveTo>
                    <a:pt x="159512" y="415670"/>
                  </a:moveTo>
                  <a:lnTo>
                    <a:pt x="98161" y="422784"/>
                  </a:lnTo>
                  <a:lnTo>
                    <a:pt x="41782" y="465073"/>
                  </a:lnTo>
                  <a:lnTo>
                    <a:pt x="63822" y="465073"/>
                  </a:lnTo>
                  <a:lnTo>
                    <a:pt x="163956" y="453516"/>
                  </a:lnTo>
                  <a:lnTo>
                    <a:pt x="180720" y="432434"/>
                  </a:lnTo>
                  <a:lnTo>
                    <a:pt x="178353" y="425190"/>
                  </a:lnTo>
                  <a:lnTo>
                    <a:pt x="173593" y="419623"/>
                  </a:lnTo>
                  <a:lnTo>
                    <a:pt x="167094" y="416272"/>
                  </a:lnTo>
                  <a:lnTo>
                    <a:pt x="159512" y="415670"/>
                  </a:lnTo>
                  <a:close/>
                </a:path>
                <a:path w="621664" h="472439">
                  <a:moveTo>
                    <a:pt x="60558" y="427143"/>
                  </a:moveTo>
                  <a:lnTo>
                    <a:pt x="28066" y="430910"/>
                  </a:lnTo>
                  <a:lnTo>
                    <a:pt x="47878" y="457200"/>
                  </a:lnTo>
                  <a:lnTo>
                    <a:pt x="60558" y="427143"/>
                  </a:lnTo>
                  <a:close/>
                </a:path>
                <a:path w="621664" h="472439">
                  <a:moveTo>
                    <a:pt x="98161" y="422784"/>
                  </a:moveTo>
                  <a:lnTo>
                    <a:pt x="60558" y="427143"/>
                  </a:lnTo>
                  <a:lnTo>
                    <a:pt x="47878" y="457200"/>
                  </a:lnTo>
                  <a:lnTo>
                    <a:pt x="52280" y="457200"/>
                  </a:lnTo>
                  <a:lnTo>
                    <a:pt x="98161" y="422784"/>
                  </a:lnTo>
                  <a:close/>
                </a:path>
                <a:path w="621664" h="472439">
                  <a:moveTo>
                    <a:pt x="598296" y="0"/>
                  </a:moveTo>
                  <a:lnTo>
                    <a:pt x="75236" y="392352"/>
                  </a:lnTo>
                  <a:lnTo>
                    <a:pt x="60558" y="427143"/>
                  </a:lnTo>
                  <a:lnTo>
                    <a:pt x="98161" y="422784"/>
                  </a:lnTo>
                  <a:lnTo>
                    <a:pt x="621157" y="30479"/>
                  </a:lnTo>
                  <a:lnTo>
                    <a:pt x="598296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6342888" y="3416820"/>
            <a:ext cx="2395855" cy="1158240"/>
            <a:chOff x="6342888" y="3416820"/>
            <a:chExt cx="2395855" cy="1158240"/>
          </a:xfrm>
        </p:grpSpPr>
        <p:pic>
          <p:nvPicPr>
            <p:cNvPr id="74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11212" y="3416820"/>
              <a:ext cx="414540" cy="70102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535439" y="34312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13576" y="3854195"/>
              <a:ext cx="2075687" cy="11430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553962" y="3886961"/>
              <a:ext cx="1981200" cy="1905"/>
            </a:xfrm>
            <a:custGeom>
              <a:avLst/>
              <a:gdLst/>
              <a:ahLst/>
              <a:cxnLst/>
              <a:rect l="l" t="t" r="r" b="b"/>
              <a:pathLst>
                <a:path w="1981200" h="1904">
                  <a:moveTo>
                    <a:pt x="0" y="0"/>
                  </a:moveTo>
                  <a:lnTo>
                    <a:pt x="1981200" y="1524"/>
                  </a:lnTo>
                </a:path>
              </a:pathLst>
            </a:custGeom>
            <a:ln w="38100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42888" y="3874020"/>
              <a:ext cx="414540" cy="70102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467115" y="38884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24088" y="3874020"/>
              <a:ext cx="414540" cy="70102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8448315" y="38884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363211" y="4636020"/>
            <a:ext cx="2395855" cy="1158240"/>
            <a:chOff x="4363211" y="4636020"/>
            <a:chExt cx="2395855" cy="1158240"/>
          </a:xfrm>
        </p:grpSpPr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30011" y="4636020"/>
              <a:ext cx="414540" cy="70102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554239" y="46504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6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6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33899" y="5073395"/>
              <a:ext cx="2075688" cy="11430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574285" y="5106161"/>
              <a:ext cx="1981200" cy="1905"/>
            </a:xfrm>
            <a:custGeom>
              <a:avLst/>
              <a:gdLst/>
              <a:ahLst/>
              <a:cxnLst/>
              <a:rect l="l" t="t" r="r" b="b"/>
              <a:pathLst>
                <a:path w="1981200" h="1904">
                  <a:moveTo>
                    <a:pt x="0" y="0"/>
                  </a:moveTo>
                  <a:lnTo>
                    <a:pt x="1981199" y="1524"/>
                  </a:lnTo>
                </a:path>
              </a:pathLst>
            </a:custGeom>
            <a:ln w="38100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63211" y="5093207"/>
              <a:ext cx="414540" cy="70102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487439" y="51076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7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5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44411" y="5093207"/>
              <a:ext cx="414540" cy="701027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468639" y="5107685"/>
              <a:ext cx="171450" cy="456565"/>
            </a:xfrm>
            <a:custGeom>
              <a:avLst/>
              <a:gdLst/>
              <a:ahLst/>
              <a:cxnLst/>
              <a:rect l="l" t="t" r="r" b="b"/>
              <a:pathLst>
                <a:path w="171450" h="456564">
                  <a:moveTo>
                    <a:pt x="16498" y="285388"/>
                  </a:moveTo>
                  <a:lnTo>
                    <a:pt x="9376" y="287781"/>
                  </a:lnTo>
                  <a:lnTo>
                    <a:pt x="3694" y="292832"/>
                  </a:lnTo>
                  <a:lnTo>
                    <a:pt x="502" y="299418"/>
                  </a:lnTo>
                  <a:lnTo>
                    <a:pt x="0" y="306695"/>
                  </a:lnTo>
                  <a:lnTo>
                    <a:pt x="2391" y="313816"/>
                  </a:lnTo>
                  <a:lnTo>
                    <a:pt x="85322" y="456438"/>
                  </a:lnTo>
                  <a:lnTo>
                    <a:pt x="107428" y="418719"/>
                  </a:lnTo>
                  <a:lnTo>
                    <a:pt x="66399" y="418591"/>
                  </a:lnTo>
                  <a:lnTo>
                    <a:pt x="66505" y="348208"/>
                  </a:lnTo>
                  <a:lnTo>
                    <a:pt x="35411" y="294639"/>
                  </a:lnTo>
                  <a:lnTo>
                    <a:pt x="30360" y="289032"/>
                  </a:lnTo>
                  <a:lnTo>
                    <a:pt x="23774" y="285877"/>
                  </a:lnTo>
                  <a:lnTo>
                    <a:pt x="16498" y="285388"/>
                  </a:lnTo>
                  <a:close/>
                </a:path>
                <a:path w="171450" h="456564">
                  <a:moveTo>
                    <a:pt x="66505" y="348208"/>
                  </a:moveTo>
                  <a:lnTo>
                    <a:pt x="66399" y="418591"/>
                  </a:lnTo>
                  <a:lnTo>
                    <a:pt x="104499" y="418719"/>
                  </a:lnTo>
                  <a:lnTo>
                    <a:pt x="104513" y="409066"/>
                  </a:lnTo>
                  <a:lnTo>
                    <a:pt x="68939" y="409066"/>
                  </a:lnTo>
                  <a:lnTo>
                    <a:pt x="85466" y="380873"/>
                  </a:lnTo>
                  <a:lnTo>
                    <a:pt x="66505" y="348208"/>
                  </a:lnTo>
                  <a:close/>
                </a:path>
                <a:path w="171450" h="456564">
                  <a:moveTo>
                    <a:pt x="154727" y="285571"/>
                  </a:moveTo>
                  <a:lnTo>
                    <a:pt x="104614" y="348208"/>
                  </a:lnTo>
                  <a:lnTo>
                    <a:pt x="104499" y="418719"/>
                  </a:lnTo>
                  <a:lnTo>
                    <a:pt x="107428" y="418719"/>
                  </a:lnTo>
                  <a:lnTo>
                    <a:pt x="168761" y="314070"/>
                  </a:lnTo>
                  <a:lnTo>
                    <a:pt x="171154" y="306949"/>
                  </a:lnTo>
                  <a:lnTo>
                    <a:pt x="170666" y="299672"/>
                  </a:lnTo>
                  <a:lnTo>
                    <a:pt x="167511" y="293086"/>
                  </a:lnTo>
                  <a:lnTo>
                    <a:pt x="161903" y="288035"/>
                  </a:lnTo>
                  <a:lnTo>
                    <a:pt x="154727" y="285571"/>
                  </a:lnTo>
                  <a:close/>
                </a:path>
                <a:path w="171450" h="456564">
                  <a:moveTo>
                    <a:pt x="85466" y="380873"/>
                  </a:moveTo>
                  <a:lnTo>
                    <a:pt x="68939" y="409066"/>
                  </a:lnTo>
                  <a:lnTo>
                    <a:pt x="101832" y="409066"/>
                  </a:lnTo>
                  <a:lnTo>
                    <a:pt x="85466" y="380873"/>
                  </a:lnTo>
                  <a:close/>
                </a:path>
                <a:path w="171450" h="456564">
                  <a:moveTo>
                    <a:pt x="104606" y="348223"/>
                  </a:moveTo>
                  <a:lnTo>
                    <a:pt x="85466" y="380873"/>
                  </a:lnTo>
                  <a:lnTo>
                    <a:pt x="101832" y="409066"/>
                  </a:lnTo>
                  <a:lnTo>
                    <a:pt x="104513" y="409066"/>
                  </a:lnTo>
                  <a:lnTo>
                    <a:pt x="104606" y="348223"/>
                  </a:lnTo>
                  <a:close/>
                </a:path>
                <a:path w="171450" h="456564">
                  <a:moveTo>
                    <a:pt x="105134" y="0"/>
                  </a:moveTo>
                  <a:lnTo>
                    <a:pt x="67034" y="0"/>
                  </a:lnTo>
                  <a:lnTo>
                    <a:pt x="66514" y="348223"/>
                  </a:lnTo>
                  <a:lnTo>
                    <a:pt x="85466" y="380873"/>
                  </a:lnTo>
                  <a:lnTo>
                    <a:pt x="104606" y="348223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61873"/>
            <a:ext cx="3484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Urinary</a:t>
            </a:r>
            <a:r>
              <a:rPr sz="4000" spc="-75" dirty="0"/>
              <a:t> </a:t>
            </a:r>
            <a:r>
              <a:rPr sz="4000" spc="-15" dirty="0"/>
              <a:t>Bladder: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1295400"/>
            <a:ext cx="8229600" cy="4724400"/>
          </a:xfrm>
          <a:custGeom>
            <a:avLst/>
            <a:gdLst/>
            <a:ahLst/>
            <a:cxnLst/>
            <a:rect l="l" t="t" r="r" b="b"/>
            <a:pathLst>
              <a:path w="8229600" h="4724400">
                <a:moveTo>
                  <a:pt x="0" y="4724400"/>
                </a:moveTo>
                <a:lnTo>
                  <a:pt x="8229600" y="4724400"/>
                </a:lnTo>
                <a:lnTo>
                  <a:pt x="82296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635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pc="-130" dirty="0"/>
              <a:t>The</a:t>
            </a:r>
            <a:r>
              <a:rPr spc="150" dirty="0"/>
              <a:t> </a:t>
            </a:r>
            <a:r>
              <a:rPr spc="-130" dirty="0"/>
              <a:t>histological</a:t>
            </a:r>
            <a:r>
              <a:rPr spc="150" dirty="0"/>
              <a:t> </a:t>
            </a:r>
            <a:r>
              <a:rPr spc="-120" dirty="0"/>
              <a:t>details</a:t>
            </a:r>
            <a:r>
              <a:rPr spc="160" dirty="0"/>
              <a:t> </a:t>
            </a:r>
            <a:r>
              <a:rPr spc="-150" dirty="0"/>
              <a:t>of</a:t>
            </a:r>
            <a:r>
              <a:rPr spc="150" dirty="0"/>
              <a:t> </a:t>
            </a:r>
            <a:r>
              <a:rPr spc="-90" dirty="0"/>
              <a:t>urinary</a:t>
            </a:r>
            <a:r>
              <a:rPr spc="155" dirty="0"/>
              <a:t> </a:t>
            </a:r>
            <a:r>
              <a:rPr spc="-110" dirty="0"/>
              <a:t>bladder</a:t>
            </a:r>
            <a:r>
              <a:rPr spc="150" dirty="0"/>
              <a:t> </a:t>
            </a:r>
            <a:r>
              <a:rPr spc="-165" dirty="0"/>
              <a:t>is</a:t>
            </a:r>
            <a:r>
              <a:rPr spc="160" dirty="0"/>
              <a:t> </a:t>
            </a:r>
            <a:r>
              <a:rPr spc="-165" dirty="0"/>
              <a:t>same</a:t>
            </a:r>
            <a:r>
              <a:rPr spc="140" dirty="0"/>
              <a:t> </a:t>
            </a:r>
            <a:r>
              <a:rPr spc="-204" dirty="0"/>
              <a:t>as</a:t>
            </a:r>
            <a:r>
              <a:rPr spc="155" dirty="0"/>
              <a:t> </a:t>
            </a:r>
            <a:r>
              <a:rPr spc="-85" dirty="0"/>
              <a:t>that</a:t>
            </a:r>
            <a:r>
              <a:rPr spc="165" dirty="0"/>
              <a:t> </a:t>
            </a:r>
            <a:r>
              <a:rPr spc="-155" dirty="0"/>
              <a:t>of</a:t>
            </a:r>
            <a:r>
              <a:rPr spc="165" dirty="0"/>
              <a:t> </a:t>
            </a:r>
            <a:r>
              <a:rPr spc="-75" dirty="0"/>
              <a:t>the </a:t>
            </a:r>
            <a:r>
              <a:rPr spc="-635" dirty="0"/>
              <a:t> </a:t>
            </a:r>
            <a:r>
              <a:rPr spc="-45" dirty="0"/>
              <a:t>u</a:t>
            </a:r>
            <a:r>
              <a:rPr spc="-60" dirty="0"/>
              <a:t>r</a:t>
            </a:r>
            <a:r>
              <a:rPr spc="-50" dirty="0"/>
              <a:t>et</a:t>
            </a:r>
            <a:r>
              <a:rPr spc="-70" dirty="0"/>
              <a:t>e</a:t>
            </a:r>
            <a:r>
              <a:rPr spc="30" dirty="0"/>
              <a:t>r</a:t>
            </a:r>
            <a:r>
              <a:rPr spc="-70" dirty="0"/>
              <a:t> </a:t>
            </a:r>
            <a:r>
              <a:rPr spc="-100" dirty="0"/>
              <a:t>e</a:t>
            </a:r>
            <a:r>
              <a:rPr spc="-120" dirty="0"/>
              <a:t>x</a:t>
            </a:r>
            <a:r>
              <a:rPr spc="-125" dirty="0"/>
              <a:t>c</a:t>
            </a:r>
            <a:r>
              <a:rPr spc="-135" dirty="0"/>
              <a:t>e</a:t>
            </a:r>
            <a:r>
              <a:rPr spc="-35" dirty="0"/>
              <a:t>pt</a:t>
            </a:r>
            <a:r>
              <a:rPr spc="-75" dirty="0"/>
              <a:t> </a:t>
            </a:r>
            <a:r>
              <a:rPr spc="-105" dirty="0"/>
              <a:t>th</a:t>
            </a:r>
            <a:r>
              <a:rPr spc="-155" dirty="0"/>
              <a:t>a</a:t>
            </a:r>
            <a:r>
              <a:rPr spc="25" dirty="0"/>
              <a:t>t</a:t>
            </a:r>
            <a:r>
              <a:rPr spc="35" dirty="0"/>
              <a:t>:</a:t>
            </a:r>
          </a:p>
          <a:p>
            <a:pPr marL="287020" marR="69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  <a:tab pos="895350" algn="l"/>
                <a:tab pos="1823720" algn="l"/>
                <a:tab pos="3234055" algn="l"/>
                <a:tab pos="3558540" algn="l"/>
                <a:tab pos="4582795" algn="l"/>
                <a:tab pos="4948555" algn="l"/>
                <a:tab pos="5711825" algn="l"/>
                <a:tab pos="6765290" algn="l"/>
                <a:tab pos="7821930" algn="l"/>
              </a:tabLst>
            </a:pPr>
            <a:r>
              <a:rPr spc="-130" dirty="0"/>
              <a:t>The</a:t>
            </a:r>
            <a:r>
              <a:rPr dirty="0"/>
              <a:t>	</a:t>
            </a:r>
            <a:r>
              <a:rPr spc="-155" dirty="0"/>
              <a:t>lamin</a:t>
            </a:r>
            <a:r>
              <a:rPr spc="-145" dirty="0"/>
              <a:t>a</a:t>
            </a:r>
            <a:r>
              <a:rPr dirty="0"/>
              <a:t>	</a:t>
            </a:r>
            <a:r>
              <a:rPr spc="-175" dirty="0"/>
              <a:t>m</a:t>
            </a:r>
            <a:r>
              <a:rPr spc="-155" dirty="0"/>
              <a:t>us</a:t>
            </a:r>
            <a:r>
              <a:rPr spc="-170" dirty="0"/>
              <a:t>c</a:t>
            </a:r>
            <a:r>
              <a:rPr spc="-130" dirty="0"/>
              <a:t>ul</a:t>
            </a:r>
            <a:r>
              <a:rPr spc="-160" dirty="0"/>
              <a:t>a</a:t>
            </a:r>
            <a:r>
              <a:rPr spc="75" dirty="0"/>
              <a:t>r</a:t>
            </a:r>
            <a:r>
              <a:rPr spc="-165" dirty="0"/>
              <a:t>is</a:t>
            </a:r>
            <a:r>
              <a:rPr dirty="0"/>
              <a:t>	</a:t>
            </a:r>
            <a:r>
              <a:rPr spc="-120" dirty="0"/>
              <a:t>i</a:t>
            </a:r>
            <a:r>
              <a:rPr spc="-190" dirty="0"/>
              <a:t>s</a:t>
            </a:r>
            <a:r>
              <a:rPr dirty="0"/>
              <a:t>	</a:t>
            </a:r>
            <a:r>
              <a:rPr spc="-50" dirty="0"/>
              <a:t>p</a:t>
            </a:r>
            <a:r>
              <a:rPr spc="-60" dirty="0"/>
              <a:t>r</a:t>
            </a:r>
            <a:r>
              <a:rPr spc="-95" dirty="0"/>
              <a:t>esent</a:t>
            </a:r>
            <a:r>
              <a:rPr dirty="0"/>
              <a:t>	</a:t>
            </a:r>
            <a:r>
              <a:rPr spc="-220" dirty="0"/>
              <a:t>a</a:t>
            </a:r>
            <a:r>
              <a:rPr spc="-190" dirty="0"/>
              <a:t>s</a:t>
            </a:r>
            <a:r>
              <a:rPr dirty="0"/>
              <a:t>	</a:t>
            </a:r>
            <a:r>
              <a:rPr spc="-150" dirty="0"/>
              <a:t>small</a:t>
            </a:r>
            <a:r>
              <a:rPr dirty="0"/>
              <a:t>	</a:t>
            </a:r>
            <a:r>
              <a:rPr spc="-140" dirty="0"/>
              <a:t>isol</a:t>
            </a:r>
            <a:r>
              <a:rPr spc="-204" dirty="0"/>
              <a:t>a</a:t>
            </a:r>
            <a:r>
              <a:rPr spc="-60" dirty="0"/>
              <a:t>ted</a:t>
            </a:r>
            <a:r>
              <a:rPr dirty="0"/>
              <a:t>	</a:t>
            </a:r>
            <a:r>
              <a:rPr spc="-165" dirty="0"/>
              <a:t>b</a:t>
            </a:r>
            <a:r>
              <a:rPr spc="-110" dirty="0"/>
              <a:t>u</a:t>
            </a:r>
            <a:r>
              <a:rPr spc="-125" dirty="0"/>
              <a:t>ndles</a:t>
            </a:r>
            <a:r>
              <a:rPr dirty="0"/>
              <a:t>	</a:t>
            </a:r>
            <a:r>
              <a:rPr spc="-125" dirty="0"/>
              <a:t>of  </a:t>
            </a:r>
            <a:r>
              <a:rPr spc="-120" dirty="0"/>
              <a:t>smoo</a:t>
            </a:r>
            <a:r>
              <a:rPr spc="-75" dirty="0"/>
              <a:t>t</a:t>
            </a:r>
            <a:r>
              <a:rPr spc="-160" dirty="0"/>
              <a:t>h</a:t>
            </a:r>
            <a:r>
              <a:rPr spc="-65" dirty="0"/>
              <a:t> </a:t>
            </a:r>
            <a:r>
              <a:rPr spc="-175" dirty="0"/>
              <a:t>m</a:t>
            </a:r>
            <a:r>
              <a:rPr spc="-155" dirty="0"/>
              <a:t>us</a:t>
            </a:r>
            <a:r>
              <a:rPr spc="-170" dirty="0"/>
              <a:t>c</a:t>
            </a:r>
            <a:r>
              <a:rPr spc="-135" dirty="0"/>
              <a:t>le</a:t>
            </a:r>
            <a:r>
              <a:rPr spc="-190" dirty="0"/>
              <a:t>s</a:t>
            </a:r>
            <a:r>
              <a:rPr spc="110" dirty="0"/>
              <a:t>.</a:t>
            </a: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pc="-130" dirty="0"/>
              <a:t>The</a:t>
            </a:r>
            <a:r>
              <a:rPr spc="300" dirty="0"/>
              <a:t> </a:t>
            </a:r>
            <a:r>
              <a:rPr spc="-114" dirty="0"/>
              <a:t>tunica</a:t>
            </a:r>
            <a:r>
              <a:rPr spc="310" dirty="0"/>
              <a:t> </a:t>
            </a:r>
            <a:r>
              <a:rPr spc="-135" dirty="0"/>
              <a:t>muscularis</a:t>
            </a:r>
            <a:r>
              <a:rPr spc="315" dirty="0"/>
              <a:t> </a:t>
            </a:r>
            <a:r>
              <a:rPr spc="-155" dirty="0"/>
              <a:t>is</a:t>
            </a:r>
            <a:r>
              <a:rPr spc="310" dirty="0"/>
              <a:t> </a:t>
            </a:r>
            <a:r>
              <a:rPr spc="-105" dirty="0"/>
              <a:t>thick</a:t>
            </a:r>
            <a:r>
              <a:rPr spc="325" dirty="0"/>
              <a:t> </a:t>
            </a:r>
            <a:r>
              <a:rPr spc="-145" dirty="0"/>
              <a:t>and</a:t>
            </a:r>
            <a:r>
              <a:rPr spc="310" dirty="0"/>
              <a:t> </a:t>
            </a:r>
            <a:r>
              <a:rPr spc="-75" dirty="0"/>
              <a:t>the</a:t>
            </a:r>
            <a:r>
              <a:rPr spc="315" dirty="0"/>
              <a:t> </a:t>
            </a:r>
            <a:r>
              <a:rPr spc="-150" dirty="0"/>
              <a:t>muscles</a:t>
            </a:r>
            <a:r>
              <a:rPr spc="295" dirty="0"/>
              <a:t> </a:t>
            </a:r>
            <a:r>
              <a:rPr spc="-100" dirty="0"/>
              <a:t>are</a:t>
            </a:r>
            <a:r>
              <a:rPr spc="325" dirty="0"/>
              <a:t> </a:t>
            </a:r>
            <a:r>
              <a:rPr spc="-130" dirty="0"/>
              <a:t>collectively </a:t>
            </a:r>
            <a:r>
              <a:rPr spc="-635" dirty="0"/>
              <a:t> </a:t>
            </a:r>
            <a:r>
              <a:rPr spc="-180" dirty="0"/>
              <a:t>c</a:t>
            </a:r>
            <a:r>
              <a:rPr spc="-190" dirty="0"/>
              <a:t>a</a:t>
            </a:r>
            <a:r>
              <a:rPr spc="-95" dirty="0"/>
              <a:t>lle</a:t>
            </a:r>
            <a:r>
              <a:rPr spc="-135" dirty="0"/>
              <a:t>d</a:t>
            </a:r>
            <a:r>
              <a:rPr spc="-75" dirty="0"/>
              <a:t> </a:t>
            </a:r>
            <a:r>
              <a:rPr spc="-220" dirty="0"/>
              <a:t>a</a:t>
            </a:r>
            <a:r>
              <a:rPr spc="-190" dirty="0"/>
              <a:t>s</a:t>
            </a:r>
            <a:r>
              <a:rPr spc="-65" dirty="0"/>
              <a:t> </a:t>
            </a:r>
            <a:r>
              <a:rPr b="1" spc="-5" dirty="0">
                <a:latin typeface="Times New Roman"/>
                <a:cs typeface="Times New Roman"/>
              </a:rPr>
              <a:t>Det</a:t>
            </a:r>
            <a:r>
              <a:rPr b="1" spc="55" dirty="0">
                <a:latin typeface="Times New Roman"/>
                <a:cs typeface="Times New Roman"/>
              </a:rPr>
              <a:t>r</a:t>
            </a:r>
            <a:r>
              <a:rPr b="1" spc="-10" dirty="0">
                <a:latin typeface="Times New Roman"/>
                <a:cs typeface="Times New Roman"/>
              </a:rPr>
              <a:t>usor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-110" dirty="0">
                <a:latin typeface="Times New Roman"/>
                <a:cs typeface="Times New Roman"/>
              </a:rPr>
              <a:t>m</a:t>
            </a:r>
            <a:r>
              <a:rPr b="1" spc="15" dirty="0">
                <a:latin typeface="Times New Roman"/>
                <a:cs typeface="Times New Roman"/>
              </a:rPr>
              <a:t>usc</a:t>
            </a:r>
            <a:r>
              <a:rPr b="1" spc="-5" dirty="0">
                <a:latin typeface="Times New Roman"/>
                <a:cs typeface="Times New Roman"/>
              </a:rPr>
              <a:t>l</a:t>
            </a:r>
            <a:r>
              <a:rPr b="1" spc="60" dirty="0">
                <a:latin typeface="Times New Roman"/>
                <a:cs typeface="Times New Roman"/>
              </a:rPr>
              <a:t>e</a:t>
            </a:r>
            <a:r>
              <a:rPr spc="110" dirty="0"/>
              <a:t>.</a:t>
            </a:r>
          </a:p>
          <a:p>
            <a:pPr marL="28765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pc="-130" dirty="0"/>
              <a:t>Res</a:t>
            </a:r>
            <a:r>
              <a:rPr spc="-70" dirty="0"/>
              <a:t>t</a:t>
            </a:r>
            <a:r>
              <a:rPr spc="-65" dirty="0"/>
              <a:t> </a:t>
            </a:r>
            <a:r>
              <a:rPr spc="-185" dirty="0"/>
              <a:t>o</a:t>
            </a:r>
            <a:r>
              <a:rPr spc="-120" dirty="0"/>
              <a:t>f</a:t>
            </a:r>
            <a:r>
              <a:rPr spc="-70" dirty="0"/>
              <a:t> </a:t>
            </a:r>
            <a:r>
              <a:rPr spc="-75" dirty="0"/>
              <a:t>the</a:t>
            </a:r>
            <a:r>
              <a:rPr spc="-70" dirty="0"/>
              <a:t> </a:t>
            </a:r>
            <a:r>
              <a:rPr spc="-160" dirty="0"/>
              <a:t>fe</a:t>
            </a:r>
            <a:r>
              <a:rPr spc="-215" dirty="0"/>
              <a:t>a</a:t>
            </a:r>
            <a:r>
              <a:rPr spc="-25" dirty="0"/>
              <a:t>t</a:t>
            </a:r>
            <a:r>
              <a:rPr spc="-55" dirty="0"/>
              <a:t>u</a:t>
            </a:r>
            <a:r>
              <a:rPr spc="5" dirty="0"/>
              <a:t>r</a:t>
            </a:r>
            <a:r>
              <a:rPr spc="-150" dirty="0"/>
              <a:t>es</a:t>
            </a:r>
            <a:r>
              <a:rPr spc="-75" dirty="0"/>
              <a:t> </a:t>
            </a:r>
            <a:r>
              <a:rPr spc="-105" dirty="0"/>
              <a:t>a</a:t>
            </a:r>
            <a:r>
              <a:rPr spc="-100" dirty="0"/>
              <a:t>re</a:t>
            </a:r>
            <a:r>
              <a:rPr spc="-65" dirty="0"/>
              <a:t> </a:t>
            </a:r>
            <a:r>
              <a:rPr spc="-170" dirty="0"/>
              <a:t>sam</a:t>
            </a:r>
            <a:r>
              <a:rPr spc="-195" dirty="0"/>
              <a:t>e</a:t>
            </a:r>
            <a:r>
              <a:rPr spc="110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331" y="792454"/>
            <a:ext cx="8390255" cy="5332730"/>
            <a:chOff x="402331" y="792454"/>
            <a:chExt cx="8390255" cy="5332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1" y="792454"/>
              <a:ext cx="8389629" cy="53325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838200"/>
              <a:ext cx="8229600" cy="5181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8150" y="819150"/>
              <a:ext cx="8267700" cy="5219700"/>
            </a:xfrm>
            <a:custGeom>
              <a:avLst/>
              <a:gdLst/>
              <a:ahLst/>
              <a:cxnLst/>
              <a:rect l="l" t="t" r="r" b="b"/>
              <a:pathLst>
                <a:path w="8267700" h="5219700">
                  <a:moveTo>
                    <a:pt x="0" y="5219700"/>
                  </a:moveTo>
                  <a:lnTo>
                    <a:pt x="8267700" y="5219700"/>
                  </a:lnTo>
                  <a:lnTo>
                    <a:pt x="8267700" y="0"/>
                  </a:lnTo>
                  <a:lnTo>
                    <a:pt x="0" y="0"/>
                  </a:lnTo>
                  <a:lnTo>
                    <a:pt x="0" y="5219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U</a:t>
            </a:r>
            <a:r>
              <a:rPr spc="30" dirty="0"/>
              <a:t>r</a:t>
            </a:r>
            <a:r>
              <a:rPr spc="-20" dirty="0"/>
              <a:t>ethra: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066800"/>
            <a:ext cx="8077200" cy="5181600"/>
          </a:xfrm>
          <a:custGeom>
            <a:avLst/>
            <a:gdLst/>
            <a:ahLst/>
            <a:cxnLst/>
            <a:rect l="l" t="t" r="r" b="b"/>
            <a:pathLst>
              <a:path w="8077200" h="5181600">
                <a:moveTo>
                  <a:pt x="0" y="5181600"/>
                </a:moveTo>
                <a:lnTo>
                  <a:pt x="8077200" y="5181600"/>
                </a:lnTo>
                <a:lnTo>
                  <a:pt x="80772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983640"/>
            <a:ext cx="7920990" cy="50165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7020" indent="-274955" algn="just">
              <a:lnSpc>
                <a:spcPct val="100000"/>
              </a:lnSpc>
              <a:spcBef>
                <a:spcPts val="36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655" algn="l"/>
              </a:tabLst>
            </a:pPr>
            <a:r>
              <a:rPr sz="2800" spc="-140" dirty="0">
                <a:latin typeface="Times New Roman"/>
                <a:cs typeface="Times New Roman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histolo</a:t>
            </a:r>
            <a:r>
              <a:rPr sz="2800" spc="-114" dirty="0">
                <a:latin typeface="Times New Roman"/>
                <a:cs typeface="Times New Roman"/>
              </a:rPr>
              <a:t>g</a:t>
            </a:r>
            <a:r>
              <a:rPr sz="2800" spc="-160" dirty="0">
                <a:latin typeface="Times New Roman"/>
                <a:cs typeface="Times New Roman"/>
              </a:rPr>
              <a:t>ical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details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inclu</a:t>
            </a:r>
            <a:r>
              <a:rPr sz="2800" spc="-150" dirty="0">
                <a:latin typeface="Times New Roman"/>
                <a:cs typeface="Times New Roman"/>
              </a:rPr>
              <a:t>d</a:t>
            </a:r>
            <a:r>
              <a:rPr sz="2800" spc="-110" dirty="0">
                <a:latin typeface="Times New Roman"/>
                <a:cs typeface="Times New Roman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Times New Roman"/>
                <a:cs typeface="Times New Roman"/>
              </a:rPr>
              <a:t>bas</a:t>
            </a:r>
            <a:r>
              <a:rPr sz="2800" spc="-135" dirty="0">
                <a:latin typeface="Times New Roman"/>
                <a:cs typeface="Times New Roman"/>
              </a:rPr>
              <a:t>i</a:t>
            </a:r>
            <a:r>
              <a:rPr sz="2800" spc="-170" dirty="0">
                <a:latin typeface="Times New Roman"/>
                <a:cs typeface="Times New Roman"/>
              </a:rPr>
              <a:t>c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f</a:t>
            </a:r>
            <a:r>
              <a:rPr sz="2800" spc="-195" dirty="0">
                <a:latin typeface="Times New Roman"/>
                <a:cs typeface="Times New Roman"/>
              </a:rPr>
              <a:t>o</a:t>
            </a:r>
            <a:r>
              <a:rPr sz="2800" spc="-45" dirty="0">
                <a:latin typeface="Times New Roman"/>
                <a:cs typeface="Times New Roman"/>
              </a:rPr>
              <a:t>ur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l</a:t>
            </a:r>
            <a:r>
              <a:rPr sz="2800" spc="-305" dirty="0">
                <a:latin typeface="Times New Roman"/>
                <a:cs typeface="Times New Roman"/>
              </a:rPr>
              <a:t>a</a:t>
            </a:r>
            <a:r>
              <a:rPr sz="2800" spc="-290" dirty="0">
                <a:latin typeface="Times New Roman"/>
                <a:cs typeface="Times New Roman"/>
              </a:rPr>
              <a:t>y</a:t>
            </a:r>
            <a:r>
              <a:rPr sz="2800" spc="-45" dirty="0">
                <a:latin typeface="Times New Roman"/>
                <a:cs typeface="Times New Roman"/>
              </a:rPr>
              <a:t>e</a:t>
            </a:r>
            <a:r>
              <a:rPr sz="2800" spc="25" dirty="0">
                <a:latin typeface="Times New Roman"/>
                <a:cs typeface="Times New Roman"/>
              </a:rPr>
              <a:t>r</a:t>
            </a:r>
            <a:r>
              <a:rPr sz="2800" spc="-215" dirty="0">
                <a:latin typeface="Times New Roman"/>
                <a:cs typeface="Times New Roman"/>
              </a:rPr>
              <a:t>s</a:t>
            </a:r>
            <a:r>
              <a:rPr sz="2800" spc="3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287020" marR="6350" indent="-274955" algn="just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655" algn="l"/>
              </a:tabLst>
            </a:pPr>
            <a:r>
              <a:rPr sz="2800" b="1" spc="-90" dirty="0">
                <a:latin typeface="Times New Roman"/>
                <a:cs typeface="Times New Roman"/>
              </a:rPr>
              <a:t>Tunica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mucosa</a:t>
            </a:r>
            <a:r>
              <a:rPr sz="2800" spc="-10" dirty="0">
                <a:latin typeface="Times New Roman"/>
                <a:cs typeface="Times New Roman"/>
              </a:rPr>
              <a:t>: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The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Times New Roman"/>
                <a:cs typeface="Times New Roman"/>
              </a:rPr>
              <a:t>epithelium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is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transitional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but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changes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to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stratified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squamous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at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external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urethral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orifice.</a:t>
            </a:r>
            <a:endParaRPr sz="28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ts val="3020"/>
              </a:lnSpc>
              <a:spcBef>
                <a:spcPts val="64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655" algn="l"/>
              </a:tabLst>
            </a:pPr>
            <a:r>
              <a:rPr sz="2800" b="1" spc="-90" dirty="0">
                <a:latin typeface="Times New Roman"/>
                <a:cs typeface="Times New Roman"/>
              </a:rPr>
              <a:t>Tunica </a:t>
            </a:r>
            <a:r>
              <a:rPr sz="2800" b="1" spc="-15" dirty="0">
                <a:latin typeface="Times New Roman"/>
                <a:cs typeface="Times New Roman"/>
              </a:rPr>
              <a:t>submucosa</a:t>
            </a:r>
            <a:r>
              <a:rPr sz="2800" spc="-15" dirty="0">
                <a:latin typeface="Times New Roman"/>
                <a:cs typeface="Times New Roman"/>
              </a:rPr>
              <a:t>: </a:t>
            </a:r>
            <a:r>
              <a:rPr sz="2800" spc="-85" dirty="0">
                <a:latin typeface="Times New Roman"/>
                <a:cs typeface="Times New Roman"/>
              </a:rPr>
              <a:t>It </a:t>
            </a:r>
            <a:r>
              <a:rPr sz="2800" spc="-180" dirty="0">
                <a:latin typeface="Times New Roman"/>
                <a:cs typeface="Times New Roman"/>
              </a:rPr>
              <a:t>is </a:t>
            </a:r>
            <a:r>
              <a:rPr sz="2800" spc="-225" dirty="0">
                <a:latin typeface="Times New Roman"/>
                <a:cs typeface="Times New Roman"/>
              </a:rPr>
              <a:t>a </a:t>
            </a:r>
            <a:r>
              <a:rPr sz="2800" spc="-135" dirty="0">
                <a:latin typeface="Times New Roman"/>
                <a:cs typeface="Times New Roman"/>
              </a:rPr>
              <a:t>connective </a:t>
            </a:r>
            <a:r>
              <a:rPr sz="2800" spc="-130" dirty="0">
                <a:latin typeface="Times New Roman"/>
                <a:cs typeface="Times New Roman"/>
              </a:rPr>
              <a:t>tissue </a:t>
            </a:r>
            <a:r>
              <a:rPr sz="2800" spc="-160" dirty="0">
                <a:latin typeface="Times New Roman"/>
                <a:cs typeface="Times New Roman"/>
              </a:rPr>
              <a:t>layer and </a:t>
            </a:r>
            <a:r>
              <a:rPr sz="2800" spc="-195" dirty="0">
                <a:latin typeface="Times New Roman"/>
                <a:cs typeface="Times New Roman"/>
              </a:rPr>
              <a:t>has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cavernous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spaces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that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Times New Roman"/>
                <a:cs typeface="Times New Roman"/>
              </a:rPr>
              <a:t>are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typical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erectile </a:t>
            </a:r>
            <a:r>
              <a:rPr sz="2800" spc="-100" dirty="0">
                <a:latin typeface="Times New Roman"/>
                <a:cs typeface="Times New Roman"/>
              </a:rPr>
              <a:t>tissue.</a:t>
            </a:r>
            <a:endParaRPr sz="28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90000"/>
              </a:lnSpc>
              <a:spcBef>
                <a:spcPts val="56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655" algn="l"/>
              </a:tabLst>
            </a:pPr>
            <a:r>
              <a:rPr sz="2800" b="1" spc="-90" dirty="0">
                <a:latin typeface="Times New Roman"/>
                <a:cs typeface="Times New Roman"/>
              </a:rPr>
              <a:t>Tunica </a:t>
            </a:r>
            <a:r>
              <a:rPr sz="2800" b="1" spc="-45" dirty="0">
                <a:latin typeface="Times New Roman"/>
                <a:cs typeface="Times New Roman"/>
              </a:rPr>
              <a:t>muscularis: </a:t>
            </a:r>
            <a:r>
              <a:rPr sz="2800" spc="-85" dirty="0">
                <a:latin typeface="Times New Roman"/>
                <a:cs typeface="Times New Roman"/>
              </a:rPr>
              <a:t>It </a:t>
            </a:r>
            <a:r>
              <a:rPr sz="2800" spc="-210" dirty="0">
                <a:latin typeface="Times New Roman"/>
                <a:cs typeface="Times New Roman"/>
              </a:rPr>
              <a:t>has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inner </a:t>
            </a:r>
            <a:r>
              <a:rPr sz="2800" spc="-160" dirty="0">
                <a:latin typeface="Times New Roman"/>
                <a:cs typeface="Times New Roman"/>
              </a:rPr>
              <a:t>and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outer </a:t>
            </a:r>
            <a:r>
              <a:rPr sz="2800" spc="-125" dirty="0">
                <a:latin typeface="Times New Roman"/>
                <a:cs typeface="Times New Roman"/>
              </a:rPr>
              <a:t>longitudinal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and </a:t>
            </a:r>
            <a:r>
              <a:rPr sz="2800" spc="-225" dirty="0">
                <a:latin typeface="Times New Roman"/>
                <a:cs typeface="Times New Roman"/>
              </a:rPr>
              <a:t>a </a:t>
            </a:r>
            <a:r>
              <a:rPr sz="2800" spc="-130" dirty="0">
                <a:latin typeface="Times New Roman"/>
                <a:cs typeface="Times New Roman"/>
              </a:rPr>
              <a:t>middle </a:t>
            </a:r>
            <a:r>
              <a:rPr sz="2800" spc="-110" dirty="0">
                <a:latin typeface="Times New Roman"/>
                <a:cs typeface="Times New Roman"/>
              </a:rPr>
              <a:t>circular </a:t>
            </a:r>
            <a:r>
              <a:rPr sz="2800" spc="-160" dirty="0">
                <a:latin typeface="Times New Roman"/>
                <a:cs typeface="Times New Roman"/>
              </a:rPr>
              <a:t>layer </a:t>
            </a:r>
            <a:r>
              <a:rPr sz="2800" spc="-165" dirty="0">
                <a:latin typeface="Times New Roman"/>
                <a:cs typeface="Times New Roman"/>
              </a:rPr>
              <a:t>of </a:t>
            </a:r>
            <a:r>
              <a:rPr sz="2800" spc="-130" dirty="0">
                <a:latin typeface="Times New Roman"/>
                <a:cs typeface="Times New Roman"/>
              </a:rPr>
              <a:t>smooth </a:t>
            </a:r>
            <a:r>
              <a:rPr sz="2800" spc="-160" dirty="0">
                <a:latin typeface="Times New Roman"/>
                <a:cs typeface="Times New Roman"/>
              </a:rPr>
              <a:t>muscles </a:t>
            </a:r>
            <a:r>
              <a:rPr sz="2800" spc="-225" dirty="0">
                <a:latin typeface="Times New Roman"/>
                <a:cs typeface="Times New Roman"/>
              </a:rPr>
              <a:t>as </a:t>
            </a:r>
            <a:r>
              <a:rPr sz="2800" spc="-135" dirty="0">
                <a:latin typeface="Times New Roman"/>
                <a:cs typeface="Times New Roman"/>
              </a:rPr>
              <a:t>in </a:t>
            </a:r>
            <a:r>
              <a:rPr sz="2800" spc="-120" dirty="0">
                <a:latin typeface="Times New Roman"/>
                <a:cs typeface="Times New Roman"/>
              </a:rPr>
              <a:t>bladder 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but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towards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external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urethral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orifice, </a:t>
            </a:r>
            <a:r>
              <a:rPr sz="2800" spc="-60" dirty="0">
                <a:latin typeface="Times New Roman"/>
                <a:cs typeface="Times New Roman"/>
              </a:rPr>
              <a:t>it </a:t>
            </a:r>
            <a:r>
              <a:rPr sz="2800" spc="-145" dirty="0">
                <a:latin typeface="Times New Roman"/>
                <a:cs typeface="Times New Roman"/>
              </a:rPr>
              <a:t>acquires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an 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external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layer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of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skeletal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muscle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called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Urethralis 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muscle</a:t>
            </a:r>
            <a:r>
              <a:rPr sz="2800" spc="1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26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655" algn="l"/>
              </a:tabLst>
            </a:pPr>
            <a:r>
              <a:rPr sz="2800" b="1" spc="-90" dirty="0">
                <a:latin typeface="Times New Roman"/>
                <a:cs typeface="Times New Roman"/>
              </a:rPr>
              <a:t>Tunica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70" dirty="0">
                <a:latin typeface="Times New Roman"/>
                <a:cs typeface="Times New Roman"/>
              </a:rPr>
              <a:t>serosa/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adventitia</a:t>
            </a:r>
            <a:r>
              <a:rPr sz="2800" spc="-10" dirty="0">
                <a:latin typeface="Times New Roman"/>
                <a:cs typeface="Times New Roman"/>
              </a:rPr>
              <a:t>: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is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fibrous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layer.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1143000"/>
            <a:ext cx="7397750" cy="5562600"/>
            <a:chOff x="1011924" y="487665"/>
            <a:chExt cx="7397750" cy="5637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924" y="487665"/>
              <a:ext cx="7397518" cy="56372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533399"/>
              <a:ext cx="7237476" cy="5486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7750" y="514349"/>
              <a:ext cx="7275830" cy="5524500"/>
            </a:xfrm>
            <a:custGeom>
              <a:avLst/>
              <a:gdLst/>
              <a:ahLst/>
              <a:cxnLst/>
              <a:rect l="l" t="t" r="r" b="b"/>
              <a:pathLst>
                <a:path w="7275830" h="5524500">
                  <a:moveTo>
                    <a:pt x="0" y="5524500"/>
                  </a:moveTo>
                  <a:lnTo>
                    <a:pt x="7275576" y="5524500"/>
                  </a:lnTo>
                  <a:lnTo>
                    <a:pt x="7275576" y="0"/>
                  </a:lnTo>
                  <a:lnTo>
                    <a:pt x="0" y="0"/>
                  </a:lnTo>
                  <a:lnTo>
                    <a:pt x="0" y="5524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927" y="259035"/>
            <a:ext cx="8703945" cy="6561455"/>
            <a:chOff x="249927" y="259035"/>
            <a:chExt cx="8703945" cy="6561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27" y="259035"/>
              <a:ext cx="4732037" cy="37582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04800"/>
              <a:ext cx="4572000" cy="36073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5750" y="285750"/>
              <a:ext cx="4610100" cy="3645535"/>
            </a:xfrm>
            <a:custGeom>
              <a:avLst/>
              <a:gdLst/>
              <a:ahLst/>
              <a:cxnLst/>
              <a:rect l="l" t="t" r="r" b="b"/>
              <a:pathLst>
                <a:path w="4610100" h="3645535">
                  <a:moveTo>
                    <a:pt x="0" y="3645407"/>
                  </a:moveTo>
                  <a:lnTo>
                    <a:pt x="4610100" y="3645407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364540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4024" y="3974595"/>
              <a:ext cx="4189476" cy="28453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8031" y="4038600"/>
              <a:ext cx="4011167" cy="2667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08981" y="4019550"/>
              <a:ext cx="4049395" cy="2705100"/>
            </a:xfrm>
            <a:custGeom>
              <a:avLst/>
              <a:gdLst/>
              <a:ahLst/>
              <a:cxnLst/>
              <a:rect l="l" t="t" r="r" b="b"/>
              <a:pathLst>
                <a:path w="4049395" h="2705100">
                  <a:moveTo>
                    <a:pt x="0" y="2705100"/>
                  </a:moveTo>
                  <a:lnTo>
                    <a:pt x="4049267" y="2705100"/>
                  </a:lnTo>
                  <a:lnTo>
                    <a:pt x="4049267" y="0"/>
                  </a:lnTo>
                  <a:lnTo>
                    <a:pt x="0" y="0"/>
                  </a:lnTo>
                  <a:lnTo>
                    <a:pt x="0" y="2705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6087" y="1967483"/>
              <a:ext cx="2068067" cy="23027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15712" y="1981961"/>
              <a:ext cx="1909445" cy="2058035"/>
            </a:xfrm>
            <a:custGeom>
              <a:avLst/>
              <a:gdLst/>
              <a:ahLst/>
              <a:cxnLst/>
              <a:rect l="l" t="t" r="r" b="b"/>
              <a:pathLst>
                <a:path w="1909445" h="2058035">
                  <a:moveTo>
                    <a:pt x="1754641" y="1886477"/>
                  </a:moveTo>
                  <a:lnTo>
                    <a:pt x="1747519" y="1888870"/>
                  </a:lnTo>
                  <a:lnTo>
                    <a:pt x="1741840" y="1893923"/>
                  </a:lnTo>
                  <a:lnTo>
                    <a:pt x="1738661" y="1900523"/>
                  </a:lnTo>
                  <a:lnTo>
                    <a:pt x="1738197" y="1907837"/>
                  </a:lnTo>
                  <a:lnTo>
                    <a:pt x="1740662" y="1915033"/>
                  </a:lnTo>
                  <a:lnTo>
                    <a:pt x="1823846" y="2057527"/>
                  </a:lnTo>
                  <a:lnTo>
                    <a:pt x="1845906" y="2019681"/>
                  </a:lnTo>
                  <a:lnTo>
                    <a:pt x="1804796" y="2019681"/>
                  </a:lnTo>
                  <a:lnTo>
                    <a:pt x="1804670" y="1949069"/>
                  </a:lnTo>
                  <a:lnTo>
                    <a:pt x="1773555" y="1895729"/>
                  </a:lnTo>
                  <a:lnTo>
                    <a:pt x="1768504" y="1890121"/>
                  </a:lnTo>
                  <a:lnTo>
                    <a:pt x="1761918" y="1886966"/>
                  </a:lnTo>
                  <a:lnTo>
                    <a:pt x="1754641" y="1886477"/>
                  </a:lnTo>
                  <a:close/>
                </a:path>
                <a:path w="1909445" h="2058035">
                  <a:moveTo>
                    <a:pt x="1804796" y="1949286"/>
                  </a:moveTo>
                  <a:lnTo>
                    <a:pt x="1804796" y="2019681"/>
                  </a:lnTo>
                  <a:lnTo>
                    <a:pt x="1842896" y="2019681"/>
                  </a:lnTo>
                  <a:lnTo>
                    <a:pt x="1842896" y="2010029"/>
                  </a:lnTo>
                  <a:lnTo>
                    <a:pt x="1807337" y="2010029"/>
                  </a:lnTo>
                  <a:lnTo>
                    <a:pt x="1823783" y="1981834"/>
                  </a:lnTo>
                  <a:lnTo>
                    <a:pt x="1804796" y="1949286"/>
                  </a:lnTo>
                  <a:close/>
                </a:path>
                <a:path w="1909445" h="2058035">
                  <a:moveTo>
                    <a:pt x="1892925" y="1886477"/>
                  </a:moveTo>
                  <a:lnTo>
                    <a:pt x="1885648" y="1886966"/>
                  </a:lnTo>
                  <a:lnTo>
                    <a:pt x="1879062" y="1890121"/>
                  </a:lnTo>
                  <a:lnTo>
                    <a:pt x="1874012" y="1895729"/>
                  </a:lnTo>
                  <a:lnTo>
                    <a:pt x="1842896" y="1949069"/>
                  </a:lnTo>
                  <a:lnTo>
                    <a:pt x="1842896" y="2019681"/>
                  </a:lnTo>
                  <a:lnTo>
                    <a:pt x="1845906" y="2019681"/>
                  </a:lnTo>
                  <a:lnTo>
                    <a:pt x="1906905" y="1915033"/>
                  </a:lnTo>
                  <a:lnTo>
                    <a:pt x="1909369" y="1907837"/>
                  </a:lnTo>
                  <a:lnTo>
                    <a:pt x="1908905" y="1900523"/>
                  </a:lnTo>
                  <a:lnTo>
                    <a:pt x="1905726" y="1893923"/>
                  </a:lnTo>
                  <a:lnTo>
                    <a:pt x="1900046" y="1888870"/>
                  </a:lnTo>
                  <a:lnTo>
                    <a:pt x="1892925" y="1886477"/>
                  </a:lnTo>
                  <a:close/>
                </a:path>
                <a:path w="1909445" h="2058035">
                  <a:moveTo>
                    <a:pt x="1823783" y="1981834"/>
                  </a:moveTo>
                  <a:lnTo>
                    <a:pt x="1807337" y="2010029"/>
                  </a:lnTo>
                  <a:lnTo>
                    <a:pt x="1840230" y="2010029"/>
                  </a:lnTo>
                  <a:lnTo>
                    <a:pt x="1823783" y="1981834"/>
                  </a:lnTo>
                  <a:close/>
                </a:path>
                <a:path w="1909445" h="2058035">
                  <a:moveTo>
                    <a:pt x="1842896" y="1949069"/>
                  </a:moveTo>
                  <a:lnTo>
                    <a:pt x="1823783" y="1981834"/>
                  </a:lnTo>
                  <a:lnTo>
                    <a:pt x="1840230" y="2010029"/>
                  </a:lnTo>
                  <a:lnTo>
                    <a:pt x="1842896" y="2010029"/>
                  </a:lnTo>
                  <a:lnTo>
                    <a:pt x="1842896" y="1949069"/>
                  </a:lnTo>
                  <a:close/>
                </a:path>
                <a:path w="1909445" h="2058035">
                  <a:moveTo>
                    <a:pt x="1804796" y="1028700"/>
                  </a:moveTo>
                  <a:lnTo>
                    <a:pt x="1804796" y="1949286"/>
                  </a:lnTo>
                  <a:lnTo>
                    <a:pt x="1823783" y="1981834"/>
                  </a:lnTo>
                  <a:lnTo>
                    <a:pt x="1842770" y="1949286"/>
                  </a:lnTo>
                  <a:lnTo>
                    <a:pt x="1842896" y="1047750"/>
                  </a:lnTo>
                  <a:lnTo>
                    <a:pt x="1823846" y="1047750"/>
                  </a:lnTo>
                  <a:lnTo>
                    <a:pt x="1804796" y="1028700"/>
                  </a:lnTo>
                  <a:close/>
                </a:path>
                <a:path w="1909445" h="2058035">
                  <a:moveTo>
                    <a:pt x="3810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1494" y="1036123"/>
                  </a:lnTo>
                  <a:lnTo>
                    <a:pt x="5572" y="1042177"/>
                  </a:lnTo>
                  <a:lnTo>
                    <a:pt x="11626" y="1046255"/>
                  </a:lnTo>
                  <a:lnTo>
                    <a:pt x="19050" y="1047750"/>
                  </a:lnTo>
                  <a:lnTo>
                    <a:pt x="1804796" y="1047750"/>
                  </a:lnTo>
                  <a:lnTo>
                    <a:pt x="1804796" y="1028700"/>
                  </a:lnTo>
                  <a:lnTo>
                    <a:pt x="38100" y="1028700"/>
                  </a:lnTo>
                  <a:lnTo>
                    <a:pt x="19050" y="1009650"/>
                  </a:lnTo>
                  <a:lnTo>
                    <a:pt x="38100" y="1009650"/>
                  </a:lnTo>
                  <a:lnTo>
                    <a:pt x="38100" y="0"/>
                  </a:lnTo>
                  <a:close/>
                </a:path>
                <a:path w="1909445" h="2058035">
                  <a:moveTo>
                    <a:pt x="1823846" y="1009650"/>
                  </a:moveTo>
                  <a:lnTo>
                    <a:pt x="38100" y="1009650"/>
                  </a:lnTo>
                  <a:lnTo>
                    <a:pt x="38100" y="1028700"/>
                  </a:lnTo>
                  <a:lnTo>
                    <a:pt x="1804796" y="1028700"/>
                  </a:lnTo>
                  <a:lnTo>
                    <a:pt x="1823846" y="1047750"/>
                  </a:lnTo>
                  <a:lnTo>
                    <a:pt x="1842896" y="1047750"/>
                  </a:lnTo>
                  <a:lnTo>
                    <a:pt x="1842896" y="1028700"/>
                  </a:lnTo>
                  <a:lnTo>
                    <a:pt x="1841384" y="1021276"/>
                  </a:lnTo>
                  <a:lnTo>
                    <a:pt x="1837277" y="1015222"/>
                  </a:lnTo>
                  <a:lnTo>
                    <a:pt x="1831216" y="1011144"/>
                  </a:lnTo>
                  <a:lnTo>
                    <a:pt x="1823846" y="1009650"/>
                  </a:lnTo>
                  <a:close/>
                </a:path>
                <a:path w="1909445" h="2058035">
                  <a:moveTo>
                    <a:pt x="38100" y="1009650"/>
                  </a:moveTo>
                  <a:lnTo>
                    <a:pt x="19050" y="1009650"/>
                  </a:lnTo>
                  <a:lnTo>
                    <a:pt x="38100" y="1028700"/>
                  </a:lnTo>
                  <a:lnTo>
                    <a:pt x="38100" y="100965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8575" y="1949195"/>
              <a:ext cx="780300" cy="1143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48962" y="1981961"/>
              <a:ext cx="685800" cy="1905"/>
            </a:xfrm>
            <a:custGeom>
              <a:avLst/>
              <a:gdLst/>
              <a:ahLst/>
              <a:cxnLst/>
              <a:rect l="l" t="t" r="r" b="b"/>
              <a:pathLst>
                <a:path w="685800" h="1905">
                  <a:moveTo>
                    <a:pt x="0" y="0"/>
                  </a:moveTo>
                  <a:lnTo>
                    <a:pt x="685800" y="1650"/>
                  </a:lnTo>
                </a:path>
              </a:pathLst>
            </a:custGeom>
            <a:ln w="38100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457200"/>
            <a:ext cx="8305800" cy="6019800"/>
          </a:xfrm>
          <a:custGeom>
            <a:avLst/>
            <a:gdLst/>
            <a:ahLst/>
            <a:cxnLst/>
            <a:rect l="l" t="t" r="r" b="b"/>
            <a:pathLst>
              <a:path w="8305800" h="6019800">
                <a:moveTo>
                  <a:pt x="0" y="6019800"/>
                </a:moveTo>
                <a:lnTo>
                  <a:pt x="8305800" y="6019800"/>
                </a:lnTo>
                <a:lnTo>
                  <a:pt x="83058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414274"/>
            <a:ext cx="8148955" cy="58102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715" indent="-27432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  <a:tab pos="1530350" algn="l"/>
                <a:tab pos="1856739" algn="l"/>
                <a:tab pos="2646680" algn="l"/>
                <a:tab pos="3094355" algn="l"/>
                <a:tab pos="3478529" algn="l"/>
                <a:tab pos="4605020" algn="l"/>
                <a:tab pos="5502910" algn="l"/>
                <a:tab pos="6275070" algn="l"/>
                <a:tab pos="7305675" algn="l"/>
              </a:tabLst>
            </a:pPr>
            <a:r>
              <a:rPr sz="2600" b="1" spc="-280" dirty="0">
                <a:latin typeface="Times New Roman"/>
                <a:cs typeface="Times New Roman"/>
              </a:rPr>
              <a:t>C</a:t>
            </a:r>
            <a:r>
              <a:rPr sz="2600" b="1" spc="-155" dirty="0">
                <a:latin typeface="Times New Roman"/>
                <a:cs typeface="Times New Roman"/>
              </a:rPr>
              <a:t>a</a:t>
            </a:r>
            <a:r>
              <a:rPr sz="2600" b="1" dirty="0">
                <a:latin typeface="Times New Roman"/>
                <a:cs typeface="Times New Roman"/>
              </a:rPr>
              <a:t>ps</a:t>
            </a:r>
            <a:r>
              <a:rPr sz="2600" b="1" spc="-10" dirty="0">
                <a:latin typeface="Times New Roman"/>
                <a:cs typeface="Times New Roman"/>
              </a:rPr>
              <a:t>u</a:t>
            </a:r>
            <a:r>
              <a:rPr sz="2600" b="1" spc="50" dirty="0">
                <a:latin typeface="Times New Roman"/>
                <a:cs typeface="Times New Roman"/>
              </a:rPr>
              <a:t>le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5" dirty="0">
                <a:latin typeface="Times New Roman"/>
                <a:cs typeface="Times New Roman"/>
              </a:rPr>
              <a:t>mad</a:t>
            </a:r>
            <a:r>
              <a:rPr sz="2600" spc="-114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14" dirty="0">
                <a:latin typeface="Times New Roman"/>
                <a:cs typeface="Times New Roman"/>
              </a:rPr>
              <a:t>u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75" dirty="0">
                <a:latin typeface="Times New Roman"/>
                <a:cs typeface="Times New Roman"/>
              </a:rPr>
              <a:t>o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llage</a:t>
            </a:r>
            <a:r>
              <a:rPr sz="2600" spc="-17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75" dirty="0">
                <a:latin typeface="Times New Roman"/>
                <a:cs typeface="Times New Roman"/>
              </a:rPr>
              <a:t>f</a:t>
            </a:r>
            <a:r>
              <a:rPr sz="2600" spc="-135" dirty="0">
                <a:latin typeface="Times New Roman"/>
                <a:cs typeface="Times New Roman"/>
              </a:rPr>
              <a:t>i</a:t>
            </a:r>
            <a:r>
              <a:rPr sz="2600" spc="-75" dirty="0">
                <a:latin typeface="Times New Roman"/>
                <a:cs typeface="Times New Roman"/>
              </a:rPr>
              <a:t>be</a:t>
            </a:r>
            <a:r>
              <a:rPr sz="2600" spc="-5" dirty="0">
                <a:latin typeface="Times New Roman"/>
                <a:cs typeface="Times New Roman"/>
              </a:rPr>
              <a:t>r</a:t>
            </a:r>
            <a:r>
              <a:rPr sz="2600" spc="-45" dirty="0">
                <a:latin typeface="Times New Roman"/>
                <a:cs typeface="Times New Roman"/>
              </a:rPr>
              <a:t>s,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40" dirty="0">
                <a:latin typeface="Times New Roman"/>
                <a:cs typeface="Times New Roman"/>
              </a:rPr>
              <a:t>some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45" dirty="0">
                <a:latin typeface="Times New Roman"/>
                <a:cs typeface="Times New Roman"/>
              </a:rPr>
              <a:t>smo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th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75" dirty="0">
                <a:latin typeface="Times New Roman"/>
                <a:cs typeface="Times New Roman"/>
              </a:rPr>
              <a:t>m</a:t>
            </a:r>
            <a:r>
              <a:rPr sz="2600" spc="-155" dirty="0">
                <a:latin typeface="Times New Roman"/>
                <a:cs typeface="Times New Roman"/>
              </a:rPr>
              <a:t>us</a:t>
            </a:r>
            <a:r>
              <a:rPr sz="2600" spc="-170" dirty="0">
                <a:latin typeface="Times New Roman"/>
                <a:cs typeface="Times New Roman"/>
              </a:rPr>
              <a:t>c</a:t>
            </a:r>
            <a:r>
              <a:rPr sz="2600" spc="-90" dirty="0">
                <a:latin typeface="Times New Roman"/>
                <a:cs typeface="Times New Roman"/>
              </a:rPr>
              <a:t>le  </a:t>
            </a:r>
            <a:r>
              <a:rPr sz="2600" spc="-110" dirty="0">
                <a:latin typeface="Times New Roman"/>
                <a:cs typeface="Times New Roman"/>
              </a:rPr>
              <a:t>fibe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b</a:t>
            </a:r>
            <a:r>
              <a:rPr sz="2600" spc="-100" dirty="0">
                <a:latin typeface="Times New Roman"/>
                <a:cs typeface="Times New Roman"/>
              </a:rPr>
              <a:t>lo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05" dirty="0">
                <a:latin typeface="Times New Roman"/>
                <a:cs typeface="Times New Roman"/>
              </a:rPr>
              <a:t>pilla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ie</a:t>
            </a:r>
            <a:r>
              <a:rPr sz="2600" spc="-195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715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b="1" spc="-60" dirty="0">
                <a:latin typeface="Times New Roman"/>
                <a:cs typeface="Times New Roman"/>
              </a:rPr>
              <a:t>Parenchyma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consists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millions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nephrons</a:t>
            </a:r>
            <a:r>
              <a:rPr sz="2600" spc="25" dirty="0">
                <a:latin typeface="Times New Roman"/>
                <a:cs typeface="Times New Roman"/>
              </a:rPr>
              <a:t>,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branches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renal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arteries,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veins,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lymphatics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nerves.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Nephrons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structural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functional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unit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kidney.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Nephrons</a:t>
            </a:r>
            <a:r>
              <a:rPr sz="2600" b="1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can</a:t>
            </a:r>
            <a:r>
              <a:rPr sz="2600" b="1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be</a:t>
            </a:r>
            <a:r>
              <a:rPr sz="2600" b="1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classified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65" dirty="0">
                <a:latin typeface="Times New Roman"/>
                <a:cs typeface="Times New Roman"/>
              </a:rPr>
              <a:t>On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basis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location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their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glomeruli:</a:t>
            </a:r>
            <a:endParaRPr sz="2600">
              <a:latin typeface="Times New Roman"/>
              <a:cs typeface="Times New Roman"/>
            </a:endParaRPr>
          </a:p>
          <a:p>
            <a:pPr marL="561340" lvl="1" indent="-229870">
              <a:lnSpc>
                <a:spcPct val="100000"/>
              </a:lnSpc>
              <a:spcBef>
                <a:spcPts val="125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975" algn="l"/>
              </a:tabLst>
            </a:pPr>
            <a:r>
              <a:rPr sz="2400" spc="-130" dirty="0">
                <a:latin typeface="Times New Roman"/>
                <a:cs typeface="Times New Roman"/>
              </a:rPr>
              <a:t>Superficial</a:t>
            </a:r>
            <a:r>
              <a:rPr sz="2400" spc="-75" dirty="0">
                <a:latin typeface="Times New Roman"/>
                <a:cs typeface="Times New Roman"/>
              </a:rPr>
              <a:t> (n</a:t>
            </a:r>
            <a:r>
              <a:rPr sz="2400" spc="-85" dirty="0">
                <a:latin typeface="Times New Roman"/>
                <a:cs typeface="Times New Roman"/>
              </a:rPr>
              <a:t>ear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caps</a:t>
            </a:r>
            <a:r>
              <a:rPr sz="2400" spc="-155" dirty="0">
                <a:latin typeface="Times New Roman"/>
                <a:cs typeface="Times New Roman"/>
              </a:rPr>
              <a:t>u</a:t>
            </a:r>
            <a:r>
              <a:rPr sz="2400" spc="-85" dirty="0">
                <a:latin typeface="Times New Roman"/>
                <a:cs typeface="Times New Roman"/>
              </a:rPr>
              <a:t>le)</a:t>
            </a:r>
            <a:endParaRPr sz="2400">
              <a:latin typeface="Times New Roman"/>
              <a:cs typeface="Times New Roman"/>
            </a:endParaRPr>
          </a:p>
          <a:p>
            <a:pPr marL="561340" lvl="1" indent="-229870">
              <a:lnSpc>
                <a:spcPct val="100000"/>
              </a:lnSpc>
              <a:spcBef>
                <a:spcPts val="110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975" algn="l"/>
              </a:tabLst>
            </a:pPr>
            <a:r>
              <a:rPr sz="2400" spc="-170" dirty="0">
                <a:latin typeface="Times New Roman"/>
                <a:cs typeface="Times New Roman"/>
              </a:rPr>
              <a:t>Mid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co</a:t>
            </a:r>
            <a:r>
              <a:rPr sz="2400" spc="25" dirty="0">
                <a:latin typeface="Times New Roman"/>
                <a:cs typeface="Times New Roman"/>
              </a:rPr>
              <a:t>r</a:t>
            </a:r>
            <a:r>
              <a:rPr sz="2400" spc="-105" dirty="0">
                <a:latin typeface="Times New Roman"/>
                <a:cs typeface="Times New Roman"/>
              </a:rPr>
              <a:t>tical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(</a:t>
            </a:r>
            <a:r>
              <a:rPr sz="2400" spc="-85" dirty="0">
                <a:latin typeface="Times New Roman"/>
                <a:cs typeface="Times New Roman"/>
              </a:rPr>
              <a:t>near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med</a:t>
            </a:r>
            <a:r>
              <a:rPr sz="2400" spc="-95" dirty="0">
                <a:latin typeface="Times New Roman"/>
                <a:cs typeface="Times New Roman"/>
              </a:rPr>
              <a:t>u</a:t>
            </a:r>
            <a:r>
              <a:rPr sz="2400" spc="35" dirty="0">
                <a:latin typeface="Times New Roman"/>
                <a:cs typeface="Times New Roman"/>
              </a:rPr>
              <a:t>lla/</a:t>
            </a:r>
            <a:r>
              <a:rPr sz="2400" spc="-120" dirty="0">
                <a:latin typeface="Times New Roman"/>
                <a:cs typeface="Times New Roman"/>
              </a:rPr>
              <a:t>J</a:t>
            </a:r>
            <a:r>
              <a:rPr sz="2400" spc="-145" dirty="0">
                <a:latin typeface="Times New Roman"/>
                <a:cs typeface="Times New Roman"/>
              </a:rPr>
              <a:t>u</a:t>
            </a:r>
            <a:r>
              <a:rPr sz="2400" spc="-100" dirty="0">
                <a:latin typeface="Times New Roman"/>
                <a:cs typeface="Times New Roman"/>
              </a:rPr>
              <a:t>xtamedu</a:t>
            </a:r>
            <a:r>
              <a:rPr sz="2400" spc="-95" dirty="0">
                <a:latin typeface="Times New Roman"/>
                <a:cs typeface="Times New Roman"/>
              </a:rPr>
              <a:t>lla</a:t>
            </a:r>
            <a:r>
              <a:rPr sz="2400" spc="-70" dirty="0">
                <a:latin typeface="Times New Roman"/>
                <a:cs typeface="Times New Roman"/>
              </a:rPr>
              <a:t>r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7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65" dirty="0">
                <a:latin typeface="Times New Roman"/>
                <a:cs typeface="Times New Roman"/>
              </a:rPr>
              <a:t>On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basis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length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75" dirty="0">
                <a:latin typeface="Times New Roman"/>
                <a:cs typeface="Times New Roman"/>
              </a:rPr>
              <a:t>loop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henle:</a:t>
            </a:r>
            <a:endParaRPr sz="2600">
              <a:latin typeface="Times New Roman"/>
              <a:cs typeface="Times New Roman"/>
            </a:endParaRPr>
          </a:p>
          <a:p>
            <a:pPr marL="561340" marR="5080" lvl="1" indent="-229235" algn="just">
              <a:lnSpc>
                <a:spcPct val="90100"/>
              </a:lnSpc>
              <a:spcBef>
                <a:spcPts val="425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975" algn="l"/>
              </a:tabLst>
            </a:pPr>
            <a:r>
              <a:rPr sz="2400" spc="-90" dirty="0">
                <a:latin typeface="Times New Roman"/>
                <a:cs typeface="Times New Roman"/>
              </a:rPr>
              <a:t>Short </a:t>
            </a:r>
            <a:r>
              <a:rPr sz="2400" spc="-95" dirty="0">
                <a:latin typeface="Times New Roman"/>
                <a:cs typeface="Times New Roman"/>
              </a:rPr>
              <a:t>looped- </a:t>
            </a:r>
            <a:r>
              <a:rPr sz="2400" spc="-120" dirty="0">
                <a:latin typeface="Times New Roman"/>
                <a:cs typeface="Times New Roman"/>
              </a:rPr>
              <a:t>generally </a:t>
            </a:r>
            <a:r>
              <a:rPr sz="2400" spc="-195" dirty="0">
                <a:latin typeface="Times New Roman"/>
                <a:cs typeface="Times New Roman"/>
              </a:rPr>
              <a:t>have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superficial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20" dirty="0">
                <a:latin typeface="Times New Roman"/>
                <a:cs typeface="Times New Roman"/>
              </a:rPr>
              <a:t>mid </a:t>
            </a:r>
            <a:r>
              <a:rPr sz="2400" spc="-85" dirty="0">
                <a:latin typeface="Times New Roman"/>
                <a:cs typeface="Times New Roman"/>
              </a:rPr>
              <a:t>cortical </a:t>
            </a:r>
            <a:r>
              <a:rPr sz="2400" spc="-100" dirty="0">
                <a:latin typeface="Times New Roman"/>
                <a:cs typeface="Times New Roman"/>
              </a:rPr>
              <a:t>glomeruli 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tubules </a:t>
            </a:r>
            <a:r>
              <a:rPr sz="2400" spc="-80" dirty="0">
                <a:latin typeface="Times New Roman"/>
                <a:cs typeface="Times New Roman"/>
              </a:rPr>
              <a:t>extend </a:t>
            </a:r>
            <a:r>
              <a:rPr sz="2400" spc="-140" dirty="0">
                <a:latin typeface="Times New Roman"/>
                <a:cs typeface="Times New Roman"/>
              </a:rPr>
              <a:t>only </a:t>
            </a:r>
            <a:r>
              <a:rPr sz="2400" spc="-75" dirty="0">
                <a:latin typeface="Times New Roman"/>
                <a:cs typeface="Times New Roman"/>
              </a:rPr>
              <a:t>into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50" dirty="0">
                <a:latin typeface="Times New Roman"/>
                <a:cs typeface="Times New Roman"/>
              </a:rPr>
              <a:t>outer </a:t>
            </a:r>
            <a:r>
              <a:rPr sz="2400" spc="-120" dirty="0">
                <a:latin typeface="Times New Roman"/>
                <a:cs typeface="Times New Roman"/>
              </a:rPr>
              <a:t>medulla </a:t>
            </a:r>
            <a:r>
              <a:rPr sz="2400" spc="-100" dirty="0">
                <a:latin typeface="Times New Roman"/>
                <a:cs typeface="Times New Roman"/>
              </a:rPr>
              <a:t>before </a:t>
            </a:r>
            <a:r>
              <a:rPr sz="2400" spc="-45" dirty="0">
                <a:latin typeface="Times New Roman"/>
                <a:cs typeface="Times New Roman"/>
              </a:rPr>
              <a:t>it </a:t>
            </a:r>
            <a:r>
              <a:rPr sz="2400" spc="-95" dirty="0">
                <a:latin typeface="Times New Roman"/>
                <a:cs typeface="Times New Roman"/>
              </a:rPr>
              <a:t>reflects 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ba</a:t>
            </a:r>
            <a:r>
              <a:rPr sz="2400" spc="-100" dirty="0">
                <a:latin typeface="Times New Roman"/>
                <a:cs typeface="Times New Roman"/>
              </a:rPr>
              <a:t>c</a:t>
            </a:r>
            <a:r>
              <a:rPr sz="2400" spc="-150" dirty="0">
                <a:latin typeface="Times New Roman"/>
                <a:cs typeface="Times New Roman"/>
              </a:rPr>
              <a:t>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into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co</a:t>
            </a:r>
            <a:r>
              <a:rPr sz="2400" spc="25" dirty="0">
                <a:latin typeface="Times New Roman"/>
                <a:cs typeface="Times New Roman"/>
              </a:rPr>
              <a:t>r</a:t>
            </a:r>
            <a:r>
              <a:rPr sz="2400" spc="-55" dirty="0">
                <a:latin typeface="Times New Roman"/>
                <a:cs typeface="Times New Roman"/>
              </a:rPr>
              <a:t>tex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561340" marR="6350" lvl="1" indent="-229235" algn="just">
              <a:lnSpc>
                <a:spcPts val="2590"/>
              </a:lnSpc>
              <a:spcBef>
                <a:spcPts val="434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975" algn="l"/>
              </a:tabLst>
            </a:pPr>
            <a:r>
              <a:rPr sz="2400" spc="-170" dirty="0">
                <a:latin typeface="Times New Roman"/>
                <a:cs typeface="Times New Roman"/>
              </a:rPr>
              <a:t>Long </a:t>
            </a:r>
            <a:r>
              <a:rPr sz="2400" spc="-95" dirty="0">
                <a:latin typeface="Times New Roman"/>
                <a:cs typeface="Times New Roman"/>
              </a:rPr>
              <a:t>looped- </a:t>
            </a:r>
            <a:r>
              <a:rPr sz="2400" spc="-190" dirty="0">
                <a:latin typeface="Times New Roman"/>
                <a:cs typeface="Times New Roman"/>
              </a:rPr>
              <a:t>have </a:t>
            </a:r>
            <a:r>
              <a:rPr sz="2400" spc="-105" dirty="0">
                <a:latin typeface="Times New Roman"/>
                <a:cs typeface="Times New Roman"/>
              </a:rPr>
              <a:t>juxtamedullary </a:t>
            </a:r>
            <a:r>
              <a:rPr sz="2400" spc="-100" dirty="0">
                <a:latin typeface="Times New Roman"/>
                <a:cs typeface="Times New Roman"/>
              </a:rPr>
              <a:t>glomeruli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05" dirty="0">
                <a:latin typeface="Times New Roman"/>
                <a:cs typeface="Times New Roman"/>
              </a:rPr>
              <a:t>tubules </a:t>
            </a:r>
            <a:r>
              <a:rPr sz="2400" spc="-80" dirty="0">
                <a:latin typeface="Times New Roman"/>
                <a:cs typeface="Times New Roman"/>
              </a:rPr>
              <a:t>extend </a:t>
            </a:r>
            <a:r>
              <a:rPr sz="2400" spc="-75" dirty="0">
                <a:latin typeface="Times New Roman"/>
                <a:cs typeface="Times New Roman"/>
              </a:rPr>
              <a:t>into 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inner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medulla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before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reflecting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back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into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cortex.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7128" y="487675"/>
            <a:ext cx="7739380" cy="5942330"/>
            <a:chOff x="707128" y="487675"/>
            <a:chExt cx="7739380" cy="5942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28" y="487675"/>
              <a:ext cx="7738886" cy="59420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533399"/>
              <a:ext cx="7578852" cy="5791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2950" y="514349"/>
              <a:ext cx="7617459" cy="5829300"/>
            </a:xfrm>
            <a:custGeom>
              <a:avLst/>
              <a:gdLst/>
              <a:ahLst/>
              <a:cxnLst/>
              <a:rect l="l" t="t" r="r" b="b"/>
              <a:pathLst>
                <a:path w="7617459" h="5829300">
                  <a:moveTo>
                    <a:pt x="0" y="5829300"/>
                  </a:moveTo>
                  <a:lnTo>
                    <a:pt x="7616952" y="5829300"/>
                  </a:lnTo>
                  <a:lnTo>
                    <a:pt x="7616952" y="0"/>
                  </a:lnTo>
                  <a:lnTo>
                    <a:pt x="0" y="0"/>
                  </a:lnTo>
                  <a:lnTo>
                    <a:pt x="0" y="5829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520699"/>
            <a:ext cx="5109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Nephrons</a:t>
            </a:r>
            <a:r>
              <a:rPr sz="4000" spc="-45" dirty="0"/>
              <a:t> </a:t>
            </a:r>
            <a:r>
              <a:rPr sz="4000" spc="-35" dirty="0"/>
              <a:t>comprises</a:t>
            </a:r>
            <a:r>
              <a:rPr sz="4000" spc="-40" dirty="0"/>
              <a:t> </a:t>
            </a:r>
            <a:r>
              <a:rPr sz="4000" spc="-20" dirty="0"/>
              <a:t>of: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09600" y="1295400"/>
            <a:ext cx="8077200" cy="4724400"/>
          </a:xfrm>
          <a:custGeom>
            <a:avLst/>
            <a:gdLst/>
            <a:ahLst/>
            <a:cxnLst/>
            <a:rect l="l" t="t" r="r" b="b"/>
            <a:pathLst>
              <a:path w="8077200" h="4724400">
                <a:moveTo>
                  <a:pt x="0" y="4724400"/>
                </a:moveTo>
                <a:lnTo>
                  <a:pt x="8077200" y="4724400"/>
                </a:lnTo>
                <a:lnTo>
                  <a:pt x="80772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232097"/>
            <a:ext cx="4719320" cy="452183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21945" indent="-309880">
              <a:lnSpc>
                <a:spcPct val="100000"/>
              </a:lnSpc>
              <a:spcBef>
                <a:spcPts val="490"/>
              </a:spcBef>
              <a:buFont typeface="Times New Roman"/>
              <a:buAutoNum type="arabicPeriod"/>
              <a:tabLst>
                <a:tab pos="322580" algn="l"/>
              </a:tabLst>
            </a:pPr>
            <a:r>
              <a:rPr sz="2600" b="1" spc="-35" dirty="0">
                <a:latin typeface="Times New Roman"/>
                <a:cs typeface="Times New Roman"/>
              </a:rPr>
              <a:t>Renal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corpuscles</a:t>
            </a:r>
            <a:endParaRPr sz="26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4615"/>
              <a:buFont typeface="Segoe UI Symbol"/>
              <a:buChar char="⚫"/>
              <a:tabLst>
                <a:tab pos="561975" algn="l"/>
              </a:tabLst>
            </a:pPr>
            <a:r>
              <a:rPr sz="2600" spc="-110" dirty="0">
                <a:latin typeface="Times New Roman"/>
                <a:cs typeface="Times New Roman"/>
              </a:rPr>
              <a:t>Glomerulus</a:t>
            </a:r>
            <a:endParaRPr sz="2600">
              <a:latin typeface="Times New Roman"/>
              <a:cs typeface="Times New Roman"/>
            </a:endParaRPr>
          </a:p>
          <a:p>
            <a:pPr marL="1109980" lvl="2" indent="-229235">
              <a:lnSpc>
                <a:spcPct val="100000"/>
              </a:lnSpc>
              <a:spcBef>
                <a:spcPts val="414"/>
              </a:spcBef>
              <a:buClr>
                <a:srgbClr val="A18E6A"/>
              </a:buClr>
              <a:buSzPct val="78846"/>
              <a:buFont typeface="Segoe UI Symbol"/>
              <a:buChar char="⚫"/>
              <a:tabLst>
                <a:tab pos="1110615" algn="l"/>
              </a:tabLst>
            </a:pPr>
            <a:r>
              <a:rPr sz="2600" spc="-125" dirty="0">
                <a:latin typeface="Times New Roman"/>
                <a:cs typeface="Times New Roman"/>
              </a:rPr>
              <a:t>Gl</a:t>
            </a:r>
            <a:r>
              <a:rPr sz="2600" spc="-135" dirty="0">
                <a:latin typeface="Times New Roman"/>
                <a:cs typeface="Times New Roman"/>
              </a:rPr>
              <a:t>o</a:t>
            </a:r>
            <a:r>
              <a:rPr sz="2600" spc="-90" dirty="0">
                <a:latin typeface="Times New Roman"/>
                <a:cs typeface="Times New Roman"/>
              </a:rPr>
              <a:t>me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ul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05" dirty="0">
                <a:latin typeface="Times New Roman"/>
                <a:cs typeface="Times New Roman"/>
              </a:rPr>
              <a:t>pilla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145" dirty="0">
                <a:latin typeface="Times New Roman"/>
                <a:cs typeface="Times New Roman"/>
              </a:rPr>
              <a:t>ies</a:t>
            </a:r>
            <a:endParaRPr sz="2600">
              <a:latin typeface="Times New Roman"/>
              <a:cs typeface="Times New Roman"/>
            </a:endParaRPr>
          </a:p>
          <a:p>
            <a:pPr marL="1109980" lvl="2" indent="-229235">
              <a:lnSpc>
                <a:spcPct val="100000"/>
              </a:lnSpc>
              <a:spcBef>
                <a:spcPts val="395"/>
              </a:spcBef>
              <a:buClr>
                <a:srgbClr val="A18E6A"/>
              </a:buClr>
              <a:buSzPct val="78846"/>
              <a:buFont typeface="Segoe UI Symbol"/>
              <a:buChar char="⚫"/>
              <a:tabLst>
                <a:tab pos="1110615" algn="l"/>
              </a:tabLst>
            </a:pPr>
            <a:r>
              <a:rPr sz="2600" spc="-180" dirty="0">
                <a:latin typeface="Times New Roman"/>
                <a:cs typeface="Times New Roman"/>
              </a:rPr>
              <a:t>Mesangiam</a:t>
            </a:r>
            <a:endParaRPr sz="2600">
              <a:latin typeface="Times New Roman"/>
              <a:cs typeface="Times New Roman"/>
            </a:endParaRPr>
          </a:p>
          <a:p>
            <a:pPr marL="561340" marR="1998980" lvl="1" indent="-561975" algn="r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4615"/>
              <a:buFont typeface="Segoe UI Symbol"/>
              <a:buChar char="⚫"/>
              <a:tabLst>
                <a:tab pos="561975" algn="l"/>
              </a:tabLst>
            </a:pPr>
            <a:r>
              <a:rPr sz="2600" spc="-295" dirty="0">
                <a:latin typeface="Times New Roman"/>
                <a:cs typeface="Times New Roman"/>
              </a:rPr>
              <a:t>B</a:t>
            </a:r>
            <a:r>
              <a:rPr sz="2600" spc="-300" dirty="0">
                <a:latin typeface="Times New Roman"/>
                <a:cs typeface="Times New Roman"/>
              </a:rPr>
              <a:t>o</a:t>
            </a:r>
            <a:r>
              <a:rPr sz="2600" spc="-155" dirty="0">
                <a:latin typeface="Times New Roman"/>
                <a:cs typeface="Times New Roman"/>
              </a:rPr>
              <a:t>wman</a:t>
            </a:r>
            <a:r>
              <a:rPr sz="2600" spc="-350" dirty="0">
                <a:latin typeface="Times New Roman"/>
                <a:cs typeface="Times New Roman"/>
              </a:rPr>
              <a:t>’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ps</a:t>
            </a:r>
            <a:r>
              <a:rPr sz="2600" spc="-160" dirty="0">
                <a:latin typeface="Times New Roman"/>
                <a:cs typeface="Times New Roman"/>
              </a:rPr>
              <a:t>u</a:t>
            </a:r>
            <a:r>
              <a:rPr sz="2600" spc="-105" dirty="0">
                <a:latin typeface="Times New Roman"/>
                <a:cs typeface="Times New Roman"/>
              </a:rPr>
              <a:t>le</a:t>
            </a:r>
            <a:endParaRPr sz="2600">
              <a:latin typeface="Times New Roman"/>
              <a:cs typeface="Times New Roman"/>
            </a:endParaRPr>
          </a:p>
          <a:p>
            <a:pPr marL="228600" marR="2052955" lvl="2" indent="-228600" algn="r">
              <a:lnSpc>
                <a:spcPct val="100000"/>
              </a:lnSpc>
              <a:spcBef>
                <a:spcPts val="409"/>
              </a:spcBef>
              <a:buClr>
                <a:srgbClr val="A18E6A"/>
              </a:buClr>
              <a:buSzPct val="78846"/>
              <a:buFont typeface="Segoe UI Symbol"/>
              <a:buChar char="⚫"/>
              <a:tabLst>
                <a:tab pos="228600" algn="l"/>
              </a:tabLst>
            </a:pPr>
            <a:r>
              <a:rPr sz="2600" spc="-200" dirty="0">
                <a:latin typeface="Times New Roman"/>
                <a:cs typeface="Times New Roman"/>
              </a:rPr>
              <a:t>P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ietal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</a:t>
            </a:r>
            <a:r>
              <a:rPr sz="2600" spc="-285" dirty="0">
                <a:latin typeface="Times New Roman"/>
                <a:cs typeface="Times New Roman"/>
              </a:rPr>
              <a:t>a</a:t>
            </a:r>
            <a:r>
              <a:rPr sz="2600" spc="-260" dirty="0">
                <a:latin typeface="Times New Roman"/>
                <a:cs typeface="Times New Roman"/>
              </a:rPr>
              <a:t>y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endParaRPr sz="2600">
              <a:latin typeface="Times New Roman"/>
              <a:cs typeface="Times New Roman"/>
            </a:endParaRPr>
          </a:p>
          <a:p>
            <a:pPr marL="228600" marR="2011680" lvl="2" indent="-228600" algn="r">
              <a:lnSpc>
                <a:spcPct val="100000"/>
              </a:lnSpc>
              <a:spcBef>
                <a:spcPts val="395"/>
              </a:spcBef>
              <a:buClr>
                <a:srgbClr val="A18E6A"/>
              </a:buClr>
              <a:buSzPct val="78846"/>
              <a:buFont typeface="Segoe UI Symbol"/>
              <a:buChar char="⚫"/>
              <a:tabLst>
                <a:tab pos="228600" algn="l"/>
              </a:tabLst>
            </a:pPr>
            <a:r>
              <a:rPr sz="2600" spc="-370" dirty="0">
                <a:latin typeface="Times New Roman"/>
                <a:cs typeface="Times New Roman"/>
              </a:rPr>
              <a:t>V</a:t>
            </a:r>
            <a:r>
              <a:rPr sz="2600" spc="-125" dirty="0">
                <a:latin typeface="Times New Roman"/>
                <a:cs typeface="Times New Roman"/>
              </a:rPr>
              <a:t>isceral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</a:t>
            </a:r>
            <a:r>
              <a:rPr sz="2600" spc="-285" dirty="0">
                <a:latin typeface="Times New Roman"/>
                <a:cs typeface="Times New Roman"/>
              </a:rPr>
              <a:t>a</a:t>
            </a:r>
            <a:r>
              <a:rPr sz="2600" spc="-260" dirty="0">
                <a:latin typeface="Times New Roman"/>
                <a:cs typeface="Times New Roman"/>
              </a:rPr>
              <a:t>y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endParaRPr sz="2600">
              <a:latin typeface="Times New Roman"/>
              <a:cs typeface="Times New Roman"/>
            </a:endParaRPr>
          </a:p>
          <a:p>
            <a:pPr marL="297180" marR="2007870" indent="-297180" algn="r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97180" algn="l"/>
              </a:tabLst>
            </a:pPr>
            <a:r>
              <a:rPr sz="2600" b="1" spc="-25" dirty="0">
                <a:latin typeface="Times New Roman"/>
                <a:cs typeface="Times New Roman"/>
              </a:rPr>
              <a:t>Proximal</a:t>
            </a:r>
            <a:r>
              <a:rPr sz="2600" b="1" spc="-135" dirty="0">
                <a:latin typeface="Times New Roman"/>
                <a:cs typeface="Times New Roman"/>
              </a:rPr>
              <a:t> </a:t>
            </a:r>
            <a:r>
              <a:rPr sz="2600" b="1" spc="10" dirty="0">
                <a:latin typeface="Times New Roman"/>
                <a:cs typeface="Times New Roman"/>
              </a:rPr>
              <a:t>tubules</a:t>
            </a:r>
            <a:endParaRPr sz="26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4615"/>
              <a:buFont typeface="Segoe UI Symbol"/>
              <a:buChar char="⚫"/>
              <a:tabLst>
                <a:tab pos="561975" algn="l"/>
              </a:tabLst>
            </a:pPr>
            <a:r>
              <a:rPr sz="2600" spc="-70" dirty="0">
                <a:latin typeface="Times New Roman"/>
                <a:cs typeface="Times New Roman"/>
              </a:rPr>
              <a:t>P</a:t>
            </a:r>
            <a:r>
              <a:rPr sz="2600" spc="-65" dirty="0">
                <a:latin typeface="Times New Roman"/>
                <a:cs typeface="Times New Roman"/>
              </a:rPr>
              <a:t>r</a:t>
            </a:r>
            <a:r>
              <a:rPr sz="2600" spc="-155" dirty="0">
                <a:latin typeface="Times New Roman"/>
                <a:cs typeface="Times New Roman"/>
              </a:rPr>
              <a:t>oxim</a:t>
            </a:r>
            <a:r>
              <a:rPr sz="2600" spc="-140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5" dirty="0">
                <a:latin typeface="Times New Roman"/>
                <a:cs typeface="Times New Roman"/>
              </a:rPr>
              <a:t>o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95" dirty="0">
                <a:latin typeface="Times New Roman"/>
                <a:cs typeface="Times New Roman"/>
              </a:rPr>
              <a:t>ol</a:t>
            </a:r>
            <a:r>
              <a:rPr sz="2600" spc="-140" dirty="0">
                <a:latin typeface="Times New Roman"/>
                <a:cs typeface="Times New Roman"/>
              </a:rPr>
              <a:t>u</a:t>
            </a:r>
            <a:r>
              <a:rPr sz="2600" spc="-55" dirty="0">
                <a:latin typeface="Times New Roman"/>
                <a:cs typeface="Times New Roman"/>
              </a:rPr>
              <a:t>ted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u</a:t>
            </a:r>
            <a:r>
              <a:rPr sz="2600" spc="-165" dirty="0">
                <a:latin typeface="Times New Roman"/>
                <a:cs typeface="Times New Roman"/>
              </a:rPr>
              <a:t>b</a:t>
            </a:r>
            <a:r>
              <a:rPr sz="2600" spc="-100" dirty="0">
                <a:latin typeface="Times New Roman"/>
                <a:cs typeface="Times New Roman"/>
              </a:rPr>
              <a:t>ule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(P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90" dirty="0">
                <a:latin typeface="Times New Roman"/>
                <a:cs typeface="Times New Roman"/>
              </a:rPr>
              <a:t>T)</a:t>
            </a:r>
            <a:endParaRPr sz="26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414"/>
              </a:spcBef>
              <a:buClr>
                <a:srgbClr val="9B2C1F"/>
              </a:buClr>
              <a:buSzPct val="84615"/>
              <a:buFont typeface="Segoe UI Symbol"/>
              <a:buChar char="⚫"/>
              <a:tabLst>
                <a:tab pos="561975" algn="l"/>
              </a:tabLst>
            </a:pPr>
            <a:r>
              <a:rPr sz="2600" spc="-75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55" dirty="0">
                <a:latin typeface="Times New Roman"/>
                <a:cs typeface="Times New Roman"/>
              </a:rPr>
              <a:t>o</a:t>
            </a:r>
            <a:r>
              <a:rPr sz="2600" spc="-140" dirty="0">
                <a:latin typeface="Times New Roman"/>
                <a:cs typeface="Times New Roman"/>
              </a:rPr>
              <a:t>ximal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straight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u</a:t>
            </a:r>
            <a:r>
              <a:rPr sz="2600" spc="-165" dirty="0">
                <a:latin typeface="Times New Roman"/>
                <a:cs typeface="Times New Roman"/>
              </a:rPr>
              <a:t>b</a:t>
            </a:r>
            <a:r>
              <a:rPr sz="2600" spc="-105" dirty="0">
                <a:latin typeface="Times New Roman"/>
                <a:cs typeface="Times New Roman"/>
              </a:rPr>
              <a:t>ule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(PST)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1000"/>
            <a:ext cx="4267200" cy="6019800"/>
          </a:xfrm>
          <a:custGeom>
            <a:avLst/>
            <a:gdLst/>
            <a:ahLst/>
            <a:cxnLst/>
            <a:rect l="l" t="t" r="r" b="b"/>
            <a:pathLst>
              <a:path w="4267200" h="6019800">
                <a:moveTo>
                  <a:pt x="0" y="6019800"/>
                </a:moveTo>
                <a:lnTo>
                  <a:pt x="4267200" y="6019800"/>
                </a:lnTo>
                <a:lnTo>
                  <a:pt x="42672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192">
            <a:solidFill>
              <a:srgbClr val="9B2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66471"/>
            <a:ext cx="21221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2600" u="none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Henle’s</a:t>
            </a:r>
            <a:r>
              <a:rPr sz="2600" b="1" u="none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767842"/>
            <a:ext cx="4048125" cy="47752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61340" indent="-229235">
              <a:lnSpc>
                <a:spcPct val="100000"/>
              </a:lnSpc>
              <a:spcBef>
                <a:spcPts val="495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975" algn="l"/>
              </a:tabLst>
            </a:pPr>
            <a:r>
              <a:rPr sz="2400" spc="-145" dirty="0">
                <a:latin typeface="Times New Roman"/>
                <a:cs typeface="Times New Roman"/>
              </a:rPr>
              <a:t>T</a:t>
            </a:r>
            <a:r>
              <a:rPr sz="2400" spc="-114" dirty="0">
                <a:latin typeface="Times New Roman"/>
                <a:cs typeface="Times New Roman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des</a:t>
            </a:r>
            <a:r>
              <a:rPr sz="2400" spc="-110" dirty="0">
                <a:latin typeface="Times New Roman"/>
                <a:cs typeface="Times New Roman"/>
              </a:rPr>
              <a:t>cen</a:t>
            </a:r>
            <a:r>
              <a:rPr sz="2400" spc="-114" dirty="0">
                <a:latin typeface="Times New Roman"/>
                <a:cs typeface="Times New Roman"/>
              </a:rPr>
              <a:t>d</a:t>
            </a:r>
            <a:r>
              <a:rPr sz="2400" spc="-140" dirty="0">
                <a:latin typeface="Times New Roman"/>
                <a:cs typeface="Times New Roman"/>
              </a:rPr>
              <a:t>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p</a:t>
            </a:r>
            <a:r>
              <a:rPr sz="2400" spc="-100" dirty="0">
                <a:latin typeface="Times New Roman"/>
                <a:cs typeface="Times New Roman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rtion</a:t>
            </a:r>
            <a:endParaRPr sz="2400">
              <a:latin typeface="Times New Roman"/>
              <a:cs typeface="Times New Roman"/>
            </a:endParaRPr>
          </a:p>
          <a:p>
            <a:pPr marL="561340" indent="-22923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975" algn="l"/>
              </a:tabLst>
            </a:pPr>
            <a:r>
              <a:rPr sz="2400" spc="-145" dirty="0">
                <a:latin typeface="Times New Roman"/>
                <a:cs typeface="Times New Roman"/>
              </a:rPr>
              <a:t>T</a:t>
            </a:r>
            <a:r>
              <a:rPr sz="2400" spc="-114" dirty="0">
                <a:latin typeface="Times New Roman"/>
                <a:cs typeface="Times New Roman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asce</a:t>
            </a:r>
            <a:r>
              <a:rPr sz="2400" spc="-160" dirty="0">
                <a:latin typeface="Times New Roman"/>
                <a:cs typeface="Times New Roman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di</a:t>
            </a:r>
            <a:r>
              <a:rPr sz="2400" spc="-120" dirty="0">
                <a:latin typeface="Times New Roman"/>
                <a:cs typeface="Times New Roman"/>
              </a:rPr>
              <a:t>n</a:t>
            </a:r>
            <a:r>
              <a:rPr sz="2400" spc="-200" dirty="0">
                <a:latin typeface="Times New Roman"/>
                <a:cs typeface="Times New Roman"/>
              </a:rPr>
              <a:t>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p</a:t>
            </a:r>
            <a:r>
              <a:rPr sz="2400" spc="-100" dirty="0">
                <a:latin typeface="Times New Roman"/>
                <a:cs typeface="Times New Roman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rtion</a:t>
            </a:r>
            <a:endParaRPr sz="2400">
              <a:latin typeface="Times New Roman"/>
              <a:cs typeface="Times New Roman"/>
            </a:endParaRPr>
          </a:p>
          <a:p>
            <a:pPr marL="561340" indent="-229235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975" algn="l"/>
              </a:tabLst>
            </a:pPr>
            <a:r>
              <a:rPr sz="2400" spc="-145" dirty="0">
                <a:latin typeface="Times New Roman"/>
                <a:cs typeface="Times New Roman"/>
              </a:rPr>
              <a:t>T</a:t>
            </a:r>
            <a:r>
              <a:rPr sz="2400" spc="-114" dirty="0">
                <a:latin typeface="Times New Roman"/>
                <a:cs typeface="Times New Roman"/>
              </a:rPr>
              <a:t>h</a:t>
            </a:r>
            <a:r>
              <a:rPr sz="2400" spc="-140" dirty="0">
                <a:latin typeface="Times New Roman"/>
                <a:cs typeface="Times New Roman"/>
              </a:rPr>
              <a:t>ick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asce</a:t>
            </a:r>
            <a:r>
              <a:rPr sz="2400" spc="-160" dirty="0">
                <a:latin typeface="Times New Roman"/>
                <a:cs typeface="Times New Roman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di</a:t>
            </a:r>
            <a:r>
              <a:rPr sz="2400" spc="-120" dirty="0">
                <a:latin typeface="Times New Roman"/>
                <a:cs typeface="Times New Roman"/>
              </a:rPr>
              <a:t>n</a:t>
            </a:r>
            <a:r>
              <a:rPr sz="2400" spc="-200" dirty="0">
                <a:latin typeface="Times New Roman"/>
                <a:cs typeface="Times New Roman"/>
              </a:rPr>
              <a:t>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p</a:t>
            </a:r>
            <a:r>
              <a:rPr sz="2400" spc="-100" dirty="0">
                <a:latin typeface="Times New Roman"/>
                <a:cs typeface="Times New Roman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rtion</a:t>
            </a:r>
            <a:endParaRPr sz="2400">
              <a:latin typeface="Times New Roman"/>
              <a:cs typeface="Times New Roman"/>
            </a:endParaRPr>
          </a:p>
          <a:p>
            <a:pPr marL="334010" indent="-321945">
              <a:lnSpc>
                <a:spcPct val="100000"/>
              </a:lnSpc>
              <a:spcBef>
                <a:spcPts val="570"/>
              </a:spcBef>
              <a:buFont typeface="Times New Roman"/>
              <a:buAutoNum type="arabicPeriod" startAt="4"/>
              <a:tabLst>
                <a:tab pos="334645" algn="l"/>
              </a:tabLst>
            </a:pPr>
            <a:r>
              <a:rPr sz="2600" b="1" spc="-20" dirty="0">
                <a:latin typeface="Times New Roman"/>
                <a:cs typeface="Times New Roman"/>
              </a:rPr>
              <a:t>Distal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50" dirty="0">
                <a:latin typeface="Times New Roman"/>
                <a:cs typeface="Times New Roman"/>
              </a:rPr>
              <a:t>convoluted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tubule</a:t>
            </a:r>
            <a:endParaRPr sz="2600">
              <a:latin typeface="Times New Roman"/>
              <a:cs typeface="Times New Roman"/>
            </a:endParaRPr>
          </a:p>
          <a:p>
            <a:pPr marL="334010" indent="-321945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 startAt="4"/>
              <a:tabLst>
                <a:tab pos="334645" algn="l"/>
              </a:tabLst>
            </a:pPr>
            <a:r>
              <a:rPr sz="2600" b="1" spc="10" dirty="0">
                <a:latin typeface="Times New Roman"/>
                <a:cs typeface="Times New Roman"/>
              </a:rPr>
              <a:t>Connecting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segment</a:t>
            </a:r>
            <a:endParaRPr sz="2600">
              <a:latin typeface="Times New Roman"/>
              <a:cs typeface="Times New Roman"/>
            </a:endParaRPr>
          </a:p>
          <a:p>
            <a:pPr marL="334010" indent="-321945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 startAt="4"/>
              <a:tabLst>
                <a:tab pos="334645" algn="l"/>
              </a:tabLst>
            </a:pPr>
            <a:r>
              <a:rPr sz="2600" b="1" spc="15" dirty="0">
                <a:latin typeface="Times New Roman"/>
                <a:cs typeface="Times New Roman"/>
              </a:rPr>
              <a:t>Collecting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duct</a:t>
            </a:r>
            <a:endParaRPr sz="26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425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975" algn="l"/>
              </a:tabLst>
            </a:pPr>
            <a:r>
              <a:rPr sz="2400" spc="-140" dirty="0">
                <a:latin typeface="Times New Roman"/>
                <a:cs typeface="Times New Roman"/>
              </a:rPr>
              <a:t>Arcad</a:t>
            </a:r>
            <a:r>
              <a:rPr sz="2400" spc="-125" dirty="0">
                <a:latin typeface="Times New Roman"/>
                <a:cs typeface="Times New Roman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-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ini</a:t>
            </a:r>
            <a:r>
              <a:rPr sz="2400" spc="-90" dirty="0">
                <a:latin typeface="Times New Roman"/>
                <a:cs typeface="Times New Roman"/>
              </a:rPr>
              <a:t>tial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collec</a:t>
            </a:r>
            <a:r>
              <a:rPr sz="2400" spc="-75" dirty="0">
                <a:latin typeface="Times New Roman"/>
                <a:cs typeface="Times New Roman"/>
              </a:rPr>
              <a:t>t</a:t>
            </a:r>
            <a:r>
              <a:rPr sz="2400" spc="-140" dirty="0">
                <a:latin typeface="Times New Roman"/>
                <a:cs typeface="Times New Roman"/>
              </a:rPr>
              <a:t>ing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tubule</a:t>
            </a:r>
            <a:endParaRPr sz="2400">
              <a:latin typeface="Times New Roman"/>
              <a:cs typeface="Times New Roman"/>
            </a:endParaRPr>
          </a:p>
          <a:p>
            <a:pPr marL="561340" lvl="1" indent="-229235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975" algn="l"/>
              </a:tabLst>
            </a:pPr>
            <a:r>
              <a:rPr sz="2400" spc="-204" dirty="0">
                <a:latin typeface="Times New Roman"/>
                <a:cs typeface="Times New Roman"/>
              </a:rPr>
              <a:t>S</a:t>
            </a:r>
            <a:r>
              <a:rPr sz="2400" spc="-110" dirty="0">
                <a:latin typeface="Times New Roman"/>
                <a:cs typeface="Times New Roman"/>
              </a:rPr>
              <a:t>traigh</a:t>
            </a:r>
            <a:r>
              <a:rPr sz="2400" spc="-75" dirty="0">
                <a:latin typeface="Times New Roman"/>
                <a:cs typeface="Times New Roman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p</a:t>
            </a:r>
            <a:r>
              <a:rPr sz="2400" spc="-100" dirty="0">
                <a:latin typeface="Times New Roman"/>
                <a:cs typeface="Times New Roman"/>
              </a:rPr>
              <a:t>o</a:t>
            </a:r>
            <a:r>
              <a:rPr sz="2400" spc="-55" dirty="0">
                <a:latin typeface="Times New Roman"/>
                <a:cs typeface="Times New Roman"/>
              </a:rPr>
              <a:t>rtion</a:t>
            </a:r>
            <a:r>
              <a:rPr sz="2400" spc="-50" dirty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835660" lvl="2" indent="-229235">
              <a:lnSpc>
                <a:spcPct val="100000"/>
              </a:lnSpc>
              <a:spcBef>
                <a:spcPts val="409"/>
              </a:spcBef>
              <a:buClr>
                <a:srgbClr val="E6B0AB"/>
              </a:buClr>
              <a:buSzPct val="85416"/>
              <a:buFont typeface="Segoe UI Symbol"/>
              <a:buChar char="⚫"/>
              <a:tabLst>
                <a:tab pos="836294" algn="l"/>
              </a:tabLst>
            </a:pPr>
            <a:r>
              <a:rPr sz="2400" spc="-85" dirty="0">
                <a:latin typeface="Times New Roman"/>
                <a:cs typeface="Times New Roman"/>
              </a:rPr>
              <a:t>Co</a:t>
            </a:r>
            <a:r>
              <a:rPr sz="2400" spc="-45" dirty="0">
                <a:latin typeface="Times New Roman"/>
                <a:cs typeface="Times New Roman"/>
              </a:rPr>
              <a:t>r</a:t>
            </a:r>
            <a:r>
              <a:rPr sz="2400" spc="-105" dirty="0">
                <a:latin typeface="Times New Roman"/>
                <a:cs typeface="Times New Roman"/>
              </a:rPr>
              <a:t>tical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collecting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100" dirty="0">
                <a:latin typeface="Times New Roman"/>
                <a:cs typeface="Times New Roman"/>
              </a:rPr>
              <a:t>u</a:t>
            </a:r>
            <a:r>
              <a:rPr sz="2400" spc="-55" dirty="0">
                <a:latin typeface="Times New Roman"/>
                <a:cs typeface="Times New Roman"/>
              </a:rPr>
              <a:t>ct</a:t>
            </a:r>
            <a:endParaRPr sz="2400">
              <a:latin typeface="Times New Roman"/>
              <a:cs typeface="Times New Roman"/>
            </a:endParaRPr>
          </a:p>
          <a:p>
            <a:pPr marL="835660" lvl="2" indent="-229235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5416"/>
              <a:buFont typeface="Segoe UI Symbol"/>
              <a:buChar char="⚫"/>
              <a:tabLst>
                <a:tab pos="836294" algn="l"/>
              </a:tabLst>
            </a:pPr>
            <a:r>
              <a:rPr sz="2400" spc="-45" dirty="0">
                <a:latin typeface="Times New Roman"/>
                <a:cs typeface="Times New Roman"/>
              </a:rPr>
              <a:t>Ou</a:t>
            </a:r>
            <a:r>
              <a:rPr sz="2400" spc="-15" dirty="0">
                <a:latin typeface="Times New Roman"/>
                <a:cs typeface="Times New Roman"/>
              </a:rPr>
              <a:t>ter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medullar</a:t>
            </a:r>
            <a:r>
              <a:rPr sz="2400" spc="-125" dirty="0">
                <a:latin typeface="Times New Roman"/>
                <a:cs typeface="Times New Roman"/>
              </a:rPr>
              <a:t>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100" dirty="0">
                <a:latin typeface="Times New Roman"/>
                <a:cs typeface="Times New Roman"/>
              </a:rPr>
              <a:t>u</a:t>
            </a:r>
            <a:r>
              <a:rPr sz="2400" spc="-55" dirty="0">
                <a:latin typeface="Times New Roman"/>
                <a:cs typeface="Times New Roman"/>
              </a:rPr>
              <a:t>ct</a:t>
            </a:r>
            <a:endParaRPr sz="2400">
              <a:latin typeface="Times New Roman"/>
              <a:cs typeface="Times New Roman"/>
            </a:endParaRPr>
          </a:p>
          <a:p>
            <a:pPr marL="835660" lvl="2" indent="-229235">
              <a:lnSpc>
                <a:spcPct val="100000"/>
              </a:lnSpc>
              <a:spcBef>
                <a:spcPts val="400"/>
              </a:spcBef>
              <a:buClr>
                <a:srgbClr val="E6B0AB"/>
              </a:buClr>
              <a:buSzPct val="85416"/>
              <a:buFont typeface="Segoe UI Symbol"/>
              <a:buChar char="⚫"/>
              <a:tabLst>
                <a:tab pos="836294" algn="l"/>
              </a:tabLst>
            </a:pPr>
            <a:r>
              <a:rPr sz="2400" spc="-120" dirty="0">
                <a:latin typeface="Times New Roman"/>
                <a:cs typeface="Times New Roman"/>
              </a:rPr>
              <a:t>In</a:t>
            </a:r>
            <a:r>
              <a:rPr sz="2400" spc="-140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med</a:t>
            </a:r>
            <a:r>
              <a:rPr sz="2400" spc="-95" dirty="0">
                <a:latin typeface="Times New Roman"/>
                <a:cs typeface="Times New Roman"/>
              </a:rPr>
              <a:t>u</a:t>
            </a:r>
            <a:r>
              <a:rPr sz="2400" spc="-105" dirty="0">
                <a:latin typeface="Times New Roman"/>
                <a:cs typeface="Times New Roman"/>
              </a:rPr>
              <a:t>llar</a:t>
            </a:r>
            <a:r>
              <a:rPr sz="2400" spc="-150" dirty="0">
                <a:latin typeface="Times New Roman"/>
                <a:cs typeface="Times New Roman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100" dirty="0">
                <a:latin typeface="Times New Roman"/>
                <a:cs typeface="Times New Roman"/>
              </a:rPr>
              <a:t>u</a:t>
            </a:r>
            <a:r>
              <a:rPr sz="2400" spc="-55" dirty="0">
                <a:latin typeface="Times New Roman"/>
                <a:cs typeface="Times New Roman"/>
              </a:rPr>
              <a:t>ct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45726" y="259066"/>
            <a:ext cx="4275455" cy="6323330"/>
            <a:chOff x="4745726" y="259066"/>
            <a:chExt cx="4275455" cy="63233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5726" y="259066"/>
              <a:ext cx="4274839" cy="63230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599" y="304800"/>
              <a:ext cx="4114800" cy="6172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81549" y="285750"/>
              <a:ext cx="4152900" cy="6210300"/>
            </a:xfrm>
            <a:custGeom>
              <a:avLst/>
              <a:gdLst/>
              <a:ahLst/>
              <a:cxnLst/>
              <a:rect l="l" t="t" r="r" b="b"/>
              <a:pathLst>
                <a:path w="4152900" h="6210300">
                  <a:moveTo>
                    <a:pt x="0" y="6210300"/>
                  </a:moveTo>
                  <a:lnTo>
                    <a:pt x="4152900" y="6210300"/>
                  </a:lnTo>
                  <a:lnTo>
                    <a:pt x="4152900" y="0"/>
                  </a:lnTo>
                  <a:lnTo>
                    <a:pt x="0" y="0"/>
                  </a:lnTo>
                  <a:lnTo>
                    <a:pt x="0" y="6210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5982" y="366471"/>
            <a:ext cx="18872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u="none" spc="-35" dirty="0">
                <a:solidFill>
                  <a:srgbClr val="000000"/>
                </a:solidFill>
                <a:latin typeface="Times New Roman"/>
                <a:cs typeface="Times New Roman"/>
              </a:rPr>
              <a:t>Renal</a:t>
            </a:r>
            <a:r>
              <a:rPr sz="2600" b="1" u="none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b="1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Cortex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0" y="756284"/>
            <a:ext cx="2136775" cy="1005840"/>
          </a:xfrm>
          <a:custGeom>
            <a:avLst/>
            <a:gdLst/>
            <a:ahLst/>
            <a:cxnLst/>
            <a:rect l="l" t="t" r="r" b="b"/>
            <a:pathLst>
              <a:path w="2136775" h="1005839">
                <a:moveTo>
                  <a:pt x="62611" y="911351"/>
                </a:moveTo>
                <a:lnTo>
                  <a:pt x="58547" y="912113"/>
                </a:lnTo>
                <a:lnTo>
                  <a:pt x="56642" y="915035"/>
                </a:lnTo>
                <a:lnTo>
                  <a:pt x="0" y="996314"/>
                </a:lnTo>
                <a:lnTo>
                  <a:pt x="98679" y="1005586"/>
                </a:lnTo>
                <a:lnTo>
                  <a:pt x="102107" y="1005839"/>
                </a:lnTo>
                <a:lnTo>
                  <a:pt x="105282" y="1003300"/>
                </a:lnTo>
                <a:lnTo>
                  <a:pt x="105537" y="999870"/>
                </a:lnTo>
                <a:lnTo>
                  <a:pt x="105863" y="996823"/>
                </a:lnTo>
                <a:lnTo>
                  <a:pt x="14097" y="996823"/>
                </a:lnTo>
                <a:lnTo>
                  <a:pt x="8762" y="985265"/>
                </a:lnTo>
                <a:lnTo>
                  <a:pt x="30073" y="975372"/>
                </a:lnTo>
                <a:lnTo>
                  <a:pt x="67056" y="922274"/>
                </a:lnTo>
                <a:lnTo>
                  <a:pt x="68961" y="919352"/>
                </a:lnTo>
                <a:lnTo>
                  <a:pt x="68325" y="915415"/>
                </a:lnTo>
                <a:lnTo>
                  <a:pt x="65405" y="913384"/>
                </a:lnTo>
                <a:lnTo>
                  <a:pt x="62611" y="911351"/>
                </a:lnTo>
                <a:close/>
              </a:path>
              <a:path w="2136775" h="1005839">
                <a:moveTo>
                  <a:pt x="30073" y="975372"/>
                </a:moveTo>
                <a:lnTo>
                  <a:pt x="8762" y="985265"/>
                </a:lnTo>
                <a:lnTo>
                  <a:pt x="14097" y="996823"/>
                </a:lnTo>
                <a:lnTo>
                  <a:pt x="18746" y="994663"/>
                </a:lnTo>
                <a:lnTo>
                  <a:pt x="16637" y="994663"/>
                </a:lnTo>
                <a:lnTo>
                  <a:pt x="11937" y="984757"/>
                </a:lnTo>
                <a:lnTo>
                  <a:pt x="23536" y="984757"/>
                </a:lnTo>
                <a:lnTo>
                  <a:pt x="30073" y="975372"/>
                </a:lnTo>
                <a:close/>
              </a:path>
              <a:path w="2136775" h="1005839">
                <a:moveTo>
                  <a:pt x="35406" y="986928"/>
                </a:moveTo>
                <a:lnTo>
                  <a:pt x="14097" y="996823"/>
                </a:lnTo>
                <a:lnTo>
                  <a:pt x="105863" y="996823"/>
                </a:lnTo>
                <a:lnTo>
                  <a:pt x="105918" y="996314"/>
                </a:lnTo>
                <a:lnTo>
                  <a:pt x="103377" y="993266"/>
                </a:lnTo>
                <a:lnTo>
                  <a:pt x="99822" y="992886"/>
                </a:lnTo>
                <a:lnTo>
                  <a:pt x="35406" y="986928"/>
                </a:lnTo>
                <a:close/>
              </a:path>
              <a:path w="2136775" h="1005839">
                <a:moveTo>
                  <a:pt x="11937" y="984757"/>
                </a:moveTo>
                <a:lnTo>
                  <a:pt x="16637" y="994663"/>
                </a:lnTo>
                <a:lnTo>
                  <a:pt x="22834" y="985765"/>
                </a:lnTo>
                <a:lnTo>
                  <a:pt x="11937" y="984757"/>
                </a:lnTo>
                <a:close/>
              </a:path>
              <a:path w="2136775" h="1005839">
                <a:moveTo>
                  <a:pt x="22834" y="985765"/>
                </a:moveTo>
                <a:lnTo>
                  <a:pt x="16637" y="994663"/>
                </a:lnTo>
                <a:lnTo>
                  <a:pt x="18746" y="994663"/>
                </a:lnTo>
                <a:lnTo>
                  <a:pt x="35406" y="986928"/>
                </a:lnTo>
                <a:lnTo>
                  <a:pt x="22834" y="985765"/>
                </a:lnTo>
                <a:close/>
              </a:path>
              <a:path w="2136775" h="1005839">
                <a:moveTo>
                  <a:pt x="2130933" y="0"/>
                </a:moveTo>
                <a:lnTo>
                  <a:pt x="30073" y="975372"/>
                </a:lnTo>
                <a:lnTo>
                  <a:pt x="22834" y="985765"/>
                </a:lnTo>
                <a:lnTo>
                  <a:pt x="35406" y="986928"/>
                </a:lnTo>
                <a:lnTo>
                  <a:pt x="2136266" y="11429"/>
                </a:lnTo>
                <a:lnTo>
                  <a:pt x="2130933" y="0"/>
                </a:lnTo>
                <a:close/>
              </a:path>
              <a:path w="2136775" h="1005839">
                <a:moveTo>
                  <a:pt x="23536" y="984757"/>
                </a:moveTo>
                <a:lnTo>
                  <a:pt x="11937" y="984757"/>
                </a:lnTo>
                <a:lnTo>
                  <a:pt x="22834" y="985765"/>
                </a:lnTo>
                <a:lnTo>
                  <a:pt x="23536" y="984757"/>
                </a:lnTo>
                <a:close/>
              </a:path>
            </a:pathLst>
          </a:custGeom>
          <a:solidFill>
            <a:srgbClr val="AE3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7678" y="756412"/>
            <a:ext cx="1908175" cy="1001394"/>
          </a:xfrm>
          <a:custGeom>
            <a:avLst/>
            <a:gdLst/>
            <a:ahLst/>
            <a:cxnLst/>
            <a:rect l="l" t="t" r="r" b="b"/>
            <a:pathLst>
              <a:path w="1908175" h="1001394">
                <a:moveTo>
                  <a:pt x="1872851" y="985154"/>
                </a:moveTo>
                <a:lnTo>
                  <a:pt x="1808352" y="988313"/>
                </a:lnTo>
                <a:lnTo>
                  <a:pt x="1804797" y="988440"/>
                </a:lnTo>
                <a:lnTo>
                  <a:pt x="1802129" y="991488"/>
                </a:lnTo>
                <a:lnTo>
                  <a:pt x="1802256" y="994917"/>
                </a:lnTo>
                <a:lnTo>
                  <a:pt x="1802511" y="998474"/>
                </a:lnTo>
                <a:lnTo>
                  <a:pt x="1805431" y="1001140"/>
                </a:lnTo>
                <a:lnTo>
                  <a:pt x="1808988" y="1001013"/>
                </a:lnTo>
                <a:lnTo>
                  <a:pt x="1907921" y="996188"/>
                </a:lnTo>
                <a:lnTo>
                  <a:pt x="1893824" y="996061"/>
                </a:lnTo>
                <a:lnTo>
                  <a:pt x="1872851" y="985154"/>
                </a:lnTo>
                <a:close/>
              </a:path>
              <a:path w="1908175" h="1001394">
                <a:moveTo>
                  <a:pt x="1885568" y="984531"/>
                </a:moveTo>
                <a:lnTo>
                  <a:pt x="1872851" y="985154"/>
                </a:lnTo>
                <a:lnTo>
                  <a:pt x="1893824" y="996061"/>
                </a:lnTo>
                <a:lnTo>
                  <a:pt x="1895005" y="993775"/>
                </a:lnTo>
                <a:lnTo>
                  <a:pt x="1891411" y="993775"/>
                </a:lnTo>
                <a:lnTo>
                  <a:pt x="1885568" y="984531"/>
                </a:lnTo>
                <a:close/>
              </a:path>
              <a:path w="1908175" h="1001394">
                <a:moveTo>
                  <a:pt x="1849247" y="908558"/>
                </a:moveTo>
                <a:lnTo>
                  <a:pt x="1846326" y="910463"/>
                </a:lnTo>
                <a:lnTo>
                  <a:pt x="1843277" y="912240"/>
                </a:lnTo>
                <a:lnTo>
                  <a:pt x="1842389" y="916177"/>
                </a:lnTo>
                <a:lnTo>
                  <a:pt x="1844294" y="919226"/>
                </a:lnTo>
                <a:lnTo>
                  <a:pt x="1878881" y="973950"/>
                </a:lnTo>
                <a:lnTo>
                  <a:pt x="1899666" y="984758"/>
                </a:lnTo>
                <a:lnTo>
                  <a:pt x="1893824" y="996061"/>
                </a:lnTo>
                <a:lnTo>
                  <a:pt x="1907840" y="996061"/>
                </a:lnTo>
                <a:lnTo>
                  <a:pt x="1855006" y="912240"/>
                </a:lnTo>
                <a:lnTo>
                  <a:pt x="1853184" y="909447"/>
                </a:lnTo>
                <a:lnTo>
                  <a:pt x="1849247" y="908558"/>
                </a:lnTo>
                <a:close/>
              </a:path>
              <a:path w="1908175" h="1001394">
                <a:moveTo>
                  <a:pt x="1896491" y="983996"/>
                </a:moveTo>
                <a:lnTo>
                  <a:pt x="1885568" y="984531"/>
                </a:lnTo>
                <a:lnTo>
                  <a:pt x="1891411" y="993775"/>
                </a:lnTo>
                <a:lnTo>
                  <a:pt x="1896491" y="983996"/>
                </a:lnTo>
                <a:close/>
              </a:path>
              <a:path w="1908175" h="1001394">
                <a:moveTo>
                  <a:pt x="1898200" y="983996"/>
                </a:moveTo>
                <a:lnTo>
                  <a:pt x="1896491" y="983996"/>
                </a:lnTo>
                <a:lnTo>
                  <a:pt x="1891411" y="993775"/>
                </a:lnTo>
                <a:lnTo>
                  <a:pt x="1895005" y="993775"/>
                </a:lnTo>
                <a:lnTo>
                  <a:pt x="1899666" y="984758"/>
                </a:lnTo>
                <a:lnTo>
                  <a:pt x="1898200" y="983996"/>
                </a:lnTo>
                <a:close/>
              </a:path>
              <a:path w="1908175" h="1001394">
                <a:moveTo>
                  <a:pt x="5842" y="0"/>
                </a:moveTo>
                <a:lnTo>
                  <a:pt x="0" y="11175"/>
                </a:lnTo>
                <a:lnTo>
                  <a:pt x="1872851" y="985154"/>
                </a:lnTo>
                <a:lnTo>
                  <a:pt x="1885568" y="984531"/>
                </a:lnTo>
                <a:lnTo>
                  <a:pt x="1878881" y="973950"/>
                </a:lnTo>
                <a:lnTo>
                  <a:pt x="5842" y="0"/>
                </a:lnTo>
                <a:close/>
              </a:path>
              <a:path w="1908175" h="1001394">
                <a:moveTo>
                  <a:pt x="1878881" y="973950"/>
                </a:moveTo>
                <a:lnTo>
                  <a:pt x="1885568" y="984531"/>
                </a:lnTo>
                <a:lnTo>
                  <a:pt x="1896491" y="983996"/>
                </a:lnTo>
                <a:lnTo>
                  <a:pt x="1898200" y="983996"/>
                </a:lnTo>
                <a:lnTo>
                  <a:pt x="1878881" y="973950"/>
                </a:lnTo>
                <a:close/>
              </a:path>
            </a:pathLst>
          </a:custGeom>
          <a:solidFill>
            <a:srgbClr val="AE3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10411" y="1810486"/>
            <a:ext cx="2010410" cy="612775"/>
            <a:chOff x="1010411" y="1810486"/>
            <a:chExt cx="2010410" cy="6127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603" y="1810486"/>
              <a:ext cx="1988820" cy="5410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" y="1815083"/>
              <a:ext cx="2010156" cy="6080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9" y="1828799"/>
              <a:ext cx="1905000" cy="4572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66800" y="1828800"/>
            <a:ext cx="1905000" cy="457200"/>
          </a:xfrm>
          <a:prstGeom prst="rect">
            <a:avLst/>
          </a:prstGeom>
          <a:ln w="9144">
            <a:solidFill>
              <a:srgbClr val="83705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315"/>
              </a:spcBef>
            </a:pPr>
            <a:r>
              <a:rPr sz="2000" spc="-70" dirty="0">
                <a:latin typeface="Times New Roman"/>
                <a:cs typeface="Times New Roman"/>
              </a:rPr>
              <a:t>Co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80" dirty="0">
                <a:latin typeface="Times New Roman"/>
                <a:cs typeface="Times New Roman"/>
              </a:rPr>
              <a:t>tic</a:t>
            </a:r>
            <a:r>
              <a:rPr sz="2000" spc="-114" dirty="0">
                <a:latin typeface="Times New Roman"/>
                <a:cs typeface="Times New Roman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la</a:t>
            </a:r>
            <a:r>
              <a:rPr sz="2000" spc="-180" dirty="0">
                <a:latin typeface="Times New Roman"/>
                <a:cs typeface="Times New Roman"/>
              </a:rPr>
              <a:t>b</a:t>
            </a:r>
            <a:r>
              <a:rPr sz="2000" spc="-85" dirty="0">
                <a:latin typeface="Times New Roman"/>
                <a:cs typeface="Times New Roman"/>
              </a:rPr>
              <a:t>y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65" dirty="0">
                <a:latin typeface="Times New Roman"/>
                <a:cs typeface="Times New Roman"/>
              </a:rPr>
              <a:t>i</a:t>
            </a:r>
            <a:r>
              <a:rPr sz="2000" spc="-125" dirty="0">
                <a:latin typeface="Times New Roman"/>
                <a:cs typeface="Times New Roman"/>
              </a:rPr>
              <a:t>n</a:t>
            </a:r>
            <a:r>
              <a:rPr sz="2000" spc="-50" dirty="0">
                <a:latin typeface="Times New Roman"/>
                <a:cs typeface="Times New Roman"/>
              </a:rPr>
              <a:t>th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5216" y="2362200"/>
            <a:ext cx="2938780" cy="1965960"/>
            <a:chOff x="585216" y="2362200"/>
            <a:chExt cx="2938780" cy="1965960"/>
          </a:xfrm>
        </p:grpSpPr>
        <p:sp>
          <p:nvSpPr>
            <p:cNvPr id="11" name="object 11"/>
            <p:cNvSpPr/>
            <p:nvPr/>
          </p:nvSpPr>
          <p:spPr>
            <a:xfrm>
              <a:off x="2004441" y="2362200"/>
              <a:ext cx="103505" cy="457200"/>
            </a:xfrm>
            <a:custGeom>
              <a:avLst/>
              <a:gdLst/>
              <a:ahLst/>
              <a:cxnLst/>
              <a:rect l="l" t="t" r="r" b="b"/>
              <a:pathLst>
                <a:path w="103505" h="457200">
                  <a:moveTo>
                    <a:pt x="7111" y="361061"/>
                  </a:moveTo>
                  <a:lnTo>
                    <a:pt x="4063" y="362838"/>
                  </a:lnTo>
                  <a:lnTo>
                    <a:pt x="1015" y="364489"/>
                  </a:lnTo>
                  <a:lnTo>
                    <a:pt x="0" y="368426"/>
                  </a:lnTo>
                  <a:lnTo>
                    <a:pt x="51434" y="457200"/>
                  </a:lnTo>
                  <a:lnTo>
                    <a:pt x="58844" y="444626"/>
                  </a:lnTo>
                  <a:lnTo>
                    <a:pt x="45084" y="444626"/>
                  </a:lnTo>
                  <a:lnTo>
                    <a:pt x="45172" y="420992"/>
                  </a:lnTo>
                  <a:lnTo>
                    <a:pt x="11048" y="362076"/>
                  </a:lnTo>
                  <a:lnTo>
                    <a:pt x="7111" y="361061"/>
                  </a:lnTo>
                  <a:close/>
                </a:path>
                <a:path w="103505" h="457200">
                  <a:moveTo>
                    <a:pt x="45172" y="420992"/>
                  </a:moveTo>
                  <a:lnTo>
                    <a:pt x="45084" y="444626"/>
                  </a:lnTo>
                  <a:lnTo>
                    <a:pt x="57784" y="444626"/>
                  </a:lnTo>
                  <a:lnTo>
                    <a:pt x="57796" y="441451"/>
                  </a:lnTo>
                  <a:lnTo>
                    <a:pt x="45973" y="441451"/>
                  </a:lnTo>
                  <a:lnTo>
                    <a:pt x="51537" y="431981"/>
                  </a:lnTo>
                  <a:lnTo>
                    <a:pt x="45172" y="420992"/>
                  </a:lnTo>
                  <a:close/>
                </a:path>
                <a:path w="103505" h="457200">
                  <a:moveTo>
                    <a:pt x="96392" y="361314"/>
                  </a:moveTo>
                  <a:lnTo>
                    <a:pt x="92456" y="362330"/>
                  </a:lnTo>
                  <a:lnTo>
                    <a:pt x="57871" y="421199"/>
                  </a:lnTo>
                  <a:lnTo>
                    <a:pt x="57784" y="444626"/>
                  </a:lnTo>
                  <a:lnTo>
                    <a:pt x="58844" y="444626"/>
                  </a:lnTo>
                  <a:lnTo>
                    <a:pt x="101726" y="371855"/>
                  </a:lnTo>
                  <a:lnTo>
                    <a:pt x="103504" y="368808"/>
                  </a:lnTo>
                  <a:lnTo>
                    <a:pt x="102488" y="364871"/>
                  </a:lnTo>
                  <a:lnTo>
                    <a:pt x="96392" y="361314"/>
                  </a:lnTo>
                  <a:close/>
                </a:path>
                <a:path w="103505" h="457200">
                  <a:moveTo>
                    <a:pt x="51537" y="431981"/>
                  </a:moveTo>
                  <a:lnTo>
                    <a:pt x="45973" y="441451"/>
                  </a:lnTo>
                  <a:lnTo>
                    <a:pt x="57022" y="441451"/>
                  </a:lnTo>
                  <a:lnTo>
                    <a:pt x="51537" y="431981"/>
                  </a:lnTo>
                  <a:close/>
                </a:path>
                <a:path w="103505" h="457200">
                  <a:moveTo>
                    <a:pt x="57871" y="421199"/>
                  </a:moveTo>
                  <a:lnTo>
                    <a:pt x="51537" y="431981"/>
                  </a:lnTo>
                  <a:lnTo>
                    <a:pt x="57022" y="441451"/>
                  </a:lnTo>
                  <a:lnTo>
                    <a:pt x="57796" y="441451"/>
                  </a:lnTo>
                  <a:lnTo>
                    <a:pt x="57871" y="421199"/>
                  </a:lnTo>
                  <a:close/>
                </a:path>
                <a:path w="103505" h="457200">
                  <a:moveTo>
                    <a:pt x="59435" y="0"/>
                  </a:moveTo>
                  <a:lnTo>
                    <a:pt x="46735" y="0"/>
                  </a:lnTo>
                  <a:lnTo>
                    <a:pt x="45395" y="361061"/>
                  </a:lnTo>
                  <a:lnTo>
                    <a:pt x="45292" y="421199"/>
                  </a:lnTo>
                  <a:lnTo>
                    <a:pt x="51537" y="431981"/>
                  </a:lnTo>
                  <a:lnTo>
                    <a:pt x="57871" y="421199"/>
                  </a:lnTo>
                  <a:lnTo>
                    <a:pt x="59435" y="0"/>
                  </a:lnTo>
                  <a:close/>
                </a:path>
              </a:pathLst>
            </a:custGeom>
            <a:solidFill>
              <a:srgbClr val="AE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604" y="2801112"/>
              <a:ext cx="2827020" cy="1455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216" y="2805683"/>
              <a:ext cx="2938272" cy="15224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" y="2819400"/>
              <a:ext cx="2743200" cy="13716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5800" y="2819400"/>
              <a:ext cx="2743200" cy="1371600"/>
            </a:xfrm>
            <a:custGeom>
              <a:avLst/>
              <a:gdLst/>
              <a:ahLst/>
              <a:cxnLst/>
              <a:rect l="l" t="t" r="r" b="b"/>
              <a:pathLst>
                <a:path w="2743200" h="1371600">
                  <a:moveTo>
                    <a:pt x="0" y="1371600"/>
                  </a:moveTo>
                  <a:lnTo>
                    <a:pt x="2743200" y="1371600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9144">
              <a:solidFill>
                <a:srgbClr val="801E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7240" y="2846958"/>
            <a:ext cx="258381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25" dirty="0">
                <a:latin typeface="Times New Roman"/>
                <a:cs typeface="Times New Roman"/>
              </a:rPr>
              <a:t>PCT,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DCT,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Connecting 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segment, </a:t>
            </a:r>
            <a:r>
              <a:rPr sz="2000" spc="-114" dirty="0">
                <a:latin typeface="Times New Roman"/>
                <a:cs typeface="Times New Roman"/>
              </a:rPr>
              <a:t>Renal </a:t>
            </a:r>
            <a:r>
              <a:rPr sz="2000" spc="-75" dirty="0">
                <a:latin typeface="Times New Roman"/>
                <a:cs typeface="Times New Roman"/>
              </a:rPr>
              <a:t>corpuscles,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Thick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ascending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limb,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Initial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collecting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tubule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70803" y="1810486"/>
            <a:ext cx="1988820" cy="612775"/>
            <a:chOff x="5670803" y="1810486"/>
            <a:chExt cx="1988820" cy="61277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0803" y="1810486"/>
              <a:ext cx="1988820" cy="5410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7295" y="1815083"/>
              <a:ext cx="1732788" cy="6080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4999" y="1828799"/>
              <a:ext cx="1905000" cy="4572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715000" y="1828800"/>
            <a:ext cx="1905000" cy="457200"/>
          </a:xfrm>
          <a:prstGeom prst="rect">
            <a:avLst/>
          </a:prstGeom>
          <a:ln w="9144">
            <a:solidFill>
              <a:srgbClr val="83705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75590">
              <a:lnSpc>
                <a:spcPct val="100000"/>
              </a:lnSpc>
              <a:spcBef>
                <a:spcPts val="315"/>
              </a:spcBef>
            </a:pPr>
            <a:r>
              <a:rPr sz="2000" spc="-125" dirty="0">
                <a:latin typeface="Times New Roman"/>
                <a:cs typeface="Times New Roman"/>
              </a:rPr>
              <a:t>Med</a:t>
            </a:r>
            <a:r>
              <a:rPr sz="2000" spc="-120" dirty="0">
                <a:latin typeface="Times New Roman"/>
                <a:cs typeface="Times New Roman"/>
              </a:rPr>
              <a:t>u</a:t>
            </a:r>
            <a:r>
              <a:rPr sz="2000" spc="-75" dirty="0">
                <a:latin typeface="Times New Roman"/>
                <a:cs typeface="Times New Roman"/>
              </a:rPr>
              <a:t>lla</a:t>
            </a:r>
            <a:r>
              <a:rPr sz="2000" spc="-60" dirty="0">
                <a:latin typeface="Times New Roman"/>
                <a:cs typeface="Times New Roman"/>
              </a:rPr>
              <a:t>r</a:t>
            </a:r>
            <a:r>
              <a:rPr sz="2000" spc="-165" dirty="0">
                <a:latin typeface="Times New Roman"/>
                <a:cs typeface="Times New Roman"/>
              </a:rPr>
              <a:t>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r</a:t>
            </a:r>
            <a:r>
              <a:rPr sz="2000" spc="-229" dirty="0">
                <a:latin typeface="Times New Roman"/>
                <a:cs typeface="Times New Roman"/>
              </a:rPr>
              <a:t>a</a:t>
            </a:r>
            <a:r>
              <a:rPr sz="2000" spc="-160" dirty="0">
                <a:latin typeface="Times New Roman"/>
                <a:cs typeface="Times New Roman"/>
              </a:rPr>
              <a:t>ys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57215" y="2362200"/>
            <a:ext cx="2862580" cy="1965960"/>
            <a:chOff x="5157215" y="2362200"/>
            <a:chExt cx="2862580" cy="1965960"/>
          </a:xfrm>
        </p:grpSpPr>
        <p:sp>
          <p:nvSpPr>
            <p:cNvPr id="23" name="object 23"/>
            <p:cNvSpPr/>
            <p:nvPr/>
          </p:nvSpPr>
          <p:spPr>
            <a:xfrm>
              <a:off x="6652640" y="2362200"/>
              <a:ext cx="103505" cy="457200"/>
            </a:xfrm>
            <a:custGeom>
              <a:avLst/>
              <a:gdLst/>
              <a:ahLst/>
              <a:cxnLst/>
              <a:rect l="l" t="t" r="r" b="b"/>
              <a:pathLst>
                <a:path w="103504" h="457200">
                  <a:moveTo>
                    <a:pt x="7111" y="361061"/>
                  </a:moveTo>
                  <a:lnTo>
                    <a:pt x="4063" y="362712"/>
                  </a:lnTo>
                  <a:lnTo>
                    <a:pt x="1015" y="364489"/>
                  </a:lnTo>
                  <a:lnTo>
                    <a:pt x="0" y="368426"/>
                  </a:lnTo>
                  <a:lnTo>
                    <a:pt x="51434" y="457200"/>
                  </a:lnTo>
                  <a:lnTo>
                    <a:pt x="58844" y="444626"/>
                  </a:lnTo>
                  <a:lnTo>
                    <a:pt x="45084" y="444626"/>
                  </a:lnTo>
                  <a:lnTo>
                    <a:pt x="45172" y="420992"/>
                  </a:lnTo>
                  <a:lnTo>
                    <a:pt x="11049" y="362076"/>
                  </a:lnTo>
                  <a:lnTo>
                    <a:pt x="7111" y="361061"/>
                  </a:lnTo>
                  <a:close/>
                </a:path>
                <a:path w="103504" h="457200">
                  <a:moveTo>
                    <a:pt x="45172" y="420992"/>
                  </a:moveTo>
                  <a:lnTo>
                    <a:pt x="45084" y="444626"/>
                  </a:lnTo>
                  <a:lnTo>
                    <a:pt x="57784" y="444626"/>
                  </a:lnTo>
                  <a:lnTo>
                    <a:pt x="57796" y="441451"/>
                  </a:lnTo>
                  <a:lnTo>
                    <a:pt x="45974" y="441451"/>
                  </a:lnTo>
                  <a:lnTo>
                    <a:pt x="51537" y="431981"/>
                  </a:lnTo>
                  <a:lnTo>
                    <a:pt x="45172" y="420992"/>
                  </a:lnTo>
                  <a:close/>
                </a:path>
                <a:path w="103504" h="457200">
                  <a:moveTo>
                    <a:pt x="96392" y="361314"/>
                  </a:moveTo>
                  <a:lnTo>
                    <a:pt x="92455" y="362330"/>
                  </a:lnTo>
                  <a:lnTo>
                    <a:pt x="57871" y="421199"/>
                  </a:lnTo>
                  <a:lnTo>
                    <a:pt x="57784" y="444626"/>
                  </a:lnTo>
                  <a:lnTo>
                    <a:pt x="58844" y="444626"/>
                  </a:lnTo>
                  <a:lnTo>
                    <a:pt x="101726" y="371855"/>
                  </a:lnTo>
                  <a:lnTo>
                    <a:pt x="103504" y="368808"/>
                  </a:lnTo>
                  <a:lnTo>
                    <a:pt x="102488" y="364871"/>
                  </a:lnTo>
                  <a:lnTo>
                    <a:pt x="96392" y="361314"/>
                  </a:lnTo>
                  <a:close/>
                </a:path>
                <a:path w="103504" h="457200">
                  <a:moveTo>
                    <a:pt x="51537" y="431981"/>
                  </a:moveTo>
                  <a:lnTo>
                    <a:pt x="45974" y="441451"/>
                  </a:lnTo>
                  <a:lnTo>
                    <a:pt x="57023" y="441451"/>
                  </a:lnTo>
                  <a:lnTo>
                    <a:pt x="51537" y="431981"/>
                  </a:lnTo>
                  <a:close/>
                </a:path>
                <a:path w="103504" h="457200">
                  <a:moveTo>
                    <a:pt x="57871" y="421199"/>
                  </a:moveTo>
                  <a:lnTo>
                    <a:pt x="51537" y="431981"/>
                  </a:lnTo>
                  <a:lnTo>
                    <a:pt x="57023" y="441451"/>
                  </a:lnTo>
                  <a:lnTo>
                    <a:pt x="57796" y="441451"/>
                  </a:lnTo>
                  <a:lnTo>
                    <a:pt x="57871" y="421199"/>
                  </a:lnTo>
                  <a:close/>
                </a:path>
                <a:path w="103504" h="457200">
                  <a:moveTo>
                    <a:pt x="59435" y="0"/>
                  </a:moveTo>
                  <a:lnTo>
                    <a:pt x="46735" y="0"/>
                  </a:lnTo>
                  <a:lnTo>
                    <a:pt x="45395" y="361061"/>
                  </a:lnTo>
                  <a:lnTo>
                    <a:pt x="45292" y="421199"/>
                  </a:lnTo>
                  <a:lnTo>
                    <a:pt x="51537" y="431981"/>
                  </a:lnTo>
                  <a:lnTo>
                    <a:pt x="57871" y="421199"/>
                  </a:lnTo>
                  <a:lnTo>
                    <a:pt x="59435" y="0"/>
                  </a:lnTo>
                  <a:close/>
                </a:path>
              </a:pathLst>
            </a:custGeom>
            <a:solidFill>
              <a:srgbClr val="AE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13603" y="2801112"/>
              <a:ext cx="2750820" cy="14554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57215" y="2805683"/>
              <a:ext cx="2862072" cy="15224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57799" y="2819400"/>
              <a:ext cx="2667000" cy="13716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257800" y="2819400"/>
            <a:ext cx="2667000" cy="1371600"/>
          </a:xfrm>
          <a:prstGeom prst="rect">
            <a:avLst/>
          </a:prstGeom>
          <a:ln w="9144">
            <a:solidFill>
              <a:srgbClr val="801E1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73025" algn="just">
              <a:lnSpc>
                <a:spcPct val="100000"/>
              </a:lnSpc>
              <a:spcBef>
                <a:spcPts val="320"/>
              </a:spcBef>
            </a:pPr>
            <a:r>
              <a:rPr sz="2000" spc="-70" dirty="0">
                <a:latin typeface="Times New Roman"/>
                <a:cs typeface="Times New Roman"/>
              </a:rPr>
              <a:t>Cortical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collecting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ducts,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Cortical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thick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ascending 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limb </a:t>
            </a:r>
            <a:r>
              <a:rPr sz="2000" spc="-114" dirty="0">
                <a:latin typeface="Times New Roman"/>
                <a:cs typeface="Times New Roman"/>
              </a:rPr>
              <a:t>and </a:t>
            </a:r>
            <a:r>
              <a:rPr sz="2000" spc="-100" dirty="0">
                <a:latin typeface="Times New Roman"/>
                <a:cs typeface="Times New Roman"/>
              </a:rPr>
              <a:t>Proximal </a:t>
            </a:r>
            <a:r>
              <a:rPr sz="2000" spc="-80" dirty="0">
                <a:latin typeface="Times New Roman"/>
                <a:cs typeface="Times New Roman"/>
              </a:rPr>
              <a:t>straight </a:t>
            </a:r>
            <a:r>
              <a:rPr sz="2000" spc="-75" dirty="0">
                <a:latin typeface="Times New Roman"/>
                <a:cs typeface="Times New Roman"/>
              </a:rPr>
              <a:t> tubule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1174</Words>
  <Application>Microsoft Office PowerPoint</Application>
  <PresentationFormat>On-screen Show (4:3)</PresentationFormat>
  <Paragraphs>162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 MT</vt:lpstr>
      <vt:lpstr>Calibri</vt:lpstr>
      <vt:lpstr>Franklin Gothic Medium</vt:lpstr>
      <vt:lpstr>Segoe UI Symbol</vt:lpstr>
      <vt:lpstr>Times New Roman</vt:lpstr>
      <vt:lpstr>Office Theme</vt:lpstr>
      <vt:lpstr>HISTOLOGY OF URINARY SYSTEM</vt:lpstr>
      <vt:lpstr>PowerPoint Presentation</vt:lpstr>
      <vt:lpstr>KIDNEY</vt:lpstr>
      <vt:lpstr>PowerPoint Presentation</vt:lpstr>
      <vt:lpstr>PowerPoint Presentation</vt:lpstr>
      <vt:lpstr>PowerPoint Presentation</vt:lpstr>
      <vt:lpstr>Nephrons comprises of:</vt:lpstr>
      <vt:lpstr>3. Henle’s loop</vt:lpstr>
      <vt:lpstr>Renal Cortex</vt:lpstr>
      <vt:lpstr>Renal Medulla (Pyramids)</vt:lpstr>
      <vt:lpstr>Renal corpuscles: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Proximal Tubules:</vt:lpstr>
      <vt:lpstr>PowerPoint Presentation</vt:lpstr>
      <vt:lpstr>Loop of Henle:</vt:lpstr>
      <vt:lpstr>PowerPoint Presentation</vt:lpstr>
      <vt:lpstr>Distal Convoluted Tubule:</vt:lpstr>
      <vt:lpstr>Connecting segment:</vt:lpstr>
      <vt:lpstr>Collecting ducts:</vt:lpstr>
      <vt:lpstr>PowerPoint Presentation</vt:lpstr>
      <vt:lpstr>Juxtaglomerular Apparatus:</vt:lpstr>
      <vt:lpstr>PowerPoint Presentation</vt:lpstr>
      <vt:lpstr>Ureter:</vt:lpstr>
      <vt:lpstr>PowerPoint Presentation</vt:lpstr>
      <vt:lpstr>Urinary Bladder:</vt:lpstr>
      <vt:lpstr>PowerPoint Presentation</vt:lpstr>
      <vt:lpstr>Urethra: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URINARY SYSTEM</dc:title>
  <dc:creator>RAJESH</dc:creator>
  <cp:lastModifiedBy>pc</cp:lastModifiedBy>
  <cp:revision>3</cp:revision>
  <dcterms:created xsi:type="dcterms:W3CDTF">2024-03-30T08:58:34Z</dcterms:created>
  <dcterms:modified xsi:type="dcterms:W3CDTF">2024-05-06T09:25:49Z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2024-03-30T00:00:00Z</vt:filetime>
  </property>
</Properties>
</file>