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004" autoAdjust="0"/>
  </p:normalViewPr>
  <p:slideViewPr>
    <p:cSldViewPr snapToGrid="0">
      <p:cViewPr varScale="1">
        <p:scale>
          <a:sx n="69" d="100"/>
          <a:sy n="69"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E414-6FFE-45F9-A1B2-6BDBED23EF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53B3DD-2455-4412-ACFD-467410D5A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048FC7-7623-43A6-9E89-D76CD4134BFF}"/>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5" name="Footer Placeholder 4">
            <a:extLst>
              <a:ext uri="{FF2B5EF4-FFF2-40B4-BE49-F238E27FC236}">
                <a16:creationId xmlns:a16="http://schemas.microsoft.com/office/drawing/2014/main" id="{88A39712-48CE-4C3E-9B5D-C521FFD05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91AFE2-BA6B-41EA-B8D1-9B4F33858CFB}"/>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85237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B058-860E-48B7-A49A-046CC41A08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43A487-F587-4493-97ED-6FE6D1568F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4A86B-DE93-45CD-9BA6-318CACE28447}"/>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5" name="Footer Placeholder 4">
            <a:extLst>
              <a:ext uri="{FF2B5EF4-FFF2-40B4-BE49-F238E27FC236}">
                <a16:creationId xmlns:a16="http://schemas.microsoft.com/office/drawing/2014/main" id="{77F9E848-1FEB-4FB8-A08C-0BD2CCA64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27949-C4E3-4D2C-BFB3-ECBAE9BCEE5B}"/>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311508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D8FD3-91EB-4E15-92BE-1ADE03824B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AD6B58-C606-4E85-A870-4549A189D1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7F4B7-9BDF-451B-8353-4D220268FFB2}"/>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5" name="Footer Placeholder 4">
            <a:extLst>
              <a:ext uri="{FF2B5EF4-FFF2-40B4-BE49-F238E27FC236}">
                <a16:creationId xmlns:a16="http://schemas.microsoft.com/office/drawing/2014/main" id="{30966A22-4E79-40DF-9468-EF551994B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6C128-077D-4FD5-9B77-6A83F3D5E581}"/>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92034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8B32-8ACA-42E5-919A-037FE62B6D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252766-D046-45D5-954C-22FE3176F6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FC1A1B-BBC8-46CF-BBD6-EBA3170AC885}"/>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5" name="Footer Placeholder 4">
            <a:extLst>
              <a:ext uri="{FF2B5EF4-FFF2-40B4-BE49-F238E27FC236}">
                <a16:creationId xmlns:a16="http://schemas.microsoft.com/office/drawing/2014/main" id="{7341A259-BC79-400E-96D7-7700FE0CA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97BDC-7693-44A9-9D27-00803D74F9D7}"/>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57549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EB77-A039-47AB-B5D8-DE1CB6F21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02D3D5-D691-4A66-8EF3-25FD2F403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CBC41-299F-4973-BDA8-C57BB27F4B9E}"/>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5" name="Footer Placeholder 4">
            <a:extLst>
              <a:ext uri="{FF2B5EF4-FFF2-40B4-BE49-F238E27FC236}">
                <a16:creationId xmlns:a16="http://schemas.microsoft.com/office/drawing/2014/main" id="{B16493EE-EE47-432C-AEA8-099ED32488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81025-19F5-4320-A8A4-ACD4EB83FB1A}"/>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73563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F5AA-219F-4E98-A78D-846B39F673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E3449C-904A-4351-9953-8B91774214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3964EE-922F-4D9D-A969-3B5C967848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0D2DD3-57E5-429B-AFC3-0607F235EB71}"/>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6" name="Footer Placeholder 5">
            <a:extLst>
              <a:ext uri="{FF2B5EF4-FFF2-40B4-BE49-F238E27FC236}">
                <a16:creationId xmlns:a16="http://schemas.microsoft.com/office/drawing/2014/main" id="{3799904F-F129-4CB5-89E5-B37DE50DE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1D32E9-6D84-496E-B30D-E8C9CDC5D398}"/>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8718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9389-D013-4B8A-866C-C2BA336EC2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98D3FD-C0B1-4313-BCF5-ABFAD7C43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46D063-DBFF-4A15-9E4F-C1455CE431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8AEAC8-EA5D-43CE-BD92-905AA71F0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46F94-44F7-46A7-A042-DC26AA95DE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95DE64-8DE6-436E-8AD9-48797DCE2792}"/>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8" name="Footer Placeholder 7">
            <a:extLst>
              <a:ext uri="{FF2B5EF4-FFF2-40B4-BE49-F238E27FC236}">
                <a16:creationId xmlns:a16="http://schemas.microsoft.com/office/drawing/2014/main" id="{8D0759DC-794D-4BDB-B4AC-B81D871BAB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1453D7-C029-44CD-878B-065A97F0836E}"/>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71405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7D66-E858-4657-8727-C53E2E0D54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98548C-7BD4-41FF-88BF-86E3358F271F}"/>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4" name="Footer Placeholder 3">
            <a:extLst>
              <a:ext uri="{FF2B5EF4-FFF2-40B4-BE49-F238E27FC236}">
                <a16:creationId xmlns:a16="http://schemas.microsoft.com/office/drawing/2014/main" id="{1C823608-8CAF-4127-99FA-571DF7CFF0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626013-AF55-4483-BC10-9CF0FDDD1895}"/>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8989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1FEA1-FF67-4297-B918-62CD0DA4B4E9}"/>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3" name="Footer Placeholder 2">
            <a:extLst>
              <a:ext uri="{FF2B5EF4-FFF2-40B4-BE49-F238E27FC236}">
                <a16:creationId xmlns:a16="http://schemas.microsoft.com/office/drawing/2014/main" id="{6BAC96B7-079B-4E74-8C77-6935F66211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8F73E1-A673-4AAD-A509-87542823E47E}"/>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04728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6927-0332-47E5-911E-5B8E422C9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B70F8D-F3A5-4C00-A24C-A57710F7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803B5C-BF0F-45A4-8291-5B7008CB0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E6E64-E78D-4162-B032-66FDC9BD5E28}"/>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6" name="Footer Placeholder 5">
            <a:extLst>
              <a:ext uri="{FF2B5EF4-FFF2-40B4-BE49-F238E27FC236}">
                <a16:creationId xmlns:a16="http://schemas.microsoft.com/office/drawing/2014/main" id="{E2638A06-BDF4-4C49-97C9-662D35AE3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ACCD8-6E4A-43A9-BB03-45A116F3A617}"/>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33014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9ED3-9B67-4D24-B65F-84BA306EB6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532B11-0EC4-4A80-A294-7D0ED331C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434673-202A-4C6A-A90E-DEA537800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FF5998-E8B6-45C5-B79D-1D6A8B65A493}"/>
              </a:ext>
            </a:extLst>
          </p:cNvPr>
          <p:cNvSpPr>
            <a:spLocks noGrp="1"/>
          </p:cNvSpPr>
          <p:nvPr>
            <p:ph type="dt" sz="half" idx="10"/>
          </p:nvPr>
        </p:nvSpPr>
        <p:spPr/>
        <p:txBody>
          <a:bodyPr/>
          <a:lstStyle/>
          <a:p>
            <a:fld id="{CEEB8BB3-A3B9-4E4B-98BD-827021F45048}" type="datetimeFigureOut">
              <a:rPr lang="en-GB" smtClean="0"/>
              <a:t>19/10/2022</a:t>
            </a:fld>
            <a:endParaRPr lang="en-GB"/>
          </a:p>
        </p:txBody>
      </p:sp>
      <p:sp>
        <p:nvSpPr>
          <p:cNvPr id="6" name="Footer Placeholder 5">
            <a:extLst>
              <a:ext uri="{FF2B5EF4-FFF2-40B4-BE49-F238E27FC236}">
                <a16:creationId xmlns:a16="http://schemas.microsoft.com/office/drawing/2014/main" id="{E238DD30-D2E1-4786-B6D0-1C41A9221C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CD12ED-8AE0-4141-85AB-B353C932EE69}"/>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79055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E8048-72D9-4D38-9ED0-BC3C3850F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CF72B7-8393-46CE-BB02-925373AC1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D0C63-5CDC-4F35-932E-6664CE3A6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B8BB3-A3B9-4E4B-98BD-827021F45048}" type="datetimeFigureOut">
              <a:rPr lang="en-GB" smtClean="0"/>
              <a:t>19/10/2022</a:t>
            </a:fld>
            <a:endParaRPr lang="en-GB"/>
          </a:p>
        </p:txBody>
      </p:sp>
      <p:sp>
        <p:nvSpPr>
          <p:cNvPr id="5" name="Footer Placeholder 4">
            <a:extLst>
              <a:ext uri="{FF2B5EF4-FFF2-40B4-BE49-F238E27FC236}">
                <a16:creationId xmlns:a16="http://schemas.microsoft.com/office/drawing/2014/main" id="{4B71BDDF-6D8D-4536-B948-E39614C92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DDDED3-5140-4524-AB8D-10B2AC69D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A607D-4E1A-4A2C-9C6E-DB316032F33A}" type="slidenum">
              <a:rPr lang="en-GB" smtClean="0"/>
              <a:t>‹#›</a:t>
            </a:fld>
            <a:endParaRPr lang="en-GB"/>
          </a:p>
        </p:txBody>
      </p:sp>
    </p:spTree>
    <p:extLst>
      <p:ext uri="{BB962C8B-B14F-4D97-AF65-F5344CB8AC3E}">
        <p14:creationId xmlns:p14="http://schemas.microsoft.com/office/powerpoint/2010/main" val="374472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630CA5-FA81-4A5D-9B64-1482648EF7E7}"/>
              </a:ext>
            </a:extLst>
          </p:cNvPr>
          <p:cNvSpPr/>
          <p:nvPr/>
        </p:nvSpPr>
        <p:spPr>
          <a:xfrm>
            <a:off x="159656" y="119567"/>
            <a:ext cx="11930743" cy="6467412"/>
          </a:xfrm>
          <a:prstGeom prst="rect">
            <a:avLst/>
          </a:prstGeom>
        </p:spPr>
        <p:txBody>
          <a:bodyPr wrap="square">
            <a:spAutoFit/>
          </a:bodyPr>
          <a:lstStyle/>
          <a:p>
            <a:pPr>
              <a:lnSpc>
                <a:spcPct val="107000"/>
              </a:lnSpc>
              <a:spcBef>
                <a:spcPts val="1200"/>
              </a:spcBef>
              <a:spcAft>
                <a:spcPts val="800"/>
              </a:spcAft>
            </a:pPr>
            <a:r>
              <a:rPr lang="en-US" sz="54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Biology</a:t>
            </a:r>
            <a:endParaRPr lang="en-GB" sz="5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latin typeface="Times New Roman" panose="02020603050405020304" pitchFamily="18" charset="0"/>
                <a:ea typeface="Calibri" panose="020F0502020204030204" pitchFamily="34" charset="0"/>
                <a:cs typeface="Arial" panose="020B0604020202020204" pitchFamily="34" charset="0"/>
              </a:rPr>
              <a:t>Is the science that studies the life from all its aspects. It is including the study of living and non-living parts in life. Studying living organisms divided into many specialized fields covering their morphology, physiology, anatomy, behaviour, origin, and distribution.</a:t>
            </a:r>
            <a:r>
              <a:rPr lang="en-GB" sz="3200" dirty="0">
                <a:solidFill>
                  <a:srgbClr val="555555"/>
                </a:solidFill>
                <a:latin typeface="Arial" panose="020B0604020202020204" pitchFamily="34" charset="0"/>
                <a:ea typeface="Calibri" panose="020F0502020204030204" pitchFamily="34" charset="0"/>
                <a:cs typeface="Arial" panose="020B0604020202020204" pitchFamily="34" charset="0"/>
              </a:rPr>
              <a:t> </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latin typeface="Times New Roman" panose="02020603050405020304" pitchFamily="18" charset="0"/>
                <a:ea typeface="Calibri" panose="020F0502020204030204" pitchFamily="34" charset="0"/>
                <a:cs typeface="Arial" panose="020B0604020202020204" pitchFamily="34" charset="0"/>
              </a:rPr>
              <a:t>Biology includes many branches, such as: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1.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Anatomy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the basic structure of the body of the organisms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their parts. Microscopic anatomy involves the use of optical instruments in the study of the tissues of various structures (which known as histology), and also in the study of cells.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6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30D91-449C-4C35-ADFC-065A95B91A22}"/>
              </a:ext>
            </a:extLst>
          </p:cNvPr>
          <p:cNvSpPr/>
          <p:nvPr/>
        </p:nvSpPr>
        <p:spPr>
          <a:xfrm>
            <a:off x="130628" y="159657"/>
            <a:ext cx="11945257" cy="4891019"/>
          </a:xfrm>
          <a:prstGeom prst="rect">
            <a:avLst/>
          </a:prstGeom>
        </p:spPr>
        <p:txBody>
          <a:bodyPr wrap="square">
            <a:spAutoFit/>
          </a:bodyPr>
          <a:lstStyle/>
          <a:p>
            <a:pPr algn="just">
              <a:lnSpc>
                <a:spcPct val="107000"/>
              </a:lnSpc>
              <a:spcBef>
                <a:spcPts val="1200"/>
              </a:spcBef>
              <a:spcAft>
                <a:spcPts val="800"/>
              </a:spcAft>
            </a:pPr>
            <a:r>
              <a:rPr lang="en-GB" sz="5400" b="1" dirty="0">
                <a:solidFill>
                  <a:srgbClr val="C00000"/>
                </a:solidFill>
                <a:latin typeface="Times New Roman" panose="02020603050405020304" pitchFamily="18" charset="0"/>
                <a:cs typeface="Arial" panose="020B0604020202020204" pitchFamily="34" charset="0"/>
              </a:rPr>
              <a:t>Cells</a:t>
            </a:r>
          </a:p>
          <a:p>
            <a:pPr algn="just">
              <a:lnSpc>
                <a:spcPct val="107000"/>
              </a:lnSpc>
              <a:spcBef>
                <a:spcPts val="1200"/>
              </a:spcBef>
              <a:spcAft>
                <a:spcPts val="800"/>
              </a:spcAft>
            </a:pPr>
            <a:r>
              <a:rPr lang="en-GB" sz="3200" dirty="0">
                <a:latin typeface="Times New Roman" panose="02020603050405020304" pitchFamily="18" charset="0"/>
                <a:cs typeface="Arial" panose="020B0604020202020204" pitchFamily="34" charset="0"/>
              </a:rPr>
              <a:t>Cells are the basic units of structure and function in the human body, as they are in all living things. Each cell carries out basic life processes that allow the body to survive. Many human cells specialized in form and function. Each type of these specialized cells plays a specific role. For example, the nerve cells have long projections that help them in carrying the electrical messages to other cells. </a:t>
            </a:r>
            <a:r>
              <a:rPr lang="en-GB" sz="3200" dirty="0">
                <a:effectLst/>
                <a:latin typeface="Times New Roman" panose="02020603050405020304" pitchFamily="18" charset="0"/>
                <a:ea typeface="Calibri" panose="020F0502020204030204" pitchFamily="34" charset="0"/>
              </a:rPr>
              <a:t>Muscle cells have many mitochondria that provide the energy they need to move the body.</a:t>
            </a:r>
            <a:r>
              <a:rPr lang="en-GB" sz="3200" dirty="0">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4734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FDAFF-D463-4869-92EC-44975820120E}"/>
              </a:ext>
            </a:extLst>
          </p:cNvPr>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371600" y="145143"/>
            <a:ext cx="9448800" cy="6603999"/>
          </a:xfrm>
          <a:prstGeom prst="rect">
            <a:avLst/>
          </a:prstGeom>
          <a:noFill/>
          <a:ln>
            <a:noFill/>
          </a:ln>
        </p:spPr>
      </p:pic>
    </p:spTree>
    <p:extLst>
      <p:ext uri="{BB962C8B-B14F-4D97-AF65-F5344CB8AC3E}">
        <p14:creationId xmlns:p14="http://schemas.microsoft.com/office/powerpoint/2010/main" val="6405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7A7FC8-F3BF-444A-910B-8910965DE632}"/>
              </a:ext>
            </a:extLst>
          </p:cNvPr>
          <p:cNvSpPr/>
          <p:nvPr/>
        </p:nvSpPr>
        <p:spPr>
          <a:xfrm>
            <a:off x="101600" y="-178003"/>
            <a:ext cx="11959771" cy="7059625"/>
          </a:xfrm>
          <a:prstGeom prst="rect">
            <a:avLst/>
          </a:prstGeom>
        </p:spPr>
        <p:txBody>
          <a:bodyPr wrap="square">
            <a:spAutoFit/>
          </a:bodyPr>
          <a:lstStyle/>
          <a:p>
            <a:pPr algn="just">
              <a:lnSpc>
                <a:spcPct val="107000"/>
              </a:lnSpc>
              <a:spcBef>
                <a:spcPts val="1200"/>
              </a:spcBef>
              <a:spcAft>
                <a:spcPts val="800"/>
              </a:spcAft>
            </a:pPr>
            <a:r>
              <a:rPr lang="en-GB" sz="5400" b="1" dirty="0">
                <a:solidFill>
                  <a:srgbClr val="C00000"/>
                </a:solidFill>
                <a:latin typeface="Times New Roman" panose="02020603050405020304" pitchFamily="18" charset="0"/>
                <a:cs typeface="Arial" panose="020B0604020202020204" pitchFamily="34" charset="0"/>
              </a:rPr>
              <a:t>Tissues</a:t>
            </a:r>
          </a:p>
          <a:p>
            <a:pPr algn="just">
              <a:lnSpc>
                <a:spcPct val="107000"/>
              </a:lnSpc>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The tissue is the next level of organization in the human body. A tissue is a group of connected cells that have a similar function. There are four basic types of human tissues: epithelial, muscular, nervous, and connective tissues. These four tissue types make up all the organs of the human body. </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Connective tissue</a:t>
            </a:r>
            <a:r>
              <a:rPr lang="en-GB" sz="3200" dirty="0">
                <a:effectLst/>
                <a:latin typeface="Times New Roman" panose="02020603050405020304" pitchFamily="18" charset="0"/>
                <a:ea typeface="Calibri" panose="020F0502020204030204" pitchFamily="34" charset="0"/>
                <a:cs typeface="Arial" panose="020B0604020202020204" pitchFamily="34" charset="0"/>
              </a:rPr>
              <a:t> is made up of cells that form the body’s structure</a:t>
            </a:r>
            <a:r>
              <a:rPr lang="en-GB" sz="3200" dirty="0">
                <a:latin typeface="Times New Roman" panose="02020603050405020304" pitchFamily="18" charset="0"/>
                <a:ea typeface="Calibri" panose="020F0502020204030204" pitchFamily="34" charset="0"/>
                <a:cs typeface="Arial" panose="020B0604020202020204" pitchFamily="34" charset="0"/>
              </a:rPr>
              <a:t>, such as the </a:t>
            </a:r>
            <a:r>
              <a:rPr lang="en-GB" sz="3200" dirty="0">
                <a:effectLst/>
                <a:latin typeface="Times New Roman" panose="02020603050405020304" pitchFamily="18" charset="0"/>
                <a:ea typeface="Calibri" panose="020F0502020204030204" pitchFamily="34" charset="0"/>
                <a:cs typeface="Arial" panose="020B0604020202020204" pitchFamily="34" charset="0"/>
              </a:rPr>
              <a:t>bone and cartilage.</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Epithelial tissue</a:t>
            </a: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is made up of cells that line inner and outer body surfaces, such </a:t>
            </a:r>
            <a:r>
              <a:rPr lang="en-GB" sz="3200" dirty="0">
                <a:latin typeface="Times New Roman" panose="02020603050405020304" pitchFamily="18" charset="0"/>
                <a:cs typeface="Arial" panose="020B0604020202020204" pitchFamily="34" charset="0"/>
              </a:rPr>
              <a:t>as</a:t>
            </a:r>
            <a:r>
              <a:rPr lang="en-GB" sz="3200" dirty="0">
                <a:effectLst/>
                <a:latin typeface="Times New Roman" panose="02020603050405020304" pitchFamily="18" charset="0"/>
                <a:ea typeface="Calibri" panose="020F0502020204030204" pitchFamily="34" charset="0"/>
                <a:cs typeface="Arial" panose="020B0604020202020204" pitchFamily="34" charset="0"/>
              </a:rPr>
              <a:t> the skin and the lining of the digestive tract. Epithelial tissue protects the body and its internal organs, secretes substances such as hormones, and absorbs substances such as nutrients.</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46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0DA52E-7518-4D04-BB8E-E23AAA0D24CC}"/>
              </a:ext>
            </a:extLst>
          </p:cNvPr>
          <p:cNvSpPr/>
          <p:nvPr/>
        </p:nvSpPr>
        <p:spPr>
          <a:xfrm>
            <a:off x="116114" y="257672"/>
            <a:ext cx="11959772" cy="3330592"/>
          </a:xfrm>
          <a:prstGeom prst="rect">
            <a:avLst/>
          </a:prstGeom>
        </p:spPr>
        <p:txBody>
          <a:bodyPr wrap="square">
            <a:spAutoFit/>
          </a:bodyPr>
          <a:lstStyle/>
          <a:p>
            <a:pPr lvl="0" algn="just">
              <a:lnSpc>
                <a:spcPct val="107000"/>
              </a:lnSpc>
              <a:spcAft>
                <a:spcPts val="800"/>
              </a:spcAft>
            </a:pP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Muscular tissue</a:t>
            </a: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made up of cells that have a unique ability to contract or become shorter. Muscles attached to bones enable the body to move.</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Nervous tissue</a:t>
            </a: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made up of neurons (or nerve cells) that carry electrical messages. Nervous tissue makes up the brain and the nerves that connects the brain to all the body parts.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9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FA8C4-4BAD-482F-B5B4-35EECA1FFF1B}"/>
              </a:ext>
            </a:extLst>
          </p:cNvPr>
          <p:cNvSpPr/>
          <p:nvPr/>
        </p:nvSpPr>
        <p:spPr>
          <a:xfrm>
            <a:off x="188686" y="182887"/>
            <a:ext cx="11887200" cy="5860707"/>
          </a:xfrm>
          <a:prstGeom prst="rect">
            <a:avLst/>
          </a:prstGeom>
        </p:spPr>
        <p:txBody>
          <a:bodyPr wrap="square">
            <a:spAutoFit/>
          </a:bodyPr>
          <a:lstStyle/>
          <a:p>
            <a:pPr algn="just">
              <a:lnSpc>
                <a:spcPct val="107000"/>
              </a:lnSpc>
              <a:spcAft>
                <a:spcPts val="800"/>
              </a:spcAft>
            </a:pPr>
            <a:r>
              <a:rPr lang="en-GB" sz="5200" b="1" dirty="0">
                <a:solidFill>
                  <a:srgbClr val="C00000"/>
                </a:solidFill>
                <a:latin typeface="Times New Roman" panose="02020603050405020304" pitchFamily="18" charset="0"/>
                <a:cs typeface="Arial" panose="020B0604020202020204" pitchFamily="34" charset="0"/>
              </a:rPr>
              <a:t>Organs and Organ Systems</a:t>
            </a:r>
          </a:p>
          <a:p>
            <a:pPr algn="just">
              <a:lnSpc>
                <a:spcPct val="107000"/>
              </a:lnSpc>
              <a:spcAft>
                <a:spcPts val="800"/>
              </a:spcAft>
            </a:pPr>
            <a:r>
              <a:rPr lang="en-GB" sz="3200" dirty="0">
                <a:latin typeface="Times New Roman" panose="02020603050405020304" pitchFamily="18" charset="0"/>
                <a:cs typeface="Arial" panose="020B0604020202020204" pitchFamily="34" charset="0"/>
              </a:rPr>
              <a:t>Organs are the next level of organization of the human body. An organ is a structure that consists of two or more types of tissues that work together to do the same job. Examples of human organs include the brain, heart, lungs, skin and kidneys. Human organs are organized into organ systems, many of which are shown in the figure.</a:t>
            </a:r>
          </a:p>
          <a:p>
            <a:pPr algn="just">
              <a:lnSpc>
                <a:spcPct val="107000"/>
              </a:lnSpc>
              <a:spcAft>
                <a:spcPts val="800"/>
              </a:spcAft>
            </a:pPr>
            <a:r>
              <a:rPr lang="en-GB" sz="3200" b="1" dirty="0">
                <a:solidFill>
                  <a:srgbClr val="C00000"/>
                </a:solidFill>
                <a:effectLst/>
                <a:latin typeface="Times New Roman" panose="02020603050405020304" pitchFamily="18" charset="0"/>
                <a:ea typeface="Calibri" panose="020F0502020204030204" pitchFamily="34" charset="0"/>
              </a:rPr>
              <a:t>An organ system</a:t>
            </a:r>
            <a:r>
              <a:rPr lang="en-GB" sz="3200" dirty="0">
                <a:solidFill>
                  <a:srgbClr val="C00000"/>
                </a:solidFill>
                <a:effectLst/>
                <a:latin typeface="Times New Roman" panose="02020603050405020304" pitchFamily="18" charset="0"/>
                <a:ea typeface="Calibri" panose="020F0502020204030204" pitchFamily="34" charset="0"/>
              </a:rPr>
              <a:t> </a:t>
            </a:r>
            <a:r>
              <a:rPr lang="en-GB" sz="3200" dirty="0">
                <a:effectLst/>
                <a:latin typeface="Times New Roman" panose="02020603050405020304" pitchFamily="18" charset="0"/>
                <a:ea typeface="Calibri" panose="020F0502020204030204" pitchFamily="34" charset="0"/>
              </a:rPr>
              <a:t>is a group of organs that work together to carry out a complex overall function. Each organ </a:t>
            </a:r>
            <a:r>
              <a:rPr lang="en-GB" sz="3200" dirty="0">
                <a:latin typeface="Times New Roman" panose="02020603050405020304" pitchFamily="18" charset="0"/>
                <a:ea typeface="Calibri" panose="020F0502020204030204" pitchFamily="34" charset="0"/>
              </a:rPr>
              <a:t>in</a:t>
            </a:r>
            <a:r>
              <a:rPr lang="en-GB" sz="3200" dirty="0">
                <a:effectLst/>
                <a:latin typeface="Times New Roman" panose="02020603050405020304" pitchFamily="18" charset="0"/>
                <a:ea typeface="Calibri" panose="020F0502020204030204" pitchFamily="34" charset="0"/>
              </a:rPr>
              <a:t> the system does part of the larger job. </a:t>
            </a:r>
            <a:r>
              <a:rPr lang="en-GB" sz="3200" dirty="0">
                <a:latin typeface="Times New Roman" panose="02020603050405020304" pitchFamily="18" charset="0"/>
                <a:ea typeface="Calibri" panose="020F0502020204030204" pitchFamily="34" charset="0"/>
              </a:rPr>
              <a:t>Your body has 12 organ systems, some of them are shown below the Table. </a:t>
            </a:r>
            <a:endParaRPr lang="en-US"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40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38FB4-E8BB-48C6-82B9-C88C82A91A1F}"/>
              </a:ext>
            </a:extLst>
          </p:cNvPr>
          <p:cNvPicPr>
            <a:picLocks noChangeAspect="1"/>
          </p:cNvPicPr>
          <p:nvPr/>
        </p:nvPicPr>
        <p:blipFill>
          <a:blip r:embed="rId2"/>
          <a:stretch>
            <a:fillRect/>
          </a:stretch>
        </p:blipFill>
        <p:spPr>
          <a:xfrm>
            <a:off x="3007667" y="0"/>
            <a:ext cx="6176666" cy="6858000"/>
          </a:xfrm>
          <a:prstGeom prst="rect">
            <a:avLst/>
          </a:prstGeom>
        </p:spPr>
      </p:pic>
    </p:spTree>
    <p:extLst>
      <p:ext uri="{BB962C8B-B14F-4D97-AF65-F5344CB8AC3E}">
        <p14:creationId xmlns:p14="http://schemas.microsoft.com/office/powerpoint/2010/main" val="3543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A6988-D044-42E6-AC1E-8FB36E91778A}"/>
              </a:ext>
            </a:extLst>
          </p:cNvPr>
          <p:cNvSpPr/>
          <p:nvPr/>
        </p:nvSpPr>
        <p:spPr>
          <a:xfrm>
            <a:off x="116114" y="224458"/>
            <a:ext cx="11959772" cy="3046988"/>
          </a:xfrm>
          <a:prstGeom prst="rect">
            <a:avLst/>
          </a:prstGeom>
        </p:spPr>
        <p:txBody>
          <a:bodyPr wrap="square">
            <a:spAutoFit/>
          </a:bodyPr>
          <a:lstStyle/>
          <a:p>
            <a:pPr algn="just"/>
            <a:r>
              <a:rPr lang="en-GB" sz="3200" dirty="0">
                <a:latin typeface="Times New Roman" panose="02020603050405020304" pitchFamily="18" charset="0"/>
                <a:ea typeface="Calibri" panose="020F0502020204030204" pitchFamily="34" charset="0"/>
              </a:rPr>
              <a:t>Your organ systems do not work alone in your body. </a:t>
            </a:r>
            <a:r>
              <a:rPr lang="en-GB" sz="3200" dirty="0">
                <a:solidFill>
                  <a:prstClr val="black"/>
                </a:solidFill>
                <a:latin typeface="Times New Roman" panose="02020603050405020304" pitchFamily="18" charset="0"/>
                <a:ea typeface="Calibri" panose="020F0502020204030204" pitchFamily="34" charset="0"/>
              </a:rPr>
              <a:t>They must all be able to work together. For example, one of the most important functions of organ systems is to provide cells with oxygen and nutrients and to remove toxic waste products such as carbon dioxide. A number of organ systems, including the cardiovascular and respiratory systems, all work together to do this.</a:t>
            </a:r>
            <a:endParaRPr lang="en-GB" dirty="0"/>
          </a:p>
        </p:txBody>
      </p:sp>
    </p:spTree>
    <p:extLst>
      <p:ext uri="{BB962C8B-B14F-4D97-AF65-F5344CB8AC3E}">
        <p14:creationId xmlns:p14="http://schemas.microsoft.com/office/powerpoint/2010/main" val="8248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EFC1B5F-0228-4DD2-AB06-DB53ED4B7373}"/>
              </a:ext>
            </a:extLst>
          </p:cNvPr>
          <p:cNvGraphicFramePr>
            <a:graphicFrameLocks noGrp="1"/>
          </p:cNvGraphicFramePr>
          <p:nvPr>
            <p:extLst>
              <p:ext uri="{D42A27DB-BD31-4B8C-83A1-F6EECF244321}">
                <p14:modId xmlns:p14="http://schemas.microsoft.com/office/powerpoint/2010/main" val="2459714579"/>
              </p:ext>
            </p:extLst>
          </p:nvPr>
        </p:nvGraphicFramePr>
        <p:xfrm>
          <a:off x="134911" y="869430"/>
          <a:ext cx="11887198" cy="5852160"/>
        </p:xfrm>
        <a:graphic>
          <a:graphicData uri="http://schemas.openxmlformats.org/drawingml/2006/table">
            <a:tbl>
              <a:tblPr firstRow="1" firstCol="1" bandRow="1"/>
              <a:tblGrid>
                <a:gridCol w="3000949">
                  <a:extLst>
                    <a:ext uri="{9D8B030D-6E8A-4147-A177-3AD203B41FA5}">
                      <a16:colId xmlns:a16="http://schemas.microsoft.com/office/drawing/2014/main" val="4248747639"/>
                    </a:ext>
                  </a:extLst>
                </a:gridCol>
                <a:gridCol w="3687587">
                  <a:extLst>
                    <a:ext uri="{9D8B030D-6E8A-4147-A177-3AD203B41FA5}">
                      <a16:colId xmlns:a16="http://schemas.microsoft.com/office/drawing/2014/main" val="1306986363"/>
                    </a:ext>
                  </a:extLst>
                </a:gridCol>
                <a:gridCol w="5198662">
                  <a:extLst>
                    <a:ext uri="{9D8B030D-6E8A-4147-A177-3AD203B41FA5}">
                      <a16:colId xmlns:a16="http://schemas.microsoft.com/office/drawing/2014/main" val="4236335188"/>
                    </a:ext>
                  </a:extLst>
                </a:gridCol>
              </a:tblGrid>
              <a:tr h="243471">
                <a:tc>
                  <a:txBody>
                    <a:bodyPr/>
                    <a:lstStyle/>
                    <a:p>
                      <a:pPr>
                        <a:lnSpc>
                          <a:spcPct val="15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Organ System</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Major Tissues and Organs</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Function</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50238160"/>
                  </a:ext>
                </a:extLst>
              </a:tr>
              <a:tr h="523067">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Cardiovascular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Heart; blood vessels; blood</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Transports oxygen, hormones, and nutrients to the body cells. Moves wastes and carbon dioxide away from cells.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09057486"/>
                  </a:ext>
                </a:extLst>
              </a:tr>
              <a:tr h="523067">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Lymphatic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Lymph nodes; lymph vessels</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Defend against infection and disease, moves lymph between tissues and the blood stream.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15907612"/>
                  </a:ext>
                </a:extLst>
              </a:tr>
              <a:tr h="345834">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Digestive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Esophagus; stomach; small intestine; large intestine</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Digests foods and absorbs nutrients, minerals, vitamins, and water.</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53287370"/>
                  </a:ext>
                </a:extLst>
              </a:tr>
            </a:tbl>
          </a:graphicData>
        </a:graphic>
      </p:graphicFrame>
      <p:sp>
        <p:nvSpPr>
          <p:cNvPr id="6" name="Rectangle 5">
            <a:extLst>
              <a:ext uri="{FF2B5EF4-FFF2-40B4-BE49-F238E27FC236}">
                <a16:creationId xmlns:a16="http://schemas.microsoft.com/office/drawing/2014/main" id="{5F0EDF11-2D8C-45B0-820C-B6ACBD5D28A3}"/>
              </a:ext>
            </a:extLst>
          </p:cNvPr>
          <p:cNvSpPr/>
          <p:nvPr/>
        </p:nvSpPr>
        <p:spPr>
          <a:xfrm>
            <a:off x="1598960" y="142168"/>
            <a:ext cx="8984099" cy="584775"/>
          </a:xfrm>
          <a:prstGeom prst="rect">
            <a:avLst/>
          </a:prstGeom>
        </p:spPr>
        <p:txBody>
          <a:bodyPr wrap="square">
            <a:spAutoFit/>
          </a:bodyPr>
          <a:lstStyle/>
          <a:p>
            <a:pPr algn="ctr"/>
            <a:r>
              <a:rPr lang="en-GB" sz="32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Major Organ Systems of the Human Body</a:t>
            </a:r>
            <a:endParaRPr lang="en-GB" sz="3200" dirty="0">
              <a:solidFill>
                <a:srgbClr val="C00000"/>
              </a:solidFill>
            </a:endParaRPr>
          </a:p>
        </p:txBody>
      </p:sp>
    </p:spTree>
    <p:extLst>
      <p:ext uri="{BB962C8B-B14F-4D97-AF65-F5344CB8AC3E}">
        <p14:creationId xmlns:p14="http://schemas.microsoft.com/office/powerpoint/2010/main" val="8758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4E40BE-4D6A-43A1-8743-DE7F70A331BC}"/>
              </a:ext>
            </a:extLst>
          </p:cNvPr>
          <p:cNvGraphicFramePr>
            <a:graphicFrameLocks noGrp="1"/>
          </p:cNvGraphicFramePr>
          <p:nvPr>
            <p:extLst>
              <p:ext uri="{D42A27DB-BD31-4B8C-83A1-F6EECF244321}">
                <p14:modId xmlns:p14="http://schemas.microsoft.com/office/powerpoint/2010/main" val="2963806982"/>
              </p:ext>
            </p:extLst>
          </p:nvPr>
        </p:nvGraphicFramePr>
        <p:xfrm>
          <a:off x="152401" y="127454"/>
          <a:ext cx="11887198" cy="6706808"/>
        </p:xfrm>
        <a:graphic>
          <a:graphicData uri="http://schemas.openxmlformats.org/drawingml/2006/table">
            <a:tbl>
              <a:tblPr firstRow="1" firstCol="1" bandRow="1"/>
              <a:tblGrid>
                <a:gridCol w="3000949">
                  <a:extLst>
                    <a:ext uri="{9D8B030D-6E8A-4147-A177-3AD203B41FA5}">
                      <a16:colId xmlns:a16="http://schemas.microsoft.com/office/drawing/2014/main" val="863732709"/>
                    </a:ext>
                  </a:extLst>
                </a:gridCol>
                <a:gridCol w="3687587">
                  <a:extLst>
                    <a:ext uri="{9D8B030D-6E8A-4147-A177-3AD203B41FA5}">
                      <a16:colId xmlns:a16="http://schemas.microsoft.com/office/drawing/2014/main" val="1927301448"/>
                    </a:ext>
                  </a:extLst>
                </a:gridCol>
                <a:gridCol w="5198662">
                  <a:extLst>
                    <a:ext uri="{9D8B030D-6E8A-4147-A177-3AD203B41FA5}">
                      <a16:colId xmlns:a16="http://schemas.microsoft.com/office/drawing/2014/main" val="3340264439"/>
                    </a:ext>
                  </a:extLst>
                </a:gridCol>
              </a:tblGrid>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Endocrine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Pituitary gland, hypothalamus; adrenal glands; ovaries; testes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Produces hormones that communicate between cells.</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2207931"/>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Integumentary</a:t>
                      </a:r>
                    </a:p>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Skin, hair, nails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Provides protection from injury and water loss, physical defense against infection by microorganisms, and temperature control.</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40851607"/>
                  </a:ext>
                </a:extLst>
              </a:tr>
              <a:tr h="523067">
                <a:tc>
                  <a:txBody>
                    <a:bodyPr/>
                    <a:lstStyle/>
                    <a:p>
                      <a:pPr>
                        <a:lnSpc>
                          <a:spcPct val="15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Muscular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Cardiac (heart) muscle; skeletal muscle; smooth muscle;</a:t>
                      </a:r>
                      <a:r>
                        <a:rPr lang="en-GB" sz="3200" dirty="0">
                          <a:effectLst/>
                          <a:latin typeface="Times New Roman" panose="02020603050405020304" pitchFamily="18" charset="0"/>
                          <a:ea typeface="Calibri" panose="020F0502020204030204" pitchFamily="34" charset="0"/>
                        </a:rPr>
                        <a:t> tendons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Involved in movement and heat production.</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69390865"/>
                  </a:ext>
                </a:extLst>
              </a:tr>
            </a:tbl>
          </a:graphicData>
        </a:graphic>
      </p:graphicFrame>
    </p:spTree>
    <p:extLst>
      <p:ext uri="{BB962C8B-B14F-4D97-AF65-F5344CB8AC3E}">
        <p14:creationId xmlns:p14="http://schemas.microsoft.com/office/powerpoint/2010/main" val="23451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9DAAF5-18F8-40C6-AC3F-99DCD9B137F0}"/>
              </a:ext>
            </a:extLst>
          </p:cNvPr>
          <p:cNvGraphicFramePr>
            <a:graphicFrameLocks noGrp="1"/>
          </p:cNvGraphicFramePr>
          <p:nvPr>
            <p:extLst>
              <p:ext uri="{D42A27DB-BD31-4B8C-83A1-F6EECF244321}">
                <p14:modId xmlns:p14="http://schemas.microsoft.com/office/powerpoint/2010/main" val="819759515"/>
              </p:ext>
            </p:extLst>
          </p:nvPr>
        </p:nvGraphicFramePr>
        <p:xfrm>
          <a:off x="152401" y="330651"/>
          <a:ext cx="11887198" cy="5663122"/>
        </p:xfrm>
        <a:graphic>
          <a:graphicData uri="http://schemas.openxmlformats.org/drawingml/2006/table">
            <a:tbl>
              <a:tblPr firstRow="1" firstCol="1" bandRow="1"/>
              <a:tblGrid>
                <a:gridCol w="3000949">
                  <a:extLst>
                    <a:ext uri="{9D8B030D-6E8A-4147-A177-3AD203B41FA5}">
                      <a16:colId xmlns:a16="http://schemas.microsoft.com/office/drawing/2014/main" val="3746966951"/>
                    </a:ext>
                  </a:extLst>
                </a:gridCol>
                <a:gridCol w="3687587">
                  <a:extLst>
                    <a:ext uri="{9D8B030D-6E8A-4147-A177-3AD203B41FA5}">
                      <a16:colId xmlns:a16="http://schemas.microsoft.com/office/drawing/2014/main" val="2081811771"/>
                    </a:ext>
                  </a:extLst>
                </a:gridCol>
                <a:gridCol w="5198662">
                  <a:extLst>
                    <a:ext uri="{9D8B030D-6E8A-4147-A177-3AD203B41FA5}">
                      <a16:colId xmlns:a16="http://schemas.microsoft.com/office/drawing/2014/main" val="2980731070"/>
                    </a:ext>
                  </a:extLst>
                </a:gridCol>
              </a:tblGrid>
              <a:tr h="345834">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Nervous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Brain, spinal cord; nerves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Collects, transfers, and processes information.</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14754909"/>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Reproductive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Female: uterus; vagina; fallopian tubes; ovaries Male: penis; testes; seminal vesicles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Produces gametes (sex cells) and sex hormones.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73640503"/>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Respiratory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Trachea, larynx, pharynx, lungs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Brings air to sites where gas exchange can occur between the blood and cells (around body) or blood and air (lungs).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820836106"/>
                  </a:ext>
                </a:extLst>
              </a:tr>
            </a:tbl>
          </a:graphicData>
        </a:graphic>
      </p:graphicFrame>
    </p:spTree>
    <p:extLst>
      <p:ext uri="{BB962C8B-B14F-4D97-AF65-F5344CB8AC3E}">
        <p14:creationId xmlns:p14="http://schemas.microsoft.com/office/powerpoint/2010/main" val="9153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5E21A5-C2FB-4A82-A008-32F5F636ACDE}"/>
              </a:ext>
            </a:extLst>
          </p:cNvPr>
          <p:cNvSpPr/>
          <p:nvPr/>
        </p:nvSpPr>
        <p:spPr>
          <a:xfrm>
            <a:off x="117987" y="18513"/>
            <a:ext cx="11946194" cy="6839487"/>
          </a:xfrm>
          <a:prstGeom prst="rect">
            <a:avLst/>
          </a:prstGeom>
        </p:spPr>
        <p:txBody>
          <a:bodyPr wrap="square">
            <a:spAutoFit/>
          </a:bodyPr>
          <a:lstStyle/>
          <a:p>
            <a:pPr lvl="0" algn="just">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2.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Histology</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is </a:t>
            </a:r>
            <a:r>
              <a:rPr lang="en-GB" sz="3200" dirty="0">
                <a:latin typeface="Times New Roman" panose="02020603050405020304" pitchFamily="18" charset="0"/>
                <a:ea typeface="Calibri" panose="020F0502020204030204" pitchFamily="34" charset="0"/>
                <a:cs typeface="Arial" panose="020B0604020202020204" pitchFamily="34" charset="0"/>
              </a:rPr>
              <a:t>the study of the microscopic structure of tissues</a:t>
            </a:r>
            <a:r>
              <a:rPr lang="en-US" sz="3200" dirty="0">
                <a:latin typeface="Times New Roman" panose="02020603050405020304" pitchFamily="18" charset="0"/>
                <a:ea typeface="Calibri" panose="020F0502020204030204" pitchFamily="34" charset="0"/>
                <a:cs typeface="Arial" panose="020B0604020202020204" pitchFamily="34" charset="0"/>
              </a:rPr>
              <a:t>.</a:t>
            </a:r>
            <a:endPar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gn="just"/>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3.</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Cytology</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is </a:t>
            </a:r>
            <a:r>
              <a:rPr lang="en-GB" sz="3200" dirty="0">
                <a:latin typeface="Times New Roman" panose="02020603050405020304" pitchFamily="18" charset="0"/>
                <a:ea typeface="Calibri" panose="020F0502020204030204" pitchFamily="34" charset="0"/>
                <a:cs typeface="Arial" panose="020B0604020202020204" pitchFamily="34" charset="0"/>
              </a:rPr>
              <a:t>the branch of biology that </a:t>
            </a:r>
            <a:r>
              <a:rPr lang="en-US" sz="3200" dirty="0">
                <a:latin typeface="Times New Roman" panose="02020603050405020304" pitchFamily="18" charset="0"/>
                <a:ea typeface="Calibri" panose="020F0502020204030204" pitchFamily="34" charset="0"/>
                <a:cs typeface="Arial" panose="020B0604020202020204" pitchFamily="34" charset="0"/>
              </a:rPr>
              <a:t>studies</a:t>
            </a:r>
            <a:r>
              <a:rPr lang="en-GB" sz="3200" dirty="0">
                <a:latin typeface="Times New Roman" panose="02020603050405020304" pitchFamily="18" charset="0"/>
                <a:ea typeface="Calibri" panose="020F0502020204030204" pitchFamily="34" charset="0"/>
                <a:cs typeface="Arial" panose="020B0604020202020204" pitchFamily="34" charset="0"/>
              </a:rPr>
              <a:t> the structure and function of </a:t>
            </a:r>
            <a:r>
              <a:rPr lang="en-US" sz="3200" dirty="0">
                <a:latin typeface="Times New Roman" panose="02020603050405020304" pitchFamily="18" charset="0"/>
                <a:ea typeface="Calibri" panose="020F0502020204030204" pitchFamily="34" charset="0"/>
                <a:cs typeface="Arial" panose="020B0604020202020204" pitchFamily="34" charset="0"/>
              </a:rPr>
              <a:t>cells.</a:t>
            </a:r>
            <a:endParaRPr lang="en-GB" sz="3200" dirty="0">
              <a:latin typeface="Calibri" panose="020F0502020204030204" pitchFamily="34" charset="0"/>
              <a:ea typeface="Calibri" panose="020F0502020204030204" pitchFamily="34" charset="0"/>
              <a:cs typeface="Arial" panose="020B0604020202020204" pitchFamily="34" charset="0"/>
            </a:endParaRPr>
          </a:p>
          <a:p>
            <a:pPr lvl="0" algn="just"/>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4.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Physiology</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that studies the normal functions of living organisms and their parts. </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It studies the function of each structure in the body and the chemical reactions occur inside the body.</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5.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Embryology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and medicine concerned with the study of </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generation and the growth of embryos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their development.</a:t>
            </a:r>
            <a:endPar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lvl="0" algn="just">
              <a:lnSpc>
                <a:spcPct val="107000"/>
              </a:lnSpc>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6.</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Genetics</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the branch of biology that studies the inherited characteristics of the organisms. It is also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studying the variation of inherited characteristics.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8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B04978-4AE5-4317-8E3F-DC93B67038E7}"/>
              </a:ext>
            </a:extLst>
          </p:cNvPr>
          <p:cNvGraphicFramePr>
            <a:graphicFrameLocks noGrp="1"/>
          </p:cNvGraphicFramePr>
          <p:nvPr>
            <p:extLst>
              <p:ext uri="{D42A27DB-BD31-4B8C-83A1-F6EECF244321}">
                <p14:modId xmlns:p14="http://schemas.microsoft.com/office/powerpoint/2010/main" val="1583230134"/>
              </p:ext>
            </p:extLst>
          </p:nvPr>
        </p:nvGraphicFramePr>
        <p:xfrm>
          <a:off x="152401" y="258082"/>
          <a:ext cx="11887198" cy="5141279"/>
        </p:xfrm>
        <a:graphic>
          <a:graphicData uri="http://schemas.openxmlformats.org/drawingml/2006/table">
            <a:tbl>
              <a:tblPr firstRow="1" firstCol="1" bandRow="1"/>
              <a:tblGrid>
                <a:gridCol w="3000949">
                  <a:extLst>
                    <a:ext uri="{9D8B030D-6E8A-4147-A177-3AD203B41FA5}">
                      <a16:colId xmlns:a16="http://schemas.microsoft.com/office/drawing/2014/main" val="3432093259"/>
                    </a:ext>
                  </a:extLst>
                </a:gridCol>
                <a:gridCol w="3687587">
                  <a:extLst>
                    <a:ext uri="{9D8B030D-6E8A-4147-A177-3AD203B41FA5}">
                      <a16:colId xmlns:a16="http://schemas.microsoft.com/office/drawing/2014/main" val="2995729824"/>
                    </a:ext>
                  </a:extLst>
                </a:gridCol>
                <a:gridCol w="5198662">
                  <a:extLst>
                    <a:ext uri="{9D8B030D-6E8A-4147-A177-3AD203B41FA5}">
                      <a16:colId xmlns:a16="http://schemas.microsoft.com/office/drawing/2014/main" val="2777090703"/>
                    </a:ext>
                  </a:extLst>
                </a:gridCol>
              </a:tblGrid>
              <a:tr h="345834">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Skeletal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Bones, cartilage; ligaments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Supports and protects soft tissues of body; produces blood cells; stores minerals.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21441591"/>
                  </a:ext>
                </a:extLst>
              </a:tr>
              <a:tr h="700298">
                <a:tc>
                  <a:txBody>
                    <a:bodyPr/>
                    <a:lstStyle/>
                    <a:p>
                      <a:pPr>
                        <a:lnSpc>
                          <a:spcPct val="15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Urinary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Kidneys; ureters; urinary bladder</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Removes extra water, salts, and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waste products from blood and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body; controls pH; controls water and salt balance.</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34977103"/>
                  </a:ext>
                </a:extLst>
              </a:tr>
              <a:tr h="345834">
                <a:tc>
                  <a:txBody>
                    <a:bodyPr/>
                    <a:lstStyle/>
                    <a:p>
                      <a:pPr>
                        <a:lnSpc>
                          <a:spcPct val="15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Immune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Bone marrow; spleen; white blood cells</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Defends against diseases.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10466301"/>
                  </a:ext>
                </a:extLst>
              </a:tr>
            </a:tbl>
          </a:graphicData>
        </a:graphic>
      </p:graphicFrame>
    </p:spTree>
    <p:extLst>
      <p:ext uri="{BB962C8B-B14F-4D97-AF65-F5344CB8AC3E}">
        <p14:creationId xmlns:p14="http://schemas.microsoft.com/office/powerpoint/2010/main" val="5545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7C89C-6BCE-4C79-BA3A-24D3F8DC17F7}"/>
              </a:ext>
            </a:extLst>
          </p:cNvPr>
          <p:cNvSpPr/>
          <p:nvPr/>
        </p:nvSpPr>
        <p:spPr>
          <a:xfrm>
            <a:off x="116113" y="0"/>
            <a:ext cx="11930743" cy="6704977"/>
          </a:xfrm>
          <a:prstGeom prst="rect">
            <a:avLst/>
          </a:prstGeom>
        </p:spPr>
        <p:txBody>
          <a:bodyPr wrap="square">
            <a:spAutoFit/>
          </a:bodyPr>
          <a:lstStyle/>
          <a:p>
            <a:pPr algn="just">
              <a:lnSpc>
                <a:spcPct val="107000"/>
              </a:lnSpc>
              <a:spcBef>
                <a:spcPts val="1200"/>
              </a:spcBef>
              <a:spcAft>
                <a:spcPts val="800"/>
              </a:spcAft>
            </a:pPr>
            <a:r>
              <a:rPr lang="en-GB" sz="52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Development</a:t>
            </a:r>
            <a:endParaRPr lang="en-GB" sz="5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Development of the human body is the process of growth to maturity. The process begins with fertilization, where an egg released from the ovary of a female is penetrated by a sperm. The fertilized egg then lodges in the uterus, where an embryo and later foetus develop until birth.</a:t>
            </a:r>
          </a:p>
          <a:p>
            <a:pPr algn="just">
              <a:lnSpc>
                <a:spcPct val="107000"/>
              </a:lnSpc>
              <a:spcBef>
                <a:spcPts val="1200"/>
              </a:spcBef>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Growth and development occur after birth, and include both physical and psychological development, influenced by genetic, hormonal, environmental and other factors. Development and growth continue throughout life, through childhood, adolescence, and through adulthood to senility (ageing). </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05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B5799C-79BD-46DC-88D8-BCB0F1866834}"/>
              </a:ext>
            </a:extLst>
          </p:cNvPr>
          <p:cNvSpPr/>
          <p:nvPr/>
        </p:nvSpPr>
        <p:spPr>
          <a:xfrm>
            <a:off x="116114" y="131940"/>
            <a:ext cx="11974286" cy="6618158"/>
          </a:xfrm>
          <a:prstGeom prst="rect">
            <a:avLst/>
          </a:prstGeom>
        </p:spPr>
        <p:txBody>
          <a:bodyPr wrap="square">
            <a:spAutoFit/>
          </a:bodyPr>
          <a:lstStyle/>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7.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Molecular Biology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biology at the molecular level, e.g.: studying biological molecules like DNA and RNA.</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8.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Biochemistry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chemical nature and sequence of biochemical reactions in organisms.</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9.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Zoology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scientific study of the behaviour, structure, physiology, classification and distribution of animals.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10.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Botany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branch that studies the plants.</a:t>
            </a:r>
          </a:p>
          <a:p>
            <a:pPr algn="just">
              <a:lnSpc>
                <a:spcPct val="107000"/>
              </a:lnSpc>
              <a:spcBef>
                <a:spcPts val="1200"/>
              </a:spcBef>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11.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Microbiology</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science that studies the microorganisms.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12.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Evolution</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GB" sz="3200" dirty="0">
                <a:latin typeface="Times New Roman" panose="02020603050405020304" pitchFamily="18" charset="0"/>
                <a:ea typeface="Calibri" panose="020F0502020204030204" pitchFamily="34" charset="0"/>
                <a:cs typeface="Arial" panose="020B0604020202020204" pitchFamily="34" charset="0"/>
              </a:rPr>
              <a:t> The study that deals with the development of highly organized species from lowly organized species by a gradual change.</a:t>
            </a:r>
            <a:endParaRPr lang="en-GB"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86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0F0731-EC70-49B0-8F9B-AB9460DDDE98}"/>
              </a:ext>
            </a:extLst>
          </p:cNvPr>
          <p:cNvSpPr/>
          <p:nvPr/>
        </p:nvSpPr>
        <p:spPr>
          <a:xfrm>
            <a:off x="101600" y="503711"/>
            <a:ext cx="11988800" cy="1893852"/>
          </a:xfrm>
          <a:prstGeom prst="rect">
            <a:avLst/>
          </a:prstGeom>
        </p:spPr>
        <p:txBody>
          <a:bodyPr wrap="square">
            <a:spAutoFit/>
          </a:bodyPr>
          <a:lstStyle/>
          <a:p>
            <a:pPr lvl="0" algn="just">
              <a:lnSpc>
                <a:spcPct val="107000"/>
              </a:lnSpc>
              <a:spcBef>
                <a:spcPts val="1200"/>
              </a:spcBef>
              <a:spcAft>
                <a:spcPts val="800"/>
              </a:spcAft>
            </a:pP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13.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Ecology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Georgia" panose="02040502050405020303" pitchFamily="18" charset="0"/>
                <a:ea typeface="Calibri" panose="020F0502020204030204" pitchFamily="34" charset="0"/>
                <a:cs typeface="Times New Roman" panose="02020603050405020304" pitchFamily="18"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that deals with the relations of organisms one to another and to their physical surroundings.</a:t>
            </a:r>
          </a:p>
          <a:p>
            <a:pPr lvl="0" algn="just">
              <a:lnSpc>
                <a:spcPct val="107000"/>
              </a:lnSpc>
              <a:spcBef>
                <a:spcPts val="1200"/>
              </a:spcBef>
              <a:spcAft>
                <a:spcPts val="800"/>
              </a:spcAft>
            </a:pPr>
            <a:r>
              <a:rPr lang="en-GB" sz="3200" dirty="0">
                <a:solidFill>
                  <a:prstClr val="black"/>
                </a:solidFill>
                <a:latin typeface="Times New Roman" panose="02020603050405020304" pitchFamily="18" charset="0"/>
                <a:ea typeface="Calibri" panose="020F0502020204030204" pitchFamily="34" charset="0"/>
              </a:rPr>
              <a:t>14.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Entomology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rPr>
              <a:t> The study of Insects.</a:t>
            </a:r>
          </a:p>
        </p:txBody>
      </p:sp>
    </p:spTree>
    <p:extLst>
      <p:ext uri="{BB962C8B-B14F-4D97-AF65-F5344CB8AC3E}">
        <p14:creationId xmlns:p14="http://schemas.microsoft.com/office/powerpoint/2010/main" val="296999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34C502-BA91-488F-8A25-F31B3258A023}"/>
              </a:ext>
            </a:extLst>
          </p:cNvPr>
          <p:cNvSpPr/>
          <p:nvPr/>
        </p:nvSpPr>
        <p:spPr>
          <a:xfrm>
            <a:off x="101600" y="242409"/>
            <a:ext cx="11962581" cy="6622582"/>
          </a:xfrm>
          <a:prstGeom prst="rect">
            <a:avLst/>
          </a:prstGeom>
        </p:spPr>
        <p:txBody>
          <a:bodyPr wrap="square">
            <a:spAutoFit/>
          </a:bodyPr>
          <a:lstStyle/>
          <a:p>
            <a:pPr lvl="0" algn="just">
              <a:lnSpc>
                <a:spcPct val="107000"/>
              </a:lnSpc>
              <a:spcBef>
                <a:spcPts val="1200"/>
              </a:spcBef>
              <a:spcAft>
                <a:spcPts val="800"/>
              </a:spcAft>
            </a:pP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Human Biology</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the study of the anatomy and all the human activities such as growth, nutrition, reproduction, respiration, digestion, excretion, secretion ….etc.</a:t>
            </a:r>
          </a:p>
          <a:p>
            <a:pPr lvl="0"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Studying the human body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involves the study of the anatomy, physiology, histology and embryology. Physiological study focuses on the systems and organs of the human body and their functions. </a:t>
            </a:r>
          </a:p>
          <a:p>
            <a:pPr lvl="0" algn="just">
              <a:lnSpc>
                <a:spcPct val="107000"/>
              </a:lnSpc>
              <a:spcAft>
                <a:spcPts val="800"/>
              </a:spcAft>
            </a:pP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Many systems and mechanisms interact in order to maintain the homeostasis with safe levels of substances such as sugar and oxygen in the blood.</a:t>
            </a:r>
          </a:p>
        </p:txBody>
      </p:sp>
    </p:spTree>
    <p:extLst>
      <p:ext uri="{BB962C8B-B14F-4D97-AF65-F5344CB8AC3E}">
        <p14:creationId xmlns:p14="http://schemas.microsoft.com/office/powerpoint/2010/main" val="30570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9E59FBD-F5C2-422E-BCD6-E9AA3DC5413B}"/>
              </a:ext>
            </a:extLst>
          </p:cNvPr>
          <p:cNvGrpSpPr/>
          <p:nvPr/>
        </p:nvGrpSpPr>
        <p:grpSpPr>
          <a:xfrm>
            <a:off x="116114" y="101600"/>
            <a:ext cx="11959772" cy="6654800"/>
            <a:chOff x="116114" y="101600"/>
            <a:chExt cx="11959772" cy="6654800"/>
          </a:xfrm>
        </p:grpSpPr>
        <p:sp>
          <p:nvSpPr>
            <p:cNvPr id="2" name="Rectangle 1">
              <a:extLst>
                <a:ext uri="{FF2B5EF4-FFF2-40B4-BE49-F238E27FC236}">
                  <a16:creationId xmlns:a16="http://schemas.microsoft.com/office/drawing/2014/main" id="{E83F9359-6961-4AAF-907B-32891C8E1E0E}"/>
                </a:ext>
              </a:extLst>
            </p:cNvPr>
            <p:cNvSpPr/>
            <p:nvPr/>
          </p:nvSpPr>
          <p:spPr>
            <a:xfrm>
              <a:off x="116114" y="101600"/>
              <a:ext cx="11959772" cy="2199192"/>
            </a:xfrm>
            <a:prstGeom prst="rect">
              <a:avLst/>
            </a:prstGeom>
          </p:spPr>
          <p:txBody>
            <a:bodyPr wrap="square">
              <a:spAutoFit/>
            </a:bodyPr>
            <a:lstStyle/>
            <a:p>
              <a:pPr algn="just">
                <a:lnSpc>
                  <a:spcPct val="107000"/>
                </a:lnSpc>
                <a:spcBef>
                  <a:spcPts val="1200"/>
                </a:spcBef>
                <a:spcAft>
                  <a:spcPts val="800"/>
                </a:spcAft>
              </a:pPr>
              <a:r>
                <a:rPr lang="en-GB" sz="3200" b="1" dirty="0">
                  <a:solidFill>
                    <a:srgbClr val="C00000"/>
                  </a:solidFill>
                  <a:latin typeface="Georgia" panose="02040502050405020303" pitchFamily="18" charset="0"/>
                  <a:cs typeface="Times New Roman" panose="02020603050405020304" pitchFamily="18" charset="0"/>
                </a:rPr>
                <a:t>Organization of the Human Body</a:t>
              </a:r>
              <a:r>
                <a:rPr lang="en-GB" sz="1400" dirty="0">
                  <a:effectLst/>
                  <a:latin typeface="Times New Roman" panose="02020603050405020304" pitchFamily="18"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3200" dirty="0">
                  <a:solidFill>
                    <a:prstClr val="black"/>
                  </a:solidFill>
                  <a:latin typeface="Times New Roman" panose="02020603050405020304" pitchFamily="18" charset="0"/>
                  <a:cs typeface="Arial" panose="020B0604020202020204" pitchFamily="34" charset="0"/>
                </a:rPr>
                <a:t>The human body is organized at different levels, starting with the cell and ending with the entire organism (see the figure). At each higher level of organization, there is a greater degree of complexity. </a:t>
              </a:r>
            </a:p>
          </p:txBody>
        </p:sp>
        <p:pic>
          <p:nvPicPr>
            <p:cNvPr id="4" name="Picture 3">
              <a:extLst>
                <a:ext uri="{FF2B5EF4-FFF2-40B4-BE49-F238E27FC236}">
                  <a16:creationId xmlns:a16="http://schemas.microsoft.com/office/drawing/2014/main" id="{05417E92-1F73-4BF4-921F-92197085E139}"/>
                </a:ext>
              </a:extLst>
            </p:cNvPr>
            <p:cNvPicPr>
              <a:picLocks noChangeAspect="1"/>
            </p:cNvPicPr>
            <p:nvPr/>
          </p:nvPicPr>
          <p:blipFill>
            <a:blip r:embed="rId2"/>
            <a:stretch>
              <a:fillRect/>
            </a:stretch>
          </p:blipFill>
          <p:spPr>
            <a:xfrm>
              <a:off x="4136570" y="2300792"/>
              <a:ext cx="4790993" cy="4455608"/>
            </a:xfrm>
            <a:prstGeom prst="rect">
              <a:avLst/>
            </a:prstGeom>
          </p:spPr>
        </p:pic>
      </p:grpSp>
    </p:spTree>
    <p:extLst>
      <p:ext uri="{BB962C8B-B14F-4D97-AF65-F5344CB8AC3E}">
        <p14:creationId xmlns:p14="http://schemas.microsoft.com/office/powerpoint/2010/main" val="28432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DD8834-F615-406F-9DC7-8D17731C8AE3}"/>
              </a:ext>
            </a:extLst>
          </p:cNvPr>
          <p:cNvGrpSpPr/>
          <p:nvPr/>
        </p:nvGrpSpPr>
        <p:grpSpPr>
          <a:xfrm>
            <a:off x="130628" y="-1"/>
            <a:ext cx="11959772" cy="6858001"/>
            <a:chOff x="130628" y="-1"/>
            <a:chExt cx="11959772" cy="6858001"/>
          </a:xfrm>
        </p:grpSpPr>
        <p:sp>
          <p:nvSpPr>
            <p:cNvPr id="2" name="Rectangle 1">
              <a:extLst>
                <a:ext uri="{FF2B5EF4-FFF2-40B4-BE49-F238E27FC236}">
                  <a16:creationId xmlns:a16="http://schemas.microsoft.com/office/drawing/2014/main" id="{4C38BB5F-42A5-40BD-995A-BFD87FE973A3}"/>
                </a:ext>
              </a:extLst>
            </p:cNvPr>
            <p:cNvSpPr/>
            <p:nvPr/>
          </p:nvSpPr>
          <p:spPr>
            <a:xfrm>
              <a:off x="130628" y="-1"/>
              <a:ext cx="11959772" cy="2554545"/>
            </a:xfrm>
            <a:prstGeom prst="rect">
              <a:avLst/>
            </a:prstGeom>
          </p:spPr>
          <p:txBody>
            <a:bodyPr wrap="square">
              <a:spAutoFit/>
            </a:bodyPr>
            <a:lstStyle/>
            <a:p>
              <a:pPr algn="just"/>
              <a:r>
                <a:rPr lang="en-GB" sz="3200" dirty="0">
                  <a:latin typeface="Times New Roman" panose="02020603050405020304" pitchFamily="18" charset="0"/>
                  <a:ea typeface="Calibri" panose="020F0502020204030204" pitchFamily="34" charset="0"/>
                </a:rPr>
                <a:t>The organization of the human body begin at the very small and basic and come together to form the complete body whose different parts work in unison. This can be seen as a kind of ladder going from the basic to the very complex. At the simplest level, the body is comprised of atoms.</a:t>
              </a:r>
              <a:endParaRPr lang="en-GB" sz="3200" dirty="0"/>
            </a:p>
          </p:txBody>
        </p:sp>
        <p:pic>
          <p:nvPicPr>
            <p:cNvPr id="3" name="Picture 2">
              <a:extLst>
                <a:ext uri="{FF2B5EF4-FFF2-40B4-BE49-F238E27FC236}">
                  <a16:creationId xmlns:a16="http://schemas.microsoft.com/office/drawing/2014/main" id="{15B76E17-4E1A-4E89-B9F5-5B812A23FAFE}"/>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99811" y="2197510"/>
              <a:ext cx="7621405" cy="4660490"/>
            </a:xfrm>
            <a:prstGeom prst="rect">
              <a:avLst/>
            </a:prstGeom>
          </p:spPr>
        </p:pic>
      </p:grpSp>
    </p:spTree>
    <p:extLst>
      <p:ext uri="{BB962C8B-B14F-4D97-AF65-F5344CB8AC3E}">
        <p14:creationId xmlns:p14="http://schemas.microsoft.com/office/powerpoint/2010/main" val="1551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E44624-F46B-473B-BF79-2D216251A8CC}"/>
              </a:ext>
            </a:extLst>
          </p:cNvPr>
          <p:cNvSpPr/>
          <p:nvPr/>
        </p:nvSpPr>
        <p:spPr>
          <a:xfrm>
            <a:off x="101600" y="145143"/>
            <a:ext cx="11974285" cy="5715283"/>
          </a:xfrm>
          <a:prstGeom prst="rect">
            <a:avLst/>
          </a:prstGeom>
        </p:spPr>
        <p:txBody>
          <a:bodyPr wrap="square">
            <a:spAutoFit/>
          </a:bodyPr>
          <a:lstStyle/>
          <a:p>
            <a:pPr algn="just">
              <a:lnSpc>
                <a:spcPct val="107000"/>
              </a:lnSpc>
              <a:spcBef>
                <a:spcPts val="1200"/>
              </a:spcBef>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The human body is composed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of elements including hydrogen, oxygen, carbon, calcium and phosphorus. These elements reside in trillions of cells and non-cellular components of the body.</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3200" dirty="0">
                <a:effectLst/>
                <a:latin typeface="Times New Roman" panose="02020603050405020304" pitchFamily="18" charset="0"/>
                <a:ea typeface="Calibri" panose="020F0502020204030204" pitchFamily="34" charset="0"/>
              </a:rPr>
              <a:t>The adult male body is about 60% water for a total water content of some 42 litres. This is made up of about 19 litres of extracellular fluid including about 3.2 litres of blood plasma and about 8.4 litres of interstitial fluid, and about 23 litres of fluid inside cells. The content, acidity and composition of the water inside and outside cells is carefully maintained. The main electrolytes in body water outside cells are sodium and chloride, whereas within cells it is potassium and other phosphates.</a:t>
            </a:r>
            <a:endParaRPr lang="en-GB" sz="3200" dirty="0"/>
          </a:p>
        </p:txBody>
      </p:sp>
    </p:spTree>
    <p:extLst>
      <p:ext uri="{BB962C8B-B14F-4D97-AF65-F5344CB8AC3E}">
        <p14:creationId xmlns:p14="http://schemas.microsoft.com/office/powerpoint/2010/main" val="23199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C841F9-414E-4416-BFCE-03D5E57C5CC5}"/>
              </a:ext>
            </a:extLst>
          </p:cNvPr>
          <p:cNvSpPr/>
          <p:nvPr/>
        </p:nvSpPr>
        <p:spPr>
          <a:xfrm>
            <a:off x="101599" y="217714"/>
            <a:ext cx="11959771" cy="4001865"/>
          </a:xfrm>
          <a:prstGeom prst="rect">
            <a:avLst/>
          </a:prstGeom>
        </p:spPr>
        <p:txBody>
          <a:bodyPr wrap="square">
            <a:spAutoFit/>
          </a:bodyPr>
          <a:lstStyle/>
          <a:p>
            <a:pPr algn="just">
              <a:lnSpc>
                <a:spcPct val="107000"/>
              </a:lnSpc>
              <a:spcBef>
                <a:spcPts val="1200"/>
              </a:spcBef>
              <a:spcAft>
                <a:spcPts val="800"/>
              </a:spcAft>
            </a:pPr>
            <a:r>
              <a:rPr lang="en-GB" sz="3200" dirty="0">
                <a:latin typeface="Times New Roman" panose="02020603050405020304" pitchFamily="18" charset="0"/>
                <a:cs typeface="Arial" panose="020B0604020202020204" pitchFamily="34" charset="0"/>
              </a:rPr>
              <a:t>The most basic parts of the human body are cells, an amazing 100 trillion of them by the time the average person reaches adulthood. The human body is composed of many different types of cells that together create tissues and subsequently, organ systems. They ensure homeostasis and the viability of the human body. </a:t>
            </a:r>
          </a:p>
          <a:p>
            <a:pPr algn="just">
              <a:lnSpc>
                <a:spcPct val="107000"/>
              </a:lnSpc>
              <a:spcBef>
                <a:spcPts val="1200"/>
              </a:spcBef>
              <a:spcAft>
                <a:spcPts val="800"/>
              </a:spcAft>
            </a:pPr>
            <a:r>
              <a:rPr lang="en-GB" sz="3200" dirty="0">
                <a:latin typeface="Times New Roman" panose="02020603050405020304" pitchFamily="18" charset="0"/>
                <a:cs typeface="Arial" panose="020B0604020202020204" pitchFamily="34" charset="0"/>
              </a:rPr>
              <a:t>Generally, the human body comprises a head, neck, trunk (which includes the thorax and abdomen), arms and hands, legs and feet.</a:t>
            </a:r>
          </a:p>
        </p:txBody>
      </p:sp>
    </p:spTree>
    <p:extLst>
      <p:ext uri="{BB962C8B-B14F-4D97-AF65-F5344CB8AC3E}">
        <p14:creationId xmlns:p14="http://schemas.microsoft.com/office/powerpoint/2010/main" val="23903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1726</Words>
  <Application>Microsoft Office PowerPoint</Application>
  <PresentationFormat>شاشة عريضة</PresentationFormat>
  <Paragraphs>84</Paragraphs>
  <Slides>21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21</vt:i4>
      </vt:variant>
    </vt:vector>
  </HeadingPairs>
  <TitlesOfParts>
    <vt:vector size="27" baseType="lpstr">
      <vt:lpstr>Arial</vt:lpstr>
      <vt:lpstr>Calibri</vt:lpstr>
      <vt:lpstr>Calibri Light</vt:lpstr>
      <vt:lpstr>Georgia</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Ahmed Ali (PG)</dc:creator>
  <cp:lastModifiedBy>pc</cp:lastModifiedBy>
  <cp:revision>33</cp:revision>
  <dcterms:created xsi:type="dcterms:W3CDTF">2018-11-05T21:22:51Z</dcterms:created>
  <dcterms:modified xsi:type="dcterms:W3CDTF">2022-10-19T06:22:10Z</dcterms:modified>
</cp:coreProperties>
</file>