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265" r:id="rId5"/>
    <p:sldId id="310" r:id="rId6"/>
    <p:sldId id="311" r:id="rId7"/>
    <p:sldId id="302" r:id="rId8"/>
    <p:sldId id="275" r:id="rId9"/>
    <p:sldId id="289" r:id="rId10"/>
    <p:sldId id="285" r:id="rId11"/>
    <p:sldId id="312" r:id="rId12"/>
    <p:sldId id="307" r:id="rId13"/>
    <p:sldId id="308" r:id="rId14"/>
    <p:sldId id="271" r:id="rId15"/>
    <p:sldId id="303" r:id="rId16"/>
    <p:sldId id="306" r:id="rId17"/>
    <p:sldId id="304" r:id="rId18"/>
    <p:sldId id="309" r:id="rId19"/>
    <p:sldId id="297" r:id="rId20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6509" autoAdjust="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08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cs typeface="+mj-cs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7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701E96AD-4579-453A-A2B1-75DFE83DBBC0}" type="uaqdatetime1">
              <a:rPr lang="ar-SA" smtClean="0">
                <a:cs typeface="+mj-cs"/>
              </a:rPr>
              <a:pPr algn="l" rtl="1"/>
              <a:t>06/10/1445</a:t>
            </a:fld>
            <a:endParaRPr lang="ar-SA" dirty="0">
              <a:cs typeface="+mj-cs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0892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cs typeface="+mj-cs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7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B78FE58C-C1A6-4C4C-90C2-B7F5B0504B2D}" type="slidenum">
              <a:rPr lang="ar-SA" smtClean="0">
                <a:cs typeface="+mj-cs"/>
              </a:rPr>
              <a:pPr algn="l" rtl="1"/>
              <a:t>‹#›</a:t>
            </a:fld>
            <a:endParaRPr lang="ar-SA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089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cs typeface="+mj-cs"/>
              </a:defRPr>
            </a:lvl1pPr>
          </a:lstStyle>
          <a:p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725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cs typeface="+mj-cs"/>
              </a:defRPr>
            </a:lvl1pPr>
          </a:lstStyle>
          <a:p>
            <a:fld id="{3EDD0E74-44EF-4358-8A83-710B04B0A8B9}" type="uaqdatetime1">
              <a:rPr lang="ar-SA" noProof="0" smtClean="0"/>
              <a:pPr/>
              <a:t>06/10/1445</a:t>
            </a:fld>
            <a:endParaRPr lang="ar-SA" noProof="0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0895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cs typeface="+mj-cs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72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cs typeface="+mj-cs"/>
              </a:defRPr>
            </a:lvl1pPr>
          </a:lstStyle>
          <a:p>
            <a:fld id="{810E1E9A-E921-4174-A0FC-51868D7AC568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6758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1" anchor="b"/>
          <a:lstStyle>
            <a:lvl1pPr algn="ctr" rtl="1">
              <a:defRPr sz="60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1"/>
          <a:lstStyle>
            <a:lvl1pPr marL="0" indent="0" algn="ctr" rtl="1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 smtClean="0"/>
              <a:t>انقر لتحرير نمط العنوان الثانوي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77200" y="6356350"/>
            <a:ext cx="25527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17D81A1-1285-475E-AB17-FA619CF46948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3276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V="1">
            <a:off x="841248" y="1825625"/>
            <a:ext cx="9791700" cy="4351338"/>
          </a:xfrm>
        </p:spPr>
        <p:txBody>
          <a:bodyPr vert="eaVert" rtlCol="1"/>
          <a:lstStyle/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B76FAA46-EF14-405E-88F2-951D27EDA1E5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 flipV="1">
            <a:off x="853127" y="365125"/>
            <a:ext cx="2628900" cy="5811838"/>
          </a:xfrm>
        </p:spPr>
        <p:txBody>
          <a:bodyPr vert="eaVert"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V="1">
            <a:off x="3629438" y="365125"/>
            <a:ext cx="7010400" cy="5811838"/>
          </a:xfrm>
        </p:spPr>
        <p:txBody>
          <a:bodyPr vert="eaVert" rtlCol="1"/>
          <a:lstStyle/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5FE58AF-FD7A-421E-9EE4-3B74C59A475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_1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العنوان 1"/>
          <p:cNvSpPr>
            <a:spLocks noGrp="1"/>
          </p:cNvSpPr>
          <p:nvPr>
            <p:ph type="title"/>
          </p:nvPr>
        </p:nvSpPr>
        <p:spPr>
          <a:xfrm>
            <a:off x="6710555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858435" y="987425"/>
            <a:ext cx="5678424" cy="4873625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8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10555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6E7BE25D-E585-4A6C-9A87-287F66850720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1248" y="365125"/>
            <a:ext cx="9029700" cy="1325563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1248" y="1825625"/>
            <a:ext cx="9791700" cy="4351338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74152" y="6356350"/>
            <a:ext cx="25527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6CD42C3-8EA9-4710-9ED6-CA0E8E40EA9C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645152" y="6356350"/>
            <a:ext cx="28956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1248" y="6355080"/>
            <a:ext cx="3276600" cy="392449"/>
          </a:xfrm>
        </p:spPr>
        <p:txBody>
          <a:bodyPr rtlCol="1"/>
          <a:lstStyle>
            <a:lvl1pPr algn="l" rtl="1">
              <a:defRPr/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41248" y="1709738"/>
            <a:ext cx="10105791" cy="2862262"/>
          </a:xfrm>
        </p:spPr>
        <p:txBody>
          <a:bodyPr rtlCol="1" anchor="b"/>
          <a:lstStyle>
            <a:lvl1pPr algn="r" rtl="1">
              <a:defRPr sz="60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41248" y="4589463"/>
            <a:ext cx="10105791" cy="1500187"/>
          </a:xfrm>
        </p:spPr>
        <p:txBody>
          <a:bodyPr rtlCol="1"/>
          <a:lstStyle>
            <a:lvl1pPr marL="0" indent="0" algn="r" rtl="1">
              <a:buNone/>
              <a:defRPr sz="2400"/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18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74152" y="6356350"/>
            <a:ext cx="2552700" cy="365125"/>
          </a:xfrm>
        </p:spPr>
        <p:txBody>
          <a:bodyPr rtlCol="1"/>
          <a:lstStyle/>
          <a:p>
            <a:pPr rtl="1"/>
            <a:fld id="{5FBC32AB-0BC9-4F28-AA69-6F5528CD3AEE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1248" y="6356350"/>
            <a:ext cx="3276600" cy="365125"/>
          </a:xfrm>
        </p:spPr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41248" y="365125"/>
            <a:ext cx="9029700" cy="1325563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863395" y="1825625"/>
            <a:ext cx="4754880" cy="4351338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841248" y="1825625"/>
            <a:ext cx="4754880" cy="4351338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074152" y="6356350"/>
            <a:ext cx="25527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CEBAE32E-0382-4A95-A4F8-7625ECC804F6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248" y="6356350"/>
            <a:ext cx="3276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53107" y="274638"/>
            <a:ext cx="9023350" cy="1143000"/>
          </a:xfrm>
        </p:spPr>
        <p:txBody>
          <a:bodyPr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865734" y="1489075"/>
            <a:ext cx="4754880" cy="641350"/>
          </a:xfrm>
          <a:noFill/>
          <a:ln>
            <a:noFill/>
          </a:ln>
        </p:spPr>
        <p:txBody>
          <a:bodyPr rtlCol="1" anchor="b"/>
          <a:lstStyle>
            <a:lvl1pPr marL="0" indent="0" algn="r" rtl="1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865734" y="2193925"/>
            <a:ext cx="4754880" cy="3978275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>
            <a:off x="854118" y="1489075"/>
            <a:ext cx="4754880" cy="641350"/>
          </a:xfrm>
          <a:noFill/>
          <a:ln>
            <a:noFill/>
          </a:ln>
        </p:spPr>
        <p:txBody>
          <a:bodyPr rtlCol="1" anchor="b"/>
          <a:lstStyle>
            <a:lvl1pPr marL="0" indent="0" algn="r" rtl="1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dirty="0" smtClean="0"/>
              <a:t>انقر لتحرير أنماط النص الرئيسي</a:t>
            </a:r>
            <a:endParaRPr lang="ar-SA" noProof="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854118" y="2193925"/>
            <a:ext cx="4754880" cy="3978275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FC4F3D4-B874-482B-8D08-527B73A95706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5C389B78-5342-4409-B8D5-2FA9239C1FD4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A325B388-F510-4598-8513-06F9E5DF95F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41248" y="6356350"/>
            <a:ext cx="3276600" cy="365125"/>
          </a:xfrm>
        </p:spPr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6700618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8435" y="987425"/>
            <a:ext cx="5676483" cy="4873625"/>
          </a:xfrm>
        </p:spPr>
        <p:txBody>
          <a:bodyPr rtlCol="1"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8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453CFB7D-07AA-4D7C-BB48-6C7EBB28E04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العنوان 1"/>
          <p:cNvSpPr>
            <a:spLocks noGrp="1"/>
          </p:cNvSpPr>
          <p:nvPr>
            <p:ph type="title"/>
          </p:nvPr>
        </p:nvSpPr>
        <p:spPr>
          <a:xfrm>
            <a:off x="6700617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868378" y="987425"/>
            <a:ext cx="5678424" cy="4873625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8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7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24CE051-4017-4261-93E1-AC1B45C3F51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noProof="0" dirty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0772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defRPr>
            </a:lvl1pPr>
          </a:lstStyle>
          <a:p>
            <a:fld id="{EA4EB3B4-5EF5-4D1F-BAB2-E445F544AD94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defRPr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defRPr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j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j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j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j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j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412125" y="695459"/>
            <a:ext cx="9800822" cy="5331853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8000" b="1" dirty="0" smtClean="0"/>
              <a:t>Medical Terminology</a:t>
            </a:r>
            <a:br>
              <a:rPr lang="en-US" sz="8000" b="1" dirty="0" smtClean="0"/>
            </a:br>
            <a:r>
              <a:rPr lang="en-US" sz="8000" b="1" dirty="0" smtClean="0"/>
              <a:t>   </a:t>
            </a:r>
            <a:r>
              <a:rPr lang="en-US" sz="5300" b="1" dirty="0" smtClean="0"/>
              <a:t>BODY STRUCTURE  </a:t>
            </a:r>
            <a:br>
              <a:rPr lang="en-US" sz="5300" b="1" dirty="0" smtClean="0"/>
            </a:br>
            <a:r>
              <a:rPr lang="en-US" sz="5300" b="1" dirty="0"/>
              <a:t> </a:t>
            </a:r>
            <a:r>
              <a:rPr lang="en-US" sz="5300" b="1" dirty="0" smtClean="0"/>
              <a:t>          </a:t>
            </a:r>
            <a:r>
              <a:rPr lang="en-US" sz="5300" b="1" dirty="0" err="1" smtClean="0"/>
              <a:t>lec</a:t>
            </a:r>
            <a:r>
              <a:rPr lang="en-US" sz="5300" b="1" dirty="0" smtClean="0"/>
              <a:t>. 3</a:t>
            </a:r>
            <a:r>
              <a:rPr lang="ar-IQ" sz="4400" b="1" dirty="0" smtClean="0"/>
              <a:t/>
            </a:r>
            <a:br>
              <a:rPr lang="ar-IQ" sz="4400" b="1" dirty="0" smtClean="0"/>
            </a:br>
            <a:r>
              <a:rPr lang="ar-IQ" sz="7200" dirty="0"/>
              <a:t/>
            </a:r>
            <a:br>
              <a:rPr lang="ar-IQ" sz="7200" dirty="0"/>
            </a:br>
            <a:r>
              <a:rPr lang="en-US" sz="7200" dirty="0" smtClean="0"/>
              <a:t>  </a:t>
            </a:r>
            <a:r>
              <a:rPr lang="en-US" sz="4400" b="1" dirty="0" smtClean="0">
                <a:solidFill>
                  <a:srgbClr val="C00000"/>
                </a:solidFill>
              </a:rPr>
              <a:t>Dr. </a:t>
            </a:r>
            <a:r>
              <a:rPr lang="en-US" sz="4400" b="1" dirty="0" err="1" smtClean="0">
                <a:solidFill>
                  <a:srgbClr val="C00000"/>
                </a:solidFill>
              </a:rPr>
              <a:t>Lamees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Abd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ALRaheem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     M.B.CH.B   F.I.C.M.S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ar-SA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48" y="365126"/>
            <a:ext cx="9046700" cy="1090188"/>
          </a:xfrm>
        </p:spPr>
        <p:txBody>
          <a:bodyPr/>
          <a:lstStyle/>
          <a:p>
            <a:pPr algn="l"/>
            <a:r>
              <a:rPr lang="en-US" dirty="0"/>
              <a:t>Planes of the Body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1" y="1635617"/>
            <a:ext cx="5112913" cy="500988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1609859"/>
            <a:ext cx="5022760" cy="5061397"/>
          </a:xfrm>
        </p:spPr>
      </p:pic>
    </p:spTree>
    <p:extLst>
      <p:ext uri="{BB962C8B-B14F-4D97-AF65-F5344CB8AC3E}">
        <p14:creationId xmlns:p14="http://schemas.microsoft.com/office/powerpoint/2010/main" val="1159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9549" y="193183"/>
            <a:ext cx="9291399" cy="131364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DIRECTIONAL </a:t>
            </a:r>
            <a:r>
              <a:rPr lang="en-US" sz="4000" b="1" dirty="0" smtClean="0"/>
              <a:t>ADJECTIVES: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300804"/>
              </p:ext>
            </p:extLst>
          </p:nvPr>
        </p:nvGraphicFramePr>
        <p:xfrm>
          <a:off x="566670" y="1378037"/>
          <a:ext cx="10805375" cy="5334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213"/>
                <a:gridCol w="7361162"/>
              </a:tblGrid>
              <a:tr h="61176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Anatomic Position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Direction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95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anterior or</a:t>
                      </a:r>
                    </a:p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ventral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-toward the front and away from the back of the body</a:t>
                      </a:r>
                    </a:p>
                    <a:p>
                      <a:pPr algn="l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95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distal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-away from the attachment point of a limb (arm or leg)</a:t>
                      </a:r>
                    </a:p>
                    <a:p>
                      <a:pPr algn="l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95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inferior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away from the head</a:t>
                      </a:r>
                    </a:p>
                    <a:p>
                      <a:pPr algn="l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76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lateral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-away from the middle of and toward the side of the body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76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medial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toward the middle of the body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95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posterior or</a:t>
                      </a:r>
                    </a:p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dorsal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-toward the back and away from the front of the body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76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proximal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or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superior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-toward the attachment point of a limb (arm or leg)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3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882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309092"/>
            <a:ext cx="11436439" cy="6387921"/>
          </a:xfrm>
        </p:spPr>
      </p:pic>
    </p:spTree>
    <p:extLst>
      <p:ext uri="{BB962C8B-B14F-4D97-AF65-F5344CB8AC3E}">
        <p14:creationId xmlns:p14="http://schemas.microsoft.com/office/powerpoint/2010/main" val="19118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32" y="167426"/>
            <a:ext cx="5757003" cy="6581104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134244"/>
            <a:ext cx="5486400" cy="6575649"/>
          </a:xfrm>
        </p:spPr>
      </p:pic>
    </p:spTree>
    <p:extLst>
      <p:ext uri="{BB962C8B-B14F-4D97-AF65-F5344CB8AC3E}">
        <p14:creationId xmlns:p14="http://schemas.microsoft.com/office/powerpoint/2010/main" val="412209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54" y="365125"/>
            <a:ext cx="9111094" cy="1077309"/>
          </a:xfrm>
        </p:spPr>
        <p:txBody>
          <a:bodyPr/>
          <a:lstStyle/>
          <a:p>
            <a:pPr algn="l"/>
            <a:r>
              <a:rPr lang="en-US" b="1" dirty="0"/>
              <a:t>Abbreviations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187321"/>
              </p:ext>
            </p:extLst>
          </p:nvPr>
        </p:nvGraphicFramePr>
        <p:xfrm>
          <a:off x="734097" y="1506826"/>
          <a:ext cx="10341734" cy="499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694"/>
                <a:gridCol w="7540040"/>
              </a:tblGrid>
              <a:tr h="5926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Abbreviation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Meaning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6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Ant.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anterior</a:t>
                      </a:r>
                    </a:p>
                  </a:txBody>
                  <a:tcPr/>
                </a:tc>
              </a:tr>
              <a:tr h="5926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Post.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posterior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87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Anteroposterior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6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computed tomography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6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MRI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magnetic resonance imaging</a:t>
                      </a:r>
                    </a:p>
                  </a:txBody>
                  <a:tcPr/>
                </a:tc>
              </a:tr>
              <a:tr h="5926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ultrasound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6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Dx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diagnosis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30"/>
            <a:ext cx="12192000" cy="6780055"/>
          </a:xfrm>
        </p:spPr>
      </p:pic>
    </p:spTree>
    <p:extLst>
      <p:ext uri="{BB962C8B-B14F-4D97-AF65-F5344CB8AC3E}">
        <p14:creationId xmlns:p14="http://schemas.microsoft.com/office/powerpoint/2010/main" val="7078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 </a:t>
            </a:r>
            <a:r>
              <a:rPr lang="en-US" sz="3600" b="1" dirty="0" smtClean="0"/>
              <a:t>levels </a:t>
            </a:r>
            <a:r>
              <a:rPr lang="en-US" sz="3600" b="1" dirty="0"/>
              <a:t>of organization</a:t>
            </a:r>
            <a:br>
              <a:rPr lang="en-US" sz="3600" b="1" dirty="0"/>
            </a:br>
            <a:r>
              <a:rPr lang="en-US" sz="1400" dirty="0" smtClean="0"/>
              <a:t>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52" y="2614411"/>
            <a:ext cx="7226645" cy="408260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body is composed of several levels of structure and function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 -cells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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-tissue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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-organ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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system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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-organism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Roots related to Cellular </a:t>
            </a:r>
            <a:r>
              <a:rPr lang="en-US" sz="3600" b="1" dirty="0" smtClean="0"/>
              <a:t>Structure: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305477"/>
              </p:ext>
            </p:extLst>
          </p:nvPr>
        </p:nvGraphicFramePr>
        <p:xfrm>
          <a:off x="776979" y="2121838"/>
          <a:ext cx="10427641" cy="324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03"/>
                <a:gridCol w="1947575"/>
                <a:gridCol w="6399863"/>
              </a:tblGrid>
              <a:tr h="115886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  <a:cs typeface="Times New Roman" pitchFamily="18" charset="0"/>
                        </a:rPr>
                        <a:t>Element</a:t>
                      </a:r>
                      <a:endParaRPr lang="en-US" sz="2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  <a:cs typeface="Times New Roman" pitchFamily="18" charset="0"/>
                        </a:rPr>
                        <a:t>Meaning</a:t>
                      </a:r>
                      <a:endParaRPr lang="en-US" sz="2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  <a:cs typeface="Times New Roman" pitchFamily="18" charset="0"/>
                        </a:rPr>
                        <a:t>Word analysis</a:t>
                      </a:r>
                      <a:endParaRPr lang="en-US" sz="2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64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Cyt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Cell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cyt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/o/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logist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specialist in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thenstudy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of the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cells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3514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Hist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Tissue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hist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/o/logy : study of the microscopic</a:t>
                      </a:r>
                    </a:p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structures of tissues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8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4" y="296214"/>
            <a:ext cx="9342914" cy="1390917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Body </a:t>
            </a:r>
            <a:r>
              <a:rPr lang="en-US" sz="3600" b="1" dirty="0"/>
              <a:t>Cavities: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The body has two major cavities: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dorsal cavity 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(posterior)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and the ventral cavity 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(anterior)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93" y="1825625"/>
            <a:ext cx="978746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2" y="1841678"/>
            <a:ext cx="9247030" cy="480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9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NEW ROOTS RELATED TO BODY </a:t>
            </a:r>
            <a:r>
              <a:rPr lang="en-US" sz="3600" b="1" dirty="0" smtClean="0"/>
              <a:t>CAVITIES: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873381"/>
              </p:ext>
            </p:extLst>
          </p:nvPr>
        </p:nvGraphicFramePr>
        <p:xfrm>
          <a:off x="746975" y="1751527"/>
          <a:ext cx="10702342" cy="4378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032"/>
                <a:gridCol w="4091032"/>
                <a:gridCol w="2520278"/>
              </a:tblGrid>
              <a:tr h="785446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Root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Origin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Meaning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5806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abdomin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/o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abdomen (French for “abdomen”)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abdomen</a:t>
                      </a:r>
                    </a:p>
                    <a:p>
                      <a:pPr algn="l"/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7663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crani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/o 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cranium (from Greek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kranion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skull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4097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spin/o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spine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spine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5806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thorac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thorax (Greek for breastplate) 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chest</a:t>
                      </a:r>
                    </a:p>
                    <a:p>
                      <a:pPr algn="l"/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9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BODY QUADRANTS:</a:t>
            </a:r>
            <a:endParaRPr lang="en-US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1777285"/>
            <a:ext cx="11178861" cy="489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115910"/>
            <a:ext cx="11410681" cy="6568225"/>
          </a:xfrm>
        </p:spPr>
      </p:pic>
    </p:spTree>
    <p:extLst>
      <p:ext uri="{BB962C8B-B14F-4D97-AF65-F5344CB8AC3E}">
        <p14:creationId xmlns:p14="http://schemas.microsoft.com/office/powerpoint/2010/main" val="255082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5B9BD5">
                    <a:lumMod val="75000"/>
                  </a:srgbClr>
                </a:solidFill>
              </a:rPr>
              <a:t>NEW ROOTS RELATED </a:t>
            </a:r>
            <a:r>
              <a:rPr lang="en-US" sz="3200" b="1" dirty="0" smtClean="0">
                <a:solidFill>
                  <a:srgbClr val="5B9BD5">
                    <a:lumMod val="75000"/>
                  </a:srgbClr>
                </a:solidFill>
              </a:rPr>
              <a:t>TO Regions 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</a:rPr>
              <a:t>of the </a:t>
            </a:r>
            <a:r>
              <a:rPr lang="en-US" sz="3200" b="1" dirty="0" smtClean="0">
                <a:solidFill>
                  <a:srgbClr val="5B9BD5">
                    <a:lumMod val="75000"/>
                  </a:srgbClr>
                </a:solidFill>
              </a:rPr>
              <a:t>Body: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905892"/>
              </p:ext>
            </p:extLst>
          </p:nvPr>
        </p:nvGraphicFramePr>
        <p:xfrm>
          <a:off x="841375" y="1825625"/>
          <a:ext cx="10440519" cy="422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977"/>
                <a:gridCol w="3129566"/>
                <a:gridCol w="5318976"/>
              </a:tblGrid>
              <a:tr h="63598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  <a:cs typeface="Times New Roman" pitchFamily="18" charset="0"/>
                        </a:rPr>
                        <a:t>Element</a:t>
                      </a:r>
                      <a:endParaRPr lang="en-US" sz="2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  <a:cs typeface="Times New Roman" pitchFamily="18" charset="0"/>
                        </a:rPr>
                        <a:t>Meaning</a:t>
                      </a:r>
                      <a:endParaRPr lang="en-US" sz="2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  <a:cs typeface="Times New Roman" pitchFamily="18" charset="0"/>
                        </a:rPr>
                        <a:t>Word analysis</a:t>
                      </a:r>
                      <a:endParaRPr lang="en-US" sz="2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903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Inguin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groin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inguin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/al :the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depression located between the thigh and trunk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009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Lumb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Lumb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: pertaining to the loins, the lower back</a:t>
                      </a:r>
                    </a:p>
                  </a:txBody>
                  <a:tcPr/>
                </a:tc>
              </a:tr>
              <a:tr h="56116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pelv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pelvis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pelv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: relating to pelvis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16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Ili/o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ilium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ili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/al: relating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ilium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2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Planes of the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identify various sections of the body, anatomists use an imaginary flat surface called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plane. prior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the development of modern imaging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techniques</a:t>
            </a:r>
          </a:p>
          <a:p>
            <a:pPr marL="0" indent="0" algn="l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most commonly used planes are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midsagittal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coronal,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transverse</a:t>
            </a: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5" y="3928057"/>
            <a:ext cx="9581882" cy="248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3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قالب تصميم قائد السحا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665197_TF03460508" id="{D64820BA-EF1B-4DA2-9726-8072FF99B16E}" vid="{103D5CFB-071A-4448-940C-F58D9C8E9297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شرائح تصميم قائد السحاب</Template>
  <TotalTime>619</TotalTime>
  <Words>307</Words>
  <Application>Microsoft Office PowerPoint</Application>
  <PresentationFormat>Custom</PresentationFormat>
  <Paragraphs>90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قالب تصميم قائد السحاب</vt:lpstr>
      <vt:lpstr>  Medical Terminology    BODY STRUCTURE              lec. 3    Dr. Lamees Abd ALRaheem        M.B.CH.B   F.I.C.M.S </vt:lpstr>
      <vt:lpstr> levels of organization </vt:lpstr>
      <vt:lpstr>Roots related to Cellular Structure:</vt:lpstr>
      <vt:lpstr>Body Cavities: The body has two major cavities:  the dorsal cavity (posterior) and the ventral cavity (anterior)</vt:lpstr>
      <vt:lpstr>NEW ROOTS RELATED TO BODY CAVITIES:</vt:lpstr>
      <vt:lpstr>BODY QUADRANTS:</vt:lpstr>
      <vt:lpstr>PowerPoint Presentation</vt:lpstr>
      <vt:lpstr>NEW ROOTS RELATED TO Regions of the Body:</vt:lpstr>
      <vt:lpstr>Planes of the Body</vt:lpstr>
      <vt:lpstr>Planes of the Body</vt:lpstr>
      <vt:lpstr>DIRECTIONAL ADJECTIVES:</vt:lpstr>
      <vt:lpstr>PowerPoint Presentation</vt:lpstr>
      <vt:lpstr>PowerPoint Presentation</vt:lpstr>
      <vt:lpstr>PowerPoint Presentation</vt:lpstr>
      <vt:lpstr>Abbreviations</vt:lpstr>
      <vt:lpstr>PowerPoint Presentation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</dc:title>
  <dc:creator>ALMadar</dc:creator>
  <cp:lastModifiedBy>ALMadar</cp:lastModifiedBy>
  <cp:revision>61</cp:revision>
  <dcterms:created xsi:type="dcterms:W3CDTF">2024-04-15T19:13:08Z</dcterms:created>
  <dcterms:modified xsi:type="dcterms:W3CDTF">2024-05-01T16:42:29Z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