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84" r:id="rId4"/>
  </p:sldMasterIdLst>
  <p:notesMasterIdLst>
    <p:notesMasterId r:id="rId34"/>
  </p:notesMasterIdLst>
  <p:handoutMasterIdLst>
    <p:handoutMasterId r:id="rId35"/>
  </p:handoutMasterIdLst>
  <p:sldIdLst>
    <p:sldId id="265" r:id="rId5"/>
    <p:sldId id="276" r:id="rId6"/>
    <p:sldId id="268" r:id="rId7"/>
    <p:sldId id="275" r:id="rId8"/>
    <p:sldId id="266" r:id="rId9"/>
    <p:sldId id="274" r:id="rId10"/>
    <p:sldId id="299" r:id="rId11"/>
    <p:sldId id="271" r:id="rId12"/>
    <p:sldId id="273" r:id="rId13"/>
    <p:sldId id="289" r:id="rId14"/>
    <p:sldId id="298" r:id="rId15"/>
    <p:sldId id="287" r:id="rId16"/>
    <p:sldId id="285" r:id="rId17"/>
    <p:sldId id="284" r:id="rId18"/>
    <p:sldId id="283" r:id="rId19"/>
    <p:sldId id="282" r:id="rId20"/>
    <p:sldId id="280" r:id="rId21"/>
    <p:sldId id="290" r:id="rId22"/>
    <p:sldId id="294" r:id="rId23"/>
    <p:sldId id="293" r:id="rId24"/>
    <p:sldId id="292" r:id="rId25"/>
    <p:sldId id="291" r:id="rId26"/>
    <p:sldId id="296" r:id="rId27"/>
    <p:sldId id="300" r:id="rId28"/>
    <p:sldId id="269" r:id="rId29"/>
    <p:sldId id="301" r:id="rId30"/>
    <p:sldId id="277" r:id="rId31"/>
    <p:sldId id="278" r:id="rId32"/>
    <p:sldId id="297" r:id="rId33"/>
  </p:sldIdLst>
  <p:sldSz cx="12192000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6509" autoAdjust="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02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08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cs typeface="+mj-cs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7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701E96AD-4579-453A-A2B1-75DFE83DBBC0}" type="uaqdatetime1">
              <a:rPr lang="ar-SA" smtClean="0">
                <a:cs typeface="+mj-cs"/>
              </a:rPr>
              <a:pPr algn="l" rtl="1"/>
              <a:t>06/10/1445</a:t>
            </a:fld>
            <a:endParaRPr lang="ar-SA" dirty="0">
              <a:cs typeface="+mj-cs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0892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cs typeface="+mj-cs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7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B78FE58C-C1A6-4C4C-90C2-B7F5B0504B2D}" type="slidenum">
              <a:rPr lang="ar-SA" smtClean="0">
                <a:cs typeface="+mj-cs"/>
              </a:rPr>
              <a:pPr algn="l" rtl="1"/>
              <a:t>‹#›</a:t>
            </a:fld>
            <a:endParaRPr lang="ar-SA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089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cs typeface="+mj-cs"/>
              </a:defRPr>
            </a:lvl1pPr>
          </a:lstStyle>
          <a:p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725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cs typeface="+mj-cs"/>
              </a:defRPr>
            </a:lvl1pPr>
          </a:lstStyle>
          <a:p>
            <a:fld id="{3EDD0E74-44EF-4358-8A83-710B04B0A8B9}" type="uaqdatetime1">
              <a:rPr lang="ar-SA" noProof="0" smtClean="0"/>
              <a:pPr/>
              <a:t>06/10/1445</a:t>
            </a:fld>
            <a:endParaRPr lang="ar-SA" noProof="0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 smtClean="0"/>
              <a:t>انقر لتحرير أنماط النص الرئيسي</a:t>
            </a:r>
          </a:p>
          <a:p>
            <a:pPr lvl="1" rtl="1"/>
            <a:r>
              <a:rPr lang="ar-SA" noProof="0" dirty="0" smtClean="0"/>
              <a:t>المستوى الثاني</a:t>
            </a:r>
          </a:p>
          <a:p>
            <a:pPr lvl="2" rtl="1"/>
            <a:r>
              <a:rPr lang="ar-SA" noProof="0" dirty="0" smtClean="0"/>
              <a:t>المستوى الثالث</a:t>
            </a:r>
          </a:p>
          <a:p>
            <a:pPr lvl="3" rtl="1"/>
            <a:r>
              <a:rPr lang="ar-SA" noProof="0" dirty="0" smtClean="0"/>
              <a:t>المستوى الرابع</a:t>
            </a:r>
          </a:p>
          <a:p>
            <a:pPr lvl="4" rtl="1"/>
            <a:r>
              <a:rPr lang="ar-SA" noProof="0" dirty="0" smtClean="0"/>
              <a:t>المستوى الخامس</a:t>
            </a:r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0895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cs typeface="+mj-cs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72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cs typeface="+mj-cs"/>
              </a:defRPr>
            </a:lvl1pPr>
          </a:lstStyle>
          <a:p>
            <a:fld id="{810E1E9A-E921-4174-A0FC-51868D7AC568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noProof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ar-SA" smtClean="0"/>
              <a:pPr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6758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noProof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ar-SA" smtClean="0"/>
              <a:pPr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93121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1" anchor="b"/>
          <a:lstStyle>
            <a:lvl1pPr algn="ctr" rtl="1">
              <a:defRPr sz="6000"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1"/>
          <a:lstStyle>
            <a:lvl1pPr marL="0" indent="0" algn="ctr" rtl="1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 smtClean="0"/>
              <a:t>انقر لتحرير نمط العنوان الثانوي الرئيسي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077200" y="6356350"/>
            <a:ext cx="25527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117D81A1-1285-475E-AB17-FA619CF46948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32766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71B7BAC7-FE87-40F6-AA24-4F4685D1B022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V="1">
            <a:off x="841248" y="1825625"/>
            <a:ext cx="9791700" cy="4351338"/>
          </a:xfrm>
        </p:spPr>
        <p:txBody>
          <a:bodyPr vert="eaVert" rtlCol="1"/>
          <a:lstStyle/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B76FAA46-EF14-405E-88F2-951D27EDA1E5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 flipV="1">
            <a:off x="853127" y="365125"/>
            <a:ext cx="2628900" cy="5811838"/>
          </a:xfrm>
        </p:spPr>
        <p:txBody>
          <a:bodyPr vert="eaVert" rtlCol="1"/>
          <a:lstStyle/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V="1">
            <a:off x="3629438" y="365125"/>
            <a:ext cx="7010400" cy="5811838"/>
          </a:xfrm>
        </p:spPr>
        <p:txBody>
          <a:bodyPr vert="eaVert" rtlCol="1"/>
          <a:lstStyle/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5FE58AF-FD7A-421E-9EE4-3B74C59A4759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_1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العنوان 1"/>
          <p:cNvSpPr>
            <a:spLocks noGrp="1"/>
          </p:cNvSpPr>
          <p:nvPr>
            <p:ph type="title"/>
          </p:nvPr>
        </p:nvSpPr>
        <p:spPr>
          <a:xfrm>
            <a:off x="6710555" y="457200"/>
            <a:ext cx="3932237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."/>
          <p:cNvSpPr>
            <a:spLocks noGrp="1"/>
          </p:cNvSpPr>
          <p:nvPr>
            <p:ph type="pic" idx="1"/>
          </p:nvPr>
        </p:nvSpPr>
        <p:spPr>
          <a:xfrm>
            <a:off x="858435" y="987425"/>
            <a:ext cx="5678424" cy="4873625"/>
          </a:xfrm>
        </p:spPr>
        <p:txBody>
          <a:bodyPr rtlCol="1"/>
          <a:lstStyle>
            <a:lvl1pPr marL="0" indent="0" algn="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 smtClean="0"/>
              <a:t>انقر فوق الأيقونة لإضافة صورة</a:t>
            </a:r>
            <a:endParaRPr lang="ar-SA" noProof="0" dirty="0"/>
          </a:p>
        </p:txBody>
      </p:sp>
      <p:sp>
        <p:nvSpPr>
          <p:cNvPr id="8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10555" y="2101850"/>
            <a:ext cx="3932237" cy="3759200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6E7BE25D-E585-4A6C-9A87-287F66850720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1248" y="365125"/>
            <a:ext cx="9029700" cy="1325563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41248" y="1825625"/>
            <a:ext cx="9791700" cy="4351338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074152" y="6356350"/>
            <a:ext cx="25527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16CD42C3-8EA9-4710-9ED6-CA0E8E40EA9C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645152" y="6356350"/>
            <a:ext cx="2895600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1248" y="6355080"/>
            <a:ext cx="3276600" cy="392449"/>
          </a:xfrm>
        </p:spPr>
        <p:txBody>
          <a:bodyPr rtlCol="1"/>
          <a:lstStyle>
            <a:lvl1pPr algn="l" rtl="1">
              <a:defRPr/>
            </a:lvl1pPr>
          </a:lstStyle>
          <a:p>
            <a:fld id="{71B7BAC7-FE87-40F6-AA24-4F4685D1B022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41248" y="1709738"/>
            <a:ext cx="10105791" cy="2862262"/>
          </a:xfrm>
        </p:spPr>
        <p:txBody>
          <a:bodyPr rtlCol="1" anchor="b"/>
          <a:lstStyle>
            <a:lvl1pPr algn="r" rtl="1">
              <a:defRPr sz="6000"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41248" y="4589463"/>
            <a:ext cx="10105791" cy="1500187"/>
          </a:xfrm>
        </p:spPr>
        <p:txBody>
          <a:bodyPr rtlCol="1"/>
          <a:lstStyle>
            <a:lvl1pPr marL="0" indent="0" algn="r" rtl="1">
              <a:buNone/>
              <a:defRPr sz="2400"/>
            </a:lvl1pPr>
            <a:lvl2pPr marL="457200" indent="0" algn="r" rtl="1">
              <a:buNone/>
              <a:defRPr sz="2000"/>
            </a:lvl2pPr>
            <a:lvl3pPr marL="914400" indent="0" algn="r" rtl="1">
              <a:buNone/>
              <a:defRPr sz="18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074152" y="6356350"/>
            <a:ext cx="2552700" cy="365125"/>
          </a:xfrm>
        </p:spPr>
        <p:txBody>
          <a:bodyPr rtlCol="1"/>
          <a:lstStyle/>
          <a:p>
            <a:pPr rtl="1"/>
            <a:fld id="{5FBC32AB-0BC9-4F28-AA69-6F5528CD3AEE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1248" y="6356350"/>
            <a:ext cx="3276600" cy="365125"/>
          </a:xfrm>
        </p:spPr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41248" y="365125"/>
            <a:ext cx="9029700" cy="1325563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863395" y="1825625"/>
            <a:ext cx="4754880" cy="4351338"/>
          </a:xfrm>
        </p:spPr>
        <p:txBody>
          <a:bodyPr rtlCol="1"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>
            <a:off x="841248" y="1825625"/>
            <a:ext cx="4754880" cy="4351338"/>
          </a:xfrm>
        </p:spPr>
        <p:txBody>
          <a:bodyPr rtlCol="1"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-SA" noProof="0" dirty="0" smtClean="0"/>
              <a:t>انقر لتحرير أنماط النص الرئيسي</a:t>
            </a:r>
          </a:p>
          <a:p>
            <a:pPr lvl="1" rtl="1"/>
            <a:r>
              <a:rPr lang="ar-SA" noProof="0" dirty="0" smtClean="0"/>
              <a:t>المستوى الثاني</a:t>
            </a:r>
          </a:p>
          <a:p>
            <a:pPr lvl="2" rtl="1"/>
            <a:r>
              <a:rPr lang="ar-SA" noProof="0" dirty="0" smtClean="0"/>
              <a:t>المستوى الثالث</a:t>
            </a:r>
          </a:p>
          <a:p>
            <a:pPr lvl="3" rtl="1"/>
            <a:r>
              <a:rPr lang="ar-SA" noProof="0" dirty="0" smtClean="0"/>
              <a:t>المستوى الرابع</a:t>
            </a:r>
          </a:p>
          <a:p>
            <a:pPr lvl="4" rtl="1"/>
            <a:r>
              <a:rPr lang="ar-SA" noProof="0" dirty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074152" y="6356350"/>
            <a:ext cx="25527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CEBAE32E-0382-4A95-A4F8-7625ECC804F6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248" y="6356350"/>
            <a:ext cx="32766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71B7BAC7-FE87-40F6-AA24-4F4685D1B022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53107" y="274638"/>
            <a:ext cx="9023350" cy="1143000"/>
          </a:xfrm>
        </p:spPr>
        <p:txBody>
          <a:bodyPr rtlCol="1"/>
          <a:lstStyle/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865734" y="1489075"/>
            <a:ext cx="4754880" cy="641350"/>
          </a:xfrm>
          <a:noFill/>
          <a:ln>
            <a:noFill/>
          </a:ln>
        </p:spPr>
        <p:txBody>
          <a:bodyPr rtlCol="1" anchor="b"/>
          <a:lstStyle>
            <a:lvl1pPr marL="0" indent="0" algn="r" rtl="1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865734" y="2193925"/>
            <a:ext cx="4754880" cy="3978275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 hasCustomPrompt="1"/>
          </p:nvPr>
        </p:nvSpPr>
        <p:spPr>
          <a:xfrm>
            <a:off x="854118" y="1489075"/>
            <a:ext cx="4754880" cy="641350"/>
          </a:xfrm>
          <a:noFill/>
          <a:ln>
            <a:noFill/>
          </a:ln>
        </p:spPr>
        <p:txBody>
          <a:bodyPr rtlCol="1" anchor="b"/>
          <a:lstStyle>
            <a:lvl1pPr marL="0" indent="0" algn="r" rtl="1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dirty="0" smtClean="0"/>
              <a:t>انقر لتحرير أنماط النص الرئيسي</a:t>
            </a:r>
            <a:endParaRPr lang="ar-SA" noProof="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854118" y="2193925"/>
            <a:ext cx="4754880" cy="3978275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FC4F3D4-B874-482B-8D08-527B73A95706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5C389B78-5342-4409-B8D5-2FA9239C1FD4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A325B388-F510-4598-8513-06F9E5DF95F9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41248" y="6356350"/>
            <a:ext cx="3276600" cy="365125"/>
          </a:xfrm>
        </p:spPr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6700618" y="457200"/>
            <a:ext cx="3932237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58435" y="987425"/>
            <a:ext cx="5676483" cy="4873625"/>
          </a:xfrm>
        </p:spPr>
        <p:txBody>
          <a:bodyPr rtlCol="1"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00618" y="2101850"/>
            <a:ext cx="3932237" cy="3759200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453CFB7D-07AA-4D7C-BB48-6C7EBB28E049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العنوان 1"/>
          <p:cNvSpPr>
            <a:spLocks noGrp="1"/>
          </p:cNvSpPr>
          <p:nvPr>
            <p:ph type="title"/>
          </p:nvPr>
        </p:nvSpPr>
        <p:spPr>
          <a:xfrm>
            <a:off x="6700617" y="457200"/>
            <a:ext cx="3932237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."/>
          <p:cNvSpPr>
            <a:spLocks noGrp="1"/>
          </p:cNvSpPr>
          <p:nvPr>
            <p:ph type="pic" idx="1"/>
          </p:nvPr>
        </p:nvSpPr>
        <p:spPr>
          <a:xfrm>
            <a:off x="868378" y="987425"/>
            <a:ext cx="5678424" cy="4873625"/>
          </a:xfrm>
        </p:spPr>
        <p:txBody>
          <a:bodyPr rtlCol="1"/>
          <a:lstStyle>
            <a:lvl1pPr marL="0" indent="0" algn="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 smtClean="0"/>
              <a:t>انقر فوق الأيقونة لإضافة صورة</a:t>
            </a:r>
            <a:endParaRPr lang="ar-SA" noProof="0" dirty="0"/>
          </a:p>
        </p:txBody>
      </p:sp>
      <p:sp>
        <p:nvSpPr>
          <p:cNvPr id="8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00617" y="2101850"/>
            <a:ext cx="3932237" cy="3759200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24CE051-4017-4261-93E1-AC1B45C3F519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-SA" noProof="0" dirty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0772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defRPr>
            </a:lvl1pPr>
          </a:lstStyle>
          <a:p>
            <a:fld id="{EA4EB3B4-5EF5-4D1F-BAB2-E445F544AD94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defRPr>
            </a:lvl1pPr>
          </a:lstStyle>
          <a:p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defRPr>
            </a:lvl1pPr>
          </a:lstStyle>
          <a:p>
            <a:fld id="{71B7BAC7-FE87-40F6-AA24-4F4685D1B022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j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j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j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j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j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425003" y="695460"/>
            <a:ext cx="9787943" cy="4456090"/>
          </a:xfrm>
        </p:spPr>
        <p:txBody>
          <a:bodyPr>
            <a:normAutofit fontScale="90000"/>
          </a:bodyPr>
          <a:lstStyle/>
          <a:p>
            <a:pPr algn="l"/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8000" b="1" dirty="0" smtClean="0"/>
              <a:t>Medical Terminology</a:t>
            </a:r>
            <a:r>
              <a:rPr lang="ar-IQ" sz="6700" b="1" dirty="0" smtClean="0"/>
              <a:t/>
            </a:r>
            <a:br>
              <a:rPr lang="ar-IQ" sz="6700" b="1" dirty="0" smtClean="0"/>
            </a:br>
            <a:r>
              <a:rPr lang="ar-IQ" sz="7200" dirty="0"/>
              <a:t/>
            </a:r>
            <a:br>
              <a:rPr lang="ar-IQ" sz="7200" dirty="0"/>
            </a:br>
            <a:r>
              <a:rPr lang="en-US" sz="7200" dirty="0" smtClean="0"/>
              <a:t>  </a:t>
            </a:r>
            <a:r>
              <a:rPr lang="en-US" sz="4400" b="1" dirty="0" smtClean="0">
                <a:solidFill>
                  <a:srgbClr val="C00000"/>
                </a:solidFill>
              </a:rPr>
              <a:t>Dr. </a:t>
            </a:r>
            <a:r>
              <a:rPr lang="en-US" sz="4400" b="1" dirty="0" err="1" smtClean="0">
                <a:solidFill>
                  <a:srgbClr val="C00000"/>
                </a:solidFill>
              </a:rPr>
              <a:t>Lamees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Abd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ALRaheem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br>
              <a:rPr lang="en-US" sz="4400" b="1" dirty="0" smtClean="0">
                <a:solidFill>
                  <a:srgbClr val="C00000"/>
                </a:solidFill>
              </a:rPr>
            </a:b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     M.B.CH.B   F.I.C.M.S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ar-SA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Combining Forms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Correct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pronunciation of medical words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important.</a:t>
            </a:r>
          </a:p>
          <a:p>
            <a:pPr marL="0" indent="0" algn="l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 order to make the pronunciation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word roots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easier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l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sometimes it is necessary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insert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vowel after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root</a:t>
            </a:r>
          </a:p>
          <a:p>
            <a:pPr marL="0" indent="0" algn="l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combination of a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root and a vowel</a:t>
            </a:r>
          </a:p>
          <a:p>
            <a:pPr marL="0" indent="0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is known as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COMBINING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65" y="365125"/>
            <a:ext cx="9239883" cy="897005"/>
          </a:xfrm>
        </p:spPr>
        <p:txBody>
          <a:bodyPr/>
          <a:lstStyle/>
          <a:p>
            <a:pPr algn="l"/>
            <a:r>
              <a:rPr lang="en-US" dirty="0" smtClean="0"/>
              <a:t>Combining vowel: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365160"/>
            <a:ext cx="10766738" cy="530609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Vowels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e, i, o,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Consonants 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letters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are not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vowels. </a:t>
            </a:r>
          </a:p>
          <a:p>
            <a:pPr marL="0" lvl="0" indent="0" algn="l">
              <a:buClr>
                <a:srgbClr val="A5A5A5"/>
              </a:buCl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l">
              <a:buClr>
                <a:srgbClr val="A5A5A5"/>
              </a:buClr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combining vowel is used between a word root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a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suffix that begins 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>
              <a:buClr>
                <a:srgbClr val="A5A5A5"/>
              </a:buClr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consonant (not a vowel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l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Combining  Vowel usually “ o”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75" y="882204"/>
            <a:ext cx="5692463" cy="299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5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2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31065" y="1468192"/>
            <a:ext cx="10001883" cy="4708771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b="1" i="1" dirty="0" smtClean="0">
                <a:solidFill>
                  <a:srgbClr val="0070C0"/>
                </a:solidFill>
              </a:rPr>
              <a:t>Leuk</a:t>
            </a:r>
            <a:r>
              <a:rPr lang="en-US" sz="4000" b="1" i="1" dirty="0" smtClean="0">
                <a:solidFill>
                  <a:srgbClr val="FF0000"/>
                </a:solidFill>
              </a:rPr>
              <a:t>o</a:t>
            </a:r>
            <a:r>
              <a:rPr lang="en-US" sz="4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cyt</a:t>
            </a:r>
            <a:r>
              <a:rPr lang="en-US" sz="4000" b="1" i="1" dirty="0" smtClean="0">
                <a:solidFill>
                  <a:srgbClr val="FF0000"/>
                </a:solidFill>
              </a:rPr>
              <a:t>o</a:t>
            </a:r>
            <a:r>
              <a:rPr lang="en-US" sz="4000" b="1" i="1" dirty="0" smtClean="0">
                <a:solidFill>
                  <a:srgbClr val="7030A0"/>
                </a:solidFill>
              </a:rPr>
              <a:t>penia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Word Roots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Leuk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(white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cyt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/   (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     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Combining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Vowel      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o /</a:t>
            </a:r>
          </a:p>
          <a:p>
            <a:pPr marL="0" indent="0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Suffix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               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penia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/ (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decrease)</a:t>
            </a:r>
          </a:p>
          <a:p>
            <a:pPr marL="0" indent="0" algn="l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2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08338" y="1352282"/>
            <a:ext cx="9881067" cy="482468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 </a:t>
            </a:r>
          </a:p>
          <a:p>
            <a:pPr marL="0" indent="0" algn="l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root: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scler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(hardening)</a:t>
            </a:r>
          </a:p>
          <a:p>
            <a:pPr marL="0" indent="0" algn="l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Suffix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derma (skin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l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Term: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Scler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 /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derma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(hardening of the skin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l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Combining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vowel</a:t>
            </a:r>
          </a:p>
          <a:p>
            <a:pPr marL="0" indent="0" algn="l">
              <a:buNone/>
            </a:pPr>
            <a:endParaRPr lang="en-US" sz="3200" dirty="0"/>
          </a:p>
        </p:txBody>
      </p:sp>
      <p:cxnSp>
        <p:nvCxnSpPr>
          <p:cNvPr id="5" name="رابط مستقيم 4"/>
          <p:cNvCxnSpPr/>
          <p:nvPr/>
        </p:nvCxnSpPr>
        <p:spPr>
          <a:xfrm>
            <a:off x="3145234" y="4248926"/>
            <a:ext cx="612608" cy="5573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33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56823" y="206063"/>
            <a:ext cx="9214125" cy="1146219"/>
          </a:xfrm>
        </p:spPr>
        <p:txBody>
          <a:bodyPr/>
          <a:lstStyle/>
          <a:p>
            <a:pPr algn="l"/>
            <a:r>
              <a:rPr lang="en-US" b="1" dirty="0"/>
              <a:t>Suffixes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53792" y="1352282"/>
            <a:ext cx="11462197" cy="5383369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 suffix is a word element placed at the end of a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word or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word root 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changes the meaning of the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word.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In the terms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tonsill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itis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tonsill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ectomy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 the suffixes</a:t>
            </a:r>
          </a:p>
          <a:p>
            <a:pPr marL="0" indent="0" algn="l">
              <a:buNone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are</a:t>
            </a:r>
          </a:p>
          <a:p>
            <a:pPr marL="0" indent="0" algn="l">
              <a:buNone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– -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itis (inflammation) </a:t>
            </a:r>
          </a:p>
          <a:p>
            <a:pPr marL="0" indent="0" algn="l">
              <a:buNone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– and -</a:t>
            </a:r>
            <a:r>
              <a:rPr lang="en-US" sz="3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ectomy</a:t>
            </a:r>
            <a:r>
              <a:rPr lang="en-US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(excision, removal). </a:t>
            </a:r>
          </a:p>
          <a:p>
            <a:pPr marL="0" indent="0" algn="l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Changing the suffix changes the meaning of the word.</a:t>
            </a:r>
          </a:p>
          <a:p>
            <a:pPr marL="0" indent="0" algn="l"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medical terminology, a suffix usually indicates a</a:t>
            </a:r>
          </a:p>
          <a:p>
            <a:pPr marL="0" indent="0" algn="l">
              <a:buNone/>
            </a:pPr>
            <a:r>
              <a:rPr lang="en-US" sz="3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procedure, condition, disease, or part of speech.</a:t>
            </a:r>
          </a:p>
          <a:p>
            <a:pPr marL="0" indent="0" algn="l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Many suffixes are derived from Greek or Latin words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7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2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12124" y="365125"/>
            <a:ext cx="10525842" cy="116746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Divide into components </a:t>
            </a:r>
            <a:r>
              <a:rPr lang="en-US" dirty="0" smtClean="0"/>
              <a:t>word parts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017" y="1696835"/>
            <a:ext cx="10450420" cy="4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2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Prefixes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2580" y="1661375"/>
            <a:ext cx="9950368" cy="4515588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prefix is a word element attached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beginning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a word or word root.</a:t>
            </a:r>
          </a:p>
          <a:p>
            <a:pPr marL="0" indent="0" algn="l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Adding or changing a prefix changes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meaning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word.</a:t>
            </a:r>
          </a:p>
          <a:p>
            <a:pPr marL="0" indent="0"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prefix usually indicates a 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position, or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direction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Many of the same prefixes found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medical terminology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also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English language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0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7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Basic Elements of a Medical Word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Medical words are made of parts. You need to learn what the parts are ,and what they mean in order to easily learn medical words.</a:t>
            </a:r>
          </a:p>
          <a:p>
            <a:pPr marL="0" indent="0" algn="l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Word Root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Combining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 Suffix</a:t>
            </a: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Prefix</a:t>
            </a:r>
          </a:p>
          <a:p>
            <a:pPr marL="0" indent="0"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These four parts of a word are known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ELEMENTS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8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7977" y="1834333"/>
            <a:ext cx="9927554" cy="3173096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3800" b="1" i="1" dirty="0" err="1" smtClean="0">
                <a:solidFill>
                  <a:srgbClr val="7030A0"/>
                </a:solidFill>
              </a:rPr>
              <a:t>Hypo</a:t>
            </a:r>
            <a:r>
              <a:rPr lang="en-US" sz="3800" b="1" i="1" dirty="0" err="1" smtClean="0">
                <a:solidFill>
                  <a:srgbClr val="00B050"/>
                </a:solidFill>
              </a:rPr>
              <a:t>insulin</a:t>
            </a:r>
            <a:r>
              <a:rPr lang="en-US" sz="3800" b="1" i="1" dirty="0" err="1" smtClean="0">
                <a:solidFill>
                  <a:srgbClr val="C00000"/>
                </a:solidFill>
              </a:rPr>
              <a:t>emia</a:t>
            </a:r>
            <a:endParaRPr lang="en-US" sz="3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Hypo / insulin 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emia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Prefix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root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suffix</a:t>
            </a:r>
          </a:p>
          <a:p>
            <a:pPr marL="0" indent="0"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INSULIN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</p:txBody>
      </p:sp>
      <p:cxnSp>
        <p:nvCxnSpPr>
          <p:cNvPr id="5" name="رابط مستقيم 4"/>
          <p:cNvCxnSpPr/>
          <p:nvPr/>
        </p:nvCxnSpPr>
        <p:spPr>
          <a:xfrm>
            <a:off x="1105989" y="2321755"/>
            <a:ext cx="78377" cy="4562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1963783" y="2321755"/>
            <a:ext cx="74023" cy="4562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3253571" y="2434107"/>
            <a:ext cx="0" cy="39446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مربع نص 1"/>
          <p:cNvSpPr txBox="1"/>
          <p:nvPr/>
        </p:nvSpPr>
        <p:spPr>
          <a:xfrm>
            <a:off x="6156102" y="4054364"/>
            <a:ext cx="5808372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Notice that there </a:t>
            </a:r>
            <a:r>
              <a:rPr lang="en-US" sz="2000" dirty="0" smtClean="0">
                <a:solidFill>
                  <a:srgbClr val="FF0000"/>
                </a:solidFill>
              </a:rPr>
              <a:t>is  no combining vowel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in this word because the prefix ends with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a vowel and the suffix begins with a vowel.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5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3639" y="231821"/>
            <a:ext cx="9407309" cy="145886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Defining </a:t>
            </a:r>
            <a:r>
              <a:rPr lang="en-US" sz="4000" b="1" dirty="0"/>
              <a:t>Medical </a:t>
            </a:r>
            <a:r>
              <a:rPr lang="en-US" sz="4000" b="1" dirty="0" smtClean="0"/>
              <a:t>Words:</a:t>
            </a:r>
            <a:endParaRPr lang="en-US" sz="4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1887" y="1445623"/>
            <a:ext cx="10241062" cy="5181600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sz="3200" dirty="0" smtClean="0"/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Here are the three basic rules for defining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medical words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using the example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term</a:t>
            </a:r>
          </a:p>
          <a:p>
            <a:pPr marL="0" indent="0" algn="l">
              <a:buNone/>
            </a:pPr>
            <a:r>
              <a:rPr lang="en-US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Gastroenteritis</a:t>
            </a:r>
            <a:r>
              <a:rPr lang="en-US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Rule #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– Define the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suffix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or last part of the word. In this case, -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itis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which</a:t>
            </a:r>
          </a:p>
          <a:p>
            <a:pPr marL="0" indent="0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means inflammation.</a:t>
            </a:r>
          </a:p>
          <a:p>
            <a:pPr marL="0" indent="0" algn="l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Rule #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– Define the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first part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the word (which may be a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word root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l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combining form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prefix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). In this case, the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combining form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gastr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/o</a:t>
            </a:r>
          </a:p>
          <a:p>
            <a:pPr marL="0" indent="0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means stomach.</a:t>
            </a:r>
          </a:p>
          <a:p>
            <a:pPr marL="0" indent="0" algn="l">
              <a:buNone/>
            </a:pPr>
            <a:endPara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Rule #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– Define the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middle parts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the word. In this case, enter/ means</a:t>
            </a:r>
          </a:p>
          <a:p>
            <a:pPr marL="0" indent="0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intestine.</a:t>
            </a:r>
          </a:p>
          <a:p>
            <a:pPr marL="0" indent="0"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4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When you analyze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gastro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following the three</a:t>
            </a: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previous rules, the meaning is revealed as:</a:t>
            </a: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inflammation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(of)</a:t>
            </a: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stomach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(and)</a:t>
            </a: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intestine</a:t>
            </a: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Thus, the definition of gastroenteritis is “inflammation</a:t>
            </a: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(of) stomach (and) intestine.”</a:t>
            </a:r>
          </a:p>
          <a:p>
            <a:pPr marL="0" indent="0"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3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15155" y="103032"/>
            <a:ext cx="9355793" cy="130076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Building Medical Words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8941" y="1223493"/>
            <a:ext cx="10414007" cy="5421147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three basic rules for building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medical words.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Rule #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– A word root links a suffix that begins with a vowel.</a:t>
            </a:r>
          </a:p>
          <a:p>
            <a:pPr marL="0" indent="0" algn="l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Rule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– A combining form (root + o) links a suffix that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begins with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consonant.</a:t>
            </a:r>
          </a:p>
          <a:p>
            <a:pPr marL="0" indent="0" algn="l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0" y="5357611"/>
            <a:ext cx="10277228" cy="10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99" y="2756033"/>
            <a:ext cx="10187077" cy="106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01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17" y="618186"/>
            <a:ext cx="9561856" cy="1652051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90000"/>
              </a:lnSpc>
              <a:spcBef>
                <a:spcPct val="3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Rule #3</a:t>
            </a:r>
            <a:r>
              <a:rPr lang="en-US" sz="31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1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– Use a combining form to link a root to another root to</a:t>
            </a:r>
            <a:br>
              <a:rPr lang="en-US" sz="3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form </a:t>
            </a:r>
            <a:r>
              <a:rPr lang="en-US" sz="3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compound word.</a:t>
            </a:r>
            <a:br>
              <a:rPr lang="en-US" sz="3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This rule </a:t>
            </a:r>
            <a:r>
              <a:rPr lang="en-US" sz="3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holds true </a:t>
            </a:r>
            <a:r>
              <a:rPr lang="en-US" sz="3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even if the next root begins with a vowel, as in </a:t>
            </a:r>
            <a:r>
              <a:rPr lang="en-US" sz="3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osteoarthritis</a:t>
            </a:r>
            <a:endParaRPr lang="en-US" sz="31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5" y="2653048"/>
            <a:ext cx="10753858" cy="395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1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Quiz :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Root in pericarditis is</a:t>
            </a:r>
          </a:p>
          <a:p>
            <a:pPr marL="0" indent="0" algn="l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–itis</a:t>
            </a: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 . Card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1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-Identifying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suffixes and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prefixes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l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Thoracotomy          ……………….</a:t>
            </a:r>
          </a:p>
          <a:p>
            <a:pPr marL="0" indent="0" algn="l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Gastroscope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……………….</a:t>
            </a:r>
          </a:p>
          <a:p>
            <a:pPr marL="0" indent="0" algn="l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Macroglossia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……………….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Intramuscular         ……………….</a:t>
            </a:r>
          </a:p>
          <a:p>
            <a:pPr marL="0" indent="0"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48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Gastroduodenoscopy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Root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One Root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Three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root</a:t>
            </a:r>
          </a:p>
          <a:p>
            <a:pPr marL="0" indent="0" algn="l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-One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combination do not need a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combining Vowel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Dermat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it is</a:t>
            </a: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 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Dermat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logy</a:t>
            </a: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 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Micr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Scopy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2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1247" y="365125"/>
            <a:ext cx="9957381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sz="3600" dirty="0" smtClean="0"/>
              <a:t>When </a:t>
            </a:r>
            <a:r>
              <a:rPr lang="en-US" sz="3600" dirty="0"/>
              <a:t>you make Analysis of </a:t>
            </a:r>
            <a:r>
              <a:rPr lang="en-US" sz="3600" dirty="0" smtClean="0"/>
              <a:t>the word </a:t>
            </a:r>
            <a:r>
              <a:rPr lang="en-US" sz="3600" dirty="0"/>
              <a:t>begin with: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85610" y="1606685"/>
            <a:ext cx="9731427" cy="4806994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. Beginning</a:t>
            </a: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 . End</a:t>
            </a: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 .Middle</a:t>
            </a:r>
          </a:p>
          <a:p>
            <a:pPr marL="0" indent="0" algn="l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-Adding </a:t>
            </a:r>
            <a:r>
              <a:rPr lang="en-US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Vowel to the word results in</a:t>
            </a:r>
          </a:p>
          <a:p>
            <a:pPr marL="0" indent="0" algn="l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Prefix</a:t>
            </a: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B. Suffix</a:t>
            </a: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C. Combining form</a:t>
            </a: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D. Complex word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3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30"/>
            <a:ext cx="12192000" cy="6780055"/>
          </a:xfrm>
        </p:spPr>
      </p:pic>
    </p:spTree>
    <p:extLst>
      <p:ext uri="{BB962C8B-B14F-4D97-AF65-F5344CB8AC3E}">
        <p14:creationId xmlns:p14="http://schemas.microsoft.com/office/powerpoint/2010/main" val="70787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Medical </a:t>
            </a:r>
            <a:r>
              <a:rPr lang="en-US" dirty="0"/>
              <a:t>Terminology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</a:t>
            </a:r>
          </a:p>
          <a:p>
            <a:pPr marL="0" indent="0"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A.Suffix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B.Prefix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C.Root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D.Vowel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90" y="3070873"/>
            <a:ext cx="7263683" cy="360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Word Root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Main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part or foundation of a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word.                     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words have at least one word root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word root may be used alone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or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combined with other elements to form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acomplete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word.</a:t>
            </a:r>
          </a:p>
          <a:p>
            <a:pPr marL="0" indent="0" algn="l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IE: SPEAK (word root) + ER (suffix)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=SPEAKER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(complete word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l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>
            <a:off x="618186" y="888642"/>
            <a:ext cx="10029131" cy="5636664"/>
          </a:xfrm>
        </p:spPr>
        <p:txBody>
          <a:bodyPr rtlCol="1"/>
          <a:lstStyle/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word roots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derived from Greek or Latin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Greek</a:t>
            </a:r>
            <a:r>
              <a:rPr lang="en-US" dirty="0" smtClean="0"/>
              <a:t> </a:t>
            </a:r>
            <a:r>
              <a:rPr lang="en-US" dirty="0"/>
              <a:t>word roots are used to build words that describe a </a:t>
            </a:r>
            <a:r>
              <a:rPr lang="en-US" dirty="0" smtClean="0"/>
              <a:t>(disease, </a:t>
            </a:r>
            <a:r>
              <a:rPr lang="en-US" dirty="0"/>
              <a:t>treatment, or </a:t>
            </a:r>
            <a:r>
              <a:rPr lang="en-US" dirty="0" smtClean="0"/>
              <a:t>diagnosis).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Latin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Language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(Anatomical terms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word root usually refers to a body part.</a:t>
            </a:r>
          </a:p>
          <a:p>
            <a:pPr marL="0" indent="0"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 </a:t>
            </a:r>
          </a:p>
          <a:p>
            <a:pPr marL="0" indent="0"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By understanding the meanings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word roots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determine the meaning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complex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medical terms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putting together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smaller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parts 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6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41749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Word Root Examples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“dent” means tooth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dermat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means skin</a:t>
            </a:r>
          </a:p>
          <a:p>
            <a:pPr marL="0" indent="0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cardi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means heart</a:t>
            </a:r>
          </a:p>
          <a:p>
            <a:pPr marL="0" indent="0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gastr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means stomach</a:t>
            </a:r>
          </a:p>
          <a:p>
            <a:pPr marL="0" indent="0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pancreat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means pancreas</a:t>
            </a:r>
          </a:p>
          <a:p>
            <a:pPr marL="0" indent="0" algn="l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قالب تصميم قائد السحا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13665197_TF03460508" id="{D64820BA-EF1B-4DA2-9726-8072FF99B16E}" vid="{103D5CFB-071A-4448-940C-F58D9C8E9297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شرائح تصميم قائد السحاب</Template>
  <TotalTime>303</TotalTime>
  <Words>887</Words>
  <Application>Microsoft Office PowerPoint</Application>
  <PresentationFormat>Custom</PresentationFormat>
  <Paragraphs>180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قالب تصميم قائد السحاب</vt:lpstr>
      <vt:lpstr>  Medical Terminology    Dr. Lamees Abd ALRaheem        M.B.CH.B   F.I.C.M.S </vt:lpstr>
      <vt:lpstr>Basic Elements of a Medical Word</vt:lpstr>
      <vt:lpstr>Medical Terminology</vt:lpstr>
      <vt:lpstr>Word Root</vt:lpstr>
      <vt:lpstr>PowerPoint Presentation</vt:lpstr>
      <vt:lpstr>PowerPoint Presentation</vt:lpstr>
      <vt:lpstr>PowerPoint Presentation</vt:lpstr>
      <vt:lpstr>Word Root Examples</vt:lpstr>
      <vt:lpstr>PowerPoint Presentation</vt:lpstr>
      <vt:lpstr>Combining Forms</vt:lpstr>
      <vt:lpstr>Combining vowel: </vt:lpstr>
      <vt:lpstr>PowerPoint Presentation</vt:lpstr>
      <vt:lpstr>PowerPoint Presentation</vt:lpstr>
      <vt:lpstr>PowerPoint Presentation</vt:lpstr>
      <vt:lpstr>Suffixes</vt:lpstr>
      <vt:lpstr>PowerPoint Presentation</vt:lpstr>
      <vt:lpstr>Divide into components word parts</vt:lpstr>
      <vt:lpstr>Prefixes</vt:lpstr>
      <vt:lpstr>PowerPoint Presentation</vt:lpstr>
      <vt:lpstr>PowerPoint Presentation</vt:lpstr>
      <vt:lpstr>Defining Medical Words:</vt:lpstr>
      <vt:lpstr>PowerPoint Presentation</vt:lpstr>
      <vt:lpstr>Building Medical Words</vt:lpstr>
      <vt:lpstr> Rule #3 – Use a combining form to link a root to another root to form a compound word. This rule holds true even if the next root begins with a vowel, as in osteoarthritis</vt:lpstr>
      <vt:lpstr>Quiz :</vt:lpstr>
      <vt:lpstr>PowerPoint Presentation</vt:lpstr>
      <vt:lpstr>-Gastroduodenoscopy</vt:lpstr>
      <vt:lpstr> -When you make Analysis of the word begin with: </vt:lpstr>
      <vt:lpstr>PowerPoint Presentation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Terminology</dc:title>
  <dc:creator>ALMadar</dc:creator>
  <cp:lastModifiedBy>ALMadar</cp:lastModifiedBy>
  <cp:revision>30</cp:revision>
  <dcterms:created xsi:type="dcterms:W3CDTF">2024-04-15T19:13:08Z</dcterms:created>
  <dcterms:modified xsi:type="dcterms:W3CDTF">2024-04-20T18:08:09Z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