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  <p:sldMasterId id="2147483702" r:id="rId5"/>
    <p:sldMasterId id="2147483714" r:id="rId6"/>
    <p:sldMasterId id="2147483726" r:id="rId7"/>
    <p:sldMasterId id="2147483738" r:id="rId8"/>
    <p:sldMasterId id="2147483750" r:id="rId9"/>
    <p:sldMasterId id="2147483756" r:id="rId10"/>
  </p:sldMasterIdLst>
  <p:sldIdLst>
    <p:sldId id="256" r:id="rId11"/>
    <p:sldId id="257" r:id="rId12"/>
    <p:sldId id="258" r:id="rId13"/>
    <p:sldId id="262" r:id="rId14"/>
    <p:sldId id="261" r:id="rId15"/>
    <p:sldId id="263" r:id="rId16"/>
    <p:sldId id="264" r:id="rId17"/>
    <p:sldId id="294" r:id="rId18"/>
    <p:sldId id="295" r:id="rId19"/>
    <p:sldId id="296" r:id="rId20"/>
    <p:sldId id="268" r:id="rId21"/>
    <p:sldId id="269" r:id="rId22"/>
    <p:sldId id="270" r:id="rId23"/>
    <p:sldId id="271" r:id="rId24"/>
    <p:sldId id="265" r:id="rId25"/>
    <p:sldId id="266" r:id="rId26"/>
    <p:sldId id="267" r:id="rId27"/>
    <p:sldId id="272" r:id="rId28"/>
    <p:sldId id="301" r:id="rId29"/>
    <p:sldId id="278" r:id="rId30"/>
    <p:sldId id="280" r:id="rId31"/>
    <p:sldId id="282" r:id="rId32"/>
    <p:sldId id="284" r:id="rId33"/>
    <p:sldId id="286" r:id="rId34"/>
    <p:sldId id="288" r:id="rId35"/>
    <p:sldId id="292" r:id="rId36"/>
    <p:sldId id="290" r:id="rId37"/>
    <p:sldId id="293" r:id="rId38"/>
    <p:sldId id="300" r:id="rId39"/>
    <p:sldId id="298" r:id="rId40"/>
    <p:sldId id="302" r:id="rId41"/>
    <p:sldId id="276" r:id="rId42"/>
    <p:sldId id="277" r:id="rId43"/>
    <p:sldId id="303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172" y="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CABB8-F793-98D1-EEA8-67D5B8BE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7A45A7-5C65-C65C-BF06-1512A503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24004C-B7D4-738B-C353-CB84C075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BB2619-63D7-0250-217F-4FA77A6F8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59F342-E0B1-2450-CAE5-054BF049F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51A114-B3D8-60E9-9723-A7F09DA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908E66-62D4-807C-F571-6D54B013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24D59BC-5829-C265-CA50-5A27D74D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2F9C6-9A1D-9B77-520A-A86AC87E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4174F8-71C7-FEF1-08D1-4AED0750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2B6E0F-7FC7-50E9-B225-4DE7BDB6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F3E6A8-86C6-2A93-08EE-84DF7C7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9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CD2B56-6026-822E-1720-047AE78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9A3F7FE-DEC3-0F59-EA11-1A8A95B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12B1-1913-674A-E6F2-8B483ED1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BF42A-9493-2F81-54C3-DD8E9D92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E60EB8-D370-2647-9F92-9A6B0991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6D4944-2D48-37E5-237E-35C430F6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850D5D-BA7D-7A5B-70DD-3898FDD2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83D94B-5295-1FD0-CE86-EFD42BAF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0BECF2-E512-405D-3047-01888F05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B186A-6D9A-CFCC-08C9-3EFA810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9A09F1-2580-5DB7-4F2F-EF9C5857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3F2C61-BB2B-15BD-DBB1-86FDF0FD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CCB7EA-5417-8DA2-2AC0-ADE4BC45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E36A11-AAB0-F740-99F8-20DADFD2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033BBF-140F-255A-E0DA-3194515D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7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139C7-C389-CAF8-FE49-FF7B7D90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4419-3E63-36B3-5818-183F28505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20CEE4-C031-AA5C-26CB-A44111F2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7CC06-C1D9-0EA4-9744-D36883A9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AD7C4F-5E20-094D-D395-E2D1B0CC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4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758A8B-3491-E587-4D22-FC2CED1CA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ED163B-D197-FA22-F0AD-79CF663C9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01D633-FDD1-DFBA-E311-8FB61DEA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090BD-C533-65A9-B138-84131A0C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D9DC7-A6CB-5127-E558-B4573750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5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35B10-6D9F-C3B4-D18D-D94E24728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D4653B-34EC-DA3E-3E6A-D5E9350F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F9253-C501-C708-708B-DA8E9AAE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CEB58-6B46-BA68-5D68-014DBED5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ED72B-1781-F845-4D42-393F8311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2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E9C22-50E7-83C3-7792-7C9A019D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AB9B25-4FA4-B70F-1591-EA00D0ED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16066E-C2B1-594C-67FB-9199A899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B5D950-E6CE-BB8D-8157-0CF0EBB7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45CAA-1952-D1C6-188B-E535CBF6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40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554-B0CD-87CD-98E6-6F9E6460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089D55-384B-97BB-9E42-D69706175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EF00B7-7E0D-F739-3F10-F998F1BE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06009-73A7-BE1C-5088-673BB822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046250-79A8-8031-B1EC-72800DFE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51756-773A-F375-F8AB-B23A396D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F71172-9029-BB7C-249C-FBC9F921C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FFBF84-5274-0BE3-54C4-4012098F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1F178B-3541-58D1-29D9-9FEF7C50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B21D-01EF-1284-28EB-9D5690EC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E2648F-535A-4F53-3E9B-C1E686FD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CABB8-F793-98D1-EEA8-67D5B8BE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7A45A7-5C65-C65C-BF06-1512A503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24004C-B7D4-738B-C353-CB84C075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BB2619-63D7-0250-217F-4FA77A6F8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59F342-E0B1-2450-CAE5-054BF049F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51A114-B3D8-60E9-9723-A7F09DA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908E66-62D4-807C-F571-6D54B013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24D59BC-5829-C265-CA50-5A27D74D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64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2F9C6-9A1D-9B77-520A-A86AC87E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4174F8-71C7-FEF1-08D1-4AED0750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2B6E0F-7FC7-50E9-B225-4DE7BDB6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F3E6A8-86C6-2A93-08EE-84DF7C7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76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CD2B56-6026-822E-1720-047AE78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9A3F7FE-DEC3-0F59-EA11-1A8A95B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12B1-1913-674A-E6F2-8B483ED1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8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BF42A-9493-2F81-54C3-DD8E9D92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E60EB8-D370-2647-9F92-9A6B0991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6D4944-2D48-37E5-237E-35C430F6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850D5D-BA7D-7A5B-70DD-3898FDD2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83D94B-5295-1FD0-CE86-EFD42BAF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0BECF2-E512-405D-3047-01888F05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30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B186A-6D9A-CFCC-08C9-3EFA810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9A09F1-2580-5DB7-4F2F-EF9C5857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3F2C61-BB2B-15BD-DBB1-86FDF0FD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CCB7EA-5417-8DA2-2AC0-ADE4BC45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E36A11-AAB0-F740-99F8-20DADFD2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033BBF-140F-255A-E0DA-3194515D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8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139C7-C389-CAF8-FE49-FF7B7D90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4419-3E63-36B3-5818-183F28505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20CEE4-C031-AA5C-26CB-A44111F2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7CC06-C1D9-0EA4-9744-D36883A9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AD7C4F-5E20-094D-D395-E2D1B0CC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79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758A8B-3491-E587-4D22-FC2CED1CA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ED163B-D197-FA22-F0AD-79CF663C9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01D633-FDD1-DFBA-E311-8FB61DEA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090BD-C533-65A9-B138-84131A0C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D9DC7-A6CB-5127-E558-B4573750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7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35B10-6D9F-C3B4-D18D-D94E24728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D4653B-34EC-DA3E-3E6A-D5E9350F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F9253-C501-C708-708B-DA8E9AAE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CEB58-6B46-BA68-5D68-014DBED5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ED72B-1781-F845-4D42-393F8311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5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E9C22-50E7-83C3-7792-7C9A019D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AB9B25-4FA4-B70F-1591-EA00D0ED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16066E-C2B1-594C-67FB-9199A899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B5D950-E6CE-BB8D-8157-0CF0EBB7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45CAA-1952-D1C6-188B-E535CBF6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7316" y="2333370"/>
            <a:ext cx="29730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0606" y="2753423"/>
            <a:ext cx="18427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554-B0CD-87CD-98E6-6F9E6460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089D55-384B-97BB-9E42-D69706175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EF00B7-7E0D-F739-3F10-F998F1BE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06009-73A7-BE1C-5088-673BB822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046250-79A8-8031-B1EC-72800DFE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32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51756-773A-F375-F8AB-B23A396D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F71172-9029-BB7C-249C-FBC9F921C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FFBF84-5274-0BE3-54C4-4012098F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1F178B-3541-58D1-29D9-9FEF7C50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B21D-01EF-1284-28EB-9D5690EC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E2648F-535A-4F53-3E9B-C1E686FD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70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CABB8-F793-98D1-EEA8-67D5B8BE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7A45A7-5C65-C65C-BF06-1512A503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24004C-B7D4-738B-C353-CB84C075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BB2619-63D7-0250-217F-4FA77A6F8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59F342-E0B1-2450-CAE5-054BF049F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51A114-B3D8-60E9-9723-A7F09DA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908E66-62D4-807C-F571-6D54B013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24D59BC-5829-C265-CA50-5A27D74D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08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2F9C6-9A1D-9B77-520A-A86AC87E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4174F8-71C7-FEF1-08D1-4AED0750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2B6E0F-7FC7-50E9-B225-4DE7BDB6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F3E6A8-86C6-2A93-08EE-84DF7C7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CD2B56-6026-822E-1720-047AE78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9A3F7FE-DEC3-0F59-EA11-1A8A95B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12B1-1913-674A-E6F2-8B483ED1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18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BF42A-9493-2F81-54C3-DD8E9D92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E60EB8-D370-2647-9F92-9A6B0991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6D4944-2D48-37E5-237E-35C430F6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850D5D-BA7D-7A5B-70DD-3898FDD2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83D94B-5295-1FD0-CE86-EFD42BAF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0BECF2-E512-405D-3047-01888F05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16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B186A-6D9A-CFCC-08C9-3EFA810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9A09F1-2580-5DB7-4F2F-EF9C5857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3F2C61-BB2B-15BD-DBB1-86FDF0FD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CCB7EA-5417-8DA2-2AC0-ADE4BC45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E36A11-AAB0-F740-99F8-20DADFD2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033BBF-140F-255A-E0DA-3194515D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91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139C7-C389-CAF8-FE49-FF7B7D90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4419-3E63-36B3-5818-183F28505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20CEE4-C031-AA5C-26CB-A44111F2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7CC06-C1D9-0EA4-9744-D36883A9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AD7C4F-5E20-094D-D395-E2D1B0CC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95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758A8B-3491-E587-4D22-FC2CED1CA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ED163B-D197-FA22-F0AD-79CF663C9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01D633-FDD1-DFBA-E311-8FB61DEA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090BD-C533-65A9-B138-84131A0C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D9DC7-A6CB-5127-E558-B4573750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33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35B10-6D9F-C3B4-D18D-D94E24728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D4653B-34EC-DA3E-3E6A-D5E9350F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F9253-C501-C708-708B-DA8E9AAE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CEB58-6B46-BA68-5D68-014DBED5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ED72B-1781-F845-4D42-393F8311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E9C22-50E7-83C3-7792-7C9A019D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AB9B25-4FA4-B70F-1591-EA00D0ED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16066E-C2B1-594C-67FB-9199A899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B5D950-E6CE-BB8D-8157-0CF0EBB7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45CAA-1952-D1C6-188B-E535CBF6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554-B0CD-87CD-98E6-6F9E6460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3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089D55-384B-97BB-9E42-D69706175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EF00B7-7E0D-F739-3F10-F998F1BE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06009-73A7-BE1C-5088-673BB822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046250-79A8-8031-B1EC-72800DFE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00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51756-773A-F375-F8AB-B23A396D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F71172-9029-BB7C-249C-FBC9F921C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FFBF84-5274-0BE3-54C4-4012098F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1F178B-3541-58D1-29D9-9FEF7C50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B21D-01EF-1284-28EB-9D5690EC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E2648F-535A-4F53-3E9B-C1E686FD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5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CABB8-F793-98D1-EEA8-67D5B8BE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7A45A7-5C65-C65C-BF06-1512A503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24004C-B7D4-738B-C353-CB84C075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BB2619-63D7-0250-217F-4FA77A6F8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59F342-E0B1-2450-CAE5-054BF049F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51A114-B3D8-60E9-9723-A7F09DA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908E66-62D4-807C-F571-6D54B013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24D59BC-5829-C265-CA50-5A27D74D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1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2F9C6-9A1D-9B77-520A-A86AC87E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4174F8-71C7-FEF1-08D1-4AED0750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2B6E0F-7FC7-50E9-B225-4DE7BDB6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F3E6A8-86C6-2A93-08EE-84DF7C7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8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CD2B56-6026-822E-1720-047AE78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9A3F7FE-DEC3-0F59-EA11-1A8A95B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12B1-1913-674A-E6F2-8B483ED1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59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BF42A-9493-2F81-54C3-DD8E9D92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E60EB8-D370-2647-9F92-9A6B0991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6D4944-2D48-37E5-237E-35C430F6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850D5D-BA7D-7A5B-70DD-3898FDD2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83D94B-5295-1FD0-CE86-EFD42BAF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0BECF2-E512-405D-3047-01888F05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74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B186A-6D9A-CFCC-08C9-3EFA810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9A09F1-2580-5DB7-4F2F-EF9C5857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3F2C61-BB2B-15BD-DBB1-86FDF0FD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CCB7EA-5417-8DA2-2AC0-ADE4BC45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E36A11-AAB0-F740-99F8-20DADFD2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033BBF-140F-255A-E0DA-3194515D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33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139C7-C389-CAF8-FE49-FF7B7D90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4419-3E63-36B3-5818-183F28505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20CEE4-C031-AA5C-26CB-A44111F2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7CC06-C1D9-0EA4-9744-D36883A9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AD7C4F-5E20-094D-D395-E2D1B0CC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1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758A8B-3491-E587-4D22-FC2CED1CA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ED163B-D197-FA22-F0AD-79CF663C9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01D633-FDD1-DFBA-E311-8FB61DEA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090BD-C533-65A9-B138-84131A0C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D9DC7-A6CB-5127-E558-B4573750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B367B-BDDD-AA86-ACB7-4D2CC8DC8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A71B01-151C-915B-945F-0A02582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6F055-202E-FC58-2788-9034DB9F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BAD2C-C697-0E3A-B8E7-4AFECEA1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057B6-0C0E-FAB5-E08B-3A592A5A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981A7-15C9-FB58-D4F7-E3A8B92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8BAD4-B3A9-1CEE-A973-D5886335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B36609-A9AF-6F05-64D7-38AA42BE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DB6EE-7F8C-99DC-D86D-A51E5307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8BA20-1D7D-2C5C-A29C-09F2A363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7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70983-063A-22A6-DB88-041C3D4A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3D3BC-6E17-377A-7A11-56D2899BF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282F5A-C305-2EE8-870F-4E7ECB85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AA5CD-6036-0F69-C69F-D4CF4E91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8CF9A-5482-B173-92E0-A313D59B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37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5987-0D5B-3DCD-A20A-57539C37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B5C9D-3669-ABAE-4F1B-2AE4F543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FD448-88D3-AA4B-6E53-5373126C0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56C77E-473B-3D67-82BF-02F15F99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DBE79-A4A9-1A8B-DB34-06D37D11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33FAD-1371-0824-F5C5-AAD451D6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7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B08C9-E345-7874-03DE-99D5566E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9B474-F8D3-5C06-606B-4F399E95E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1DEB45-9C77-F5F6-76CD-21628FCB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D65529-A33F-43C8-53D3-C2DFF13A8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58776C-2600-C0B1-A67B-A6912CFB7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315D9-4F28-D784-03D9-81B28114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BC9AAC-CDAF-A96B-C9CA-86A824E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131DE0-BB1F-0648-253E-3572931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63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D9A0F-68EC-5869-3218-CA3E2F65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02085D-12D0-0825-E6F0-E8699BC6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2AE1B0-2140-8AF0-EF23-E3A67824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66CCFC-C3B6-3E7D-67AA-4947EC4D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51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79CE8A-4B00-A2F4-EF33-062C4663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85A6DB-D30B-D5E1-5F3F-805B733B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702FD9-8003-3429-0DE2-197A03EC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71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B4E50-8D63-10A3-901A-B0915F43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A7EF7-F488-7A03-6548-07D22861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CE2854-29AE-5E91-90E7-E4BCA86A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A9B6C-BB82-8602-8E05-2AEB7D30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BF0D9-3BB2-379A-C013-DD503DE0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1C0106-327B-732B-2E6E-6C3CAE58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6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84C8B-7CE1-9D20-CDE6-69644EE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C1CC2D-6C92-3A9D-A08E-CEBCB7A9A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FBE0A-9561-F635-4668-C2C7F917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F1142C-FE8D-DF83-81F7-5B786A02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DC2F6D-FF6B-8C5F-9BEE-52FA852E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DE700-55BE-E467-551D-94F65073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53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12C54-E779-6EA5-7440-EF4134EA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EDE44D-4D13-D4E1-0DF3-B5055ACC4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6D779-BC2F-98D0-AF9C-37D0B154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BA0CEB-9C3F-E40E-46FB-6AC52529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656A6-18E0-E931-1E6F-24D5079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35B10-6D9F-C3B4-D18D-D94E24728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D4653B-34EC-DA3E-3E6A-D5E9350F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F9253-C501-C708-708B-DA8E9AAE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CEB58-6B46-BA68-5D68-014DBED5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ED72B-1781-F845-4D42-393F8311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F3C644-49F3-553E-221B-F348DCD2D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E13DA-162A-8185-DB49-A519F518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6FE4D-BCD1-ABDA-F36E-A088FD39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F63BB4-85BE-D0A3-D425-C6231A6A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212EE-873C-08A2-0D1D-0CA7030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27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B367B-BDDD-AA86-ACB7-4D2CC8DC8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A71B01-151C-915B-945F-0A02582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6F055-202E-FC58-2788-9034DB9F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BAD2C-C697-0E3A-B8E7-4AFECEA1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057B6-0C0E-FAB5-E08B-3A592A5A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45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981A7-15C9-FB58-D4F7-E3A8B92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8BAD4-B3A9-1CEE-A973-D5886335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B36609-A9AF-6F05-64D7-38AA42BE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DB6EE-7F8C-99DC-D86D-A51E5307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8BA20-1D7D-2C5C-A29C-09F2A363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08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70983-063A-22A6-DB88-041C3D4A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3D3BC-6E17-377A-7A11-56D2899BF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282F5A-C305-2EE8-870F-4E7ECB85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AA5CD-6036-0F69-C69F-D4CF4E91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8CF9A-5482-B173-92E0-A313D59B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00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5987-0D5B-3DCD-A20A-57539C37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B5C9D-3669-ABAE-4F1B-2AE4F543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FD448-88D3-AA4B-6E53-5373126C0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56C77E-473B-3D67-82BF-02F15F99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DBE79-A4A9-1A8B-DB34-06D37D11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33FAD-1371-0824-F5C5-AAD451D6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83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B08C9-E345-7874-03DE-99D5566E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9B474-F8D3-5C06-606B-4F399E95E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1DEB45-9C77-F5F6-76CD-21628FCB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D65529-A33F-43C8-53D3-C2DFF13A8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58776C-2600-C0B1-A67B-A6912CFB7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315D9-4F28-D784-03D9-81B28114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BC9AAC-CDAF-A96B-C9CA-86A824E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131DE0-BB1F-0648-253E-3572931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D9A0F-68EC-5869-3218-CA3E2F65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02085D-12D0-0825-E6F0-E8699BC6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2AE1B0-2140-8AF0-EF23-E3A67824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66CCFC-C3B6-3E7D-67AA-4947EC4D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4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79CE8A-4B00-A2F4-EF33-062C4663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85A6DB-D30B-D5E1-5F3F-805B733B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702FD9-8003-3429-0DE2-197A03EC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08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B4E50-8D63-10A3-901A-B0915F43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A7EF7-F488-7A03-6548-07D22861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CE2854-29AE-5E91-90E7-E4BCA86A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A9B6C-BB82-8602-8E05-2AEB7D30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BF0D9-3BB2-379A-C013-DD503DE0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1C0106-327B-732B-2E6E-6C3CAE58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98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84C8B-7CE1-9D20-CDE6-69644EE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C1CC2D-6C92-3A9D-A08E-CEBCB7A9A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FBE0A-9561-F635-4668-C2C7F917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F1142C-FE8D-DF83-81F7-5B786A02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DC2F6D-FF6B-8C5F-9BEE-52FA852E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DE700-55BE-E467-551D-94F65073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5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E9C22-50E7-83C3-7792-7C9A019D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AB9B25-4FA4-B70F-1591-EA00D0ED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16066E-C2B1-594C-67FB-9199A899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B5D950-E6CE-BB8D-8157-0CF0EBB7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45CAA-1952-D1C6-188B-E535CBF6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028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12C54-E779-6EA5-7440-EF4134EA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EDE44D-4D13-D4E1-0DF3-B5055ACC4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6D779-BC2F-98D0-AF9C-37D0B154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BA0CEB-9C3F-E40E-46FB-6AC52529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656A6-18E0-E931-1E6F-24D5079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57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F3C644-49F3-553E-221B-F348DCD2D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E13DA-162A-8185-DB49-A519F518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6FE4D-BCD1-ABDA-F36E-A088FD39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F63BB4-85BE-D0A3-D425-C6231A6A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212EE-873C-08A2-0D1D-0CA7030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5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B367B-BDDD-AA86-ACB7-4D2CC8DC8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A71B01-151C-915B-945F-0A02582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6F055-202E-FC58-2788-9034DB9F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BAD2C-C697-0E3A-B8E7-4AFECEA1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057B6-0C0E-FAB5-E08B-3A592A5A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08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981A7-15C9-FB58-D4F7-E3A8B92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8BAD4-B3A9-1CEE-A973-D5886335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B36609-A9AF-6F05-64D7-38AA42BE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DB6EE-7F8C-99DC-D86D-A51E5307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8BA20-1D7D-2C5C-A29C-09F2A363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86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70983-063A-22A6-DB88-041C3D4A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3D3BC-6E17-377A-7A11-56D2899BF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282F5A-C305-2EE8-870F-4E7ECB85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AA5CD-6036-0F69-C69F-D4CF4E91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8CF9A-5482-B173-92E0-A313D59B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3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5987-0D5B-3DCD-A20A-57539C37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B5C9D-3669-ABAE-4F1B-2AE4F5436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2FD448-88D3-AA4B-6E53-5373126C0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56C77E-473B-3D67-82BF-02F15F99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DBE79-A4A9-1A8B-DB34-06D37D11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33FAD-1371-0824-F5C5-AAD451D6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73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B08C9-E345-7874-03DE-99D5566E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E9B474-F8D3-5C06-606B-4F399E95E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1DEB45-9C77-F5F6-76CD-21628FCB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D65529-A33F-43C8-53D3-C2DFF13A8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58776C-2600-C0B1-A67B-A6912CFB7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315D9-4F28-D784-03D9-81B28114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BC9AAC-CDAF-A96B-C9CA-86A824E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131DE0-BB1F-0648-253E-3572931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50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D9A0F-68EC-5869-3218-CA3E2F65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02085D-12D0-0825-E6F0-E8699BC6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2AE1B0-2140-8AF0-EF23-E3A67824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66CCFC-C3B6-3E7D-67AA-4947EC4D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23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79CE8A-4B00-A2F4-EF33-062C4663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85A6DB-D30B-D5E1-5F3F-805B733B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702FD9-8003-3429-0DE2-197A03EC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612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B4E50-8D63-10A3-901A-B0915F43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A7EF7-F488-7A03-6548-07D22861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CE2854-29AE-5E91-90E7-E4BCA86A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A9B6C-BB82-8602-8E05-2AEB7D30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BF0D9-3BB2-379A-C013-DD503DE0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1C0106-327B-732B-2E6E-6C3CAE58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CF554-B0CD-87CD-98E6-6F9E6460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089D55-384B-97BB-9E42-D69706175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EF00B7-7E0D-F739-3F10-F998F1BE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06009-73A7-BE1C-5088-673BB822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046250-79A8-8031-B1EC-72800DFE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750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84C8B-7CE1-9D20-CDE6-69644EE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C1CC2D-6C92-3A9D-A08E-CEBCB7A9A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FBE0A-9561-F635-4668-C2C7F917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F1142C-FE8D-DF83-81F7-5B786A02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DC2F6D-FF6B-8C5F-9BEE-52FA852E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DE700-55BE-E467-551D-94F65073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223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12C54-E779-6EA5-7440-EF4134EA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EDE44D-4D13-D4E1-0DF3-B5055ACC4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6D779-BC2F-98D0-AF9C-37D0B154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BA0CEB-9C3F-E40E-46FB-6AC52529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656A6-18E0-E931-1E6F-24D5079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47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F3C644-49F3-553E-221B-F348DCD2D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E13DA-162A-8185-DB49-A519F518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6FE4D-BCD1-ABDA-F36E-A088FD39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F63BB4-85BE-D0A3-D425-C6231A6A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212EE-873C-08A2-0D1D-0CA7030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92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0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81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7316" y="2333370"/>
            <a:ext cx="29730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0606" y="2753423"/>
            <a:ext cx="18427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915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058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54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279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51756-773A-F375-F8AB-B23A396D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F71172-9029-BB7C-249C-FBC9F921C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FFBF84-5274-0BE3-54C4-4012098F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1F178B-3541-58D1-29D9-9FEF7C50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B21D-01EF-1284-28EB-9D5690EC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E2648F-535A-4F53-3E9B-C1E686FD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178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7316" y="2333370"/>
            <a:ext cx="29730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0606" y="2753423"/>
            <a:ext cx="18427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71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1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762000" y="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1167384"/>
                </a:lnTo>
                <a:lnTo>
                  <a:pt x="762000" y="1057783"/>
                </a:lnTo>
                <a:lnTo>
                  <a:pt x="768934" y="1002982"/>
                </a:lnTo>
                <a:lnTo>
                  <a:pt x="784225" y="948182"/>
                </a:lnTo>
                <a:lnTo>
                  <a:pt x="811212" y="892848"/>
                </a:lnTo>
                <a:lnTo>
                  <a:pt x="847725" y="843407"/>
                </a:lnTo>
                <a:lnTo>
                  <a:pt x="896340" y="804672"/>
                </a:lnTo>
                <a:lnTo>
                  <a:pt x="946150" y="776605"/>
                </a:lnTo>
                <a:lnTo>
                  <a:pt x="1019175" y="762381"/>
                </a:lnTo>
                <a:lnTo>
                  <a:pt x="1060450" y="765556"/>
                </a:lnTo>
                <a:lnTo>
                  <a:pt x="3200400" y="762381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8600" y="1981199"/>
            <a:ext cx="7391400" cy="318770"/>
          </a:xfrm>
          <a:custGeom>
            <a:avLst/>
            <a:gdLst/>
            <a:ahLst/>
            <a:cxnLst/>
            <a:rect l="l" t="t" r="r" b="b"/>
            <a:pathLst>
              <a:path w="7391400" h="318769">
                <a:moveTo>
                  <a:pt x="7391400" y="0"/>
                </a:moveTo>
                <a:lnTo>
                  <a:pt x="393192" y="0"/>
                </a:lnTo>
                <a:lnTo>
                  <a:pt x="381000" y="0"/>
                </a:lnTo>
                <a:lnTo>
                  <a:pt x="196596" y="0"/>
                </a:lnTo>
                <a:lnTo>
                  <a:pt x="144322" y="5689"/>
                </a:lnTo>
                <a:lnTo>
                  <a:pt x="97370" y="21742"/>
                </a:lnTo>
                <a:lnTo>
                  <a:pt x="57581" y="46634"/>
                </a:lnTo>
                <a:lnTo>
                  <a:pt x="26835" y="78854"/>
                </a:lnTo>
                <a:lnTo>
                  <a:pt x="7010" y="116903"/>
                </a:lnTo>
                <a:lnTo>
                  <a:pt x="0" y="159258"/>
                </a:lnTo>
                <a:lnTo>
                  <a:pt x="7010" y="201625"/>
                </a:lnTo>
                <a:lnTo>
                  <a:pt x="26835" y="239674"/>
                </a:lnTo>
                <a:lnTo>
                  <a:pt x="57581" y="271894"/>
                </a:lnTo>
                <a:lnTo>
                  <a:pt x="97370" y="296786"/>
                </a:lnTo>
                <a:lnTo>
                  <a:pt x="144322" y="312839"/>
                </a:lnTo>
                <a:lnTo>
                  <a:pt x="196596" y="318516"/>
                </a:lnTo>
                <a:lnTo>
                  <a:pt x="393192" y="318516"/>
                </a:lnTo>
                <a:lnTo>
                  <a:pt x="393192" y="316992"/>
                </a:lnTo>
                <a:lnTo>
                  <a:pt x="7391400" y="316992"/>
                </a:lnTo>
                <a:lnTo>
                  <a:pt x="73914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942" y="726185"/>
            <a:ext cx="70081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6694" y="2453022"/>
            <a:ext cx="36766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5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762000" y="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1167384"/>
                </a:lnTo>
                <a:lnTo>
                  <a:pt x="762000" y="1057783"/>
                </a:lnTo>
                <a:lnTo>
                  <a:pt x="768934" y="1002982"/>
                </a:lnTo>
                <a:lnTo>
                  <a:pt x="784225" y="948182"/>
                </a:lnTo>
                <a:lnTo>
                  <a:pt x="811212" y="892848"/>
                </a:lnTo>
                <a:lnTo>
                  <a:pt x="847725" y="843407"/>
                </a:lnTo>
                <a:lnTo>
                  <a:pt x="896340" y="804672"/>
                </a:lnTo>
                <a:lnTo>
                  <a:pt x="946150" y="776605"/>
                </a:lnTo>
                <a:lnTo>
                  <a:pt x="1019175" y="762381"/>
                </a:lnTo>
                <a:lnTo>
                  <a:pt x="1060450" y="765556"/>
                </a:lnTo>
                <a:lnTo>
                  <a:pt x="3200400" y="762381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28600" y="1981199"/>
            <a:ext cx="7391400" cy="318770"/>
          </a:xfrm>
          <a:custGeom>
            <a:avLst/>
            <a:gdLst/>
            <a:ahLst/>
            <a:cxnLst/>
            <a:rect l="l" t="t" r="r" b="b"/>
            <a:pathLst>
              <a:path w="7391400" h="318769">
                <a:moveTo>
                  <a:pt x="7391400" y="0"/>
                </a:moveTo>
                <a:lnTo>
                  <a:pt x="393192" y="0"/>
                </a:lnTo>
                <a:lnTo>
                  <a:pt x="381000" y="0"/>
                </a:lnTo>
                <a:lnTo>
                  <a:pt x="196596" y="0"/>
                </a:lnTo>
                <a:lnTo>
                  <a:pt x="144322" y="5689"/>
                </a:lnTo>
                <a:lnTo>
                  <a:pt x="97370" y="21742"/>
                </a:lnTo>
                <a:lnTo>
                  <a:pt x="57581" y="46634"/>
                </a:lnTo>
                <a:lnTo>
                  <a:pt x="26835" y="78854"/>
                </a:lnTo>
                <a:lnTo>
                  <a:pt x="7010" y="116903"/>
                </a:lnTo>
                <a:lnTo>
                  <a:pt x="0" y="159258"/>
                </a:lnTo>
                <a:lnTo>
                  <a:pt x="7010" y="201625"/>
                </a:lnTo>
                <a:lnTo>
                  <a:pt x="26835" y="239674"/>
                </a:lnTo>
                <a:lnTo>
                  <a:pt x="57581" y="271894"/>
                </a:lnTo>
                <a:lnTo>
                  <a:pt x="97370" y="296786"/>
                </a:lnTo>
                <a:lnTo>
                  <a:pt x="144322" y="312839"/>
                </a:lnTo>
                <a:lnTo>
                  <a:pt x="196596" y="318516"/>
                </a:lnTo>
                <a:lnTo>
                  <a:pt x="393192" y="318516"/>
                </a:lnTo>
                <a:lnTo>
                  <a:pt x="393192" y="316992"/>
                </a:lnTo>
                <a:lnTo>
                  <a:pt x="7391400" y="316992"/>
                </a:lnTo>
                <a:lnTo>
                  <a:pt x="73914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942" y="726185"/>
            <a:ext cx="70081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6694" y="2453022"/>
            <a:ext cx="36766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5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D84E0F-7551-687F-2802-1FC9D088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B95DA-B53A-A7E2-98B9-30981EC6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FCA39-A11D-035A-CCBD-85D2D089E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02398A-1BE8-5933-6AB0-300ED190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967E45-F253-CC08-6DEF-DC5CD083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9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D84E0F-7551-687F-2802-1FC9D088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B95DA-B53A-A7E2-98B9-30981EC6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FCA39-A11D-035A-CCBD-85D2D089E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02398A-1BE8-5933-6AB0-300ED190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967E45-F253-CC08-6DEF-DC5CD083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D84E0F-7551-687F-2802-1FC9D088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B95DA-B53A-A7E2-98B9-30981EC6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FCA39-A11D-035A-CCBD-85D2D089E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02398A-1BE8-5933-6AB0-300ED190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967E45-F253-CC08-6DEF-DC5CD083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8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D84E0F-7551-687F-2802-1FC9D088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B95DA-B53A-A7E2-98B9-30981EC6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FCA39-A11D-035A-CCBD-85D2D089E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3819-34CF-374F-9CBB-543084E66965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02398A-1BE8-5933-6AB0-300ED190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967E45-F253-CC08-6DEF-DC5CD083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8635-4761-0D49-B982-B464E22483BF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4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9770A5-BCFB-0B7E-1E9C-223427E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4B3D7-2B6A-A8D1-9843-AAE3B8B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D5560-2A96-A081-864A-EEFEAAE0D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23E3BE-05F1-8C12-C928-969E5D573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81790-54A3-6E53-8CE1-C53FBF7BC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9770A5-BCFB-0B7E-1E9C-223427E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4B3D7-2B6A-A8D1-9843-AAE3B8B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D5560-2A96-A081-864A-EEFEAAE0D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23E3BE-05F1-8C12-C928-969E5D573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81790-54A3-6E53-8CE1-C53FBF7BC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9770A5-BCFB-0B7E-1E9C-223427E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74B3D7-2B6A-A8D1-9843-AAE3B8B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D5560-2A96-A081-864A-EEFEAAE0D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16B9-44D6-1A41-B8AB-EB4C09EE82AE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23E3BE-05F1-8C12-C928-969E5D573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81790-54A3-6E53-8CE1-C53FBF7BC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8E7F-B01B-A841-8006-6A2B733B3A3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762000" y="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1167384"/>
                </a:lnTo>
                <a:lnTo>
                  <a:pt x="762000" y="1057783"/>
                </a:lnTo>
                <a:lnTo>
                  <a:pt x="768934" y="1002982"/>
                </a:lnTo>
                <a:lnTo>
                  <a:pt x="784225" y="948182"/>
                </a:lnTo>
                <a:lnTo>
                  <a:pt x="811212" y="892848"/>
                </a:lnTo>
                <a:lnTo>
                  <a:pt x="847725" y="843407"/>
                </a:lnTo>
                <a:lnTo>
                  <a:pt x="896340" y="804672"/>
                </a:lnTo>
                <a:lnTo>
                  <a:pt x="946150" y="776605"/>
                </a:lnTo>
                <a:lnTo>
                  <a:pt x="1019175" y="762381"/>
                </a:lnTo>
                <a:lnTo>
                  <a:pt x="1060450" y="765556"/>
                </a:lnTo>
                <a:lnTo>
                  <a:pt x="3200400" y="762381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28600" y="1981199"/>
            <a:ext cx="7391400" cy="318770"/>
          </a:xfrm>
          <a:custGeom>
            <a:avLst/>
            <a:gdLst/>
            <a:ahLst/>
            <a:cxnLst/>
            <a:rect l="l" t="t" r="r" b="b"/>
            <a:pathLst>
              <a:path w="7391400" h="318769">
                <a:moveTo>
                  <a:pt x="7391400" y="0"/>
                </a:moveTo>
                <a:lnTo>
                  <a:pt x="393192" y="0"/>
                </a:lnTo>
                <a:lnTo>
                  <a:pt x="381000" y="0"/>
                </a:lnTo>
                <a:lnTo>
                  <a:pt x="196596" y="0"/>
                </a:lnTo>
                <a:lnTo>
                  <a:pt x="144322" y="5689"/>
                </a:lnTo>
                <a:lnTo>
                  <a:pt x="97370" y="21742"/>
                </a:lnTo>
                <a:lnTo>
                  <a:pt x="57581" y="46634"/>
                </a:lnTo>
                <a:lnTo>
                  <a:pt x="26835" y="78854"/>
                </a:lnTo>
                <a:lnTo>
                  <a:pt x="7010" y="116903"/>
                </a:lnTo>
                <a:lnTo>
                  <a:pt x="0" y="159258"/>
                </a:lnTo>
                <a:lnTo>
                  <a:pt x="7010" y="201625"/>
                </a:lnTo>
                <a:lnTo>
                  <a:pt x="26835" y="239674"/>
                </a:lnTo>
                <a:lnTo>
                  <a:pt x="57581" y="271894"/>
                </a:lnTo>
                <a:lnTo>
                  <a:pt x="97370" y="296786"/>
                </a:lnTo>
                <a:lnTo>
                  <a:pt x="144322" y="312839"/>
                </a:lnTo>
                <a:lnTo>
                  <a:pt x="196596" y="318516"/>
                </a:lnTo>
                <a:lnTo>
                  <a:pt x="393192" y="318516"/>
                </a:lnTo>
                <a:lnTo>
                  <a:pt x="393192" y="316992"/>
                </a:lnTo>
                <a:lnTo>
                  <a:pt x="7391400" y="316992"/>
                </a:lnTo>
                <a:lnTo>
                  <a:pt x="73914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942" y="726185"/>
            <a:ext cx="70081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6694" y="2453022"/>
            <a:ext cx="36766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5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9" y="2507557"/>
            <a:ext cx="7477125" cy="173637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Lecture</a:t>
            </a:r>
            <a:r>
              <a:rPr sz="4000" spc="5" dirty="0"/>
              <a:t> </a:t>
            </a:r>
            <a:r>
              <a:rPr lang="en-US" sz="4000" spc="-5" dirty="0" smtClean="0"/>
              <a:t>2</a:t>
            </a:r>
            <a:r>
              <a:rPr sz="4000" spc="-20" dirty="0" smtClean="0"/>
              <a:t> </a:t>
            </a:r>
            <a:r>
              <a:rPr sz="4000" spc="-5" dirty="0"/>
              <a:t>Medical</a:t>
            </a:r>
            <a:r>
              <a:rPr sz="4000" spc="10" dirty="0"/>
              <a:t> </a:t>
            </a:r>
            <a:r>
              <a:rPr sz="4000" spc="-5" dirty="0" smtClean="0"/>
              <a:t>Terminology</a:t>
            </a:r>
            <a:r>
              <a:rPr lang="en-US" sz="4000" spc="-5" dirty="0" smtClean="0"/>
              <a:t/>
            </a:r>
            <a:br>
              <a:rPr lang="en-US" sz="4000" spc="-5" dirty="0" smtClean="0"/>
            </a:br>
            <a:r>
              <a:rPr lang="en-US" sz="2800" spc="-5" dirty="0" err="1" smtClean="0"/>
              <a:t>Dr.Zainab</a:t>
            </a:r>
            <a:r>
              <a:rPr lang="en-US" sz="2800" spc="-5" dirty="0" smtClean="0"/>
              <a:t> Ali </a:t>
            </a:r>
            <a:r>
              <a:rPr lang="en-US" sz="2800" spc="-5" dirty="0" err="1" smtClean="0"/>
              <a:t>hussein</a:t>
            </a:r>
            <a:r>
              <a:rPr lang="en-US" sz="2800" spc="-5" dirty="0"/>
              <a:t/>
            </a:r>
            <a:br>
              <a:rPr lang="en-US" sz="2800" spc="-5" dirty="0"/>
            </a:br>
            <a:r>
              <a:rPr lang="en-US" sz="2800" spc="-5" dirty="0"/>
              <a:t>MBCHB , </a:t>
            </a:r>
            <a:r>
              <a:rPr lang="en-US" sz="2800" spc="-5" dirty="0" smtClean="0"/>
              <a:t>F.I.C.M.S Path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6" y="-76199"/>
            <a:ext cx="931777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6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8" y="1213300"/>
            <a:ext cx="5702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Megal/o</a:t>
            </a:r>
            <a:r>
              <a:rPr spc="-1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" dirty="0"/>
              <a:t>Enlarged,</a:t>
            </a:r>
            <a:r>
              <a:rPr spc="-30" dirty="0"/>
              <a:t> </a:t>
            </a:r>
            <a:r>
              <a:rPr dirty="0"/>
              <a:t>Large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301102"/>
            <a:ext cx="7468870" cy="267444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434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2800" spc="5" dirty="0">
                <a:solidFill>
                  <a:srgbClr val="FF3399"/>
                </a:solidFill>
                <a:latin typeface="Tahoma"/>
                <a:cs typeface="Tahoma"/>
              </a:rPr>
              <a:t>-megaly</a:t>
            </a:r>
            <a:r>
              <a:rPr sz="2800" spc="-80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800" spc="1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3366"/>
                </a:solidFill>
                <a:latin typeface="Tahoma"/>
                <a:cs typeface="Tahoma"/>
              </a:rPr>
              <a:t>Suffix</a:t>
            </a:r>
            <a:r>
              <a:rPr sz="2800" spc="-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003366"/>
                </a:solidFill>
                <a:latin typeface="Tahoma"/>
                <a:cs typeface="Tahoma"/>
              </a:rPr>
              <a:t>for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003366"/>
                </a:solidFill>
                <a:latin typeface="Tahoma"/>
                <a:cs typeface="Tahoma"/>
              </a:rPr>
              <a:t>“enlarged”</a:t>
            </a:r>
            <a:endParaRPr sz="2800" dirty="0">
              <a:latin typeface="Tahoma"/>
              <a:cs typeface="Tahoma"/>
            </a:endParaRPr>
          </a:p>
          <a:p>
            <a:pPr marL="354965" indent="-342900" algn="just">
              <a:lnSpc>
                <a:spcPct val="100000"/>
              </a:lnSpc>
              <a:spcBef>
                <a:spcPts val="335"/>
              </a:spcBef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Acr/o/megaly: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3366"/>
                </a:solidFill>
                <a:latin typeface="Tahoma"/>
                <a:cs typeface="Tahoma"/>
              </a:rPr>
              <a:t>Enlargement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extremities</a:t>
            </a:r>
            <a:endParaRPr sz="2800" dirty="0">
              <a:latin typeface="Tahoma"/>
              <a:cs typeface="Tahoma"/>
            </a:endParaRPr>
          </a:p>
          <a:p>
            <a:pPr marL="354965" marR="80645" indent="-342900" algn="just">
              <a:lnSpc>
                <a:spcPts val="3020"/>
              </a:lnSpc>
              <a:spcBef>
                <a:spcPts val="720"/>
              </a:spcBef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sz="2800" spc="40" dirty="0">
                <a:solidFill>
                  <a:srgbClr val="003366"/>
                </a:solidFill>
                <a:latin typeface="Tahoma"/>
                <a:cs typeface="Tahoma"/>
              </a:rPr>
              <a:t>Acromegalic </a:t>
            </a:r>
            <a:r>
              <a:rPr sz="2800" spc="35" dirty="0">
                <a:solidFill>
                  <a:srgbClr val="003366"/>
                </a:solidFill>
                <a:latin typeface="Tahoma"/>
                <a:cs typeface="Tahoma"/>
              </a:rPr>
              <a:t>Gigantism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 </a:t>
            </a:r>
            <a:r>
              <a:rPr sz="2800" spc="185" dirty="0">
                <a:solidFill>
                  <a:srgbClr val="003366"/>
                </a:solidFill>
                <a:latin typeface="Tahoma"/>
                <a:cs typeface="Tahoma"/>
              </a:rPr>
              <a:t>A </a:t>
            </a:r>
            <a:r>
              <a:rPr sz="2800" spc="35" dirty="0">
                <a:solidFill>
                  <a:srgbClr val="003366"/>
                </a:solidFill>
                <a:latin typeface="Tahoma"/>
                <a:cs typeface="Tahoma"/>
              </a:rPr>
              <a:t>specific </a:t>
            </a:r>
            <a:r>
              <a:rPr sz="2800" spc="10" dirty="0">
                <a:solidFill>
                  <a:srgbClr val="003366"/>
                </a:solidFill>
                <a:latin typeface="Tahoma"/>
                <a:cs typeface="Tahoma"/>
              </a:rPr>
              <a:t>disorder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003366"/>
                </a:solidFill>
                <a:latin typeface="Tahoma"/>
                <a:cs typeface="Tahoma"/>
              </a:rPr>
              <a:t>body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65" dirty="0">
                <a:solidFill>
                  <a:srgbClr val="003366"/>
                </a:solidFill>
                <a:latin typeface="Tahoma"/>
                <a:cs typeface="Tahoma"/>
              </a:rPr>
              <a:t>with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003366"/>
                </a:solidFill>
                <a:latin typeface="Tahoma"/>
                <a:cs typeface="Tahoma"/>
              </a:rPr>
              <a:t>enlargement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03366"/>
                </a:solidFill>
                <a:latin typeface="Tahoma"/>
                <a:cs typeface="Tahoma"/>
              </a:rPr>
              <a:t>bones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 </a:t>
            </a:r>
            <a:r>
              <a:rPr sz="2800" spc="-8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3366"/>
                </a:solidFill>
                <a:latin typeface="Tahoma"/>
                <a:cs typeface="Tahoma"/>
              </a:rPr>
              <a:t>hands,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feet,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3366"/>
                </a:solidFill>
                <a:latin typeface="Tahoma"/>
                <a:cs typeface="Tahoma"/>
              </a:rPr>
              <a:t>and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head.</a:t>
            </a:r>
            <a:endParaRPr sz="2800" dirty="0">
              <a:latin typeface="Tahoma"/>
              <a:cs typeface="Tahoma"/>
            </a:endParaRPr>
          </a:p>
          <a:p>
            <a:pPr marL="12065" marR="1181100" algn="just">
              <a:lnSpc>
                <a:spcPts val="3020"/>
              </a:lnSpc>
              <a:spcBef>
                <a:spcPts val="690"/>
              </a:spcBef>
              <a:buClr>
                <a:srgbClr val="003366"/>
              </a:buClr>
              <a:buSzPct val="75000"/>
              <a:tabLst>
                <a:tab pos="355600" algn="l"/>
              </a:tabLst>
            </a:pP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7" y="1213300"/>
            <a:ext cx="3493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Dermat/o</a:t>
            </a:r>
            <a:r>
              <a:rPr spc="-65" dirty="0"/>
              <a:t> </a:t>
            </a:r>
            <a:r>
              <a:rPr dirty="0"/>
              <a:t>=</a:t>
            </a:r>
            <a:r>
              <a:rPr spc="-40" dirty="0"/>
              <a:t> </a:t>
            </a:r>
            <a:r>
              <a:rPr dirty="0"/>
              <a:t>Skin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6" y="2301136"/>
            <a:ext cx="7351395" cy="356379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90" dirty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dirty="0">
                <a:solidFill>
                  <a:srgbClr val="FF3399"/>
                </a:solidFill>
                <a:latin typeface="Tahoma"/>
                <a:cs typeface="Tahoma"/>
              </a:rPr>
              <a:t>l</a:t>
            </a:r>
            <a:r>
              <a:rPr sz="2800" spc="15" dirty="0">
                <a:solidFill>
                  <a:srgbClr val="FF3399"/>
                </a:solidFill>
                <a:latin typeface="Tahoma"/>
                <a:cs typeface="Tahoma"/>
              </a:rPr>
              <a:t>o</a:t>
            </a:r>
            <a:r>
              <a:rPr sz="2800" spc="5" dirty="0">
                <a:solidFill>
                  <a:srgbClr val="FF3399"/>
                </a:solidFill>
                <a:latin typeface="Tahoma"/>
                <a:cs typeface="Tahoma"/>
              </a:rPr>
              <a:t>gy</a:t>
            </a:r>
            <a:r>
              <a:rPr sz="2800" spc="-85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8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003366"/>
                </a:solidFill>
                <a:latin typeface="Tahoma"/>
                <a:cs typeface="Tahoma"/>
              </a:rPr>
              <a:t>Stu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d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y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endParaRPr sz="28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90" dirty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5" dirty="0">
                <a:solidFill>
                  <a:srgbClr val="FF3399"/>
                </a:solidFill>
                <a:latin typeface="Tahoma"/>
                <a:cs typeface="Tahoma"/>
              </a:rPr>
              <a:t>lo</a:t>
            </a:r>
            <a:r>
              <a:rPr sz="2800" spc="15" dirty="0">
                <a:solidFill>
                  <a:srgbClr val="FF3399"/>
                </a:solidFill>
                <a:latin typeface="Tahoma"/>
                <a:cs typeface="Tahoma"/>
              </a:rPr>
              <a:t>g</a:t>
            </a:r>
            <a:r>
              <a:rPr sz="2800" spc="-10" dirty="0">
                <a:solidFill>
                  <a:srgbClr val="FF3399"/>
                </a:solidFill>
                <a:latin typeface="Tahoma"/>
                <a:cs typeface="Tahoma"/>
              </a:rPr>
              <a:t>ist</a:t>
            </a:r>
            <a:r>
              <a:rPr sz="2800" spc="-85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9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003366"/>
                </a:solidFill>
                <a:latin typeface="Tahoma"/>
                <a:cs typeface="Tahoma"/>
              </a:rPr>
              <a:t>One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who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003366"/>
                </a:solidFill>
                <a:latin typeface="Tahoma"/>
                <a:cs typeface="Tahoma"/>
              </a:rPr>
              <a:t>s</a:t>
            </a:r>
            <a:r>
              <a:rPr sz="2800" spc="-50" dirty="0">
                <a:solidFill>
                  <a:srgbClr val="003366"/>
                </a:solidFill>
                <a:latin typeface="Tahoma"/>
                <a:cs typeface="Tahoma"/>
              </a:rPr>
              <a:t>tu</a:t>
            </a:r>
            <a:r>
              <a:rPr sz="2800" spc="-55" dirty="0">
                <a:solidFill>
                  <a:srgbClr val="003366"/>
                </a:solidFill>
                <a:latin typeface="Tahoma"/>
                <a:cs typeface="Tahoma"/>
              </a:rPr>
              <a:t>d</a:t>
            </a:r>
            <a:r>
              <a:rPr sz="2800" spc="70" dirty="0">
                <a:solidFill>
                  <a:srgbClr val="003366"/>
                </a:solidFill>
                <a:latin typeface="Tahoma"/>
                <a:cs typeface="Tahoma"/>
              </a:rPr>
              <a:t>ies</a:t>
            </a:r>
            <a:endParaRPr sz="28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90" dirty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dirty="0">
                <a:solidFill>
                  <a:srgbClr val="FF3399"/>
                </a:solidFill>
                <a:latin typeface="Tahoma"/>
                <a:cs typeface="Tahoma"/>
              </a:rPr>
              <a:t>l</a:t>
            </a:r>
            <a:r>
              <a:rPr sz="2800" spc="15" dirty="0">
                <a:solidFill>
                  <a:srgbClr val="FF3399"/>
                </a:solidFill>
                <a:latin typeface="Tahoma"/>
                <a:cs typeface="Tahoma"/>
              </a:rPr>
              <a:t>o</a:t>
            </a:r>
            <a:r>
              <a:rPr sz="2800" spc="20" dirty="0">
                <a:solidFill>
                  <a:srgbClr val="FF3399"/>
                </a:solidFill>
                <a:latin typeface="Tahoma"/>
                <a:cs typeface="Tahoma"/>
              </a:rPr>
              <a:t>g</a:t>
            </a:r>
            <a:r>
              <a:rPr sz="2800" spc="25" dirty="0">
                <a:solidFill>
                  <a:srgbClr val="FF3399"/>
                </a:solidFill>
                <a:latin typeface="Tahoma"/>
                <a:cs typeface="Tahoma"/>
              </a:rPr>
              <a:t>o</a:t>
            </a:r>
            <a:r>
              <a:rPr sz="2800" spc="145" dirty="0">
                <a:solidFill>
                  <a:srgbClr val="FF3399"/>
                </a:solidFill>
                <a:latin typeface="Tahoma"/>
                <a:cs typeface="Tahoma"/>
              </a:rPr>
              <a:t>s</a:t>
            </a:r>
            <a:r>
              <a:rPr sz="2800" spc="-85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00" dirty="0">
                <a:solidFill>
                  <a:srgbClr val="003366"/>
                </a:solidFill>
                <a:latin typeface="Tahoma"/>
                <a:cs typeface="Tahoma"/>
              </a:rPr>
              <a:t>Gr</a:t>
            </a:r>
            <a:r>
              <a:rPr sz="2800" spc="110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40" dirty="0">
                <a:solidFill>
                  <a:srgbClr val="003366"/>
                </a:solidFill>
                <a:latin typeface="Tahoma"/>
                <a:cs typeface="Tahoma"/>
              </a:rPr>
              <a:t>ek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f</a:t>
            </a:r>
            <a:r>
              <a:rPr sz="2800" spc="-45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r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55" dirty="0">
                <a:solidFill>
                  <a:srgbClr val="003366"/>
                </a:solidFill>
                <a:latin typeface="Tahoma"/>
                <a:cs typeface="Tahoma"/>
              </a:rPr>
              <a:t>s</a:t>
            </a:r>
            <a:r>
              <a:rPr sz="2800" spc="-65" dirty="0">
                <a:solidFill>
                  <a:srgbClr val="003366"/>
                </a:solidFill>
                <a:latin typeface="Tahoma"/>
                <a:cs typeface="Tahoma"/>
              </a:rPr>
              <a:t>t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u</a:t>
            </a:r>
            <a:r>
              <a:rPr sz="2800" spc="5" dirty="0">
                <a:solidFill>
                  <a:srgbClr val="003366"/>
                </a:solidFill>
                <a:latin typeface="Tahoma"/>
                <a:cs typeface="Tahoma"/>
              </a:rPr>
              <a:t>dy</a:t>
            </a:r>
            <a:endParaRPr sz="2800" dirty="0">
              <a:latin typeface="Tahoma"/>
              <a:cs typeface="Tahoma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0" dirty="0">
                <a:solidFill>
                  <a:srgbClr val="003366"/>
                </a:solidFill>
                <a:latin typeface="Tahoma"/>
                <a:cs typeface="Tahoma"/>
              </a:rPr>
              <a:t>Dermat/o/logist: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person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who</a:t>
            </a:r>
            <a:r>
              <a:rPr sz="28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003366"/>
                </a:solidFill>
                <a:latin typeface="Tahoma"/>
                <a:cs typeface="Tahoma"/>
              </a:rPr>
              <a:t>specializes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in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85" dirty="0">
                <a:solidFill>
                  <a:srgbClr val="003366"/>
                </a:solidFill>
                <a:latin typeface="Tahoma"/>
                <a:cs typeface="Tahoma"/>
              </a:rPr>
              <a:t>diseases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endParaRPr sz="28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0" dirty="0">
                <a:solidFill>
                  <a:srgbClr val="003366"/>
                </a:solidFill>
                <a:latin typeface="Tahoma"/>
                <a:cs typeface="Tahoma"/>
              </a:rPr>
              <a:t>Dermat/o/logy:</a:t>
            </a:r>
            <a:r>
              <a:rPr sz="28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study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endParaRPr sz="28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5" dirty="0">
                <a:solidFill>
                  <a:srgbClr val="003366"/>
                </a:solidFill>
                <a:latin typeface="Tahoma"/>
                <a:cs typeface="Tahoma"/>
              </a:rPr>
              <a:t>Eti/o/logy: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3366"/>
                </a:solidFill>
                <a:latin typeface="Tahoma"/>
                <a:cs typeface="Tahoma"/>
              </a:rPr>
              <a:t>Study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origin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3366"/>
                </a:solidFill>
                <a:latin typeface="Tahoma"/>
                <a:cs typeface="Tahoma"/>
              </a:rPr>
              <a:t>disease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7" y="1213300"/>
            <a:ext cx="4203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3399"/>
                </a:solidFill>
              </a:rPr>
              <a:t>-itis</a:t>
            </a:r>
            <a:r>
              <a:rPr spc="-30" dirty="0">
                <a:solidFill>
                  <a:srgbClr val="FF3399"/>
                </a:solidFill>
              </a:rPr>
              <a:t> </a:t>
            </a:r>
            <a:r>
              <a:rPr dirty="0"/>
              <a:t>=</a:t>
            </a:r>
            <a:r>
              <a:rPr spc="-25" dirty="0"/>
              <a:t> </a:t>
            </a:r>
            <a:r>
              <a:rPr spc="-5" dirty="0"/>
              <a:t>Inflammation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7" y="2299506"/>
            <a:ext cx="7513955" cy="148245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45" dirty="0">
                <a:solidFill>
                  <a:srgbClr val="003366"/>
                </a:solidFill>
                <a:latin typeface="Tahoma"/>
                <a:cs typeface="Tahoma"/>
              </a:rPr>
              <a:t>Dermat/itis: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Inflammation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 smtClean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endParaRPr sz="2400" dirty="0">
              <a:latin typeface="Tahoma"/>
              <a:cs typeface="Tahoma"/>
            </a:endParaRPr>
          </a:p>
          <a:p>
            <a:pPr marL="354965" marR="231140" indent="-342900">
              <a:lnSpc>
                <a:spcPct val="100000"/>
              </a:lnSpc>
              <a:spcBef>
                <a:spcPts val="65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5" dirty="0">
                <a:solidFill>
                  <a:srgbClr val="003366"/>
                </a:solidFill>
                <a:latin typeface="Tahoma"/>
                <a:cs typeface="Tahoma"/>
              </a:rPr>
              <a:t>Acr/o/dermat/itis:</a:t>
            </a:r>
            <a:r>
              <a:rPr sz="28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Inflammation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extremities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8" y="1213300"/>
            <a:ext cx="7432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3399"/>
                </a:solidFill>
              </a:rPr>
              <a:t>-osis</a:t>
            </a:r>
            <a:r>
              <a:rPr spc="-30" dirty="0">
                <a:solidFill>
                  <a:srgbClr val="FF3399"/>
                </a:solidFill>
              </a:rPr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" dirty="0"/>
              <a:t>Condition, </a:t>
            </a:r>
            <a:r>
              <a:rPr dirty="0"/>
              <a:t>Status,</a:t>
            </a:r>
            <a:r>
              <a:rPr spc="-10" dirty="0"/>
              <a:t> </a:t>
            </a:r>
            <a:r>
              <a:rPr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6" y="2386830"/>
            <a:ext cx="7130415" cy="1394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  <a:tab pos="2195830" algn="l"/>
              </a:tabLst>
            </a:pP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Dermat/osis: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003366"/>
                </a:solidFill>
                <a:latin typeface="Tahoma"/>
                <a:cs typeface="Tahoma"/>
              </a:rPr>
              <a:t>Any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condition.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(abnormal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003366"/>
                </a:solidFill>
                <a:latin typeface="Tahoma"/>
                <a:cs typeface="Tahoma"/>
              </a:rPr>
              <a:t>condition</a:t>
            </a:r>
            <a:r>
              <a:rPr sz="2800" spc="-20" dirty="0" smtClean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28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Cyan/osis: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Condition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03366"/>
                </a:solidFill>
                <a:latin typeface="Tahoma"/>
                <a:cs typeface="Tahoma"/>
              </a:rPr>
              <a:t>blueness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1311" y="4279511"/>
            <a:ext cx="3294888" cy="25786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9" y="1213300"/>
            <a:ext cx="1297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Prefix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386711"/>
            <a:ext cx="75126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Prefix </a:t>
            </a:r>
            <a:r>
              <a:rPr sz="2800" spc="60" dirty="0">
                <a:solidFill>
                  <a:srgbClr val="003366"/>
                </a:solidFill>
                <a:latin typeface="Tahoma"/>
                <a:cs typeface="Tahoma"/>
              </a:rPr>
              <a:t>is </a:t>
            </a:r>
            <a:r>
              <a:rPr sz="2800" spc="80" dirty="0">
                <a:solidFill>
                  <a:srgbClr val="003366"/>
                </a:solidFill>
                <a:latin typeface="Tahoma"/>
                <a:cs typeface="Tahoma"/>
              </a:rPr>
              <a:t>a </a:t>
            </a:r>
            <a:r>
              <a:rPr sz="2800" spc="-25" dirty="0">
                <a:solidFill>
                  <a:srgbClr val="003366"/>
                </a:solidFill>
                <a:latin typeface="Tahoma"/>
                <a:cs typeface="Tahoma"/>
              </a:rPr>
              <a:t>word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part </a:t>
            </a:r>
            <a:r>
              <a:rPr sz="2800" spc="-60" dirty="0">
                <a:solidFill>
                  <a:srgbClr val="003366"/>
                </a:solidFill>
                <a:latin typeface="Tahoma"/>
                <a:cs typeface="Tahoma"/>
              </a:rPr>
              <a:t>that </a:t>
            </a:r>
            <a:r>
              <a:rPr sz="2800" spc="65" dirty="0">
                <a:solidFill>
                  <a:srgbClr val="003366"/>
                </a:solidFill>
                <a:latin typeface="Tahoma"/>
                <a:cs typeface="Tahoma"/>
              </a:rPr>
              <a:t>goes </a:t>
            </a: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in </a:t>
            </a:r>
            <a:r>
              <a:rPr sz="2800" spc="-65" dirty="0">
                <a:solidFill>
                  <a:srgbClr val="003366"/>
                </a:solidFill>
                <a:latin typeface="Tahoma"/>
                <a:cs typeface="Tahoma"/>
              </a:rPr>
              <a:t>front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 </a:t>
            </a:r>
            <a:r>
              <a:rPr sz="2800" spc="80" dirty="0">
                <a:solidFill>
                  <a:srgbClr val="003366"/>
                </a:solidFill>
                <a:latin typeface="Tahoma"/>
                <a:cs typeface="Tahoma"/>
              </a:rPr>
              <a:t>a </a:t>
            </a:r>
            <a:r>
              <a:rPr sz="2800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Tahoma"/>
                <a:cs typeface="Tahoma"/>
              </a:rPr>
              <a:t>word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rgbClr val="003366"/>
                </a:solidFill>
                <a:latin typeface="Tahoma"/>
                <a:cs typeface="Tahoma"/>
              </a:rPr>
              <a:t>root,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changing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003366"/>
                </a:solidFill>
                <a:latin typeface="Tahoma"/>
                <a:cs typeface="Tahoma"/>
              </a:rPr>
              <a:t>meaning</a:t>
            </a:r>
            <a:r>
              <a:rPr sz="28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word.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9" y="1213300"/>
            <a:ext cx="1297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Prefix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301256"/>
            <a:ext cx="239395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155" dirty="0">
                <a:solidFill>
                  <a:srgbClr val="2785CD"/>
                </a:solidFill>
                <a:latin typeface="Tahoma"/>
                <a:cs typeface="Tahoma"/>
              </a:rPr>
              <a:t>E</a:t>
            </a:r>
            <a:r>
              <a:rPr sz="2800" spc="145" dirty="0">
                <a:solidFill>
                  <a:srgbClr val="2785CD"/>
                </a:solidFill>
                <a:latin typeface="Tahoma"/>
                <a:cs typeface="Tahoma"/>
              </a:rPr>
              <a:t>x</a:t>
            </a:r>
            <a:r>
              <a:rPr sz="2800" spc="-90" dirty="0">
                <a:solidFill>
                  <a:srgbClr val="2785CD"/>
                </a:solidFill>
                <a:latin typeface="Tahoma"/>
                <a:cs typeface="Tahoma"/>
              </a:rPr>
              <a:t>-</a:t>
            </a:r>
            <a:r>
              <a:rPr sz="2800" spc="-575" dirty="0">
                <a:solidFill>
                  <a:srgbClr val="2785CD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+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t</a:t>
            </a:r>
            <a:r>
              <a:rPr sz="2800" spc="-45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75" dirty="0">
                <a:solidFill>
                  <a:srgbClr val="003366"/>
                </a:solidFill>
                <a:latin typeface="Tahoma"/>
                <a:cs typeface="Tahoma"/>
              </a:rPr>
              <a:t>n</a:t>
            </a:r>
            <a:r>
              <a:rPr sz="2800" spc="65" dirty="0">
                <a:solidFill>
                  <a:srgbClr val="003366"/>
                </a:solidFill>
                <a:latin typeface="Tahoma"/>
                <a:cs typeface="Tahoma"/>
              </a:rPr>
              <a:t>s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2800" spc="15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150" dirty="0">
                <a:solidFill>
                  <a:srgbClr val="2785CD"/>
                </a:solidFill>
                <a:latin typeface="Tahoma"/>
                <a:cs typeface="Tahoma"/>
              </a:rPr>
              <a:t>E</a:t>
            </a:r>
            <a:r>
              <a:rPr sz="2800" spc="140" dirty="0">
                <a:solidFill>
                  <a:srgbClr val="2785CD"/>
                </a:solidFill>
                <a:latin typeface="Tahoma"/>
                <a:cs typeface="Tahoma"/>
              </a:rPr>
              <a:t>x</a:t>
            </a:r>
            <a:r>
              <a:rPr sz="2800" spc="-90" dirty="0">
                <a:solidFill>
                  <a:srgbClr val="2785CD"/>
                </a:solidFill>
                <a:latin typeface="Tahoma"/>
                <a:cs typeface="Tahoma"/>
              </a:rPr>
              <a:t>-</a:t>
            </a:r>
            <a:r>
              <a:rPr sz="2800" spc="-575" dirty="0">
                <a:solidFill>
                  <a:srgbClr val="2785CD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+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pr</a:t>
            </a:r>
            <a:r>
              <a:rPr sz="2800" spc="5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145" dirty="0">
                <a:solidFill>
                  <a:srgbClr val="003366"/>
                </a:solidFill>
                <a:latin typeface="Tahoma"/>
                <a:cs typeface="Tahoma"/>
              </a:rPr>
              <a:t>ss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0775" y="2301256"/>
            <a:ext cx="250190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927100" algn="l"/>
              </a:tabLst>
            </a:pP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	</a:t>
            </a:r>
            <a:r>
              <a:rPr sz="2800" spc="40" dirty="0">
                <a:solidFill>
                  <a:srgbClr val="003366"/>
                </a:solidFill>
                <a:latin typeface="Tahoma"/>
                <a:cs typeface="Tahoma"/>
              </a:rPr>
              <a:t>Extension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7100" algn="l"/>
              </a:tabLst>
            </a:pP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	</a:t>
            </a:r>
            <a:r>
              <a:rPr sz="2800" spc="85" dirty="0">
                <a:solidFill>
                  <a:srgbClr val="003366"/>
                </a:solidFill>
                <a:latin typeface="Tahoma"/>
                <a:cs typeface="Tahoma"/>
              </a:rPr>
              <a:t>Express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6" y="3325145"/>
            <a:ext cx="100012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80" dirty="0">
                <a:solidFill>
                  <a:srgbClr val="2785CD"/>
                </a:solidFill>
                <a:latin typeface="Tahoma"/>
                <a:cs typeface="Tahoma"/>
              </a:rPr>
              <a:t>Di</a:t>
            </a:r>
            <a:r>
              <a:rPr sz="2800" spc="85" dirty="0">
                <a:solidFill>
                  <a:srgbClr val="2785CD"/>
                </a:solidFill>
                <a:latin typeface="Tahoma"/>
                <a:cs typeface="Tahoma"/>
              </a:rPr>
              <a:t>s</a:t>
            </a:r>
            <a:r>
              <a:rPr sz="2800" spc="-90" dirty="0">
                <a:solidFill>
                  <a:srgbClr val="2785CD"/>
                </a:solidFill>
                <a:latin typeface="Tahoma"/>
                <a:cs typeface="Tahoma"/>
              </a:rPr>
              <a:t>-</a:t>
            </a:r>
            <a:endParaRPr sz="2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80" dirty="0">
                <a:solidFill>
                  <a:srgbClr val="2785CD"/>
                </a:solidFill>
                <a:latin typeface="Tahoma"/>
                <a:cs typeface="Tahoma"/>
              </a:rPr>
              <a:t>Di</a:t>
            </a:r>
            <a:r>
              <a:rPr sz="2800" spc="85" dirty="0">
                <a:solidFill>
                  <a:srgbClr val="2785CD"/>
                </a:solidFill>
                <a:latin typeface="Tahoma"/>
                <a:cs typeface="Tahoma"/>
              </a:rPr>
              <a:t>s</a:t>
            </a:r>
            <a:r>
              <a:rPr sz="2800" spc="-90" dirty="0">
                <a:solidFill>
                  <a:srgbClr val="2785CD"/>
                </a:solidFill>
                <a:latin typeface="Tahoma"/>
                <a:cs typeface="Tahoma"/>
              </a:rPr>
              <a:t>-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435" y="3325145"/>
            <a:ext cx="137985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+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p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l</a:t>
            </a:r>
            <a:r>
              <a:rPr sz="2800" spc="80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85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110" dirty="0">
                <a:solidFill>
                  <a:srgbClr val="003366"/>
                </a:solidFill>
                <a:latin typeface="Tahoma"/>
                <a:cs typeface="Tahoma"/>
              </a:rPr>
              <a:t>se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+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90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110" dirty="0">
                <a:solidFill>
                  <a:srgbClr val="003366"/>
                </a:solidFill>
                <a:latin typeface="Tahoma"/>
                <a:cs typeface="Tahoma"/>
              </a:rPr>
              <a:t>se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5430" y="3325145"/>
            <a:ext cx="250190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926465" algn="l"/>
              </a:tabLst>
            </a:pPr>
            <a:r>
              <a:rPr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lang="en-US"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  </a:t>
            </a:r>
            <a:r>
              <a:rPr sz="2800" spc="60" dirty="0" smtClean="0">
                <a:solidFill>
                  <a:srgbClr val="003366"/>
                </a:solidFill>
                <a:latin typeface="Tahoma"/>
                <a:cs typeface="Tahoma"/>
              </a:rPr>
              <a:t>Dis</a:t>
            </a:r>
            <a:r>
              <a:rPr sz="2800" spc="75" dirty="0" smtClean="0">
                <a:solidFill>
                  <a:srgbClr val="003366"/>
                </a:solidFill>
                <a:latin typeface="Tahoma"/>
                <a:cs typeface="Tahoma"/>
              </a:rPr>
              <a:t>p</a:t>
            </a:r>
            <a:r>
              <a:rPr sz="2800" spc="15" dirty="0" smtClean="0">
                <a:solidFill>
                  <a:srgbClr val="003366"/>
                </a:solidFill>
                <a:latin typeface="Tahoma"/>
                <a:cs typeface="Tahoma"/>
              </a:rPr>
              <a:t>l</a:t>
            </a:r>
            <a:r>
              <a:rPr sz="2800" spc="45" dirty="0" smtClean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125" dirty="0" smtClean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110" dirty="0" smtClean="0">
                <a:solidFill>
                  <a:srgbClr val="003366"/>
                </a:solidFill>
                <a:latin typeface="Tahoma"/>
                <a:cs typeface="Tahoma"/>
              </a:rPr>
              <a:t>s</a:t>
            </a:r>
            <a:r>
              <a:rPr sz="2800" spc="80" dirty="0" smtClean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926465" algn="l"/>
              </a:tabLst>
            </a:pPr>
            <a:r>
              <a:rPr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lang="en-US"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90" dirty="0" smtClean="0">
                <a:solidFill>
                  <a:srgbClr val="003366"/>
                </a:solidFill>
                <a:latin typeface="Tahoma"/>
                <a:cs typeface="Tahoma"/>
              </a:rPr>
              <a:t>Disease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44" y="4435602"/>
            <a:ext cx="29768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  <a:tab pos="2755900" algn="l"/>
              </a:tabLst>
            </a:pPr>
            <a:r>
              <a:rPr sz="2800" spc="-90" dirty="0">
                <a:solidFill>
                  <a:srgbClr val="2785CD"/>
                </a:solidFill>
                <a:latin typeface="Tahoma"/>
                <a:cs typeface="Tahoma"/>
              </a:rPr>
              <a:t>I</a:t>
            </a:r>
            <a:r>
              <a:rPr sz="2800" spc="-210" dirty="0">
                <a:solidFill>
                  <a:srgbClr val="2785CD"/>
                </a:solidFill>
                <a:latin typeface="Tahoma"/>
                <a:cs typeface="Tahoma"/>
              </a:rPr>
              <a:t>m</a:t>
            </a:r>
            <a:r>
              <a:rPr sz="2800" spc="-90" dirty="0">
                <a:solidFill>
                  <a:srgbClr val="2785CD"/>
                </a:solidFill>
                <a:latin typeface="Tahoma"/>
                <a:cs typeface="Tahoma"/>
              </a:rPr>
              <a:t>-</a:t>
            </a:r>
            <a:r>
              <a:rPr sz="2800" spc="-415" dirty="0">
                <a:solidFill>
                  <a:srgbClr val="2785CD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+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p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l</a:t>
            </a:r>
            <a:r>
              <a:rPr sz="2800" spc="35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n</a:t>
            </a:r>
            <a:r>
              <a:rPr sz="2800" spc="-160" dirty="0">
                <a:solidFill>
                  <a:srgbClr val="003366"/>
                </a:solidFill>
                <a:latin typeface="Tahoma"/>
                <a:cs typeface="Tahoma"/>
              </a:rPr>
              <a:t>t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	</a:t>
            </a:r>
            <a:r>
              <a:rPr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4144" y="4435602"/>
            <a:ext cx="18731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90" dirty="0" smtClean="0">
                <a:solidFill>
                  <a:srgbClr val="003366"/>
                </a:solidFill>
                <a:latin typeface="Tahoma"/>
                <a:cs typeface="Tahoma"/>
              </a:rPr>
              <a:t>      </a:t>
            </a:r>
            <a:r>
              <a:rPr sz="2800" spc="-90" dirty="0" smtClean="0">
                <a:solidFill>
                  <a:srgbClr val="003366"/>
                </a:solidFill>
                <a:latin typeface="Tahoma"/>
                <a:cs typeface="Tahoma"/>
              </a:rPr>
              <a:t>Imp</a:t>
            </a:r>
            <a:r>
              <a:rPr sz="2800" spc="-30" dirty="0" smtClean="0">
                <a:solidFill>
                  <a:srgbClr val="003366"/>
                </a:solidFill>
                <a:latin typeface="Tahoma"/>
                <a:cs typeface="Tahoma"/>
              </a:rPr>
              <a:t>l</a:t>
            </a:r>
            <a:r>
              <a:rPr sz="2800" spc="35" dirty="0" smtClean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45" dirty="0" smtClean="0">
                <a:solidFill>
                  <a:srgbClr val="003366"/>
                </a:solidFill>
                <a:latin typeface="Tahoma"/>
                <a:cs typeface="Tahoma"/>
              </a:rPr>
              <a:t>n</a:t>
            </a:r>
            <a:r>
              <a:rPr sz="2800" spc="-160" dirty="0" smtClean="0">
                <a:solidFill>
                  <a:srgbClr val="003366"/>
                </a:solidFill>
                <a:latin typeface="Tahoma"/>
                <a:cs typeface="Tahoma"/>
              </a:rPr>
              <a:t>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45" y="4862141"/>
            <a:ext cx="1397000" cy="52963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45" dirty="0" smtClean="0">
                <a:solidFill>
                  <a:srgbClr val="2785CD"/>
                </a:solidFill>
                <a:latin typeface="Tahoma"/>
                <a:cs typeface="Tahoma"/>
              </a:rPr>
              <a:t>Tran</a:t>
            </a:r>
            <a:r>
              <a:rPr sz="2800" spc="50" dirty="0" smtClean="0">
                <a:solidFill>
                  <a:srgbClr val="2785CD"/>
                </a:solidFill>
                <a:latin typeface="Tahoma"/>
                <a:cs typeface="Tahoma"/>
              </a:rPr>
              <a:t>s</a:t>
            </a:r>
            <a:r>
              <a:rPr sz="2800" spc="-90" dirty="0" smtClean="0">
                <a:solidFill>
                  <a:srgbClr val="2785CD"/>
                </a:solidFill>
                <a:latin typeface="Tahoma"/>
                <a:cs typeface="Tahoma"/>
              </a:rPr>
              <a:t>-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375" y="4862141"/>
            <a:ext cx="1103630" cy="52963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+</a:t>
            </a:r>
            <a:r>
              <a:rPr sz="2800" spc="-10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pl</a:t>
            </a:r>
            <a:r>
              <a:rPr sz="2800" spc="35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nt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5428" y="4862141"/>
            <a:ext cx="2621280" cy="52963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800" spc="-405" dirty="0" smtClean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800" spc="45" dirty="0" smtClean="0">
                <a:solidFill>
                  <a:srgbClr val="003366"/>
                </a:solidFill>
                <a:latin typeface="Tahoma"/>
                <a:cs typeface="Tahoma"/>
              </a:rPr>
              <a:t>Trans</a:t>
            </a:r>
            <a:r>
              <a:rPr sz="2800" spc="20" dirty="0" smtClean="0">
                <a:solidFill>
                  <a:srgbClr val="003366"/>
                </a:solidFill>
                <a:latin typeface="Tahoma"/>
                <a:cs typeface="Tahoma"/>
              </a:rPr>
              <a:t>pl</a:t>
            </a:r>
            <a:r>
              <a:rPr sz="2800" spc="35" dirty="0" smtClean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-85" dirty="0" smtClean="0">
                <a:solidFill>
                  <a:srgbClr val="003366"/>
                </a:solidFill>
                <a:latin typeface="Tahoma"/>
                <a:cs typeface="Tahoma"/>
              </a:rPr>
              <a:t>nt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7" y="1213300"/>
            <a:ext cx="4179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Acr/o</a:t>
            </a:r>
            <a:r>
              <a:rPr spc="-25" dirty="0"/>
              <a:t> </a:t>
            </a:r>
            <a:r>
              <a:rPr dirty="0"/>
              <a:t>=</a:t>
            </a:r>
            <a:r>
              <a:rPr spc="-35" dirty="0"/>
              <a:t> </a:t>
            </a:r>
            <a:r>
              <a:rPr spc="-5" dirty="0"/>
              <a:t>Extremities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94" y="2299447"/>
            <a:ext cx="7466965" cy="386259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003366"/>
                </a:solidFill>
                <a:latin typeface="Tahoma"/>
                <a:cs typeface="Tahoma"/>
              </a:rPr>
              <a:t>Acr</a:t>
            </a: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/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ex</a:t>
            </a:r>
            <a:r>
              <a:rPr sz="2800" spc="-45" dirty="0">
                <a:solidFill>
                  <a:srgbClr val="003366"/>
                </a:solidFill>
                <a:latin typeface="Tahoma"/>
                <a:cs typeface="Tahoma"/>
              </a:rPr>
              <a:t>tr</a:t>
            </a:r>
            <a:r>
              <a:rPr sz="2800" spc="-60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miti</a:t>
            </a:r>
            <a:r>
              <a:rPr sz="2800" spc="-25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145" dirty="0">
                <a:solidFill>
                  <a:srgbClr val="003366"/>
                </a:solidFill>
                <a:latin typeface="Tahoma"/>
                <a:cs typeface="Tahoma"/>
              </a:rPr>
              <a:t>s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15" dirty="0">
                <a:solidFill>
                  <a:srgbClr val="003366"/>
                </a:solidFill>
                <a:latin typeface="Tahoma"/>
                <a:cs typeface="Tahoma"/>
              </a:rPr>
              <a:t>rms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n</a:t>
            </a:r>
            <a:r>
              <a:rPr sz="2800" spc="5" dirty="0">
                <a:solidFill>
                  <a:srgbClr val="003366"/>
                </a:solidFill>
                <a:latin typeface="Tahoma"/>
                <a:cs typeface="Tahoma"/>
              </a:rPr>
              <a:t>d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l</a:t>
            </a:r>
            <a:r>
              <a:rPr sz="2800" spc="40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g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s)</a:t>
            </a:r>
            <a:endParaRPr sz="2800">
              <a:latin typeface="Tahoma"/>
              <a:cs typeface="Tahoma"/>
            </a:endParaRPr>
          </a:p>
          <a:p>
            <a:pPr marL="756285" lvl="1" indent="-287655">
              <a:lnSpc>
                <a:spcPct val="100000"/>
              </a:lnSpc>
              <a:spcBef>
                <a:spcPts val="59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400" spc="145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400" spc="100" dirty="0">
                <a:solidFill>
                  <a:srgbClr val="003366"/>
                </a:solidFill>
                <a:latin typeface="Tahoma"/>
                <a:cs typeface="Tahoma"/>
              </a:rPr>
              <a:t>c</a:t>
            </a:r>
            <a:r>
              <a:rPr sz="2400" spc="-65" dirty="0">
                <a:solidFill>
                  <a:srgbClr val="003366"/>
                </a:solidFill>
                <a:latin typeface="Tahoma"/>
                <a:cs typeface="Tahoma"/>
              </a:rPr>
              <a:t>r</a:t>
            </a:r>
            <a:r>
              <a:rPr sz="24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34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4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Tahoma"/>
                <a:cs typeface="Tahoma"/>
              </a:rPr>
              <a:t>w</a:t>
            </a:r>
            <a:r>
              <a:rPr sz="2400" spc="-20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400" spc="-30" dirty="0">
                <a:solidFill>
                  <a:srgbClr val="003366"/>
                </a:solidFill>
                <a:latin typeface="Tahoma"/>
                <a:cs typeface="Tahoma"/>
              </a:rPr>
              <a:t>rd</a:t>
            </a:r>
            <a:r>
              <a:rPr sz="24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003366"/>
                </a:solidFill>
                <a:latin typeface="Tahoma"/>
                <a:cs typeface="Tahoma"/>
              </a:rPr>
              <a:t>root</a:t>
            </a:r>
            <a:endParaRPr sz="2400">
              <a:latin typeface="Tahoma"/>
              <a:cs typeface="Tahoma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400" spc="165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4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34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4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003366"/>
                </a:solidFill>
                <a:latin typeface="Tahoma"/>
                <a:cs typeface="Tahoma"/>
              </a:rPr>
              <a:t>v</a:t>
            </a:r>
            <a:r>
              <a:rPr sz="2400" spc="5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400" spc="10" dirty="0">
                <a:solidFill>
                  <a:srgbClr val="003366"/>
                </a:solidFill>
                <a:latin typeface="Tahoma"/>
                <a:cs typeface="Tahoma"/>
              </a:rPr>
              <a:t>w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400" spc="-20" dirty="0">
                <a:solidFill>
                  <a:srgbClr val="003366"/>
                </a:solidFill>
                <a:latin typeface="Tahoma"/>
                <a:cs typeface="Tahoma"/>
              </a:rPr>
              <a:t>l</a:t>
            </a:r>
            <a:endParaRPr sz="2400">
              <a:latin typeface="Tahoma"/>
              <a:cs typeface="Tahoma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003366"/>
                </a:solidFill>
                <a:latin typeface="Tahoma"/>
                <a:cs typeface="Tahoma"/>
              </a:rPr>
              <a:t>Acr/o</a:t>
            </a:r>
            <a:r>
              <a:rPr sz="24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345" dirty="0">
                <a:solidFill>
                  <a:srgbClr val="003366"/>
                </a:solidFill>
                <a:latin typeface="Tahoma"/>
                <a:cs typeface="Tahoma"/>
              </a:rPr>
              <a:t>=</a:t>
            </a:r>
            <a:r>
              <a:rPr sz="24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003366"/>
                </a:solidFill>
                <a:latin typeface="Tahoma"/>
                <a:cs typeface="Tahoma"/>
              </a:rPr>
              <a:t>combin</a:t>
            </a:r>
            <a:r>
              <a:rPr sz="2400" spc="-1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ng</a:t>
            </a:r>
            <a:r>
              <a:rPr sz="24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45" dirty="0">
                <a:solidFill>
                  <a:srgbClr val="003366"/>
                </a:solidFill>
                <a:latin typeface="Tahoma"/>
                <a:cs typeface="Tahoma"/>
              </a:rPr>
              <a:t>for</a:t>
            </a:r>
            <a:r>
              <a:rPr sz="2400" spc="-20" dirty="0">
                <a:solidFill>
                  <a:srgbClr val="003366"/>
                </a:solidFill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5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Acr/o/paralysis:</a:t>
            </a:r>
            <a:r>
              <a:rPr sz="2800" spc="-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3366"/>
                </a:solidFill>
                <a:latin typeface="Tahoma"/>
                <a:cs typeface="Tahoma"/>
              </a:rPr>
              <a:t>Paralysis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extremities</a:t>
            </a:r>
            <a:endParaRPr sz="2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003366"/>
                </a:solidFill>
                <a:latin typeface="Tahoma"/>
                <a:cs typeface="Tahoma"/>
              </a:rPr>
              <a:t>Acr/o/cyan/osis:</a:t>
            </a:r>
            <a:r>
              <a:rPr sz="2800" spc="-1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Condition</a:t>
            </a:r>
            <a:r>
              <a:rPr sz="28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003366"/>
                </a:solidFill>
                <a:latin typeface="Tahoma"/>
                <a:cs typeface="Tahoma"/>
              </a:rPr>
              <a:t>blue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extremities</a:t>
            </a:r>
            <a:endParaRPr sz="2800">
              <a:latin typeface="Tahoma"/>
              <a:cs typeface="Tahoma"/>
            </a:endParaRPr>
          </a:p>
          <a:p>
            <a:pPr marL="354965" marR="185420" indent="-342900">
              <a:lnSpc>
                <a:spcPct val="100000"/>
              </a:lnSpc>
              <a:spcBef>
                <a:spcPts val="67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5" dirty="0">
                <a:solidFill>
                  <a:srgbClr val="003366"/>
                </a:solidFill>
                <a:latin typeface="Tahoma"/>
                <a:cs typeface="Tahoma"/>
              </a:rPr>
              <a:t>Acr/o/dermat/itis:</a:t>
            </a:r>
            <a:r>
              <a:rPr sz="28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Inflammation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extremities,</a:t>
            </a:r>
            <a:r>
              <a:rPr sz="28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3366"/>
                </a:solidFill>
                <a:latin typeface="Tahoma"/>
                <a:cs typeface="Tahoma"/>
              </a:rPr>
              <a:t>like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003366"/>
                </a:solidFill>
                <a:latin typeface="Tahoma"/>
                <a:cs typeface="Tahoma"/>
              </a:rPr>
              <a:t>red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3366"/>
                </a:solidFill>
                <a:latin typeface="Tahoma"/>
                <a:cs typeface="Tahoma"/>
              </a:rPr>
              <a:t>inflamed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003366"/>
                </a:solidFill>
                <a:latin typeface="Tahoma"/>
                <a:cs typeface="Tahoma"/>
              </a:rPr>
              <a:t>hands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7" y="1213300"/>
            <a:ext cx="5346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Cyan/o</a:t>
            </a:r>
            <a:r>
              <a:rPr spc="-35" dirty="0"/>
              <a:t> </a:t>
            </a:r>
            <a:r>
              <a:rPr dirty="0"/>
              <a:t>=</a:t>
            </a:r>
            <a:r>
              <a:rPr spc="-20" dirty="0"/>
              <a:t> </a:t>
            </a:r>
            <a:r>
              <a:rPr dirty="0"/>
              <a:t>Blue,</a:t>
            </a:r>
            <a:r>
              <a:rPr spc="-30" dirty="0"/>
              <a:t> </a:t>
            </a:r>
            <a:r>
              <a:rPr spc="-5" dirty="0"/>
              <a:t>Blueness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6" y="2301099"/>
            <a:ext cx="7248525" cy="26975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34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Cyan/osis: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003366"/>
                </a:solidFill>
                <a:latin typeface="Tahoma"/>
                <a:cs typeface="Tahoma"/>
              </a:rPr>
              <a:t>(noun)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3366"/>
                </a:solidFill>
                <a:latin typeface="Tahoma"/>
                <a:cs typeface="Tahoma"/>
              </a:rPr>
              <a:t>Condition</a:t>
            </a:r>
            <a:r>
              <a:rPr sz="28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03366"/>
                </a:solidFill>
                <a:latin typeface="Tahoma"/>
                <a:cs typeface="Tahoma"/>
              </a:rPr>
              <a:t>blueness</a:t>
            </a:r>
            <a:endParaRPr sz="2800" dirty="0">
              <a:latin typeface="Tahoma"/>
              <a:cs typeface="Tahoma"/>
            </a:endParaRPr>
          </a:p>
          <a:p>
            <a:pPr marL="354965" marR="78105" indent="-342900">
              <a:lnSpc>
                <a:spcPts val="3030"/>
              </a:lnSpc>
              <a:spcBef>
                <a:spcPts val="71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03366"/>
                </a:solidFill>
                <a:latin typeface="Tahoma"/>
                <a:cs typeface="Tahoma"/>
              </a:rPr>
              <a:t>Cyan/otic: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70" dirty="0">
                <a:solidFill>
                  <a:srgbClr val="003366"/>
                </a:solidFill>
                <a:latin typeface="Tahoma"/>
                <a:cs typeface="Tahoma"/>
              </a:rPr>
              <a:t>(adj</a:t>
            </a:r>
            <a:r>
              <a:rPr sz="2800" spc="-70" dirty="0" smtClean="0">
                <a:solidFill>
                  <a:srgbClr val="003366"/>
                </a:solidFill>
                <a:latin typeface="Tahoma"/>
                <a:cs typeface="Tahoma"/>
              </a:rPr>
              <a:t>.)</a:t>
            </a:r>
            <a:r>
              <a:rPr sz="2800" spc="-9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85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condition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03366"/>
                </a:solidFill>
                <a:latin typeface="Tahoma"/>
                <a:cs typeface="Tahoma"/>
              </a:rPr>
              <a:t>blueness</a:t>
            </a:r>
            <a:endParaRPr sz="2800" dirty="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254"/>
              </a:spcBef>
              <a:tabLst>
                <a:tab pos="756285" algn="l"/>
              </a:tabLst>
            </a:pPr>
            <a:r>
              <a:rPr sz="1800" spc="15" dirty="0">
                <a:solidFill>
                  <a:srgbClr val="003366"/>
                </a:solidFill>
                <a:latin typeface="Tahoma"/>
                <a:cs typeface="Tahoma"/>
              </a:rPr>
              <a:t>–	</a:t>
            </a:r>
            <a:r>
              <a:rPr sz="2400" b="1" dirty="0">
                <a:solidFill>
                  <a:srgbClr val="FF3399"/>
                </a:solidFill>
                <a:latin typeface="Arial"/>
                <a:cs typeface="Arial"/>
              </a:rPr>
              <a:t>-tic</a:t>
            </a:r>
            <a:r>
              <a:rPr sz="2400" b="1" spc="-2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adjective </a:t>
            </a:r>
            <a:r>
              <a:rPr sz="2400" b="1" dirty="0" smtClean="0">
                <a:solidFill>
                  <a:srgbClr val="003366"/>
                </a:solidFill>
                <a:latin typeface="Arial"/>
                <a:cs typeface="Arial"/>
              </a:rPr>
              <a:t>suffix</a:t>
            </a:r>
            <a:endParaRPr sz="24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2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003366"/>
                </a:solidFill>
                <a:latin typeface="Tahoma"/>
                <a:cs typeface="Tahoma"/>
              </a:rPr>
              <a:t>Acr/o/cyan/osis:</a:t>
            </a:r>
            <a:r>
              <a:rPr sz="2800" spc="-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003366"/>
                </a:solidFill>
                <a:latin typeface="Tahoma"/>
                <a:cs typeface="Tahoma"/>
              </a:rPr>
              <a:t>Blueness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extremities</a:t>
            </a:r>
            <a:endParaRPr sz="2800" dirty="0">
              <a:latin typeface="Tahoma"/>
              <a:cs typeface="Tahoma"/>
            </a:endParaRPr>
          </a:p>
          <a:p>
            <a:pPr marL="354965" marR="396875" indent="-342900">
              <a:lnSpc>
                <a:spcPts val="3020"/>
              </a:lnSpc>
              <a:spcBef>
                <a:spcPts val="72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003366"/>
                </a:solidFill>
                <a:latin typeface="Tahoma"/>
                <a:cs typeface="Tahoma"/>
              </a:rPr>
              <a:t>Cyan/o/derma: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003366"/>
                </a:solidFill>
                <a:latin typeface="Tahoma"/>
                <a:cs typeface="Tahoma"/>
              </a:rPr>
              <a:t>Bluish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3366"/>
                </a:solidFill>
                <a:latin typeface="Tahoma"/>
                <a:cs typeface="Tahoma"/>
              </a:rPr>
              <a:t>discoloration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3366"/>
                </a:solidFill>
                <a:latin typeface="Tahoma"/>
                <a:cs typeface="Tahoma"/>
              </a:rPr>
              <a:t>skin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9" y="1213300"/>
            <a:ext cx="3202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2" y="2386711"/>
            <a:ext cx="8213090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4800" indent="149225">
              <a:lnSpc>
                <a:spcPct val="100000"/>
              </a:lnSpc>
              <a:spcBef>
                <a:spcPts val="95"/>
              </a:spcBef>
            </a:pP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Medical</a:t>
            </a:r>
            <a:r>
              <a:rPr sz="2800" b="1" spc="1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Terms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Sound-like</a:t>
            </a:r>
            <a:r>
              <a:rPr sz="2800" b="1" spc="3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Terms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Word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Parts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Examples</a:t>
            </a:r>
            <a:r>
              <a:rPr sz="28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: </a:t>
            </a:r>
            <a:r>
              <a:rPr sz="2800" b="1" spc="-7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 err="1" smtClean="0">
                <a:solidFill>
                  <a:srgbClr val="003366"/>
                </a:solidFill>
                <a:latin typeface="Arial"/>
                <a:cs typeface="Arial"/>
              </a:rPr>
              <a:t>Arteri</a:t>
            </a: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artery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 ,</a:t>
            </a:r>
            <a:r>
              <a:rPr sz="2800" b="1" spc="-5" dirty="0" err="1" smtClean="0">
                <a:solidFill>
                  <a:srgbClr val="003366"/>
                </a:solidFill>
                <a:latin typeface="Arial"/>
                <a:cs typeface="Arial"/>
              </a:rPr>
              <a:t>Ather</a:t>
            </a:r>
            <a:r>
              <a:rPr sz="2800" b="1" spc="1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= plaque</a:t>
            </a:r>
            <a:r>
              <a:rPr sz="28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28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fatty 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substance</a:t>
            </a:r>
            <a:r>
              <a:rPr sz="28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800" b="1" spc="-5" dirty="0" err="1" smtClean="0">
                <a:solidFill>
                  <a:srgbClr val="003366"/>
                </a:solidFill>
                <a:latin typeface="Arial"/>
                <a:cs typeface="Arial"/>
              </a:rPr>
              <a:t>Arthr</a:t>
            </a: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joint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989455" algn="l"/>
                <a:tab pos="2565400" algn="l"/>
              </a:tabLst>
            </a:pP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Ileum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part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small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intestine,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Ilium</a:t>
            </a:r>
            <a:r>
              <a:rPr sz="28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part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the </a:t>
            </a:r>
            <a:r>
              <a:rPr sz="2800" b="1" spc="-7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hip</a:t>
            </a:r>
            <a:r>
              <a:rPr sz="28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bone	</a:t>
            </a: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Mucous</a:t>
            </a:r>
            <a:r>
              <a:rPr lang="en-US" sz="2800" b="1" spc="25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b="1" dirty="0" smtClean="0">
                <a:solidFill>
                  <a:srgbClr val="003366"/>
                </a:solidFill>
                <a:latin typeface="Arial"/>
                <a:cs typeface="Arial"/>
              </a:rPr>
              <a:t>specialized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mucous</a:t>
            </a:r>
            <a:r>
              <a:rPr sz="28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membranes</a:t>
            </a:r>
            <a:r>
              <a:rPr sz="2800" b="1" spc="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that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line the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body</a:t>
            </a:r>
            <a:r>
              <a:rPr sz="2800" b="1" spc="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cavities.	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Mucus</a:t>
            </a:r>
            <a:r>
              <a:rPr sz="28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b="1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a noun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name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of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substance</a:t>
            </a:r>
            <a:r>
              <a:rPr sz="28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secreted</a:t>
            </a:r>
            <a:r>
              <a:rPr sz="28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by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sz="2800" b="1" spc="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mucous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membranes.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61" y="-152400"/>
            <a:ext cx="10352841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8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21C56-8F0E-C8D3-1721-275FA612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256306-0C76-26D2-DAF0-505439A8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8" y="0"/>
            <a:ext cx="9028944" cy="68580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CAABC9-83DC-EC1F-F74C-2CD40334B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" y="284126"/>
            <a:ext cx="6308201" cy="5921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9AC0596-8FD1-AB72-659A-60C92ABB3021}"/>
              </a:ext>
            </a:extLst>
          </p:cNvPr>
          <p:cNvSpPr/>
          <p:nvPr/>
        </p:nvSpPr>
        <p:spPr>
          <a:xfrm>
            <a:off x="6753592" y="848357"/>
            <a:ext cx="1945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-logy</a:t>
            </a:r>
          </a:p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logist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6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21C56-8F0E-C8D3-1721-275FA612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256306-0C76-26D2-DAF0-505439A8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5428"/>
            <a:ext cx="9078686" cy="6708144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E0BE97-80B7-90DD-1687-5F1A318D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49225"/>
            <a:ext cx="38100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8CCF44-DA8F-6BAD-F154-7AB3A99E5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234" y="2133533"/>
            <a:ext cx="2545558" cy="371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9E8DC0-C6EB-E4F2-8A47-AF22CE8B3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90" y="2133524"/>
            <a:ext cx="2853418" cy="37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21C56-8F0E-C8D3-1721-275FA612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256306-0C76-26D2-DAF0-505439A8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2" y="108858"/>
            <a:ext cx="9028944" cy="6068106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6938B3-C9FD-8CB9-E928-F82A1EEC3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1" y="1466271"/>
            <a:ext cx="5829300" cy="39254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C760F9-13FB-BE8D-C7E0-8F47ED7B7207}"/>
              </a:ext>
            </a:extLst>
          </p:cNvPr>
          <p:cNvSpPr/>
          <p:nvPr/>
        </p:nvSpPr>
        <p:spPr>
          <a:xfrm>
            <a:off x="6468673" y="1621641"/>
            <a:ext cx="2050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-scope</a:t>
            </a:r>
          </a:p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scopy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21C56-8F0E-C8D3-1721-275FA612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256306-0C76-26D2-DAF0-505439A8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2" y="108858"/>
            <a:ext cx="9028944" cy="6068106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E39C09-FBF2-DE49-4B5E-CD8C9E78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681133"/>
            <a:ext cx="5702666" cy="5199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71B6728-F9B3-7AA4-FF91-34959118C21C}"/>
              </a:ext>
            </a:extLst>
          </p:cNvPr>
          <p:cNvSpPr/>
          <p:nvPr/>
        </p:nvSpPr>
        <p:spPr>
          <a:xfrm>
            <a:off x="6057582" y="1329921"/>
            <a:ext cx="24378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scopy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42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F84A8-E8E8-3AB3-6B50-E593E1F9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198" y="-483153"/>
            <a:ext cx="7604522" cy="2387600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5240E-69DE-DD31-BA74-5AC29FC1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479" y="4638907"/>
            <a:ext cx="6858000" cy="1655762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7BCD27-4DDB-071A-7347-CD082A06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110935" y="-304801"/>
            <a:ext cx="8998526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11583-6AD4-F244-542B-32D416E422BA}"/>
              </a:ext>
            </a:extLst>
          </p:cNvPr>
          <p:cNvSpPr txBox="1"/>
          <p:nvPr/>
        </p:nvSpPr>
        <p:spPr>
          <a:xfrm>
            <a:off x="550975" y="4953082"/>
            <a:ext cx="7604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413"/>
                </a:solidFill>
                <a:latin typeface="Helvetica" pitchFamily="2" charset="0"/>
              </a:rPr>
              <a:t>The prefix anti- means “against.” Note that both the prefix and its meaning contain the letter “</a:t>
            </a:r>
            <a:r>
              <a:rPr lang="en-US" dirty="0" err="1">
                <a:solidFill>
                  <a:srgbClr val="141413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rgbClr val="141413"/>
                </a:solidFill>
                <a:latin typeface="Helvetica" pitchFamily="2" charset="0"/>
              </a:rPr>
              <a:t>.”</a:t>
            </a:r>
          </a:p>
          <a:p>
            <a:r>
              <a:rPr lang="en-US" dirty="0">
                <a:solidFill>
                  <a:srgbClr val="141413"/>
                </a:solidFill>
                <a:latin typeface="Helvetica" pitchFamily="2" charset="0"/>
              </a:rPr>
              <a:t>The prefix ante- means “before.” Both the prefix and its meaning contain the letter “e.”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D70123-CDA6-4D2D-12B1-324E36F7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14" y="232759"/>
            <a:ext cx="6549013" cy="43608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E570F1-4A60-0C85-F245-0781206DABFB}"/>
              </a:ext>
            </a:extLst>
          </p:cNvPr>
          <p:cNvSpPr/>
          <p:nvPr/>
        </p:nvSpPr>
        <p:spPr>
          <a:xfrm>
            <a:off x="7398915" y="2282346"/>
            <a:ext cx="1724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Anti-</a:t>
            </a:r>
          </a:p>
          <a:p>
            <a:pPr algn="ctr" rtl="1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Ante-</a:t>
            </a:r>
            <a:endParaRPr lang="x-none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96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F84A8-E8E8-3AB3-6B50-E593E1F9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-483153"/>
            <a:ext cx="5421720" cy="2159553"/>
          </a:xfrm>
        </p:spPr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5240E-69DE-DD31-BA74-5AC29FC1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479" y="4638907"/>
            <a:ext cx="6858000" cy="1655762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7BCD27-4DDB-071A-7347-CD082A06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9067800" y="-3018"/>
            <a:ext cx="76200" cy="8543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269A41-74BA-AC65-0974-AA49126B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-79776"/>
            <a:ext cx="526093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47D9AE-D69B-550C-E0AB-A109BEE70F3A}"/>
              </a:ext>
            </a:extLst>
          </p:cNvPr>
          <p:cNvSpPr txBox="1"/>
          <p:nvPr/>
        </p:nvSpPr>
        <p:spPr>
          <a:xfrm>
            <a:off x="396479" y="1524000"/>
            <a:ext cx="2357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en-US" sz="3200" dirty="0">
                <a:solidFill>
                  <a:srgbClr val="FF0000"/>
                </a:solidFill>
              </a:rPr>
              <a:t>Peri-=</a:t>
            </a:r>
            <a:r>
              <a:rPr lang="en-US" sz="3200" dirty="0">
                <a:solidFill>
                  <a:prstClr val="black"/>
                </a:solidFill>
              </a:rPr>
              <a:t>around</a:t>
            </a:r>
          </a:p>
          <a:p>
            <a:pPr rtl="1"/>
            <a:r>
              <a:rPr lang="en-US" sz="3200" dirty="0">
                <a:solidFill>
                  <a:srgbClr val="FF0000"/>
                </a:solidFill>
              </a:rPr>
              <a:t>Post-</a:t>
            </a:r>
            <a:r>
              <a:rPr lang="en-US" sz="3200" dirty="0">
                <a:solidFill>
                  <a:prstClr val="black"/>
                </a:solidFill>
              </a:rPr>
              <a:t>=after</a:t>
            </a:r>
          </a:p>
          <a:p>
            <a:pPr rtl="1"/>
            <a:r>
              <a:rPr lang="en-US" sz="3200" dirty="0">
                <a:solidFill>
                  <a:srgbClr val="FF0000"/>
                </a:solidFill>
              </a:rPr>
              <a:t>Pre-</a:t>
            </a:r>
            <a:r>
              <a:rPr lang="en-US" sz="3200" dirty="0">
                <a:solidFill>
                  <a:prstClr val="black"/>
                </a:solidFill>
              </a:rPr>
              <a:t>=</a:t>
            </a:r>
            <a:r>
              <a:rPr lang="en-US" sz="3200" dirty="0" err="1">
                <a:solidFill>
                  <a:prstClr val="black"/>
                </a:solidFill>
              </a:rPr>
              <a:t>befor</a:t>
            </a:r>
            <a:endParaRPr lang="x-none" sz="32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2E3169-6CCB-24DA-2977-55441EBDD0FC}"/>
              </a:ext>
            </a:extLst>
          </p:cNvPr>
          <p:cNvSpPr txBox="1"/>
          <p:nvPr/>
        </p:nvSpPr>
        <p:spPr>
          <a:xfrm>
            <a:off x="396479" y="2933134"/>
            <a:ext cx="46880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pan-</a:t>
            </a:r>
            <a:r>
              <a:rPr lang="en-US" sz="2800" dirty="0">
                <a:solidFill>
                  <a:srgbClr val="DE6421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rgbClr val="141413"/>
                </a:solidFill>
                <a:latin typeface="Helvetica" pitchFamily="2" charset="0"/>
              </a:rPr>
              <a:t>= all</a:t>
            </a:r>
          </a:p>
          <a:p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Para-</a:t>
            </a:r>
            <a:r>
              <a:rPr lang="en-US" sz="2800" dirty="0">
                <a:solidFill>
                  <a:srgbClr val="141413"/>
                </a:solidFill>
                <a:latin typeface="Helvetica" pitchFamily="2" charset="0"/>
              </a:rPr>
              <a:t>=beside</a:t>
            </a:r>
            <a:r>
              <a:rPr lang="en-US" sz="2800" dirty="0" smtClean="0">
                <a:solidFill>
                  <a:srgbClr val="141413"/>
                </a:solidFill>
                <a:latin typeface="Helvetica" pitchFamily="2" charset="0"/>
              </a:rPr>
              <a:t>,</a:t>
            </a:r>
          </a:p>
          <a:p>
            <a:r>
              <a:rPr lang="en-US" sz="2800" dirty="0" smtClean="0">
                <a:solidFill>
                  <a:srgbClr val="141413"/>
                </a:solidFill>
                <a:latin typeface="Helvetica" pitchFamily="2" charset="0"/>
              </a:rPr>
              <a:t>near</a:t>
            </a:r>
            <a:endParaRPr lang="en-US" sz="2800" dirty="0">
              <a:solidFill>
                <a:srgbClr val="141413"/>
              </a:solidFill>
              <a:latin typeface="Helvetica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Per-</a:t>
            </a:r>
            <a:r>
              <a:rPr lang="en-US" sz="2800" dirty="0">
                <a:solidFill>
                  <a:srgbClr val="141413"/>
                </a:solidFill>
                <a:latin typeface="Helvetica" pitchFamily="2" charset="0"/>
              </a:rPr>
              <a:t>=through</a:t>
            </a:r>
          </a:p>
          <a:p>
            <a:pPr rtl="1"/>
            <a:r>
              <a:rPr lang="en-US" sz="2800" dirty="0">
                <a:solidFill>
                  <a:srgbClr val="FF0000"/>
                </a:solidFill>
              </a:rPr>
              <a:t>Peri-</a:t>
            </a:r>
            <a:r>
              <a:rPr lang="en-US" sz="2800" dirty="0">
                <a:solidFill>
                  <a:prstClr val="black"/>
                </a:solidFill>
              </a:rPr>
              <a:t>=around    </a:t>
            </a:r>
          </a:p>
          <a:p>
            <a:pPr rtl="1"/>
            <a:r>
              <a:rPr lang="en-US" sz="2800" dirty="0">
                <a:solidFill>
                  <a:srgbClr val="FF0000"/>
                </a:solidFill>
              </a:rPr>
              <a:t>Post-</a:t>
            </a:r>
            <a:r>
              <a:rPr lang="en-US" sz="2800" dirty="0">
                <a:solidFill>
                  <a:prstClr val="black"/>
                </a:solidFill>
              </a:rPr>
              <a:t>=after. </a:t>
            </a:r>
          </a:p>
          <a:p>
            <a:pPr rtl="1"/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pre-</a:t>
            </a:r>
            <a:r>
              <a:rPr lang="en-US" sz="2800" dirty="0">
                <a:solidFill>
                  <a:srgbClr val="DE6421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rgbClr val="141413"/>
                </a:solidFill>
                <a:latin typeface="Helvetica" pitchFamily="2" charset="0"/>
              </a:rPr>
              <a:t>= before</a:t>
            </a:r>
            <a:r>
              <a:rPr lang="ar-SA" dirty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8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F84A8-E8E8-3AB3-6B50-E593E1F9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-304800"/>
            <a:ext cx="6057900" cy="2387600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5240E-69DE-DD31-BA74-5AC29FC1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479" y="4638907"/>
            <a:ext cx="6858000" cy="1655762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7BCD27-4DDB-071A-7347-CD082A06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9677400" y="-762000"/>
            <a:ext cx="8998526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7B1FCD-0378-D469-3041-7741181A501E}"/>
              </a:ext>
            </a:extLst>
          </p:cNvPr>
          <p:cNvSpPr txBox="1"/>
          <p:nvPr/>
        </p:nvSpPr>
        <p:spPr>
          <a:xfrm>
            <a:off x="152402" y="710684"/>
            <a:ext cx="1683327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elvetica" pitchFamily="2" charset="0"/>
              </a:rPr>
              <a:t>pan</a:t>
            </a:r>
            <a:r>
              <a:rPr lang="en-US" sz="3200" dirty="0" smtClean="0">
                <a:solidFill>
                  <a:srgbClr val="141413"/>
                </a:solidFill>
                <a:latin typeface="Helvetica" pitchFamily="2" charset="0"/>
              </a:rPr>
              <a:t>=all</a:t>
            </a:r>
            <a:endParaRPr lang="en-US" sz="3200" dirty="0">
              <a:solidFill>
                <a:srgbClr val="141413"/>
              </a:solidFill>
              <a:latin typeface="Helvetica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Helvetica" pitchFamily="2" charset="0"/>
              </a:rPr>
              <a:t>Para</a:t>
            </a:r>
            <a:r>
              <a:rPr lang="en-US" sz="3200" dirty="0" smtClean="0">
                <a:solidFill>
                  <a:srgbClr val="141413"/>
                </a:solidFill>
                <a:latin typeface="Helvetica" pitchFamily="2" charset="0"/>
              </a:rPr>
              <a:t>=</a:t>
            </a:r>
          </a:p>
          <a:p>
            <a:r>
              <a:rPr lang="en-US" sz="2000" dirty="0" err="1" smtClean="0">
                <a:solidFill>
                  <a:srgbClr val="141413"/>
                </a:solidFill>
                <a:latin typeface="Helvetica" pitchFamily="2" charset="0"/>
              </a:rPr>
              <a:t>beside,near</a:t>
            </a:r>
            <a:endParaRPr lang="en-US" sz="2000" dirty="0">
              <a:solidFill>
                <a:srgbClr val="141413"/>
              </a:solidFill>
              <a:latin typeface="Helvetica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Helvetica" pitchFamily="2" charset="0"/>
              </a:rPr>
              <a:t>Per </a:t>
            </a:r>
            <a:r>
              <a:rPr lang="en-US" sz="3200" dirty="0" err="1" smtClean="0">
                <a:solidFill>
                  <a:srgbClr val="141413"/>
                </a:solidFill>
                <a:latin typeface="Helvetica" pitchFamily="2" charset="0"/>
              </a:rPr>
              <a:t>throuhg</a:t>
            </a:r>
            <a:endParaRPr lang="en-US" sz="3200" dirty="0">
              <a:solidFill>
                <a:srgbClr val="141413"/>
              </a:solidFill>
              <a:latin typeface="Helvetica" pitchFamily="2" charset="0"/>
            </a:endParaRPr>
          </a:p>
          <a:p>
            <a:pPr rtl="1"/>
            <a:r>
              <a:rPr lang="en-US" sz="3200" dirty="0" err="1" smtClean="0">
                <a:solidFill>
                  <a:srgbClr val="FF0000"/>
                </a:solidFill>
              </a:rPr>
              <a:t>Peri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=around    </a:t>
            </a:r>
            <a:endParaRPr lang="en-US" sz="3200" dirty="0">
              <a:solidFill>
                <a:prstClr val="black"/>
              </a:solidFill>
            </a:endParaRPr>
          </a:p>
          <a:p>
            <a:pPr rtl="1"/>
            <a:r>
              <a:rPr lang="en-US" sz="3200" dirty="0" smtClean="0">
                <a:solidFill>
                  <a:srgbClr val="FF0000"/>
                </a:solidFill>
              </a:rPr>
              <a:t>Post</a:t>
            </a:r>
            <a:r>
              <a:rPr lang="en-US" sz="3200" dirty="0" smtClean="0">
                <a:solidFill>
                  <a:prstClr val="black"/>
                </a:solidFill>
              </a:rPr>
              <a:t>= after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</a:p>
          <a:p>
            <a:pPr rtl="1"/>
            <a:r>
              <a:rPr lang="en-US" sz="3200" dirty="0" smtClean="0">
                <a:solidFill>
                  <a:srgbClr val="FF0000"/>
                </a:solidFill>
                <a:latin typeface="Helvetica" pitchFamily="2" charset="0"/>
              </a:rPr>
              <a:t>pre</a:t>
            </a:r>
            <a:r>
              <a:rPr lang="en-US" sz="3200" dirty="0" smtClean="0">
                <a:solidFill>
                  <a:srgbClr val="141413"/>
                </a:solidFill>
                <a:latin typeface="Helvetica" pitchFamily="2" charset="0"/>
              </a:rPr>
              <a:t>= </a:t>
            </a:r>
            <a:r>
              <a:rPr lang="en-US" sz="3200" dirty="0">
                <a:solidFill>
                  <a:srgbClr val="141413"/>
                </a:solidFill>
                <a:latin typeface="Helvetica" pitchFamily="2" charset="0"/>
              </a:rPr>
              <a:t>before</a:t>
            </a:r>
          </a:p>
          <a:p>
            <a:pPr rtl="1"/>
            <a:r>
              <a:rPr lang="en-US" sz="3200" dirty="0">
                <a:solidFill>
                  <a:prstClr val="black"/>
                </a:solidFill>
              </a:rPr>
              <a:t>      </a:t>
            </a:r>
          </a:p>
          <a:p>
            <a:pPr rtl="1"/>
            <a:r>
              <a:rPr lang="en-US" sz="3200" dirty="0">
                <a:solidFill>
                  <a:prstClr val="black"/>
                </a:solidFill>
              </a:rPr>
              <a:t>       </a:t>
            </a:r>
            <a:endParaRPr lang="x-none" sz="3200" dirty="0">
              <a:solidFill>
                <a:prstClr val="black"/>
              </a:solidFill>
            </a:endParaRPr>
          </a:p>
          <a:p>
            <a:endParaRPr lang="en-US" sz="3200" dirty="0">
              <a:solidFill>
                <a:srgbClr val="141413"/>
              </a:solidFill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D96CD-B017-79E8-DD28-D1F6D2FD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176"/>
            <a:ext cx="5829300" cy="4720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382804-1A6D-1702-5D44-05389EAA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57" y="4495868"/>
            <a:ext cx="5829300" cy="19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15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F84A8-E8E8-3AB3-6B50-E593E1F9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197" y="-483153"/>
            <a:ext cx="7604522" cy="2387600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x-none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5240E-69DE-DD31-BA74-5AC29FC1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479" y="4638907"/>
            <a:ext cx="6858000" cy="1655762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7BCD27-4DDB-071A-7347-CD082A06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V="1">
            <a:off x="145473" y="-2"/>
            <a:ext cx="8998526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13F048-8C25-E0F1-D83C-54A80FC4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06680"/>
            <a:ext cx="6278753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36" y="1065403"/>
            <a:ext cx="6116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3300"/>
                </a:solidFill>
              </a:rPr>
              <a:t>Abbreviations</a:t>
            </a:r>
            <a:r>
              <a:rPr sz="4000" spc="10" dirty="0">
                <a:solidFill>
                  <a:srgbClr val="003300"/>
                </a:solidFill>
              </a:rPr>
              <a:t> </a:t>
            </a:r>
            <a:r>
              <a:rPr sz="4000" spc="-5" dirty="0">
                <a:solidFill>
                  <a:srgbClr val="003300"/>
                </a:solidFill>
              </a:rPr>
              <a:t>&amp;</a:t>
            </a:r>
            <a:r>
              <a:rPr sz="4000" spc="-30" dirty="0">
                <a:solidFill>
                  <a:srgbClr val="003300"/>
                </a:solidFill>
              </a:rPr>
              <a:t> </a:t>
            </a:r>
            <a:r>
              <a:rPr sz="4000" spc="-10" dirty="0">
                <a:solidFill>
                  <a:srgbClr val="003300"/>
                </a:solidFill>
              </a:rPr>
              <a:t>symbols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1044" y="2267958"/>
            <a:ext cx="7836534" cy="1689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60" dirty="0">
                <a:solidFill>
                  <a:srgbClr val="000066"/>
                </a:solidFill>
                <a:latin typeface="Tahoma"/>
                <a:cs typeface="Tahoma"/>
              </a:rPr>
              <a:t>Medical</a:t>
            </a:r>
            <a:r>
              <a:rPr sz="2800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0066"/>
                </a:solidFill>
                <a:latin typeface="Tahoma"/>
                <a:cs typeface="Tahoma"/>
              </a:rPr>
              <a:t>abbreviations</a:t>
            </a:r>
            <a:r>
              <a:rPr sz="2800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000066"/>
                </a:solidFill>
                <a:latin typeface="Tahoma"/>
                <a:cs typeface="Tahoma"/>
              </a:rPr>
              <a:t>symbols</a:t>
            </a:r>
            <a:r>
              <a:rPr sz="2800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0066"/>
                </a:solidFill>
                <a:latin typeface="Tahoma"/>
                <a:cs typeface="Tahoma"/>
              </a:rPr>
              <a:t>are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000066"/>
                </a:solidFill>
                <a:latin typeface="Tahoma"/>
                <a:cs typeface="Tahoma"/>
              </a:rPr>
              <a:t>a</a:t>
            </a:r>
            <a:r>
              <a:rPr sz="2800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000066"/>
                </a:solidFill>
                <a:latin typeface="Tahoma"/>
                <a:cs typeface="Tahoma"/>
              </a:rPr>
              <a:t>“short </a:t>
            </a:r>
            <a:r>
              <a:rPr sz="2800" spc="-8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0066"/>
                </a:solidFill>
                <a:latin typeface="Tahoma"/>
                <a:cs typeface="Tahoma"/>
              </a:rPr>
              <a:t>hand”</a:t>
            </a:r>
            <a:r>
              <a:rPr sz="2800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000066"/>
                </a:solidFill>
                <a:latin typeface="Tahoma"/>
                <a:cs typeface="Tahoma"/>
              </a:rPr>
              <a:t>for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0066"/>
                </a:solidFill>
                <a:latin typeface="Tahoma"/>
                <a:cs typeface="Tahoma"/>
              </a:rPr>
              <a:t>medical</a:t>
            </a:r>
            <a:r>
              <a:rPr sz="2800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000066"/>
                </a:solidFill>
                <a:latin typeface="Tahoma"/>
                <a:cs typeface="Tahoma"/>
              </a:rPr>
              <a:t>professionals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  <a:p>
            <a:pPr marL="355600" marR="1494790" indent="-342900">
              <a:lnSpc>
                <a:spcPts val="3020"/>
              </a:lnSpc>
              <a:spcBef>
                <a:spcPts val="68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50" dirty="0">
                <a:solidFill>
                  <a:srgbClr val="000066"/>
                </a:solidFill>
                <a:latin typeface="Tahoma"/>
                <a:cs typeface="Tahoma"/>
              </a:rPr>
              <a:t>Most</a:t>
            </a:r>
            <a:r>
              <a:rPr sz="2800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000066"/>
                </a:solidFill>
                <a:latin typeface="Tahoma"/>
                <a:cs typeface="Tahoma"/>
              </a:rPr>
              <a:t>have</a:t>
            </a:r>
            <a:r>
              <a:rPr sz="2800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000066"/>
                </a:solidFill>
                <a:latin typeface="Tahoma"/>
                <a:cs typeface="Tahoma"/>
              </a:rPr>
              <a:t>been</a:t>
            </a:r>
            <a:r>
              <a:rPr sz="2800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0066"/>
                </a:solidFill>
                <a:latin typeface="Tahoma"/>
                <a:cs typeface="Tahoma"/>
              </a:rPr>
              <a:t>standardized</a:t>
            </a:r>
            <a:r>
              <a:rPr sz="2800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800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000066"/>
                </a:solidFill>
                <a:latin typeface="Tahoma"/>
                <a:cs typeface="Tahoma"/>
              </a:rPr>
              <a:t>are </a:t>
            </a:r>
            <a:r>
              <a:rPr sz="2800" spc="-8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000066"/>
                </a:solidFill>
                <a:latin typeface="Tahoma"/>
                <a:cs typeface="Tahoma"/>
              </a:rPr>
              <a:t>universally</a:t>
            </a:r>
            <a:r>
              <a:rPr sz="2800" spc="-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000066"/>
                </a:solidFill>
                <a:latin typeface="Tahoma"/>
                <a:cs typeface="Tahoma"/>
              </a:rPr>
              <a:t>accepted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154" y="6268433"/>
            <a:ext cx="3943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58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7" y="1213300"/>
            <a:ext cx="33293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2464" algn="l"/>
              </a:tabLst>
            </a:pPr>
            <a:r>
              <a:rPr dirty="0"/>
              <a:t>Medical	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386812"/>
            <a:ext cx="7277100" cy="38183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5260">
              <a:lnSpc>
                <a:spcPct val="100000"/>
              </a:lnSpc>
              <a:spcBef>
                <a:spcPts val="95"/>
              </a:spcBef>
            </a:pP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sz="2800" b="1" spc="15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essentials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for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medical </a:t>
            </a:r>
            <a:r>
              <a:rPr sz="2800" b="1" spc="-76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terms include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following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48920" indent="-236854">
              <a:lnSpc>
                <a:spcPct val="100000"/>
              </a:lnSpc>
              <a:spcBef>
                <a:spcPts val="675"/>
              </a:spcBef>
              <a:buChar char="*"/>
              <a:tabLst>
                <a:tab pos="249554" algn="l"/>
              </a:tabLst>
            </a:pP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Pronunciation</a:t>
            </a:r>
            <a:endParaRPr sz="2800" dirty="0">
              <a:latin typeface="Arial"/>
              <a:cs typeface="Arial"/>
            </a:endParaRPr>
          </a:p>
          <a:p>
            <a:pPr marL="248920" indent="-236854">
              <a:lnSpc>
                <a:spcPct val="100000"/>
              </a:lnSpc>
              <a:spcBef>
                <a:spcPts val="670"/>
              </a:spcBef>
              <a:buChar char="*"/>
              <a:tabLst>
                <a:tab pos="249554" algn="l"/>
                <a:tab pos="2558415" algn="l"/>
                <a:tab pos="3979545" algn="l"/>
              </a:tabLst>
            </a:pP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Spelling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and	Writing	&amp;</a:t>
            </a:r>
            <a:r>
              <a:rPr sz="28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Definition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  <a:buChar char="*"/>
              <a:tabLst>
                <a:tab pos="249554" algn="l"/>
              </a:tabLst>
            </a:pP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Proper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uses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8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Root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Words</a:t>
            </a:r>
            <a:r>
              <a:rPr sz="28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8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Suffixes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and </a:t>
            </a:r>
            <a:r>
              <a:rPr sz="2800" b="1" spc="-7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Prefixes</a:t>
            </a:r>
            <a:endParaRPr sz="2800" dirty="0">
              <a:latin typeface="Arial"/>
              <a:cs typeface="Arial"/>
            </a:endParaRPr>
          </a:p>
          <a:p>
            <a:pPr marL="12700" marR="500380">
              <a:lnSpc>
                <a:spcPct val="100000"/>
              </a:lnSpc>
              <a:spcBef>
                <a:spcPts val="670"/>
              </a:spcBef>
              <a:buChar char="*"/>
              <a:tabLst>
                <a:tab pos="347980" algn="l"/>
                <a:tab pos="348615" algn="l"/>
              </a:tabLst>
            </a:pP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Singular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Plural</a:t>
            </a:r>
            <a:r>
              <a:rPr sz="28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uses</a:t>
            </a:r>
            <a:r>
              <a:rPr sz="28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for</a:t>
            </a:r>
            <a:r>
              <a:rPr sz="28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ending</a:t>
            </a:r>
            <a:r>
              <a:rPr sz="28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of </a:t>
            </a:r>
            <a:r>
              <a:rPr sz="2800" b="1" spc="-7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66"/>
                </a:solidFill>
                <a:latin typeface="Arial"/>
                <a:cs typeface="Arial"/>
              </a:rPr>
              <a:t>medical </a:t>
            </a:r>
            <a:r>
              <a:rPr sz="2800" b="1" spc="-5" dirty="0" smtClean="0">
                <a:solidFill>
                  <a:srgbClr val="003366"/>
                </a:solidFill>
                <a:latin typeface="Arial"/>
                <a:cs typeface="Arial"/>
              </a:rPr>
              <a:t>terms</a:t>
            </a:r>
            <a:r>
              <a:rPr lang="en-US" sz="2800" b="1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1109578"/>
            <a:ext cx="4495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Using</a:t>
            </a:r>
            <a:r>
              <a:rPr spc="-15" dirty="0"/>
              <a:t> </a:t>
            </a:r>
            <a:r>
              <a:rPr spc="-5" dirty="0"/>
              <a:t>Abbreviations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1" y="2853433"/>
            <a:ext cx="7804344" cy="77072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>
              <a:spcBef>
                <a:spcPts val="370"/>
              </a:spcBef>
              <a:buClr>
                <a:srgbClr val="003366"/>
              </a:buClr>
              <a:buSzPct val="75000"/>
              <a:tabLst>
                <a:tab pos="666115" algn="l"/>
                <a:tab pos="667385" algn="l"/>
                <a:tab pos="3776979" algn="l"/>
                <a:tab pos="4460875" algn="l"/>
              </a:tabLst>
            </a:pPr>
            <a:r>
              <a:rPr lang="en-US"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      </a:t>
            </a:r>
            <a:r>
              <a:rPr sz="2200" b="1" spc="-5" dirty="0" err="1" smtClean="0">
                <a:solidFill>
                  <a:srgbClr val="99CC99"/>
                </a:solidFill>
                <a:latin typeface="Arial"/>
                <a:cs typeface="Arial"/>
              </a:rPr>
              <a:t>Tid</a:t>
            </a:r>
            <a:r>
              <a:rPr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-</a:t>
            </a:r>
            <a:r>
              <a:rPr sz="2200" b="1" spc="35" dirty="0" smtClean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three</a:t>
            </a:r>
            <a:r>
              <a:rPr sz="2200" b="1" spc="30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times</a:t>
            </a:r>
            <a:r>
              <a:rPr sz="2200" b="1" spc="15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a</a:t>
            </a:r>
            <a:r>
              <a:rPr sz="2200" b="1" spc="15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day	</a:t>
            </a:r>
            <a:r>
              <a:rPr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Bid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	</a:t>
            </a:r>
            <a:r>
              <a:rPr sz="2200" b="1" dirty="0">
                <a:solidFill>
                  <a:srgbClr val="99CC99"/>
                </a:solidFill>
                <a:latin typeface="Arial"/>
                <a:cs typeface="Arial"/>
              </a:rPr>
              <a:t>Twice</a:t>
            </a:r>
            <a:r>
              <a:rPr sz="2200" b="1" spc="-40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daily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560"/>
              </a:spcBef>
              <a:buSzPct val="75000"/>
              <a:tabLst>
                <a:tab pos="354965" algn="l"/>
                <a:tab pos="355600" algn="l"/>
              </a:tabLst>
            </a:pPr>
            <a:endParaRPr sz="2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3648805"/>
            <a:ext cx="54864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          </a:t>
            </a:r>
            <a:r>
              <a:rPr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Po-</a:t>
            </a:r>
            <a:r>
              <a:rPr lang="en-US"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  </a:t>
            </a:r>
            <a:r>
              <a:rPr sz="2200" b="1" spc="-25" dirty="0" smtClean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by</a:t>
            </a:r>
            <a:r>
              <a:rPr sz="2200" b="1" spc="-25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mouth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270" y="3250619"/>
            <a:ext cx="7811135" cy="398186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>
              <a:spcBef>
                <a:spcPts val="465"/>
              </a:spcBef>
              <a:buClr>
                <a:srgbClr val="003366"/>
              </a:buClr>
              <a:buSzPct val="75000"/>
              <a:tabLst>
                <a:tab pos="821690" algn="l"/>
                <a:tab pos="822325" algn="l"/>
                <a:tab pos="2827655" algn="l"/>
                <a:tab pos="3714750" algn="l"/>
              </a:tabLst>
            </a:pPr>
            <a:r>
              <a:rPr lang="en-US"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       </a:t>
            </a:r>
            <a:r>
              <a:rPr sz="2200" b="1" spc="-5" dirty="0" err="1" smtClean="0">
                <a:solidFill>
                  <a:srgbClr val="99CC99"/>
                </a:solidFill>
                <a:latin typeface="Arial"/>
                <a:cs typeface="Arial"/>
              </a:rPr>
              <a:t>Qd</a:t>
            </a:r>
            <a:r>
              <a:rPr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-</a:t>
            </a:r>
            <a:r>
              <a:rPr sz="2200" b="1" spc="25" dirty="0" smtClean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everyday	</a:t>
            </a:r>
            <a:r>
              <a:rPr lang="en-US" sz="2200" b="1" spc="-5" dirty="0" smtClean="0">
                <a:solidFill>
                  <a:srgbClr val="99CC99"/>
                </a:solidFill>
                <a:latin typeface="Arial"/>
                <a:cs typeface="Arial"/>
              </a:rPr>
              <a:t>four times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	4</a:t>
            </a:r>
            <a:r>
              <a:rPr sz="2200" b="1" spc="-30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CC99"/>
                </a:solidFill>
                <a:latin typeface="Arial"/>
                <a:cs typeface="Arial"/>
              </a:rPr>
              <a:t>X</a:t>
            </a:r>
            <a:r>
              <a:rPr sz="2200" b="1" spc="-35" dirty="0">
                <a:solidFill>
                  <a:srgbClr val="99CC99"/>
                </a:solidFill>
                <a:latin typeface="Arial"/>
                <a:cs typeface="Arial"/>
              </a:rPr>
              <a:t> </a:t>
            </a:r>
            <a:r>
              <a:rPr sz="2200" b="1" dirty="0" smtClean="0">
                <a:solidFill>
                  <a:srgbClr val="99CC99"/>
                </a:solidFill>
                <a:latin typeface="Arial"/>
                <a:cs typeface="Arial"/>
              </a:rPr>
              <a:t>daily</a:t>
            </a:r>
            <a:endParaRPr sz="2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4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64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052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36" y="683777"/>
            <a:ext cx="611886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smtClean="0">
                <a:solidFill>
                  <a:srgbClr val="003300"/>
                </a:solidFill>
              </a:rPr>
              <a:t>       </a:t>
            </a:r>
            <a:r>
              <a:rPr sz="4000" spc="-5" dirty="0" smtClean="0">
                <a:solidFill>
                  <a:srgbClr val="003300"/>
                </a:solidFill>
              </a:rPr>
              <a:t>Abbreviations</a:t>
            </a:r>
            <a:r>
              <a:rPr sz="4000" spc="-10" dirty="0" smtClean="0">
                <a:solidFill>
                  <a:srgbClr val="003300"/>
                </a:solidFill>
              </a:rPr>
              <a:t> </a:t>
            </a:r>
            <a:r>
              <a:rPr sz="4000" spc="-5" dirty="0">
                <a:solidFill>
                  <a:srgbClr val="003300"/>
                </a:solidFill>
              </a:rPr>
              <a:t>&amp;</a:t>
            </a:r>
            <a:r>
              <a:rPr sz="4000" spc="-35" dirty="0">
                <a:solidFill>
                  <a:srgbClr val="003300"/>
                </a:solidFill>
              </a:rPr>
              <a:t> </a:t>
            </a:r>
            <a:r>
              <a:rPr lang="en-US" sz="4000" spc="-35" dirty="0" smtClean="0">
                <a:solidFill>
                  <a:srgbClr val="003300"/>
                </a:solidFill>
              </a:rPr>
              <a:t>     </a:t>
            </a:r>
            <a:r>
              <a:rPr sz="4000" spc="-5" dirty="0" smtClean="0">
                <a:solidFill>
                  <a:srgbClr val="003300"/>
                </a:solidFill>
              </a:rPr>
              <a:t>symbols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8400" y="2572698"/>
            <a:ext cx="7135495" cy="13452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7160" algn="l"/>
              </a:tabLst>
            </a:pPr>
            <a:endParaRPr sz="2800" dirty="0">
              <a:latin typeface="Tahoma"/>
              <a:cs typeface="Tahoma"/>
            </a:endParaRPr>
          </a:p>
          <a:p>
            <a:pPr marL="12065" marR="483870" algn="ctr">
              <a:lnSpc>
                <a:spcPts val="3020"/>
              </a:lnSpc>
              <a:spcBef>
                <a:spcPts val="720"/>
              </a:spcBef>
              <a:buClr>
                <a:srgbClr val="003366"/>
              </a:buClr>
              <a:buSzPct val="75000"/>
              <a:tabLst>
                <a:tab pos="355600" algn="l"/>
                <a:tab pos="356235" algn="l"/>
              </a:tabLst>
            </a:pPr>
            <a:r>
              <a:rPr lang="en-US" sz="2800" spc="-140" dirty="0" smtClean="0">
                <a:solidFill>
                  <a:srgbClr val="000066"/>
                </a:solidFill>
                <a:latin typeface="Tahoma"/>
                <a:cs typeface="Tahoma"/>
              </a:rPr>
              <a:t>    </a:t>
            </a:r>
            <a:r>
              <a:rPr sz="2800" spc="-140" dirty="0" smtClean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800" spc="-100" dirty="0" smtClean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0066"/>
                </a:solidFill>
                <a:latin typeface="Tahoma"/>
                <a:cs typeface="Tahoma"/>
              </a:rPr>
              <a:t>mat</a:t>
            </a:r>
            <a:r>
              <a:rPr sz="2800" dirty="0">
                <a:solidFill>
                  <a:srgbClr val="000066"/>
                </a:solidFill>
                <a:latin typeface="Tahoma"/>
                <a:cs typeface="Tahoma"/>
              </a:rPr>
              <a:t>e</a:t>
            </a:r>
            <a:r>
              <a:rPr sz="2800" spc="-35" dirty="0">
                <a:solidFill>
                  <a:srgbClr val="000066"/>
                </a:solidFill>
                <a:latin typeface="Tahoma"/>
                <a:cs typeface="Tahoma"/>
              </a:rPr>
              <a:t>r</a:t>
            </a:r>
            <a:r>
              <a:rPr sz="2800" spc="-50" dirty="0">
                <a:solidFill>
                  <a:srgbClr val="000066"/>
                </a:solidFill>
                <a:latin typeface="Tahoma"/>
                <a:cs typeface="Tahoma"/>
              </a:rPr>
              <a:t>n</a:t>
            </a:r>
            <a:r>
              <a:rPr sz="2800" spc="-60" dirty="0">
                <a:solidFill>
                  <a:srgbClr val="000066"/>
                </a:solidFill>
                <a:latin typeface="Tahoma"/>
                <a:cs typeface="Tahoma"/>
              </a:rPr>
              <a:t>ity</a:t>
            </a:r>
            <a:r>
              <a:rPr sz="2800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110" dirty="0">
                <a:solidFill>
                  <a:srgbClr val="000066"/>
                </a:solidFill>
                <a:latin typeface="Tahoma"/>
                <a:cs typeface="Tahoma"/>
              </a:rPr>
              <a:t>c</a:t>
            </a:r>
            <a:r>
              <a:rPr sz="2800" dirty="0">
                <a:solidFill>
                  <a:srgbClr val="000066"/>
                </a:solidFill>
                <a:latin typeface="Tahoma"/>
                <a:cs typeface="Tahoma"/>
              </a:rPr>
              <a:t>a</a:t>
            </a:r>
            <a:r>
              <a:rPr sz="2800" spc="5" dirty="0">
                <a:solidFill>
                  <a:srgbClr val="000066"/>
                </a:solidFill>
                <a:latin typeface="Tahoma"/>
                <a:cs typeface="Tahoma"/>
              </a:rPr>
              <a:t>r</a:t>
            </a:r>
            <a:r>
              <a:rPr sz="2800" spc="80" dirty="0">
                <a:solidFill>
                  <a:srgbClr val="000066"/>
                </a:solidFill>
                <a:latin typeface="Tahoma"/>
                <a:cs typeface="Tahoma"/>
              </a:rPr>
              <a:t>e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0066"/>
                </a:solidFill>
                <a:latin typeface="Tahoma"/>
                <a:cs typeface="Tahoma"/>
              </a:rPr>
              <a:t>i</a:t>
            </a:r>
            <a:r>
              <a:rPr sz="2800" spc="-160" dirty="0">
                <a:solidFill>
                  <a:srgbClr val="000066"/>
                </a:solidFill>
                <a:latin typeface="Tahoma"/>
                <a:cs typeface="Tahoma"/>
              </a:rPr>
              <a:t>t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000066"/>
                </a:solidFill>
                <a:latin typeface="Tahoma"/>
                <a:cs typeface="Tahoma"/>
              </a:rPr>
              <a:t>is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85" dirty="0">
                <a:solidFill>
                  <a:srgbClr val="000066"/>
                </a:solidFill>
                <a:latin typeface="Tahoma"/>
                <a:cs typeface="Tahoma"/>
              </a:rPr>
              <a:t>a</a:t>
            </a:r>
            <a:r>
              <a:rPr sz="2800" spc="40" dirty="0">
                <a:solidFill>
                  <a:srgbClr val="000066"/>
                </a:solidFill>
                <a:latin typeface="Tahoma"/>
                <a:cs typeface="Tahoma"/>
              </a:rPr>
              <a:t>l</a:t>
            </a:r>
            <a:r>
              <a:rPr sz="2800" spc="90" dirty="0">
                <a:solidFill>
                  <a:srgbClr val="000066"/>
                </a:solidFill>
                <a:latin typeface="Tahoma"/>
                <a:cs typeface="Tahoma"/>
              </a:rPr>
              <a:t>s</a:t>
            </a:r>
            <a:r>
              <a:rPr sz="2800" spc="30" dirty="0">
                <a:solidFill>
                  <a:srgbClr val="000066"/>
                </a:solidFill>
                <a:latin typeface="Tahoma"/>
                <a:cs typeface="Tahoma"/>
              </a:rPr>
              <a:t>o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0066"/>
                </a:solidFill>
                <a:latin typeface="Tahoma"/>
                <a:cs typeface="Tahoma"/>
              </a:rPr>
              <a:t>u</a:t>
            </a:r>
            <a:r>
              <a:rPr sz="2800" spc="105" dirty="0">
                <a:solidFill>
                  <a:srgbClr val="000066"/>
                </a:solidFill>
                <a:latin typeface="Tahoma"/>
                <a:cs typeface="Tahoma"/>
              </a:rPr>
              <a:t>s</a:t>
            </a:r>
            <a:r>
              <a:rPr sz="2800" spc="125" dirty="0">
                <a:solidFill>
                  <a:srgbClr val="000066"/>
                </a:solidFill>
                <a:latin typeface="Tahoma"/>
                <a:cs typeface="Tahoma"/>
              </a:rPr>
              <a:t>e</a:t>
            </a:r>
            <a:r>
              <a:rPr sz="2800" spc="5" dirty="0">
                <a:solidFill>
                  <a:srgbClr val="000066"/>
                </a:solidFill>
                <a:latin typeface="Tahoma"/>
                <a:cs typeface="Tahoma"/>
              </a:rPr>
              <a:t>d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spc="-65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8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lang="en-US" sz="2800" spc="-100" dirty="0" smtClean="0">
                <a:solidFill>
                  <a:srgbClr val="000066"/>
                </a:solidFill>
                <a:latin typeface="Tahoma"/>
                <a:cs typeface="Tahoma"/>
              </a:rPr>
              <a:t>  </a:t>
            </a:r>
            <a:r>
              <a:rPr sz="2800" spc="35" dirty="0" smtClean="0">
                <a:solidFill>
                  <a:srgbClr val="000066"/>
                </a:solidFill>
                <a:latin typeface="Tahoma"/>
                <a:cs typeface="Tahoma"/>
              </a:rPr>
              <a:t>m</a:t>
            </a:r>
            <a:r>
              <a:rPr sz="2800" spc="25" dirty="0" smtClean="0">
                <a:solidFill>
                  <a:srgbClr val="000066"/>
                </a:solidFill>
                <a:latin typeface="Tahoma"/>
                <a:cs typeface="Tahoma"/>
              </a:rPr>
              <a:t>e</a:t>
            </a:r>
            <a:r>
              <a:rPr sz="2800" spc="30" dirty="0" smtClean="0">
                <a:solidFill>
                  <a:srgbClr val="000066"/>
                </a:solidFill>
                <a:latin typeface="Tahoma"/>
                <a:cs typeface="Tahoma"/>
              </a:rPr>
              <a:t>an  </a:t>
            </a:r>
            <a:r>
              <a:rPr sz="2800" spc="-55" dirty="0">
                <a:solidFill>
                  <a:srgbClr val="000066"/>
                </a:solidFill>
                <a:latin typeface="Tahoma"/>
                <a:cs typeface="Tahoma"/>
              </a:rPr>
              <a:t>“trimester”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154" y="6268433"/>
            <a:ext cx="3943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600" y="42672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533400"/>
                </a:moveTo>
                <a:lnTo>
                  <a:pt x="304800" y="0"/>
                </a:lnTo>
                <a:lnTo>
                  <a:pt x="609600" y="533400"/>
                </a:lnTo>
                <a:lnTo>
                  <a:pt x="0" y="533400"/>
                </a:lnTo>
                <a:close/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542" y="908684"/>
            <a:ext cx="75203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 </a:t>
            </a:r>
            <a:r>
              <a:rPr spc="-5" dirty="0" smtClean="0"/>
              <a:t>The </a:t>
            </a:r>
            <a:r>
              <a:rPr dirty="0"/>
              <a:t>context </a:t>
            </a:r>
            <a:r>
              <a:rPr spc="-5" dirty="0"/>
              <a:t>indicates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meaning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819460"/>
            <a:ext cx="8077200" cy="898964"/>
          </a:xfrm>
          <a:prstGeom prst="rect">
            <a:avLst/>
          </a:prstGeom>
          <a:ln w="9144">
            <a:solidFill>
              <a:srgbClr val="00336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744220" algn="ctr">
              <a:lnSpc>
                <a:spcPct val="100000"/>
              </a:lnSpc>
              <a:spcBef>
                <a:spcPts val="290"/>
              </a:spcBef>
              <a:buSzPct val="75000"/>
              <a:tabLst>
                <a:tab pos="433705" algn="l"/>
                <a:tab pos="434340" algn="l"/>
              </a:tabLst>
            </a:pPr>
            <a:r>
              <a:rPr lang="en-US" sz="2800" spc="185" dirty="0" smtClean="0">
                <a:solidFill>
                  <a:srgbClr val="003366"/>
                </a:solidFill>
                <a:latin typeface="Tahoma"/>
                <a:cs typeface="Tahoma"/>
              </a:rPr>
              <a:t>      </a:t>
            </a:r>
            <a:r>
              <a:rPr sz="2800" spc="185" dirty="0" smtClean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800" spc="-10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Tahoma"/>
                <a:cs typeface="Tahoma"/>
              </a:rPr>
              <a:t>patient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003366"/>
                </a:solidFill>
                <a:latin typeface="Tahoma"/>
                <a:cs typeface="Tahoma"/>
              </a:rPr>
              <a:t>S.J.,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3366"/>
                </a:solidFill>
                <a:latin typeface="Tahoma"/>
                <a:cs typeface="Tahoma"/>
              </a:rPr>
              <a:t>24</a:t>
            </a:r>
            <a:r>
              <a:rPr sz="28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ahoma"/>
                <a:cs typeface="Tahoma"/>
              </a:rPr>
              <a:t>yo,♀</a:t>
            </a:r>
            <a:r>
              <a:rPr sz="28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003366"/>
                </a:solidFill>
                <a:latin typeface="Tahoma"/>
                <a:cs typeface="Tahoma"/>
              </a:rPr>
              <a:t>8</a:t>
            </a:r>
            <a:r>
              <a:rPr sz="28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003366"/>
                </a:solidFill>
                <a:latin typeface="Tahoma"/>
                <a:cs typeface="Tahoma"/>
              </a:rPr>
              <a:t>weeks</a:t>
            </a:r>
            <a:r>
              <a:rPr sz="2800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Tahoma"/>
                <a:cs typeface="Tahoma"/>
              </a:rPr>
              <a:t>gestation,</a:t>
            </a:r>
            <a:r>
              <a:rPr sz="28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spc="10" dirty="0" smtClean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2775" spc="15" baseline="25525" dirty="0" smtClean="0">
                <a:solidFill>
                  <a:srgbClr val="003366"/>
                </a:solidFill>
                <a:latin typeface="Tahoma"/>
                <a:cs typeface="Tahoma"/>
              </a:rPr>
              <a:t>st </a:t>
            </a:r>
            <a:r>
              <a:rPr sz="2775" spc="-839" baseline="2552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US" sz="2775" spc="-839" baseline="25525" dirty="0" smtClean="0">
                <a:solidFill>
                  <a:srgbClr val="003366"/>
                </a:solidFill>
                <a:latin typeface="Tahoma"/>
                <a:cs typeface="Tahoma"/>
              </a:rPr>
              <a:t>  </a:t>
            </a:r>
            <a:r>
              <a:rPr sz="2800" spc="15" dirty="0" smtClean="0">
                <a:solidFill>
                  <a:srgbClr val="003366"/>
                </a:solidFill>
                <a:latin typeface="Tahoma"/>
                <a:cs typeface="Tahoma"/>
              </a:rPr>
              <a:t>bleeding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154" y="6268433"/>
            <a:ext cx="3943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4161" y="2896361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381000"/>
                </a:moveTo>
                <a:lnTo>
                  <a:pt x="304800" y="0"/>
                </a:lnTo>
                <a:lnTo>
                  <a:pt x="609600" y="381000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45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647" y="1213300"/>
            <a:ext cx="5563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Suffix:</a:t>
            </a:r>
            <a:r>
              <a:rPr spc="-10" dirty="0"/>
              <a:t> </a:t>
            </a:r>
            <a:r>
              <a:rPr spc="-5" dirty="0"/>
              <a:t>Singular </a:t>
            </a:r>
            <a:r>
              <a:rPr dirty="0"/>
              <a:t>vs.</a:t>
            </a:r>
            <a:r>
              <a:rPr spc="-5" dirty="0"/>
              <a:t> Plural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1" y="2301219"/>
            <a:ext cx="3632200" cy="446468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n-US"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   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Singular</a:t>
            </a:r>
            <a:r>
              <a:rPr sz="2800" u="heavy" spc="-114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Suffixes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dirty="0">
                <a:solidFill>
                  <a:srgbClr val="FF3399"/>
                </a:solidFill>
                <a:latin typeface="Tahoma"/>
                <a:cs typeface="Tahoma"/>
              </a:rPr>
              <a:t>a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5"/>
              </a:spcBef>
              <a:buSzPct val="75000"/>
              <a:tabLst>
                <a:tab pos="756285" algn="l"/>
                <a:tab pos="756920" algn="l"/>
              </a:tabLst>
            </a:pPr>
            <a:r>
              <a:rPr sz="2400" spc="5" dirty="0">
                <a:solidFill>
                  <a:srgbClr val="003366"/>
                </a:solidFill>
                <a:latin typeface="Tahoma"/>
                <a:cs typeface="Tahoma"/>
              </a:rPr>
              <a:t>Vertebra,</a:t>
            </a:r>
            <a:r>
              <a:rPr sz="2400" spc="-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conjunctiva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20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spc="2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20" dirty="0">
                <a:solidFill>
                  <a:srgbClr val="FF3399"/>
                </a:solidFill>
                <a:latin typeface="Tahoma"/>
                <a:cs typeface="Tahoma"/>
              </a:rPr>
              <a:t>us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9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3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35" dirty="0" smtClean="0">
                <a:solidFill>
                  <a:srgbClr val="003366"/>
                </a:solidFill>
                <a:latin typeface="Tahoma"/>
                <a:cs typeface="Tahoma"/>
              </a:rPr>
              <a:t>Bacillus</a:t>
            </a:r>
            <a:r>
              <a:rPr sz="2400" spc="35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3366"/>
                </a:solidFill>
                <a:latin typeface="Tahoma"/>
                <a:cs typeface="Tahoma"/>
              </a:rPr>
              <a:t>bronchus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-35" dirty="0" smtClean="0">
                <a:solidFill>
                  <a:srgbClr val="FF3399"/>
                </a:solidFill>
                <a:latin typeface="Tahoma"/>
                <a:cs typeface="Tahoma"/>
              </a:rPr>
              <a:t>     </a:t>
            </a:r>
            <a:r>
              <a:rPr sz="2800" spc="-3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-35" dirty="0">
                <a:solidFill>
                  <a:srgbClr val="FF3399"/>
                </a:solidFill>
                <a:latin typeface="Tahoma"/>
                <a:cs typeface="Tahoma"/>
              </a:rPr>
              <a:t>um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0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10" dirty="0" smtClean="0">
                <a:solidFill>
                  <a:srgbClr val="003366"/>
                </a:solidFill>
                <a:latin typeface="Tahoma"/>
                <a:cs typeface="Tahoma"/>
              </a:rPr>
              <a:t>  </a:t>
            </a:r>
            <a:r>
              <a:rPr sz="2400" spc="10" dirty="0" smtClean="0">
                <a:solidFill>
                  <a:srgbClr val="003366"/>
                </a:solidFill>
                <a:latin typeface="Tahoma"/>
                <a:cs typeface="Tahoma"/>
              </a:rPr>
              <a:t>Bacterium</a:t>
            </a:r>
            <a:r>
              <a:rPr sz="2400" spc="10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Tahoma"/>
                <a:cs typeface="Tahoma"/>
              </a:rPr>
              <a:t>ilium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15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lang="en-US" sz="2800" spc="15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spc="1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15" dirty="0">
                <a:solidFill>
                  <a:srgbClr val="FF3399"/>
                </a:solidFill>
                <a:latin typeface="Tahoma"/>
                <a:cs typeface="Tahoma"/>
              </a:rPr>
              <a:t>is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5"/>
              </a:spcBef>
              <a:buSzPct val="75000"/>
              <a:tabLst>
                <a:tab pos="840105" algn="l"/>
                <a:tab pos="840740" algn="l"/>
              </a:tabLst>
            </a:pPr>
            <a:r>
              <a:rPr lang="en-US" sz="24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US" sz="2400" spc="40" dirty="0" smtClean="0">
                <a:solidFill>
                  <a:srgbClr val="003366"/>
                </a:solidFill>
                <a:latin typeface="Tahoma"/>
                <a:cs typeface="Tahoma"/>
              </a:rPr>
              <a:t>  </a:t>
            </a:r>
            <a:r>
              <a:rPr sz="2400" spc="40" dirty="0" smtClean="0">
                <a:solidFill>
                  <a:srgbClr val="003366"/>
                </a:solidFill>
                <a:latin typeface="Tahoma"/>
                <a:cs typeface="Tahoma"/>
              </a:rPr>
              <a:t>Testis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5429" y="2693413"/>
            <a:ext cx="3971290" cy="39852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u="heavy" spc="4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Plural</a:t>
            </a:r>
            <a:r>
              <a:rPr sz="2800" u="heavy" spc="-1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Suffixes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25" dirty="0" smtClean="0">
                <a:solidFill>
                  <a:srgbClr val="FF3399"/>
                </a:solidFill>
                <a:latin typeface="Tahoma"/>
                <a:cs typeface="Tahoma"/>
              </a:rPr>
              <a:t>   </a:t>
            </a:r>
            <a:r>
              <a:rPr sz="2800" spc="2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25" dirty="0">
                <a:solidFill>
                  <a:srgbClr val="FF3399"/>
                </a:solidFill>
                <a:latin typeface="Tahoma"/>
                <a:cs typeface="Tahoma"/>
              </a:rPr>
              <a:t>ae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0"/>
              </a:spcBef>
              <a:buSzPct val="75000"/>
              <a:tabLst>
                <a:tab pos="756285" algn="l"/>
                <a:tab pos="756920" algn="l"/>
              </a:tabLst>
            </a:pPr>
            <a:r>
              <a:rPr sz="2400" spc="10" dirty="0">
                <a:solidFill>
                  <a:srgbClr val="003366"/>
                </a:solidFill>
                <a:latin typeface="Tahoma"/>
                <a:cs typeface="Tahoma"/>
              </a:rPr>
              <a:t>Vertebrae,</a:t>
            </a:r>
            <a:r>
              <a:rPr sz="24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conjunctivae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-55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lang="en-US" sz="2800" spc="-55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spc="-5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-55" dirty="0">
                <a:solidFill>
                  <a:srgbClr val="FF3399"/>
                </a:solidFill>
                <a:latin typeface="Tahoma"/>
                <a:cs typeface="Tahoma"/>
              </a:rPr>
              <a:t>i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10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2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25" dirty="0" smtClean="0">
                <a:solidFill>
                  <a:srgbClr val="003366"/>
                </a:solidFill>
                <a:latin typeface="Tahoma"/>
                <a:cs typeface="Tahoma"/>
              </a:rPr>
              <a:t>Bacilli</a:t>
            </a:r>
            <a:r>
              <a:rPr sz="2400" spc="25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003366"/>
                </a:solidFill>
                <a:latin typeface="Tahoma"/>
                <a:cs typeface="Tahoma"/>
              </a:rPr>
              <a:t>bronchi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lang="en-US" sz="2800" spc="-5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spc="-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-5" dirty="0">
                <a:solidFill>
                  <a:srgbClr val="FF3399"/>
                </a:solidFill>
                <a:latin typeface="Tahoma"/>
                <a:cs typeface="Tahoma"/>
              </a:rPr>
              <a:t>a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0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20" dirty="0" smtClean="0">
                <a:solidFill>
                  <a:srgbClr val="003366"/>
                </a:solidFill>
                <a:latin typeface="Tahoma"/>
                <a:cs typeface="Tahoma"/>
              </a:rPr>
              <a:t>   </a:t>
            </a:r>
            <a:r>
              <a:rPr sz="2400" spc="20" dirty="0" smtClean="0">
                <a:solidFill>
                  <a:srgbClr val="003366"/>
                </a:solidFill>
                <a:latin typeface="Tahoma"/>
                <a:cs typeface="Tahoma"/>
              </a:rPr>
              <a:t>Bacteria</a:t>
            </a:r>
            <a:r>
              <a:rPr sz="2400" spc="20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003366"/>
                </a:solidFill>
                <a:latin typeface="Tahoma"/>
                <a:cs typeface="Tahoma"/>
              </a:rPr>
              <a:t>ilia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50" dirty="0" smtClean="0">
                <a:solidFill>
                  <a:srgbClr val="FF3399"/>
                </a:solidFill>
                <a:latin typeface="Tahoma"/>
                <a:cs typeface="Tahoma"/>
              </a:rPr>
              <a:t>     </a:t>
            </a:r>
            <a:r>
              <a:rPr sz="2800" spc="5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50" dirty="0">
                <a:solidFill>
                  <a:srgbClr val="FF3399"/>
                </a:solidFill>
                <a:latin typeface="Tahoma"/>
                <a:cs typeface="Tahoma"/>
              </a:rPr>
              <a:t>es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5"/>
              </a:spcBef>
              <a:buSzPct val="75000"/>
              <a:tabLst>
                <a:tab pos="756285" algn="l"/>
                <a:tab pos="756920" algn="l"/>
              </a:tabLst>
            </a:pPr>
            <a:r>
              <a:rPr sz="2400" spc="50" dirty="0">
                <a:solidFill>
                  <a:srgbClr val="003366"/>
                </a:solidFill>
                <a:latin typeface="Tahoma"/>
                <a:cs typeface="Tahoma"/>
              </a:rPr>
              <a:t>Testes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32495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647" y="1213300"/>
            <a:ext cx="5563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Suffix:</a:t>
            </a:r>
            <a:r>
              <a:rPr spc="-10" dirty="0"/>
              <a:t> </a:t>
            </a:r>
            <a:r>
              <a:rPr spc="-5" dirty="0"/>
              <a:t>Singular </a:t>
            </a:r>
            <a:r>
              <a:rPr dirty="0"/>
              <a:t>vs.</a:t>
            </a:r>
            <a:r>
              <a:rPr spc="-5" dirty="0"/>
              <a:t> Plural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1" y="2225019"/>
            <a:ext cx="3883660" cy="40184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80490" algn="ctr">
              <a:lnSpc>
                <a:spcPts val="3700"/>
              </a:lnSpc>
              <a:spcBef>
                <a:spcPts val="175"/>
              </a:spcBef>
            </a:pPr>
            <a:r>
              <a:rPr lang="en-US"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Singular</a:t>
            </a:r>
            <a:endParaRPr lang="en-US" sz="2800" u="heavy" spc="35" dirty="0" smtClean="0">
              <a:solidFill>
                <a:srgbClr val="003366"/>
              </a:solidFill>
              <a:uFill>
                <a:solidFill>
                  <a:srgbClr val="003366"/>
                </a:solidFill>
              </a:uFill>
              <a:latin typeface="Tahoma"/>
              <a:cs typeface="Tahoma"/>
            </a:endParaRPr>
          </a:p>
          <a:p>
            <a:pPr marL="12700" marR="1380490" algn="ctr">
              <a:lnSpc>
                <a:spcPts val="3700"/>
              </a:lnSpc>
              <a:spcBef>
                <a:spcPts val="175"/>
              </a:spcBef>
            </a:pPr>
            <a:r>
              <a:rPr sz="2800" spc="-15" dirty="0" smtClean="0">
                <a:solidFill>
                  <a:srgbClr val="FF3399"/>
                </a:solidFill>
                <a:latin typeface="Tahoma"/>
                <a:cs typeface="Tahoma"/>
              </a:rPr>
              <a:t>-on</a:t>
            </a:r>
            <a:endParaRPr sz="28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lang="en-US" sz="2400" spc="25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25" dirty="0" smtClean="0">
                <a:solidFill>
                  <a:srgbClr val="003366"/>
                </a:solidFill>
                <a:latin typeface="Tahoma"/>
                <a:cs typeface="Tahoma"/>
              </a:rPr>
              <a:t>Spermatozoon</a:t>
            </a:r>
            <a:r>
              <a:rPr sz="2400" spc="25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5" dirty="0" smtClean="0">
                <a:solidFill>
                  <a:srgbClr val="003366"/>
                </a:solidFill>
                <a:latin typeface="Tahoma"/>
                <a:cs typeface="Tahoma"/>
              </a:rPr>
              <a:t>ganglion</a:t>
            </a:r>
            <a:endParaRPr lang="en-US" sz="2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lang="en-US" sz="2800" spc="-10" dirty="0" smtClean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sz="2800" spc="-10" dirty="0" smtClean="0">
                <a:solidFill>
                  <a:srgbClr val="FF3399"/>
                </a:solidFill>
                <a:latin typeface="Tahoma"/>
                <a:cs typeface="Tahoma"/>
              </a:rPr>
              <a:t>-ma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9"/>
              </a:spcBef>
              <a:tabLst>
                <a:tab pos="756920" algn="l"/>
              </a:tabLst>
            </a:pPr>
            <a:r>
              <a:rPr lang="en-US" sz="2400" spc="35" dirty="0" smtClean="0">
                <a:solidFill>
                  <a:srgbClr val="003366"/>
                </a:solidFill>
                <a:latin typeface="Tahoma"/>
                <a:cs typeface="Tahoma"/>
              </a:rPr>
              <a:t>  </a:t>
            </a:r>
            <a:r>
              <a:rPr sz="2400" spc="35" dirty="0" smtClean="0">
                <a:solidFill>
                  <a:srgbClr val="003366"/>
                </a:solidFill>
                <a:latin typeface="Tahoma"/>
                <a:cs typeface="Tahoma"/>
              </a:rPr>
              <a:t>Carcinoma</a:t>
            </a:r>
            <a:r>
              <a:rPr sz="2400" spc="35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003366"/>
                </a:solidFill>
                <a:latin typeface="Tahoma"/>
                <a:cs typeface="Tahoma"/>
              </a:rPr>
              <a:t>lipoma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tabLst>
                <a:tab pos="355600" algn="l"/>
              </a:tabLst>
            </a:pPr>
            <a:r>
              <a:rPr lang="en-US" sz="2800" spc="50" dirty="0" smtClean="0">
                <a:solidFill>
                  <a:srgbClr val="FF3399"/>
                </a:solidFill>
                <a:latin typeface="Tahoma"/>
                <a:cs typeface="Tahoma"/>
              </a:rPr>
              <a:t>     </a:t>
            </a:r>
            <a:r>
              <a:rPr sz="2800" spc="5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50" dirty="0">
                <a:solidFill>
                  <a:srgbClr val="FF3399"/>
                </a:solidFill>
                <a:latin typeface="Tahoma"/>
                <a:cs typeface="Tahoma"/>
              </a:rPr>
              <a:t>sis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0"/>
              </a:spcBef>
              <a:tabLst>
                <a:tab pos="756920" algn="l"/>
              </a:tabLst>
            </a:pPr>
            <a:r>
              <a:rPr lang="en-US" sz="2400" spc="50" dirty="0" smtClean="0">
                <a:solidFill>
                  <a:srgbClr val="003366"/>
                </a:solidFill>
                <a:latin typeface="Tahoma"/>
                <a:cs typeface="Tahoma"/>
              </a:rPr>
              <a:t>   </a:t>
            </a:r>
            <a:r>
              <a:rPr sz="2400" spc="50" dirty="0" smtClean="0">
                <a:solidFill>
                  <a:srgbClr val="003366"/>
                </a:solidFill>
                <a:latin typeface="Tahoma"/>
                <a:cs typeface="Tahoma"/>
              </a:rPr>
              <a:t>Crisis</a:t>
            </a:r>
            <a:r>
              <a:rPr sz="2400" spc="50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003366"/>
                </a:solidFill>
                <a:latin typeface="Tahoma"/>
                <a:cs typeface="Tahoma"/>
              </a:rPr>
              <a:t>prognosis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buClr>
                <a:srgbClr val="003366"/>
              </a:buClr>
              <a:tabLst>
                <a:tab pos="355600" algn="l"/>
              </a:tabLst>
            </a:pPr>
            <a:r>
              <a:rPr lang="en-US" sz="2800" spc="-25" dirty="0" smtClean="0">
                <a:solidFill>
                  <a:srgbClr val="FF3399"/>
                </a:solidFill>
                <a:latin typeface="Tahoma"/>
                <a:cs typeface="Tahoma"/>
              </a:rPr>
              <a:t>     </a:t>
            </a:r>
            <a:r>
              <a:rPr sz="2800" spc="-2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-25" dirty="0">
                <a:solidFill>
                  <a:srgbClr val="FF3399"/>
                </a:solidFill>
                <a:latin typeface="Tahoma"/>
                <a:cs typeface="Tahoma"/>
              </a:rPr>
              <a:t>nx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5"/>
              </a:spcBef>
              <a:tabLst>
                <a:tab pos="756920" algn="l"/>
              </a:tabLst>
            </a:pPr>
            <a:r>
              <a:rPr lang="en-US" sz="2400" spc="10" dirty="0" smtClean="0">
                <a:solidFill>
                  <a:srgbClr val="003366"/>
                </a:solidFill>
                <a:latin typeface="Tahoma"/>
                <a:cs typeface="Tahoma"/>
              </a:rPr>
              <a:t>    </a:t>
            </a:r>
            <a:r>
              <a:rPr sz="2400" spc="10" dirty="0" smtClean="0">
                <a:solidFill>
                  <a:srgbClr val="003366"/>
                </a:solidFill>
                <a:latin typeface="Tahoma"/>
                <a:cs typeface="Tahoma"/>
              </a:rPr>
              <a:t>Larynx</a:t>
            </a:r>
            <a:r>
              <a:rPr sz="2400" spc="10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pharynx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5160" y="2224906"/>
            <a:ext cx="3939158" cy="4404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5270">
              <a:lnSpc>
                <a:spcPct val="110100"/>
              </a:lnSpc>
              <a:spcBef>
                <a:spcPts val="100"/>
              </a:spcBef>
            </a:pPr>
            <a:r>
              <a:rPr sz="2800" u="heavy" spc="4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Plural</a:t>
            </a:r>
            <a:r>
              <a:rPr sz="2800" u="heavy" spc="-15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Suffixes </a:t>
            </a:r>
            <a:r>
              <a:rPr lang="en-US"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    </a:t>
            </a:r>
            <a:r>
              <a:rPr sz="2800" spc="-5" dirty="0" smtClean="0">
                <a:solidFill>
                  <a:srgbClr val="FF3399"/>
                </a:solidFill>
                <a:latin typeface="Tahoma"/>
                <a:cs typeface="Tahoma"/>
              </a:rPr>
              <a:t>-a</a:t>
            </a:r>
            <a:r>
              <a:rPr lang="en-US" sz="24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150" dirty="0" smtClean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lang="en-US" sz="2400" spc="150" dirty="0" smtClean="0">
                <a:solidFill>
                  <a:srgbClr val="003366"/>
                </a:solidFill>
                <a:latin typeface="Tahoma"/>
                <a:cs typeface="Tahoma"/>
              </a:rPr>
              <a:t>  </a:t>
            </a:r>
            <a:r>
              <a:rPr sz="2400" spc="30" dirty="0" smtClean="0">
                <a:solidFill>
                  <a:srgbClr val="003366"/>
                </a:solidFill>
                <a:latin typeface="Tahoma"/>
                <a:cs typeface="Tahoma"/>
              </a:rPr>
              <a:t>Spermatozoa</a:t>
            </a:r>
            <a:r>
              <a:rPr sz="2400" spc="30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003366"/>
                </a:solidFill>
                <a:latin typeface="Tahoma"/>
                <a:cs typeface="Tahoma"/>
              </a:rPr>
              <a:t>ganglia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tabLst>
                <a:tab pos="355600" algn="l"/>
              </a:tabLst>
            </a:pPr>
            <a:r>
              <a:rPr lang="en-US" sz="2800" spc="-20" dirty="0" smtClean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sz="2800" spc="-2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-20" dirty="0">
                <a:solidFill>
                  <a:srgbClr val="FF3399"/>
                </a:solidFill>
                <a:latin typeface="Tahoma"/>
                <a:cs typeface="Tahoma"/>
              </a:rPr>
              <a:t>mata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10"/>
              </a:spcBef>
              <a:tabLst>
                <a:tab pos="756920" algn="l"/>
              </a:tabLst>
            </a:pPr>
            <a:r>
              <a:rPr sz="2400" spc="25" dirty="0">
                <a:solidFill>
                  <a:srgbClr val="003366"/>
                </a:solidFill>
                <a:latin typeface="Tahoma"/>
                <a:cs typeface="Tahoma"/>
              </a:rPr>
              <a:t>Carcinomata,</a:t>
            </a:r>
            <a:r>
              <a:rPr sz="24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lipomata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tabLst>
                <a:tab pos="355600" algn="l"/>
              </a:tabLst>
            </a:pPr>
            <a:r>
              <a:rPr lang="en-US" sz="2800" spc="75" dirty="0" smtClean="0">
                <a:solidFill>
                  <a:srgbClr val="FF3399"/>
                </a:solidFill>
                <a:latin typeface="Tahoma"/>
                <a:cs typeface="Tahoma"/>
              </a:rPr>
              <a:t>  </a:t>
            </a:r>
            <a:r>
              <a:rPr sz="2800" spc="7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75" dirty="0">
                <a:solidFill>
                  <a:srgbClr val="FF3399"/>
                </a:solidFill>
                <a:latin typeface="Tahoma"/>
                <a:cs typeface="Tahoma"/>
              </a:rPr>
              <a:t>ses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5"/>
              </a:spcBef>
              <a:tabLst>
                <a:tab pos="756920" algn="l"/>
              </a:tabLst>
            </a:pPr>
            <a:r>
              <a:rPr sz="2400" spc="65" dirty="0">
                <a:solidFill>
                  <a:srgbClr val="003366"/>
                </a:solidFill>
                <a:latin typeface="Tahoma"/>
                <a:cs typeface="Tahoma"/>
              </a:rPr>
              <a:t>Crises,</a:t>
            </a:r>
            <a:r>
              <a:rPr sz="2400" spc="-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003366"/>
                </a:solidFill>
                <a:latin typeface="Tahoma"/>
                <a:cs typeface="Tahoma"/>
              </a:rPr>
              <a:t>prognoses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3366"/>
              </a:buClr>
              <a:tabLst>
                <a:tab pos="355600" algn="l"/>
              </a:tabLst>
            </a:pPr>
            <a:r>
              <a:rPr lang="en-US" sz="2800" spc="40" dirty="0" smtClean="0">
                <a:solidFill>
                  <a:srgbClr val="FF3399"/>
                </a:solidFill>
                <a:latin typeface="Tahoma"/>
                <a:cs typeface="Tahoma"/>
              </a:rPr>
              <a:t>  </a:t>
            </a:r>
            <a:r>
              <a:rPr sz="2800" spc="4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40" dirty="0">
                <a:solidFill>
                  <a:srgbClr val="FF3399"/>
                </a:solidFill>
                <a:latin typeface="Tahoma"/>
                <a:cs typeface="Tahoma"/>
              </a:rPr>
              <a:t>ges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305"/>
              </a:spcBef>
              <a:tabLst>
                <a:tab pos="756920" algn="l"/>
              </a:tabLst>
            </a:pPr>
            <a:r>
              <a:rPr sz="2400" spc="30" dirty="0">
                <a:solidFill>
                  <a:srgbClr val="003366"/>
                </a:solidFill>
                <a:latin typeface="Tahoma"/>
                <a:cs typeface="Tahoma"/>
              </a:rPr>
              <a:t>Larynges,</a:t>
            </a:r>
            <a:r>
              <a:rPr sz="24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3366"/>
                </a:solidFill>
                <a:latin typeface="Tahoma"/>
                <a:cs typeface="Tahoma"/>
              </a:rPr>
              <a:t>pharynges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647" y="1213300"/>
            <a:ext cx="5563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Suffix:</a:t>
            </a:r>
            <a:r>
              <a:rPr spc="-10" dirty="0"/>
              <a:t> </a:t>
            </a:r>
            <a:r>
              <a:rPr spc="-5" dirty="0"/>
              <a:t>Singular </a:t>
            </a:r>
            <a:r>
              <a:rPr dirty="0"/>
              <a:t>vs.</a:t>
            </a:r>
            <a:r>
              <a:rPr spc="-5" dirty="0"/>
              <a:t> Plural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224936"/>
            <a:ext cx="3578860" cy="395108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    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u="heavy" spc="35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Singular</a:t>
            </a:r>
            <a:r>
              <a:rPr sz="2800" u="heavy" spc="-150" dirty="0" smtClean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Suffixes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5" dirty="0" smtClean="0">
                <a:solidFill>
                  <a:srgbClr val="FF3399"/>
                </a:solidFill>
                <a:latin typeface="Tahoma"/>
                <a:cs typeface="Tahoma"/>
              </a:rPr>
              <a:t>     </a:t>
            </a:r>
            <a:r>
              <a:rPr sz="2800" spc="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5" dirty="0">
                <a:solidFill>
                  <a:srgbClr val="FF3399"/>
                </a:solidFill>
                <a:latin typeface="Tahoma"/>
                <a:cs typeface="Tahoma"/>
              </a:rPr>
              <a:t>ex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590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dirty="0" smtClean="0">
                <a:solidFill>
                  <a:srgbClr val="003366"/>
                </a:solidFill>
                <a:latin typeface="Tahoma"/>
                <a:cs typeface="Tahoma"/>
              </a:rPr>
              <a:t>    </a:t>
            </a:r>
            <a:r>
              <a:rPr sz="2400" dirty="0" smtClean="0">
                <a:solidFill>
                  <a:srgbClr val="003366"/>
                </a:solidFill>
                <a:latin typeface="Tahoma"/>
                <a:cs typeface="Tahoma"/>
              </a:rPr>
              <a:t>cortex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-30" dirty="0">
                <a:solidFill>
                  <a:srgbClr val="FF3399"/>
                </a:solidFill>
                <a:latin typeface="Tahoma"/>
                <a:cs typeface="Tahoma"/>
              </a:rPr>
              <a:t> </a:t>
            </a:r>
            <a:r>
              <a:rPr lang="en-US" sz="2800" spc="-30" dirty="0" smtClean="0">
                <a:solidFill>
                  <a:srgbClr val="FF3399"/>
                </a:solidFill>
                <a:latin typeface="Tahoma"/>
                <a:cs typeface="Tahoma"/>
              </a:rPr>
              <a:t>     </a:t>
            </a:r>
            <a:r>
              <a:rPr sz="2800" spc="-3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-30" dirty="0">
                <a:solidFill>
                  <a:srgbClr val="FF3399"/>
                </a:solidFill>
                <a:latin typeface="Tahoma"/>
                <a:cs typeface="Tahoma"/>
              </a:rPr>
              <a:t>ix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595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25" dirty="0" smtClean="0">
                <a:solidFill>
                  <a:srgbClr val="003366"/>
                </a:solidFill>
                <a:latin typeface="Tahoma"/>
                <a:cs typeface="Tahoma"/>
              </a:rPr>
              <a:t>   </a:t>
            </a:r>
            <a:r>
              <a:rPr sz="2400" spc="25" dirty="0" smtClean="0">
                <a:solidFill>
                  <a:srgbClr val="003366"/>
                </a:solidFill>
                <a:latin typeface="Tahoma"/>
                <a:cs typeface="Tahoma"/>
              </a:rPr>
              <a:t>Appendix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5" dirty="0" smtClean="0">
                <a:solidFill>
                  <a:srgbClr val="FF3399"/>
                </a:solidFill>
                <a:latin typeface="Tahoma"/>
                <a:cs typeface="Tahoma"/>
              </a:rPr>
              <a:t>      </a:t>
            </a:r>
            <a:r>
              <a:rPr sz="2800" spc="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5" dirty="0">
                <a:solidFill>
                  <a:srgbClr val="FF3399"/>
                </a:solidFill>
                <a:latin typeface="Tahoma"/>
                <a:cs typeface="Tahoma"/>
              </a:rPr>
              <a:t>ax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590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-15" dirty="0" smtClean="0">
                <a:solidFill>
                  <a:srgbClr val="003366"/>
                </a:solidFill>
                <a:latin typeface="Tahoma"/>
                <a:cs typeface="Tahoma"/>
              </a:rPr>
              <a:t>   </a:t>
            </a:r>
            <a:r>
              <a:rPr sz="2400" spc="-15" dirty="0" smtClean="0">
                <a:solidFill>
                  <a:srgbClr val="003366"/>
                </a:solidFill>
                <a:latin typeface="Tahoma"/>
                <a:cs typeface="Tahoma"/>
              </a:rPr>
              <a:t>thorax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5429" y="2583751"/>
            <a:ext cx="2325370" cy="37234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u="heavy" spc="4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Plural</a:t>
            </a:r>
            <a:r>
              <a:rPr sz="2800" u="heavy" spc="-1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Suffixes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45" dirty="0" smtClean="0">
                <a:solidFill>
                  <a:srgbClr val="FF3399"/>
                </a:solidFill>
                <a:latin typeface="Tahoma"/>
                <a:cs typeface="Tahoma"/>
              </a:rPr>
              <a:t>   </a:t>
            </a:r>
            <a:r>
              <a:rPr sz="2800" spc="45" dirty="0" smtClean="0">
                <a:solidFill>
                  <a:srgbClr val="FF3399"/>
                </a:solidFill>
                <a:latin typeface="Tahoma"/>
                <a:cs typeface="Tahoma"/>
              </a:rPr>
              <a:t>-ices</a:t>
            </a:r>
            <a:r>
              <a:rPr lang="en-US" sz="2800" dirty="0">
                <a:latin typeface="Tahoma"/>
                <a:cs typeface="Tahoma"/>
              </a:rPr>
              <a:t> </a:t>
            </a:r>
            <a:r>
              <a:rPr lang="en-US" sz="2800" dirty="0" smtClean="0">
                <a:latin typeface="Tahoma"/>
                <a:cs typeface="Tahoma"/>
              </a:rPr>
              <a:t>     </a:t>
            </a:r>
            <a:r>
              <a:rPr sz="2400" spc="20" dirty="0" smtClean="0">
                <a:solidFill>
                  <a:srgbClr val="003366"/>
                </a:solidFill>
                <a:latin typeface="Tahoma"/>
                <a:cs typeface="Tahoma"/>
              </a:rPr>
              <a:t>cortices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45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spc="45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45" dirty="0">
                <a:solidFill>
                  <a:srgbClr val="FF3399"/>
                </a:solidFill>
                <a:latin typeface="Tahoma"/>
                <a:cs typeface="Tahoma"/>
              </a:rPr>
              <a:t>ices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595"/>
              </a:spcBef>
              <a:buSzPct val="75000"/>
              <a:tabLst>
                <a:tab pos="756285" algn="l"/>
                <a:tab pos="756920" algn="l"/>
              </a:tabLst>
            </a:pPr>
            <a:r>
              <a:rPr sz="2400" spc="25" dirty="0">
                <a:solidFill>
                  <a:srgbClr val="003366"/>
                </a:solidFill>
                <a:latin typeface="Tahoma"/>
                <a:cs typeface="Tahoma"/>
              </a:rPr>
              <a:t>ap</a:t>
            </a:r>
            <a:r>
              <a:rPr sz="2400" spc="20" dirty="0">
                <a:solidFill>
                  <a:srgbClr val="003366"/>
                </a:solidFill>
                <a:latin typeface="Tahoma"/>
                <a:cs typeface="Tahoma"/>
              </a:rPr>
              <a:t>pen</a:t>
            </a:r>
            <a:r>
              <a:rPr sz="2400" spc="15" dirty="0">
                <a:solidFill>
                  <a:srgbClr val="003366"/>
                </a:solidFill>
                <a:latin typeface="Tahoma"/>
                <a:cs typeface="Tahoma"/>
              </a:rPr>
              <a:t>d</a:t>
            </a:r>
            <a:r>
              <a:rPr sz="2400" spc="40" dirty="0">
                <a:solidFill>
                  <a:srgbClr val="003366"/>
                </a:solidFill>
                <a:latin typeface="Tahoma"/>
                <a:cs typeface="Tahoma"/>
              </a:rPr>
              <a:t>ic</a:t>
            </a:r>
            <a:r>
              <a:rPr sz="2400" spc="50" dirty="0">
                <a:solidFill>
                  <a:srgbClr val="003366"/>
                </a:solidFill>
                <a:latin typeface="Tahoma"/>
                <a:cs typeface="Tahoma"/>
              </a:rPr>
              <a:t>e</a:t>
            </a:r>
            <a:r>
              <a:rPr sz="2400" spc="125" dirty="0">
                <a:solidFill>
                  <a:srgbClr val="003366"/>
                </a:solidFill>
                <a:latin typeface="Tahoma"/>
                <a:cs typeface="Tahoma"/>
              </a:rPr>
              <a:t>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buClr>
                <a:srgbClr val="003366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2800" spc="70" dirty="0" smtClean="0">
                <a:solidFill>
                  <a:srgbClr val="FF3399"/>
                </a:solidFill>
                <a:latin typeface="Tahoma"/>
                <a:cs typeface="Tahoma"/>
              </a:rPr>
              <a:t>    </a:t>
            </a:r>
            <a:r>
              <a:rPr sz="2800" spc="70" dirty="0" smtClean="0">
                <a:solidFill>
                  <a:srgbClr val="FF3399"/>
                </a:solidFill>
                <a:latin typeface="Tahoma"/>
                <a:cs typeface="Tahoma"/>
              </a:rPr>
              <a:t>-</a:t>
            </a:r>
            <a:r>
              <a:rPr sz="2800" spc="70" dirty="0">
                <a:solidFill>
                  <a:srgbClr val="FF3399"/>
                </a:solidFill>
                <a:latin typeface="Tahoma"/>
                <a:cs typeface="Tahoma"/>
              </a:rPr>
              <a:t>aces</a:t>
            </a:r>
            <a:endParaRPr sz="2800" dirty="0">
              <a:latin typeface="Tahoma"/>
              <a:cs typeface="Tahoma"/>
            </a:endParaRPr>
          </a:p>
          <a:p>
            <a:pPr marL="469265" lvl="1">
              <a:lnSpc>
                <a:spcPct val="100000"/>
              </a:lnSpc>
              <a:spcBef>
                <a:spcPts val="590"/>
              </a:spcBef>
              <a:buSzPct val="75000"/>
              <a:tabLst>
                <a:tab pos="756285" algn="l"/>
                <a:tab pos="756920" algn="l"/>
              </a:tabLst>
            </a:pPr>
            <a:r>
              <a:rPr lang="en-US" sz="2400" spc="20" dirty="0" smtClean="0">
                <a:solidFill>
                  <a:srgbClr val="003366"/>
                </a:solidFill>
                <a:latin typeface="Tahoma"/>
                <a:cs typeface="Tahoma"/>
              </a:rPr>
              <a:t>        </a:t>
            </a:r>
            <a:r>
              <a:rPr sz="2400" spc="20" dirty="0" smtClean="0">
                <a:solidFill>
                  <a:srgbClr val="003366"/>
                </a:solidFill>
                <a:latin typeface="Tahoma"/>
                <a:cs typeface="Tahoma"/>
              </a:rPr>
              <a:t>thoraces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647" y="1213300"/>
            <a:ext cx="2263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Practice…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6" y="2315579"/>
            <a:ext cx="1906905" cy="402546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u="heavy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Singular: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60" dirty="0">
                <a:solidFill>
                  <a:srgbClr val="003366"/>
                </a:solidFill>
                <a:latin typeface="Tahoma"/>
                <a:cs typeface="Tahoma"/>
              </a:rPr>
              <a:t>Sarcoma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45" dirty="0">
                <a:solidFill>
                  <a:srgbClr val="003366"/>
                </a:solidFill>
                <a:latin typeface="Tahoma"/>
                <a:cs typeface="Tahoma"/>
              </a:rPr>
              <a:t>Diagnosis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55" dirty="0">
                <a:solidFill>
                  <a:srgbClr val="003366"/>
                </a:solidFill>
                <a:latin typeface="Tahoma"/>
                <a:cs typeface="Tahoma"/>
              </a:rPr>
              <a:t>Phalanx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105" dirty="0">
                <a:solidFill>
                  <a:srgbClr val="003366"/>
                </a:solidFill>
                <a:latin typeface="Tahoma"/>
                <a:cs typeface="Tahoma"/>
              </a:rPr>
              <a:t>Coccus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55" dirty="0">
                <a:solidFill>
                  <a:srgbClr val="003366"/>
                </a:solidFill>
                <a:latin typeface="Tahoma"/>
                <a:cs typeface="Tahoma"/>
              </a:rPr>
              <a:t>Calcaneum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15" dirty="0">
                <a:solidFill>
                  <a:srgbClr val="003366"/>
                </a:solidFill>
                <a:latin typeface="Tahoma"/>
                <a:cs typeface="Tahoma"/>
              </a:rPr>
              <a:t>Vertex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45" dirty="0">
                <a:solidFill>
                  <a:srgbClr val="003366"/>
                </a:solidFill>
                <a:latin typeface="Tahoma"/>
                <a:cs typeface="Tahoma"/>
              </a:rPr>
              <a:t>Cervix</a:t>
            </a:r>
            <a:endParaRPr sz="24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003366"/>
                </a:solidFill>
                <a:latin typeface="Tahoma"/>
                <a:cs typeface="Tahoma"/>
              </a:rPr>
              <a:t>thorax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0650" y="2388234"/>
            <a:ext cx="88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8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P</a:t>
            </a:r>
            <a:r>
              <a:rPr sz="2400" u="heavy" spc="6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l</a:t>
            </a:r>
            <a:r>
              <a:rPr sz="2400" u="heavy" spc="-4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ural: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840606" y="2753542"/>
            <a:ext cx="1842770" cy="3580467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40" dirty="0"/>
              <a:t>Sarcomata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55" dirty="0"/>
              <a:t>Diagnoses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60" dirty="0"/>
              <a:t>Phalanges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95" dirty="0"/>
              <a:t>Cocci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75" dirty="0"/>
              <a:t>Calcanea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35" dirty="0"/>
              <a:t>Vertices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70" dirty="0"/>
              <a:t>Cervices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20" dirty="0"/>
              <a:t>thoraces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5250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5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6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666</Words>
  <Application>Microsoft Office PowerPoint</Application>
  <PresentationFormat>عرض على الشاشة (3:4)‏</PresentationFormat>
  <Paragraphs>173</Paragraphs>
  <Slides>34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10</vt:i4>
      </vt:variant>
      <vt:variant>
        <vt:lpstr>عناوين الشرائح</vt:lpstr>
      </vt:variant>
      <vt:variant>
        <vt:i4>34</vt:i4>
      </vt:variant>
    </vt:vector>
  </HeadingPairs>
  <TitlesOfParts>
    <vt:vector size="4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Lecture 2 Medical Terminology Dr.Zainab Ali hussein MBCHB , F.I.C.M.S Path</vt:lpstr>
      <vt:lpstr>Medical Terms</vt:lpstr>
      <vt:lpstr>Medical Terms</vt:lpstr>
      <vt:lpstr>Suffix: Singular vs. Plural</vt:lpstr>
      <vt:lpstr>Suffix: Singular vs. Plural</vt:lpstr>
      <vt:lpstr>Suffix: Singular vs. Plural</vt:lpstr>
      <vt:lpstr>Practice…</vt:lpstr>
      <vt:lpstr>عرض تقديمي في PowerPoint</vt:lpstr>
      <vt:lpstr>عرض تقديمي في PowerPoint</vt:lpstr>
      <vt:lpstr>عرض تقديمي في PowerPoint</vt:lpstr>
      <vt:lpstr>Megal/o = Enlarged, Large</vt:lpstr>
      <vt:lpstr>Dermat/o = Skin</vt:lpstr>
      <vt:lpstr>-itis = Inflammation</vt:lpstr>
      <vt:lpstr>-osis = Condition, Status, Process</vt:lpstr>
      <vt:lpstr>Prefix</vt:lpstr>
      <vt:lpstr>Prefix</vt:lpstr>
      <vt:lpstr>Acr/o = Extremities</vt:lpstr>
      <vt:lpstr>Cyan/o = Blue, Blueness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Abbreviations &amp; symbols</vt:lpstr>
      <vt:lpstr>Using Abbreviations</vt:lpstr>
      <vt:lpstr>عرض تقديمي في PowerPoint</vt:lpstr>
      <vt:lpstr>       Abbreviations &amp;      symbols</vt:lpstr>
      <vt:lpstr> The context indicates the meaning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Lecture PowerPoint</dc:title>
  <dc:creator>Joel Gluck</dc:creator>
  <cp:lastModifiedBy>Lenovo</cp:lastModifiedBy>
  <cp:revision>39</cp:revision>
  <dcterms:created xsi:type="dcterms:W3CDTF">2023-03-31T22:39:48Z</dcterms:created>
  <dcterms:modified xsi:type="dcterms:W3CDTF">2024-04-26T22:10:59Z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2017-01-25T00:00:00Z</vt:filetime>
  </property>
  <property fmtid="{D5CDD505-2E9C-101B-9397-08002B2CF9AE}" pid="3" name="Creator">
    <vt:lpwstr>http://www.convertapi.com                               </vt:lpwstr>
  </property>
  <property fmtid="{D5CDD505-2E9C-101B-9397-08002B2CF9AE}" pid="4" name="LastSaved">
    <vt:filetime>2023-03-31T00:00:00Z</vt:filetime>
  </property>
</Properties>
</file>