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65" r:id="rId5"/>
    <p:sldId id="310" r:id="rId6"/>
    <p:sldId id="311" r:id="rId7"/>
    <p:sldId id="319" r:id="rId8"/>
    <p:sldId id="315" r:id="rId9"/>
    <p:sldId id="275" r:id="rId10"/>
    <p:sldId id="320" r:id="rId11"/>
    <p:sldId id="314" r:id="rId12"/>
    <p:sldId id="317" r:id="rId13"/>
    <p:sldId id="318" r:id="rId14"/>
    <p:sldId id="316" r:id="rId15"/>
    <p:sldId id="312" r:id="rId16"/>
    <p:sldId id="271" r:id="rId17"/>
    <p:sldId id="309" r:id="rId18"/>
    <p:sldId id="297" r:id="rId19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6509" autoAdjust="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08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cs typeface="+mj-cs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7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701E96AD-4579-453A-A2B1-75DFE83DBBC0}" type="uaqdatetime1">
              <a:rPr lang="ar-SA" smtClean="0">
                <a:cs typeface="+mj-cs"/>
              </a:rPr>
              <a:pPr algn="l" rtl="1"/>
              <a:t>06/10/1445</a:t>
            </a:fld>
            <a:endParaRPr lang="ar-SA" dirty="0">
              <a:cs typeface="+mj-cs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0892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cs typeface="+mj-cs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7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78FE58C-C1A6-4C4C-90C2-B7F5B0504B2D}" type="slidenum">
              <a:rPr lang="ar-SA" smtClean="0">
                <a:cs typeface="+mj-cs"/>
              </a:rPr>
              <a:pPr algn="l" rtl="1"/>
              <a:t>‹#›</a:t>
            </a:fld>
            <a:endParaRPr lang="ar-SA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089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cs typeface="+mj-cs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725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cs typeface="+mj-cs"/>
              </a:defRPr>
            </a:lvl1pPr>
          </a:lstStyle>
          <a:p>
            <a:fld id="{3EDD0E74-44EF-4358-8A83-710B04B0A8B9}" type="uaqdatetime1">
              <a:rPr lang="ar-SA" noProof="0" smtClean="0"/>
              <a:pPr/>
              <a:t>06/10/1445</a:t>
            </a:fld>
            <a:endParaRPr lang="ar-SA" noProof="0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0895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cs typeface="+mj-cs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72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cs typeface="+mj-cs"/>
              </a:defRPr>
            </a:lvl1pPr>
          </a:lstStyle>
          <a:p>
            <a:fld id="{810E1E9A-E921-4174-A0FC-51868D7AC568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j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6758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1" anchor="b"/>
          <a:lstStyle>
            <a:lvl1pPr algn="ctr" rtl="1">
              <a:defRPr sz="60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1"/>
          <a:lstStyle>
            <a:lvl1pPr marL="0" indent="0" algn="ctr" rtl="1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7200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17D81A1-1285-475E-AB17-FA619CF46948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841248" y="1825625"/>
            <a:ext cx="9791700" cy="4351338"/>
          </a:xfrm>
        </p:spPr>
        <p:txBody>
          <a:bodyPr vert="eaVert" rtlCol="1"/>
          <a:lstStyle/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B76FAA46-EF14-405E-88F2-951D27EDA1E5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 flipV="1">
            <a:off x="853127" y="365125"/>
            <a:ext cx="2628900" cy="5811838"/>
          </a:xfrm>
        </p:spPr>
        <p:txBody>
          <a:bodyPr vert="eaVert"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3629438" y="365125"/>
            <a:ext cx="7010400" cy="5811838"/>
          </a:xfrm>
        </p:spPr>
        <p:txBody>
          <a:bodyPr vert="eaVert" rtlCol="1"/>
          <a:lstStyle/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5FE58AF-FD7A-421E-9EE4-3B74C59A475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_1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العنوان 1"/>
          <p:cNvSpPr>
            <a:spLocks noGrp="1"/>
          </p:cNvSpPr>
          <p:nvPr>
            <p:ph type="title"/>
          </p:nvPr>
        </p:nvSpPr>
        <p:spPr>
          <a:xfrm>
            <a:off x="6710555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858435" y="987425"/>
            <a:ext cx="5678424" cy="4873625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8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10555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6E7BE25D-E585-4A6C-9A87-287F66850720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9029700" cy="1325563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1248" y="1825625"/>
            <a:ext cx="9791700" cy="4351338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6CD42C3-8EA9-4710-9ED6-CA0E8E40EA9C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645152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1248" y="6355080"/>
            <a:ext cx="3276600" cy="392449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41248" y="1709738"/>
            <a:ext cx="10105791" cy="2862262"/>
          </a:xfrm>
        </p:spPr>
        <p:txBody>
          <a:bodyPr rtlCol="1" anchor="b"/>
          <a:lstStyle>
            <a:lvl1pPr algn="r" rtl="1">
              <a:defRPr sz="60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41248" y="4589463"/>
            <a:ext cx="10105791" cy="1500187"/>
          </a:xfrm>
        </p:spPr>
        <p:txBody>
          <a:bodyPr rtlCol="1"/>
          <a:lstStyle>
            <a:lvl1pPr marL="0" indent="0" algn="r" rtl="1">
              <a:buNone/>
              <a:defRPr sz="2400"/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18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/>
          <a:p>
            <a:pPr rtl="1"/>
            <a:fld id="{5FBC32AB-0BC9-4F28-AA69-6F5528CD3AEE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9029700" cy="1325563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863395" y="1825625"/>
            <a:ext cx="4754880" cy="4351338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841248" y="1825625"/>
            <a:ext cx="4754880" cy="4351338"/>
          </a:xfrm>
        </p:spPr>
        <p:txBody>
          <a:bodyPr rtlCol="1"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074152" y="6356350"/>
            <a:ext cx="25527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CEBAE32E-0382-4A95-A4F8-7625ECC804F6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53107" y="274638"/>
            <a:ext cx="9023350" cy="1143000"/>
          </a:xfrm>
        </p:spPr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865734" y="1489075"/>
            <a:ext cx="4754880" cy="641350"/>
          </a:xfrm>
          <a:noFill/>
          <a:ln>
            <a:noFill/>
          </a:ln>
        </p:spPr>
        <p:txBody>
          <a:bodyPr rtlCol="1" anchor="b"/>
          <a:lstStyle>
            <a:lvl1pPr marL="0" indent="0" algn="r" rtl="1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865734" y="2193925"/>
            <a:ext cx="4754880" cy="3978275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854118" y="1489075"/>
            <a:ext cx="4754880" cy="641350"/>
          </a:xfrm>
          <a:noFill/>
          <a:ln>
            <a:noFill/>
          </a:ln>
        </p:spPr>
        <p:txBody>
          <a:bodyPr rtlCol="1" anchor="b"/>
          <a:lstStyle>
            <a:lvl1pPr marL="0" indent="0" algn="r" rtl="1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dirty="0" smtClean="0"/>
              <a:t>انقر لتحرير أنماط النص الرئيسي</a:t>
            </a:r>
            <a:endParaRPr lang="ar-SA" noProof="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854118" y="2193925"/>
            <a:ext cx="4754880" cy="3978275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FC4F3D4-B874-482B-8D08-527B73A95706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5C389B78-5342-4409-B8D5-2FA9239C1FD4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A325B388-F510-4598-8513-06F9E5DF95F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41248" y="6356350"/>
            <a:ext cx="3276600" cy="365125"/>
          </a:xfrm>
        </p:spPr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6700618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8435" y="987425"/>
            <a:ext cx="5676483" cy="4873625"/>
          </a:xfrm>
        </p:spPr>
        <p:txBody>
          <a:bodyPr rtlCol="1"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8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453CFB7D-07AA-4D7C-BB48-6C7EBB28E04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العنوان 1"/>
          <p:cNvSpPr>
            <a:spLocks noGrp="1"/>
          </p:cNvSpPr>
          <p:nvPr>
            <p:ph type="title"/>
          </p:nvPr>
        </p:nvSpPr>
        <p:spPr>
          <a:xfrm>
            <a:off x="6700617" y="457200"/>
            <a:ext cx="3932237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868378" y="987425"/>
            <a:ext cx="5678424" cy="4873625"/>
          </a:xfrm>
        </p:spPr>
        <p:txBody>
          <a:bodyPr rtlCol="1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8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7" y="2101850"/>
            <a:ext cx="3932237" cy="3759200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24CE051-4017-4261-93E1-AC1B45C3F519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1B7BAC7-FE87-40F6-AA24-4F4685D1B022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 dirty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0772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fld id="{EA4EB3B4-5EF5-4D1F-BAB2-E445F544AD94}" type="uaqdatetime1">
              <a:rPr lang="ar-SA" noProof="0" smtClean="0"/>
              <a:t>06/10/1445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r>
              <a:rPr lang="ar-SA" noProof="0" dirty="0" smtClean="0"/>
              <a:t>إضافة تذييل</a:t>
            </a:r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defRPr>
            </a:lvl1pPr>
          </a:lstStyle>
          <a:p>
            <a:fld id="{71B7BAC7-FE87-40F6-AA24-4F4685D1B022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j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j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j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j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412125" y="695459"/>
            <a:ext cx="9800822" cy="5331853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8000" b="1" dirty="0" smtClean="0"/>
              <a:t>Medical Terminology</a:t>
            </a:r>
            <a:br>
              <a:rPr lang="en-US" sz="8000" b="1" dirty="0" smtClean="0"/>
            </a:br>
            <a:r>
              <a:rPr lang="en-US" sz="8000" b="1" dirty="0" smtClean="0"/>
              <a:t>   </a:t>
            </a:r>
            <a:r>
              <a:rPr lang="en-US" sz="5300" b="1" dirty="0" smtClean="0"/>
              <a:t>Digestive System</a:t>
            </a:r>
            <a:br>
              <a:rPr lang="en-US" sz="5300" b="1" dirty="0" smtClean="0"/>
            </a:br>
            <a:r>
              <a:rPr lang="en-US" sz="5300" b="1" dirty="0"/>
              <a:t> </a:t>
            </a:r>
            <a:r>
              <a:rPr lang="en-US" sz="5300" b="1" dirty="0" smtClean="0"/>
              <a:t>          </a:t>
            </a:r>
            <a:r>
              <a:rPr lang="en-US" sz="5300" b="1" dirty="0" err="1" smtClean="0"/>
              <a:t>lec</a:t>
            </a:r>
            <a:r>
              <a:rPr lang="en-US" sz="5300" b="1" dirty="0" smtClean="0"/>
              <a:t>. 5</a:t>
            </a:r>
            <a:r>
              <a:rPr lang="ar-IQ" sz="4400" b="1" dirty="0" smtClean="0"/>
              <a:t/>
            </a:r>
            <a:br>
              <a:rPr lang="ar-IQ" sz="4400" b="1" dirty="0" smtClean="0"/>
            </a:br>
            <a:r>
              <a:rPr lang="ar-IQ" sz="7200" dirty="0"/>
              <a:t/>
            </a:r>
            <a:br>
              <a:rPr lang="ar-IQ" sz="7200" dirty="0"/>
            </a:br>
            <a:r>
              <a:rPr lang="en-US" sz="7200" dirty="0" smtClean="0"/>
              <a:t>  </a:t>
            </a:r>
            <a:r>
              <a:rPr lang="en-US" sz="4400" b="1" dirty="0" smtClean="0">
                <a:solidFill>
                  <a:srgbClr val="C00000"/>
                </a:solidFill>
              </a:rPr>
              <a:t>Dr. </a:t>
            </a:r>
            <a:r>
              <a:rPr lang="en-US" sz="4400" b="1" dirty="0" err="1" smtClean="0">
                <a:solidFill>
                  <a:srgbClr val="C00000"/>
                </a:solidFill>
              </a:rPr>
              <a:t>Lamees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Abd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ALRaheem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        </a:t>
            </a:r>
            <a:r>
              <a:rPr lang="en-US" sz="4000" b="1" dirty="0" smtClean="0">
                <a:solidFill>
                  <a:srgbClr val="C00000"/>
                </a:solidFill>
              </a:rPr>
              <a:t>M.B.CH.B   F.I.C.M.S path.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ar-SA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7" y="334852"/>
            <a:ext cx="11456272" cy="625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5" y="231820"/>
            <a:ext cx="11539471" cy="63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5B9BD5">
                    <a:lumMod val="75000"/>
                  </a:srgbClr>
                </a:solidFill>
              </a:rPr>
              <a:t>NEW </a:t>
            </a:r>
            <a:r>
              <a:rPr lang="en-US" sz="3200" b="1" dirty="0" smtClean="0">
                <a:solidFill>
                  <a:srgbClr val="5B9BD5">
                    <a:lumMod val="75000"/>
                  </a:srgbClr>
                </a:solidFill>
              </a:rPr>
              <a:t>suffix: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644256"/>
              </p:ext>
            </p:extLst>
          </p:nvPr>
        </p:nvGraphicFramePr>
        <p:xfrm>
          <a:off x="734097" y="1825625"/>
          <a:ext cx="10547798" cy="450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445"/>
                <a:gridCol w="3161723"/>
                <a:gridCol w="5373630"/>
              </a:tblGrid>
              <a:tr h="694546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Suffix</a:t>
                      </a:r>
                      <a:r>
                        <a:rPr lang="en-US" sz="2800" baseline="0" dirty="0" smtClean="0"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Meaning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Word analysis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262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emesis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Vomit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Hyper / emesis: excessive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vomitting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31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megaly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enlargment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Hepato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megaly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enlargment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of the liver</a:t>
                      </a:r>
                    </a:p>
                  </a:txBody>
                  <a:tcPr/>
                </a:tc>
              </a:tr>
              <a:tr h="89873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pepsia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digestion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Dys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pepsia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epigastric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discomfort felt</a:t>
                      </a:r>
                    </a:p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after eating; also called indigestion.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83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phagia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Swallowing/eating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Dys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phagia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: difficulty in swallowing</a:t>
                      </a:r>
                    </a:p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phagia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inability to swallowing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2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9549" y="193183"/>
            <a:ext cx="9291399" cy="131364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Terms: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453691"/>
              </p:ext>
            </p:extLst>
          </p:nvPr>
        </p:nvGraphicFramePr>
        <p:xfrm>
          <a:off x="566670" y="1378037"/>
          <a:ext cx="10805375" cy="4001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213"/>
                <a:gridCol w="7361162"/>
              </a:tblGrid>
              <a:tr h="61176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Terms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Definition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9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anorexia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-loss of appetite.</a:t>
                      </a:r>
                    </a:p>
                    <a:p>
                      <a:pPr algn="l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9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ascities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-accumulation of serous fluid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the abdomen.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9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cirrhosis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-chronic, irreversible, degenerative changes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liver.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76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hematemesis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vomitting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of blood.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76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diarrhea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-abnormal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frequant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bowel motion.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3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54" y="365125"/>
            <a:ext cx="9111094" cy="1077309"/>
          </a:xfrm>
        </p:spPr>
        <p:txBody>
          <a:bodyPr/>
          <a:lstStyle/>
          <a:p>
            <a:pPr algn="l"/>
            <a:r>
              <a:rPr lang="en-US" b="1" dirty="0"/>
              <a:t>Abbreviations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829367"/>
              </p:ext>
            </p:extLst>
          </p:nvPr>
        </p:nvGraphicFramePr>
        <p:xfrm>
          <a:off x="734097" y="1506826"/>
          <a:ext cx="10341734" cy="4276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694"/>
                <a:gridCol w="7540040"/>
              </a:tblGrid>
              <a:tr h="5926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Abbreviation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6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GB.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Gallbladder </a:t>
                      </a:r>
                    </a:p>
                  </a:txBody>
                  <a:tcPr/>
                </a:tc>
              </a:tr>
              <a:tr h="5926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IBS.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irritable bowel syndrome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6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HAV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hepatitis A virus</a:t>
                      </a:r>
                    </a:p>
                  </a:txBody>
                  <a:tcPr/>
                </a:tc>
              </a:tr>
              <a:tr h="7206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hepatitis B virus</a:t>
                      </a:r>
                    </a:p>
                  </a:txBody>
                  <a:tcPr/>
                </a:tc>
              </a:tr>
              <a:tr h="5926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HCV.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hepatitis C virus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6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GERD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gastroesophageal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reflux disease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30"/>
            <a:ext cx="12192000" cy="6780055"/>
          </a:xfrm>
        </p:spPr>
      </p:pic>
    </p:spTree>
    <p:extLst>
      <p:ext uri="{BB962C8B-B14F-4D97-AF65-F5344CB8AC3E}">
        <p14:creationId xmlns:p14="http://schemas.microsoft.com/office/powerpoint/2010/main" val="7078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Major </a:t>
            </a:r>
            <a:r>
              <a:rPr lang="en-US" sz="3600" b="1" dirty="0"/>
              <a:t>Organs of the Digestive System</a:t>
            </a:r>
            <a:br>
              <a:rPr lang="en-US" sz="3600" b="1" dirty="0"/>
            </a:br>
            <a:r>
              <a:rPr lang="en-US" sz="1400" dirty="0" smtClean="0"/>
              <a:t>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6975" y="1584100"/>
            <a:ext cx="10380371" cy="497124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digestive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system, also called the gastrointestinal (GI) system, consists of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digestive tube called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GI tract,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starts at the mouth and ends at the anus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mouth</a:t>
            </a:r>
          </a:p>
          <a:p>
            <a:pPr marL="0" indent="0" algn="l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pharynx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esophagus</a:t>
            </a:r>
          </a:p>
          <a:p>
            <a:pPr marL="0" indent="0" algn="l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stomach</a:t>
            </a:r>
          </a:p>
          <a:p>
            <a:pPr marL="0" indent="0" algn="l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small intestine</a:t>
            </a:r>
          </a:p>
          <a:p>
            <a:pPr marL="0" indent="0" algn="l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large intestine</a:t>
            </a:r>
          </a:p>
          <a:p>
            <a:pPr marL="0" indent="0" algn="l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rectum</a:t>
            </a:r>
          </a:p>
          <a:p>
            <a:pPr marL="0" indent="0" algn="l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19" y="2386566"/>
            <a:ext cx="5626993" cy="42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Roots related to </a:t>
            </a:r>
            <a:r>
              <a:rPr lang="en-US" sz="3600" b="1" dirty="0" smtClean="0"/>
              <a:t>mouth :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042346"/>
              </p:ext>
            </p:extLst>
          </p:nvPr>
        </p:nvGraphicFramePr>
        <p:xfrm>
          <a:off x="811369" y="1611279"/>
          <a:ext cx="10187186" cy="4931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234"/>
                <a:gridCol w="1902665"/>
                <a:gridCol w="6252287"/>
              </a:tblGrid>
              <a:tr h="73261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Element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Meaning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+mj-lt"/>
                          <a:cs typeface="Times New Roman" pitchFamily="18" charset="0"/>
                        </a:rPr>
                        <a:t>Word analysis</a:t>
                      </a:r>
                      <a:endParaRPr lang="en-US" sz="2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657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gloss/o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Tongue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gloss/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ectomy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: removal of all or</a:t>
                      </a:r>
                    </a:p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part of the tongue.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0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bucc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  <a:p>
                      <a:pPr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cheek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bucc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/al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: pertaining to the cheek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0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Or /o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mouth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Or/al : pertaining to the mouth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0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Stomat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/o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mouth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Stomat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itis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: inflammation of the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outh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0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Labi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lip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Labi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/al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: pertaining to the lips.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8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6" y="476518"/>
            <a:ext cx="11552879" cy="607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3" y="450761"/>
            <a:ext cx="5666703" cy="629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7" y="450761"/>
            <a:ext cx="5602310" cy="61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COMMON DISORDERS AND PROCEDURES</a:t>
            </a:r>
            <a:br>
              <a:rPr lang="en-US" sz="3600" b="1" dirty="0"/>
            </a:br>
            <a:r>
              <a:rPr lang="en-US" sz="3600" b="1" dirty="0"/>
              <a:t>ASSOCIATED WITH THE DIGESTIVE </a:t>
            </a:r>
            <a:r>
              <a:rPr lang="en-US" sz="3600" b="1" dirty="0" smtClean="0"/>
              <a:t>SYSTEM :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27894"/>
              </p:ext>
            </p:extLst>
          </p:nvPr>
        </p:nvGraphicFramePr>
        <p:xfrm>
          <a:off x="824248" y="1751525"/>
          <a:ext cx="10844011" cy="435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248"/>
                <a:gridCol w="7387763"/>
              </a:tblGrid>
              <a:tr h="766659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Term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definition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6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cholecystectomy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excision of the gallbladder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6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Gastritis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inflammation of the stomach.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617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duodenitis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inflammation of the duodenum</a:t>
                      </a:r>
                    </a:p>
                    <a:p>
                      <a:pPr algn="l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6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appendectomy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Excision of the appendix.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6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Colostomy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Surgical creation of an opening between the colon and abdominal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wall.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6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Colitis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Inflammation of the colon.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9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502276"/>
            <a:ext cx="10921285" cy="5975797"/>
          </a:xfrm>
        </p:spPr>
      </p:pic>
    </p:spTree>
    <p:extLst>
      <p:ext uri="{BB962C8B-B14F-4D97-AF65-F5344CB8AC3E}">
        <p14:creationId xmlns:p14="http://schemas.microsoft.com/office/powerpoint/2010/main" val="13753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941"/>
            <a:ext cx="5988676" cy="629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52" y="257577"/>
            <a:ext cx="5357611" cy="627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6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8" y="321972"/>
            <a:ext cx="11460841" cy="622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9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قالب تصميم قائد السحا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665197_TF03460508" id="{D64820BA-EF1B-4DA2-9726-8072FF99B16E}" vid="{103D5CFB-071A-4448-940C-F58D9C8E9297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شرائح تصميم قائد السحاب</Template>
  <TotalTime>945</TotalTime>
  <Words>269</Words>
  <Application>Microsoft Office PowerPoint</Application>
  <PresentationFormat>Custom</PresentationFormat>
  <Paragraphs>93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قالب تصميم قائد السحاب</vt:lpstr>
      <vt:lpstr>  Medical Terminology    Digestive System            lec. 5    Dr. Lamees Abd ALRaheem           M.B.CH.B   F.I.C.M.S path. </vt:lpstr>
      <vt:lpstr>Major Organs of the Digestive System </vt:lpstr>
      <vt:lpstr>Roots related to mouth :</vt:lpstr>
      <vt:lpstr>PowerPoint Presentation</vt:lpstr>
      <vt:lpstr>PowerPoint Presentation</vt:lpstr>
      <vt:lpstr>COMMON DISORDERS AND PROCEDURES ASSOCIATED WITH THE DIGESTIVE SYSTEM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suffix:</vt:lpstr>
      <vt:lpstr>Terms:</vt:lpstr>
      <vt:lpstr>Abbreviations</vt:lpstr>
      <vt:lpstr>PowerPoint Presentation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</dc:title>
  <dc:creator>ALMadar</dc:creator>
  <cp:lastModifiedBy>ALMadar</cp:lastModifiedBy>
  <cp:revision>91</cp:revision>
  <dcterms:created xsi:type="dcterms:W3CDTF">2024-04-15T19:13:08Z</dcterms:created>
  <dcterms:modified xsi:type="dcterms:W3CDTF">2024-05-17T15:45:14Z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