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8" r:id="rId3"/>
    <p:sldId id="324" r:id="rId4"/>
    <p:sldId id="326" r:id="rId5"/>
    <p:sldId id="329" r:id="rId6"/>
    <p:sldId id="330" r:id="rId7"/>
    <p:sldId id="331" r:id="rId8"/>
    <p:sldId id="332" r:id="rId9"/>
    <p:sldId id="334" r:id="rId10"/>
    <p:sldId id="335" r:id="rId11"/>
    <p:sldId id="336" r:id="rId12"/>
    <p:sldId id="293" r:id="rId13"/>
    <p:sldId id="300" r:id="rId14"/>
    <p:sldId id="337" r:id="rId15"/>
    <p:sldId id="338" r:id="rId16"/>
    <p:sldId id="340" r:id="rId17"/>
    <p:sldId id="341" r:id="rId18"/>
    <p:sldId id="321" r:id="rId19"/>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4660"/>
  </p:normalViewPr>
  <p:slideViewPr>
    <p:cSldViewPr>
      <p:cViewPr varScale="1">
        <p:scale>
          <a:sx n="87" d="100"/>
          <a:sy n="87" d="100"/>
        </p:scale>
        <p:origin x="16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fontAlgn="auto">
              <a:spcBef>
                <a:spcPts val="0"/>
              </a:spcBef>
              <a:spcAft>
                <a:spcPts val="0"/>
              </a:spcAft>
              <a:defRPr sz="1200">
                <a:latin typeface="+mn-lt"/>
                <a:cs typeface="+mn-cs"/>
              </a:defRPr>
            </a:lvl1pPr>
          </a:lstStyle>
          <a:p>
            <a:pPr>
              <a:defRPr/>
            </a:pPr>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0" fontAlgn="auto">
              <a:spcBef>
                <a:spcPts val="0"/>
              </a:spcBef>
              <a:spcAft>
                <a:spcPts val="0"/>
              </a:spcAft>
              <a:defRPr sz="1200">
                <a:latin typeface="+mn-lt"/>
                <a:cs typeface="+mn-cs"/>
              </a:defRPr>
            </a:lvl1pPr>
          </a:lstStyle>
          <a:p>
            <a:pPr>
              <a:defRPr/>
            </a:pPr>
            <a:fld id="{40F06A84-4788-41F6-8944-B8FBBF74B90D}" type="datetimeFigureOut">
              <a:rPr lang="ar-IQ"/>
              <a:pPr>
                <a:defRPr/>
              </a:pPr>
              <a:t>20/09/1445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IQ"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fontAlgn="auto">
              <a:spcBef>
                <a:spcPts val="0"/>
              </a:spcBef>
              <a:spcAft>
                <a:spcPts val="0"/>
              </a:spcAft>
              <a:defRPr sz="1200">
                <a:latin typeface="+mn-lt"/>
                <a:cs typeface="+mn-cs"/>
              </a:defRPr>
            </a:lvl1pPr>
          </a:lstStyle>
          <a:p>
            <a:pPr>
              <a:defRPr/>
            </a:pPr>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0">
              <a:defRPr sz="1200">
                <a:latin typeface="Calibri" panose="020F0502020204030204" pitchFamily="34" charset="0"/>
              </a:defRPr>
            </a:lvl1pPr>
          </a:lstStyle>
          <a:p>
            <a:fld id="{A8316328-C345-4069-B23F-A2DDF6E6442F}" type="slidenum">
              <a:rPr lang="ar-IQ" altLang="en-US"/>
              <a:pPr/>
              <a:t>‹#›</a:t>
            </a:fld>
            <a:endParaRPr lang="ar-IQ" altLang="en-US"/>
          </a:p>
        </p:txBody>
      </p:sp>
    </p:spTree>
    <p:extLst>
      <p:ext uri="{BB962C8B-B14F-4D97-AF65-F5344CB8AC3E}">
        <p14:creationId xmlns:p14="http://schemas.microsoft.com/office/powerpoint/2010/main" val="385441646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ar-IQ" altLang="en-US" smtClean="0"/>
          </a:p>
        </p:txBody>
      </p:sp>
      <p:sp>
        <p:nvSpPr>
          <p:cNvPr id="174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7A5BEF-50A6-4376-82D9-CE70F998547E}" type="slidenum">
              <a:rPr lang="ar-SA" altLang="en-US">
                <a:latin typeface="Calibri" panose="020F0502020204030204" pitchFamily="34" charset="0"/>
              </a:rPr>
              <a:pPr eaLnBrk="1" hangingPunct="1"/>
              <a:t>1</a:t>
            </a:fld>
            <a:endParaRPr lang="ar-IQ" altLang="en-US">
              <a:latin typeface="Calibri" panose="020F0502020204030204" pitchFamily="34" charset="0"/>
            </a:endParaRPr>
          </a:p>
        </p:txBody>
      </p:sp>
    </p:spTree>
    <p:extLst>
      <p:ext uri="{BB962C8B-B14F-4D97-AF65-F5344CB8AC3E}">
        <p14:creationId xmlns:p14="http://schemas.microsoft.com/office/powerpoint/2010/main" val="11966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316328-C345-4069-B23F-A2DDF6E6442F}" type="slidenum">
              <a:rPr lang="ar-IQ" altLang="en-US" smtClean="0"/>
              <a:pPr/>
              <a:t>11</a:t>
            </a:fld>
            <a:endParaRPr lang="ar-IQ" altLang="en-US"/>
          </a:p>
        </p:txBody>
      </p:sp>
    </p:spTree>
    <p:extLst>
      <p:ext uri="{BB962C8B-B14F-4D97-AF65-F5344CB8AC3E}">
        <p14:creationId xmlns:p14="http://schemas.microsoft.com/office/powerpoint/2010/main" val="39159992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B03B8A6D-A896-4F2B-AF07-2EEB465E47A8}" type="datetimeFigureOut">
              <a:rPr lang="en-US"/>
              <a:pPr>
                <a:defRPr/>
              </a:pPr>
              <a:t>3/29/2024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1EC8F5C4-76E1-490F-AED4-C22DB7F56C4C}" type="slidenum">
              <a:rPr lang="ar-SA" altLang="en-US"/>
              <a:pPr/>
              <a:t>‹#›</a:t>
            </a:fld>
            <a:endParaRPr lang="en-US" altLang="en-US"/>
          </a:p>
        </p:txBody>
      </p:sp>
    </p:spTree>
    <p:extLst>
      <p:ext uri="{BB962C8B-B14F-4D97-AF65-F5344CB8AC3E}">
        <p14:creationId xmlns:p14="http://schemas.microsoft.com/office/powerpoint/2010/main" val="217581213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42F737-EC2E-4AF1-82B2-221A29146688}" type="datetimeFigureOut">
              <a:rPr lang="en-US"/>
              <a:pPr>
                <a:defRPr/>
              </a:pPr>
              <a:t>3/29/2024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2E07A4D6-F1A3-46FE-B4E8-ACF27393B2D9}" type="slidenum">
              <a:rPr lang="ar-SA" altLang="en-US"/>
              <a:pPr/>
              <a:t>‹#›</a:t>
            </a:fld>
            <a:endParaRPr lang="en-US" altLang="en-US"/>
          </a:p>
        </p:txBody>
      </p:sp>
    </p:spTree>
    <p:extLst>
      <p:ext uri="{BB962C8B-B14F-4D97-AF65-F5344CB8AC3E}">
        <p14:creationId xmlns:p14="http://schemas.microsoft.com/office/powerpoint/2010/main" val="194791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E7CBDFF-B3DC-4237-A99E-DC4729060FB1}" type="datetimeFigureOut">
              <a:rPr lang="en-US"/>
              <a:pPr>
                <a:defRPr/>
              </a:pPr>
              <a:t>3/29/2024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743A0DF4-685E-45E8-8BAE-F117C02D65B4}" type="slidenum">
              <a:rPr lang="ar-SA" altLang="en-US"/>
              <a:pPr/>
              <a:t>‹#›</a:t>
            </a:fld>
            <a:endParaRPr lang="en-US" altLang="en-US"/>
          </a:p>
        </p:txBody>
      </p:sp>
    </p:spTree>
    <p:extLst>
      <p:ext uri="{BB962C8B-B14F-4D97-AF65-F5344CB8AC3E}">
        <p14:creationId xmlns:p14="http://schemas.microsoft.com/office/powerpoint/2010/main" val="594155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ADF0464-BE61-415B-B10B-B61C80F87DEE}" type="datetimeFigureOut">
              <a:rPr lang="en-US"/>
              <a:pPr>
                <a:defRPr/>
              </a:pPr>
              <a:t>3/29/2024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79805F99-E35C-4B9B-917A-9F639FF409F4}" type="slidenum">
              <a:rPr lang="ar-SA" altLang="en-US"/>
              <a:pPr/>
              <a:t>‹#›</a:t>
            </a:fld>
            <a:endParaRPr lang="en-US" altLang="en-US"/>
          </a:p>
        </p:txBody>
      </p:sp>
    </p:spTree>
    <p:extLst>
      <p:ext uri="{BB962C8B-B14F-4D97-AF65-F5344CB8AC3E}">
        <p14:creationId xmlns:p14="http://schemas.microsoft.com/office/powerpoint/2010/main" val="181786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DF4E8E-BDB8-484B-81C4-F0BDB1A8CD91}" type="datetimeFigureOut">
              <a:rPr lang="en-US"/>
              <a:pPr>
                <a:defRPr/>
              </a:pPr>
              <a:t>3/29/2024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B99FDD1-406E-44B4-A521-9E4EF92084B1}" type="slidenum">
              <a:rPr lang="ar-SA" altLang="en-US"/>
              <a:pPr/>
              <a:t>‹#›</a:t>
            </a:fld>
            <a:endParaRPr lang="en-US" altLang="en-US"/>
          </a:p>
        </p:txBody>
      </p:sp>
    </p:spTree>
    <p:extLst>
      <p:ext uri="{BB962C8B-B14F-4D97-AF65-F5344CB8AC3E}">
        <p14:creationId xmlns:p14="http://schemas.microsoft.com/office/powerpoint/2010/main" val="3806214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B50E368-1DF5-4290-960D-10649AFEEF18}" type="datetimeFigureOut">
              <a:rPr lang="en-US"/>
              <a:pPr>
                <a:defRPr/>
              </a:pPr>
              <a:t>3/29/2024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66076F52-AC7B-4DA3-9D64-2D5BE337D8D3}" type="slidenum">
              <a:rPr lang="ar-SA" altLang="en-US"/>
              <a:pPr/>
              <a:t>‹#›</a:t>
            </a:fld>
            <a:endParaRPr lang="en-US" altLang="en-US"/>
          </a:p>
        </p:txBody>
      </p:sp>
    </p:spTree>
    <p:extLst>
      <p:ext uri="{BB962C8B-B14F-4D97-AF65-F5344CB8AC3E}">
        <p14:creationId xmlns:p14="http://schemas.microsoft.com/office/powerpoint/2010/main" val="227567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A6E7414-D70C-49A3-9085-4E7625BFAEC2}" type="datetimeFigureOut">
              <a:rPr lang="en-US"/>
              <a:pPr>
                <a:defRPr/>
              </a:pPr>
              <a:t>3/29/2024</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09E046C3-7E9A-4968-BD9C-69BDFB9AF7A9}" type="slidenum">
              <a:rPr lang="ar-SA" altLang="en-US"/>
              <a:pPr/>
              <a:t>‹#›</a:t>
            </a:fld>
            <a:endParaRPr lang="en-US" altLang="en-US"/>
          </a:p>
        </p:txBody>
      </p:sp>
    </p:spTree>
    <p:extLst>
      <p:ext uri="{BB962C8B-B14F-4D97-AF65-F5344CB8AC3E}">
        <p14:creationId xmlns:p14="http://schemas.microsoft.com/office/powerpoint/2010/main" val="3993852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B75AC02-891C-43A0-8DC6-88CA12E72384}" type="datetimeFigureOut">
              <a:rPr lang="en-US"/>
              <a:pPr>
                <a:defRPr/>
              </a:pPr>
              <a:t>3/29/2024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24E47E2C-02F9-4EA5-ADE2-974542B41596}" type="slidenum">
              <a:rPr lang="ar-SA" altLang="en-US"/>
              <a:pPr/>
              <a:t>‹#›</a:t>
            </a:fld>
            <a:endParaRPr lang="en-US" altLang="en-US"/>
          </a:p>
        </p:txBody>
      </p:sp>
    </p:spTree>
    <p:extLst>
      <p:ext uri="{BB962C8B-B14F-4D97-AF65-F5344CB8AC3E}">
        <p14:creationId xmlns:p14="http://schemas.microsoft.com/office/powerpoint/2010/main" val="231258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8233FC2-9B92-4E9A-95B6-DF2C7D10FE37}" type="datetimeFigureOut">
              <a:rPr lang="en-US"/>
              <a:pPr>
                <a:defRPr/>
              </a:pPr>
              <a:t>3/29/2024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73592618-D13D-4E73-B03D-5DDC4B5FFA6F}" type="slidenum">
              <a:rPr lang="ar-SA" altLang="en-US"/>
              <a:pPr/>
              <a:t>‹#›</a:t>
            </a:fld>
            <a:endParaRPr lang="en-US" altLang="en-US"/>
          </a:p>
        </p:txBody>
      </p:sp>
    </p:spTree>
    <p:extLst>
      <p:ext uri="{BB962C8B-B14F-4D97-AF65-F5344CB8AC3E}">
        <p14:creationId xmlns:p14="http://schemas.microsoft.com/office/powerpoint/2010/main" val="20287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88C71EF-BAEB-4867-B913-EEAA3A6B38A2}" type="datetimeFigureOut">
              <a:rPr lang="en-US"/>
              <a:pPr>
                <a:defRPr/>
              </a:pPr>
              <a:t>3/29/2024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6CB5F361-FB43-4806-8A17-A690C2674102}" type="slidenum">
              <a:rPr lang="ar-SA" altLang="en-US"/>
              <a:pPr/>
              <a:t>‹#›</a:t>
            </a:fld>
            <a:endParaRPr lang="en-US" altLang="en-US"/>
          </a:p>
        </p:txBody>
      </p:sp>
    </p:spTree>
    <p:extLst>
      <p:ext uri="{BB962C8B-B14F-4D97-AF65-F5344CB8AC3E}">
        <p14:creationId xmlns:p14="http://schemas.microsoft.com/office/powerpoint/2010/main" val="1844283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1EBEADC-FAAB-4160-B832-7A898337F8A3}" type="datetimeFigureOut">
              <a:rPr lang="en-US"/>
              <a:pPr>
                <a:defRPr/>
              </a:pPr>
              <a:t>3/29/2024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4FB9FF27-9CBC-46C3-B92B-E86E21A3BC18}" type="slidenum">
              <a:rPr lang="ar-SA" altLang="en-US"/>
              <a:pPr/>
              <a:t>‹#›</a:t>
            </a:fld>
            <a:endParaRPr lang="en-US" altLang="en-US"/>
          </a:p>
        </p:txBody>
      </p:sp>
    </p:spTree>
    <p:extLst>
      <p:ext uri="{BB962C8B-B14F-4D97-AF65-F5344CB8AC3E}">
        <p14:creationId xmlns:p14="http://schemas.microsoft.com/office/powerpoint/2010/main" val="124391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4F98BE2-8D75-4C98-B0A4-B6A0F964A968}" type="datetimeFigureOut">
              <a:rPr lang="en-US"/>
              <a:pPr>
                <a:defRPr/>
              </a:pPr>
              <a:t>3/29/2024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rtl="0">
              <a:defRPr sz="1200">
                <a:solidFill>
                  <a:srgbClr val="045C75"/>
                </a:solidFill>
                <a:latin typeface="Constantia" panose="02030602050306030303" pitchFamily="18" charset="0"/>
              </a:defRPr>
            </a:lvl1pPr>
          </a:lstStyle>
          <a:p>
            <a:fld id="{AB868293-EE85-4E7B-B278-0266853EC255}" type="slidenum">
              <a:rPr lang="ar-SA" altLang="en-US"/>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907" r:id="rId1"/>
    <p:sldLayoutId id="2147483899" r:id="rId2"/>
    <p:sldLayoutId id="2147483908" r:id="rId3"/>
    <p:sldLayoutId id="2147483900" r:id="rId4"/>
    <p:sldLayoutId id="2147483901" r:id="rId5"/>
    <p:sldLayoutId id="2147483902" r:id="rId6"/>
    <p:sldLayoutId id="2147483903" r:id="rId7"/>
    <p:sldLayoutId id="2147483904" r:id="rId8"/>
    <p:sldLayoutId id="2147483909" r:id="rId9"/>
    <p:sldLayoutId id="2147483905" r:id="rId10"/>
    <p:sldLayoutId id="2147483906"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76200" y="2215473"/>
            <a:ext cx="92964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r>
              <a:rPr lang="en-US" altLang="en-US" sz="4400" b="1" dirty="0" smtClean="0">
                <a:solidFill>
                  <a:schemeClr val="folHlink"/>
                </a:solidFill>
              </a:rPr>
              <a:t>L:</a:t>
            </a:r>
            <a:r>
              <a:rPr lang="ar-IQ" altLang="en-US" sz="4400" b="1" smtClean="0">
                <a:solidFill>
                  <a:schemeClr val="folHlink"/>
                </a:solidFill>
              </a:rPr>
              <a:t>11</a:t>
            </a:r>
            <a:r>
              <a:rPr lang="en-US" altLang="en-US" sz="4400" b="1" smtClean="0">
                <a:solidFill>
                  <a:schemeClr val="folHlink"/>
                </a:solidFill>
              </a:rPr>
              <a:t>    </a:t>
            </a:r>
            <a:r>
              <a:rPr lang="en-US" altLang="en-US" sz="4400" b="1" dirty="0" smtClean="0">
                <a:solidFill>
                  <a:schemeClr val="folHlink"/>
                </a:solidFill>
              </a:rPr>
              <a:t>Virology</a:t>
            </a:r>
          </a:p>
          <a:p>
            <a:pPr algn="ctr" rtl="0" eaLnBrk="1" hangingPunct="1"/>
            <a:r>
              <a:rPr lang="en-US" altLang="en-US" sz="4400" b="1" dirty="0">
                <a:solidFill>
                  <a:schemeClr val="folHlink"/>
                </a:solidFill>
              </a:rPr>
              <a:t>By</a:t>
            </a:r>
          </a:p>
          <a:p>
            <a:pPr algn="ctr" rtl="0" eaLnBrk="1" hangingPunct="1"/>
            <a:r>
              <a:rPr lang="en-US" altLang="en-US" sz="4400" b="1" dirty="0">
                <a:solidFill>
                  <a:schemeClr val="folHlink"/>
                </a:solidFill>
              </a:rPr>
              <a:t> </a:t>
            </a:r>
            <a:r>
              <a:rPr lang="en-US" altLang="en-US" sz="4400" b="1" dirty="0" err="1">
                <a:solidFill>
                  <a:schemeClr val="folHlink"/>
                </a:solidFill>
              </a:rPr>
              <a:t>Prof.Dr</a:t>
            </a:r>
            <a:r>
              <a:rPr lang="en-US" altLang="en-US" sz="4400" b="1" dirty="0">
                <a:solidFill>
                  <a:schemeClr val="folHlink"/>
                </a:solidFill>
              </a:rPr>
              <a:t> . Nada </a:t>
            </a:r>
            <a:r>
              <a:rPr lang="en-US" altLang="en-US" sz="4400" b="1" dirty="0" err="1">
                <a:solidFill>
                  <a:schemeClr val="folHlink"/>
                </a:solidFill>
              </a:rPr>
              <a:t>Khazal</a:t>
            </a:r>
            <a:r>
              <a:rPr lang="en-US" altLang="en-US" sz="4400" b="1" dirty="0">
                <a:solidFill>
                  <a:schemeClr val="folHlink"/>
                </a:solidFill>
              </a:rPr>
              <a:t> K. Hindi</a:t>
            </a:r>
          </a:p>
          <a:p>
            <a:pPr algn="ctr" rtl="0" eaLnBrk="1" hangingPunct="1"/>
            <a:endParaRPr lang="en-US" altLang="en-US" sz="4400" b="1" dirty="0">
              <a:solidFill>
                <a:schemeClr val="folHlink"/>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lstStyle/>
          <a:p>
            <a:pPr marL="0" indent="0" algn="just" rtl="0">
              <a:buNone/>
            </a:pPr>
            <a:r>
              <a:rPr lang="en-US" sz="2200" dirty="0"/>
              <a:t>(2) </a:t>
            </a:r>
            <a:r>
              <a:rPr lang="en-US" sz="2200" b="1" dirty="0"/>
              <a:t>Neonatal herpes</a:t>
            </a:r>
            <a:r>
              <a:rPr lang="en-US" sz="2200" dirty="0"/>
              <a:t> </a:t>
            </a:r>
            <a:r>
              <a:rPr lang="en-US" sz="2200" u="sng" dirty="0"/>
              <a:t>originates chiefly from contact with </a:t>
            </a:r>
            <a:r>
              <a:rPr lang="en-US" sz="2200" b="1" u="sng" dirty="0"/>
              <a:t>vesicular lesions</a:t>
            </a:r>
            <a:r>
              <a:rPr lang="en-US" sz="2200" u="sng" dirty="0"/>
              <a:t> within the birth canal</a:t>
            </a:r>
            <a:r>
              <a:rPr lang="en-US" sz="2200" dirty="0"/>
              <a:t>. </a:t>
            </a:r>
            <a:endParaRPr lang="en-GB" sz="2200" dirty="0"/>
          </a:p>
          <a:p>
            <a:pPr marL="0" indent="0" algn="just" rtl="0">
              <a:buNone/>
            </a:pPr>
            <a:r>
              <a:rPr lang="en-US" sz="2200" dirty="0"/>
              <a:t>-Neonatal herpes varies from severe disease (e.g., disseminated lesions or encephalitis) to milder local lesions (skin, eye, mouth) to asymptomatic infection. </a:t>
            </a:r>
            <a:endParaRPr lang="en-GB" sz="2200" dirty="0"/>
          </a:p>
          <a:p>
            <a:pPr marL="0" indent="0" algn="just" rtl="0">
              <a:buNone/>
            </a:pPr>
            <a:r>
              <a:rPr lang="en-US" sz="2200" dirty="0"/>
              <a:t>***</a:t>
            </a:r>
            <a:r>
              <a:rPr lang="en-US" sz="2200" b="1" dirty="0"/>
              <a:t> </a:t>
            </a:r>
            <a:r>
              <a:rPr lang="en-US" sz="2200" b="1" dirty="0">
                <a:solidFill>
                  <a:srgbClr val="FF0000"/>
                </a:solidFill>
              </a:rPr>
              <a:t>Neonatal herpes</a:t>
            </a:r>
            <a:r>
              <a:rPr lang="en-US" sz="2200" dirty="0">
                <a:solidFill>
                  <a:srgbClr val="FF0000"/>
                </a:solidFill>
              </a:rPr>
              <a:t> disease may be </a:t>
            </a:r>
            <a:r>
              <a:rPr lang="en-US" sz="2200" u="sng" dirty="0">
                <a:solidFill>
                  <a:srgbClr val="FF0000"/>
                </a:solidFill>
              </a:rPr>
              <a:t>prevented</a:t>
            </a:r>
            <a:r>
              <a:rPr lang="en-US" sz="2200" dirty="0">
                <a:solidFill>
                  <a:srgbClr val="FF0000"/>
                </a:solidFill>
              </a:rPr>
              <a:t> by performing </a:t>
            </a:r>
            <a:r>
              <a:rPr lang="en-US" sz="2200" u="sng" dirty="0">
                <a:solidFill>
                  <a:srgbClr val="FF0000"/>
                </a:solidFill>
              </a:rPr>
              <a:t>cesarean section</a:t>
            </a:r>
            <a:r>
              <a:rPr lang="en-US" sz="2200" dirty="0">
                <a:solidFill>
                  <a:srgbClr val="FF0000"/>
                </a:solidFill>
              </a:rPr>
              <a:t> on women with either active lesions or positive viral cultures.</a:t>
            </a:r>
            <a:endParaRPr lang="en-GB" sz="2200" dirty="0">
              <a:solidFill>
                <a:srgbClr val="FF0000"/>
              </a:solidFill>
            </a:endParaRPr>
          </a:p>
          <a:p>
            <a:pPr marL="0" indent="0" algn="just" rtl="0">
              <a:buNone/>
            </a:pPr>
            <a:r>
              <a:rPr lang="en-US" sz="2200" dirty="0"/>
              <a:t>- Both HSV-1 and HSV-2 can cause severe neonatal infections that are acquired after birth from carriers handling the child. </a:t>
            </a:r>
            <a:endParaRPr lang="en-GB" sz="2200" dirty="0"/>
          </a:p>
          <a:p>
            <a:pPr marL="0" indent="0" algn="just" rtl="0">
              <a:buNone/>
            </a:pPr>
            <a:r>
              <a:rPr lang="en-US" sz="2200" b="1" u="sng" dirty="0"/>
              <a:t>**Serious neonatal infection is more likely to occur when the mother is experiencing a primary herpes infection than a recurrent infection for two reasons:</a:t>
            </a:r>
            <a:endParaRPr lang="en-GB" sz="2200" dirty="0"/>
          </a:p>
          <a:p>
            <a:pPr marL="0" indent="0" algn="just" rtl="0">
              <a:buNone/>
            </a:pPr>
            <a:r>
              <a:rPr lang="en-US" sz="2200" dirty="0"/>
              <a:t> **(1) the amount of virus produced during a primary infection is greater than during a secondary infection, </a:t>
            </a:r>
            <a:endParaRPr lang="en-US" sz="2200" dirty="0" smtClean="0"/>
          </a:p>
          <a:p>
            <a:pPr marL="0" indent="0" algn="just" rtl="0">
              <a:buNone/>
            </a:pPr>
            <a:r>
              <a:rPr lang="en-US" sz="2200" dirty="0" smtClean="0"/>
              <a:t>**(</a:t>
            </a:r>
            <a:r>
              <a:rPr lang="en-US" sz="2200" dirty="0"/>
              <a:t>2) mothers who have been previously infected can pass </a:t>
            </a:r>
            <a:r>
              <a:rPr lang="en-US" sz="2200" u="sng" dirty="0" err="1"/>
              <a:t>IgG</a:t>
            </a:r>
            <a:r>
              <a:rPr lang="en-US" sz="2200" u="sng" dirty="0"/>
              <a:t> across the placenta</a:t>
            </a:r>
            <a:r>
              <a:rPr lang="en-US" sz="2200" dirty="0"/>
              <a:t>, which can protect the neonate from serious disseminated infection.</a:t>
            </a:r>
            <a:endParaRPr lang="en-GB" sz="2200" dirty="0"/>
          </a:p>
          <a:p>
            <a:pPr marL="0" indent="0" algn="just" rtl="0">
              <a:buNone/>
            </a:pPr>
            <a:r>
              <a:rPr lang="en-US" sz="2200" dirty="0"/>
              <a:t>**(3) Aseptic meningitis caused by HSV-2 is usually a </a:t>
            </a:r>
            <a:r>
              <a:rPr lang="en-US" sz="2200" dirty="0" smtClean="0"/>
              <a:t>mild</a:t>
            </a:r>
            <a:endParaRPr lang="en-GB" sz="2200" dirty="0"/>
          </a:p>
          <a:p>
            <a:pPr marL="0" indent="0" algn="just">
              <a:buNone/>
            </a:pPr>
            <a:endParaRPr lang="en-GB" sz="2200" dirty="0"/>
          </a:p>
        </p:txBody>
      </p:sp>
    </p:spTree>
    <p:extLst>
      <p:ext uri="{BB962C8B-B14F-4D97-AF65-F5344CB8AC3E}">
        <p14:creationId xmlns:p14="http://schemas.microsoft.com/office/powerpoint/2010/main" val="3411513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629399"/>
          </a:xfrm>
        </p:spPr>
        <p:txBody>
          <a:bodyPr/>
          <a:lstStyle/>
          <a:p>
            <a:pPr marL="0" indent="0" algn="just" rtl="0">
              <a:buNone/>
            </a:pPr>
            <a:r>
              <a:rPr lang="en-US" sz="2400" dirty="0"/>
              <a:t>*</a:t>
            </a:r>
            <a:r>
              <a:rPr lang="en-US" sz="2400" u="sng" dirty="0"/>
              <a:t>Both HSV-1 and HSV-2</a:t>
            </a:r>
            <a:r>
              <a:rPr lang="en-US" sz="2400" dirty="0"/>
              <a:t> infections are associated with </a:t>
            </a:r>
            <a:r>
              <a:rPr lang="en-US" sz="2400" b="1" u="sng" dirty="0"/>
              <a:t>erythema </a:t>
            </a:r>
            <a:r>
              <a:rPr lang="en-US" sz="2400" b="1" u="sng" dirty="0" err="1"/>
              <a:t>multiforme</a:t>
            </a:r>
            <a:r>
              <a:rPr lang="en-US" sz="2400" dirty="0"/>
              <a:t>. The rash of erythema </a:t>
            </a:r>
            <a:r>
              <a:rPr lang="en-US" sz="2400" dirty="0" err="1"/>
              <a:t>multiforme</a:t>
            </a:r>
            <a:r>
              <a:rPr lang="en-US" sz="2400" dirty="0"/>
              <a:t> appears as a central red area surrounded by a ring of normal skin outside of which is a red ring (“</a:t>
            </a:r>
            <a:r>
              <a:rPr lang="en-US" sz="2400" b="1" u="sng" dirty="0"/>
              <a:t>target” or “bull’s eye” lesion</a:t>
            </a:r>
            <a:r>
              <a:rPr lang="en-US" sz="2400" dirty="0"/>
              <a:t>). The lesions are typically </a:t>
            </a:r>
            <a:r>
              <a:rPr lang="en-US" sz="2400" u="sng" dirty="0"/>
              <a:t>macular </a:t>
            </a:r>
            <a:r>
              <a:rPr lang="en-US" sz="2400" dirty="0"/>
              <a:t>or </a:t>
            </a:r>
            <a:r>
              <a:rPr lang="en-US" sz="2400" u="sng" dirty="0" err="1"/>
              <a:t>papular</a:t>
            </a:r>
            <a:r>
              <a:rPr lang="en-US" sz="2400" dirty="0"/>
              <a:t> and occur symmetrically on the trunk, hands, and feet. The rash is thought to be an immune-mediated reaction to the presence of HSV antigens. </a:t>
            </a:r>
            <a:endParaRPr lang="en-GB" sz="2400" dirty="0"/>
          </a:p>
          <a:p>
            <a:pPr marL="0" indent="0" algn="just" rtl="0">
              <a:buNone/>
            </a:pPr>
            <a:r>
              <a:rPr lang="en-US" sz="2400" b="1" dirty="0"/>
              <a:t>Prevention</a:t>
            </a:r>
            <a:endParaRPr lang="en-GB" sz="2400" dirty="0"/>
          </a:p>
          <a:p>
            <a:pPr marL="0" indent="0" algn="just" rtl="0">
              <a:buNone/>
            </a:pPr>
            <a:r>
              <a:rPr lang="en-US" sz="2400" dirty="0"/>
              <a:t>-</a:t>
            </a:r>
            <a:r>
              <a:rPr lang="en-US" sz="2400" dirty="0" err="1"/>
              <a:t>Valacyclovir</a:t>
            </a:r>
            <a:r>
              <a:rPr lang="en-US" sz="2400" dirty="0"/>
              <a:t> (Valtrex) and </a:t>
            </a:r>
            <a:r>
              <a:rPr lang="en-US" sz="2400" dirty="0" err="1"/>
              <a:t>famciclovir</a:t>
            </a:r>
            <a:r>
              <a:rPr lang="en-US" sz="2400" dirty="0"/>
              <a:t> (</a:t>
            </a:r>
            <a:r>
              <a:rPr lang="en-US" sz="2400" dirty="0" err="1"/>
              <a:t>Famvir</a:t>
            </a:r>
            <a:r>
              <a:rPr lang="en-US" sz="2400" dirty="0"/>
              <a:t>) are used in the suppression of recurrent lesions, especially in those with frequent recurrences caused by HSV-2. </a:t>
            </a:r>
            <a:endParaRPr lang="en-US" sz="2400" dirty="0" smtClean="0"/>
          </a:p>
          <a:p>
            <a:pPr algn="just" rtl="0"/>
            <a:r>
              <a:rPr lang="en-US" sz="2400" dirty="0"/>
              <a:t>-Suppressive chemoprophylaxis also reduces shedding of the virus and, as a result, transmission to others. </a:t>
            </a:r>
            <a:endParaRPr lang="en-GB" sz="2400" dirty="0"/>
          </a:p>
          <a:p>
            <a:pPr algn="just" rtl="0"/>
            <a:r>
              <a:rPr lang="en-US" sz="2400" dirty="0"/>
              <a:t>***avoiding contact with the vesicular lesion or ulcer. </a:t>
            </a:r>
            <a:endParaRPr lang="en-GB" sz="2400" dirty="0"/>
          </a:p>
          <a:p>
            <a:pPr algn="just" rtl="0"/>
            <a:r>
              <a:rPr lang="en-US" sz="2400" dirty="0"/>
              <a:t>*****</a:t>
            </a:r>
            <a:r>
              <a:rPr lang="en-US" sz="2400" b="1" u="sng" dirty="0"/>
              <a:t>Cesarean section</a:t>
            </a:r>
            <a:r>
              <a:rPr lang="en-US" sz="2400" dirty="0"/>
              <a:t> is recommended to prevent </a:t>
            </a:r>
            <a:r>
              <a:rPr lang="en-US" sz="2400" b="1" dirty="0"/>
              <a:t>HSV infection</a:t>
            </a:r>
            <a:r>
              <a:rPr lang="en-US" sz="2400" dirty="0"/>
              <a:t> for women who are at term and who have </a:t>
            </a:r>
            <a:r>
              <a:rPr lang="en-US" sz="2400" b="1" dirty="0"/>
              <a:t>genital lesions</a:t>
            </a:r>
            <a:r>
              <a:rPr lang="en-US" sz="2400" dirty="0"/>
              <a:t> or positive viral cultures. </a:t>
            </a:r>
            <a:endParaRPr lang="en-GB" sz="2400" dirty="0"/>
          </a:p>
          <a:p>
            <a:pPr marL="0" indent="0" algn="just" rtl="0">
              <a:buNone/>
            </a:pPr>
            <a:endParaRPr lang="en-GB" sz="2400" dirty="0"/>
          </a:p>
          <a:p>
            <a:pPr marL="0" indent="0" algn="just">
              <a:buNone/>
            </a:pPr>
            <a:endParaRPr lang="en-GB" sz="2400" dirty="0"/>
          </a:p>
        </p:txBody>
      </p:sp>
    </p:spTree>
    <p:extLst>
      <p:ext uri="{BB962C8B-B14F-4D97-AF65-F5344CB8AC3E}">
        <p14:creationId xmlns:p14="http://schemas.microsoft.com/office/powerpoint/2010/main" val="871947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0"/>
            <a:ext cx="9144000" cy="6858000"/>
          </a:xfrm>
        </p:spPr>
        <p:txBody>
          <a:bodyPr/>
          <a:lstStyle/>
          <a:p>
            <a:pPr algn="just" rtl="0"/>
            <a:r>
              <a:rPr lang="en-US" altLang="en-US" sz="2500" b="1" dirty="0" smtClean="0"/>
              <a:t>Reactivation</a:t>
            </a:r>
            <a:r>
              <a:rPr lang="en-US" altLang="en-US" sz="2500" dirty="0">
                <a:solidFill>
                  <a:srgbClr val="FF0000"/>
                </a:solidFill>
              </a:rPr>
              <a:t> of</a:t>
            </a:r>
            <a:r>
              <a:rPr lang="en-US" altLang="en-US" sz="2500" b="1" dirty="0" smtClean="0"/>
              <a:t> HSV:</a:t>
            </a:r>
            <a:r>
              <a:rPr lang="en-US" altLang="en-US" sz="2500" dirty="0" smtClean="0"/>
              <a:t> </a:t>
            </a:r>
            <a:r>
              <a:rPr lang="en-US" altLang="en-US" sz="2500" dirty="0" smtClean="0">
                <a:solidFill>
                  <a:srgbClr val="FF0000"/>
                </a:solidFill>
              </a:rPr>
              <a:t>Several factors, such as hormonal changes, fever, and physical damage to the neurons, are known to induce reactivation and replication of the latent virus.</a:t>
            </a:r>
            <a:r>
              <a:rPr lang="en-US" altLang="en-US" sz="2500" dirty="0" smtClean="0"/>
              <a:t> The newly synthesized </a:t>
            </a:r>
            <a:r>
              <a:rPr lang="en-US" altLang="en-US" sz="2500" dirty="0" err="1" smtClean="0">
                <a:solidFill>
                  <a:srgbClr val="FF0000"/>
                </a:solidFill>
              </a:rPr>
              <a:t>virions</a:t>
            </a:r>
            <a:r>
              <a:rPr lang="en-US" altLang="en-US" sz="2500" dirty="0" smtClean="0">
                <a:solidFill>
                  <a:srgbClr val="FF0000"/>
                </a:solidFill>
              </a:rPr>
              <a:t> are transported down the axon to the nerve endings from which the virus is released, infecting the adjoining epithelial cells. </a:t>
            </a:r>
            <a:r>
              <a:rPr lang="en-US" altLang="en-US" sz="2500" dirty="0" smtClean="0"/>
              <a:t>Characteristic </a:t>
            </a:r>
            <a:r>
              <a:rPr lang="en-US" altLang="en-US" sz="2500" dirty="0" smtClean="0">
                <a:solidFill>
                  <a:srgbClr val="FF0000"/>
                </a:solidFill>
              </a:rPr>
              <a:t>lesions are thus produced in the same general area as the primary lesions</a:t>
            </a:r>
            <a:r>
              <a:rPr lang="en-US" altLang="en-US" sz="2500" dirty="0" smtClean="0"/>
              <a:t>. [Note: Virus replication occurs in only a fraction of the latently </a:t>
            </a:r>
            <a:r>
              <a:rPr lang="en-US" altLang="en-US" sz="2500" dirty="0" smtClean="0">
                <a:solidFill>
                  <a:srgbClr val="FF0000"/>
                </a:solidFill>
              </a:rPr>
              <a:t>infected neurons, and these nerve cells eventually die</a:t>
            </a:r>
            <a:r>
              <a:rPr lang="en-US" altLang="en-US" sz="2500" dirty="0" smtClean="0"/>
              <a:t>.] The presence of circulating antibody does not prevent this recurrence, but does limit the spread of virus to surrounding tissue. Sensory nerve symptoms, such as pain and tingling, often precede and accompany the appearance of lesions. In general, the severity of any systemic symptoms is considerably less than that of a primary infection, and many recurrences, in fact, are characterized by shedding of infectious virus in the absence of visible lesions.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0" y="0"/>
            <a:ext cx="9144000" cy="6858000"/>
          </a:xfrm>
        </p:spPr>
        <p:txBody>
          <a:bodyPr/>
          <a:lstStyle/>
          <a:p>
            <a:pPr algn="just" rtl="0"/>
            <a:r>
              <a:rPr lang="en-US" altLang="en-US" sz="2800" b="1" dirty="0" smtClean="0"/>
              <a:t>HSV-1</a:t>
            </a:r>
            <a:r>
              <a:rPr lang="en-US" altLang="en-US" sz="2800" dirty="0" smtClean="0"/>
              <a:t>: The frequency of oropharyngeal symptomatic recurrences is variable, ranging from none to several a years. The lesions occur as clusters of vesicles at the border of the lips (</a:t>
            </a:r>
            <a:r>
              <a:rPr lang="en-US" altLang="en-US" sz="2800" dirty="0" smtClean="0">
                <a:solidFill>
                  <a:srgbClr val="FF0000"/>
                </a:solidFill>
              </a:rPr>
              <a:t>herpes </a:t>
            </a:r>
            <a:r>
              <a:rPr lang="en-US" altLang="en-US" sz="2800" dirty="0" err="1" smtClean="0">
                <a:solidFill>
                  <a:srgbClr val="FF0000"/>
                </a:solidFill>
              </a:rPr>
              <a:t>labialis</a:t>
            </a:r>
            <a:r>
              <a:rPr lang="en-US" altLang="en-US" sz="2800" dirty="0" smtClean="0">
                <a:solidFill>
                  <a:srgbClr val="FF0000"/>
                </a:solidFill>
              </a:rPr>
              <a:t> or cold sores‌, fever blisters</a:t>
            </a:r>
            <a:r>
              <a:rPr lang="en-US" altLang="en-US" sz="2800" dirty="0" smtClean="0"/>
              <a:t>) and heal without scarring in eight to ten days.</a:t>
            </a:r>
          </a:p>
          <a:p>
            <a:pPr algn="just" rtl="0"/>
            <a:r>
              <a:rPr lang="en-US" altLang="en-US" sz="2800" b="1" dirty="0" smtClean="0"/>
              <a:t>HSV-2</a:t>
            </a:r>
            <a:r>
              <a:rPr lang="en-US" altLang="en-US" sz="2800" dirty="0" smtClean="0"/>
              <a:t>: Reactivation of HSV-2 genital infections can occur with considerably greater frequency (for example, monthly) and is often asymptomatic, but still results in viral shedding. Consequently, sexual partners or newborn infants may be at increased risk of becoming infected resulting from lack of precautions against transmission. </a:t>
            </a:r>
            <a:r>
              <a:rPr lang="en-US" altLang="en-US" sz="2800" dirty="0" smtClean="0">
                <a:solidFill>
                  <a:srgbClr val="FF0000"/>
                </a:solidFill>
              </a:rPr>
              <a:t>The risk of transmission to the newborn is much less than in a primary infection </a:t>
            </a:r>
            <a:r>
              <a:rPr lang="en-US" altLang="en-US" sz="2800" dirty="0" smtClean="0"/>
              <a:t>because considerably less virus is shed and there is maternal anti-HSV antibody in the baby.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781801"/>
          </a:xfrm>
        </p:spPr>
        <p:txBody>
          <a:bodyPr/>
          <a:lstStyle/>
          <a:p>
            <a:pPr algn="just" rtl="0"/>
            <a:r>
              <a:rPr lang="en-US" sz="2000" b="1" u="sng" dirty="0"/>
              <a:t>Human Herpes Virus Type 6    (HHV-6</a:t>
            </a:r>
            <a:r>
              <a:rPr lang="en-US" sz="2000" b="1" u="sng" dirty="0" smtClean="0"/>
              <a:t>):</a:t>
            </a:r>
            <a:endParaRPr lang="ar-IQ" sz="2000" dirty="0"/>
          </a:p>
          <a:p>
            <a:pPr marL="0" indent="0" algn="just" rtl="0">
              <a:buNone/>
            </a:pPr>
            <a:r>
              <a:rPr lang="en-US" sz="2000" dirty="0" smtClean="0"/>
              <a:t>*</a:t>
            </a:r>
            <a:r>
              <a:rPr lang="en-US" sz="2000" b="1" dirty="0" smtClean="0"/>
              <a:t>primary </a:t>
            </a:r>
            <a:r>
              <a:rPr lang="en-US" sz="2000" b="1" dirty="0"/>
              <a:t>infection</a:t>
            </a:r>
            <a:r>
              <a:rPr lang="en-US" sz="2000" dirty="0"/>
              <a:t> is the </a:t>
            </a:r>
            <a:r>
              <a:rPr lang="en-US" sz="2000" u="sng" dirty="0"/>
              <a:t>cause </a:t>
            </a:r>
            <a:r>
              <a:rPr lang="en-US" sz="2000" dirty="0"/>
              <a:t>of the </a:t>
            </a:r>
            <a:r>
              <a:rPr lang="en-US" sz="2000" u="sng" dirty="0"/>
              <a:t>common childhood illness</a:t>
            </a:r>
            <a:r>
              <a:rPr lang="en-US" sz="2000" dirty="0"/>
              <a:t> </a:t>
            </a:r>
            <a:r>
              <a:rPr lang="en-US" sz="2000" b="1" u="sng" dirty="0"/>
              <a:t>exanthema </a:t>
            </a:r>
            <a:r>
              <a:rPr lang="en-US" sz="2000" b="1" u="sng" dirty="0" err="1"/>
              <a:t>subitum</a:t>
            </a:r>
            <a:r>
              <a:rPr lang="en-US" sz="2000" dirty="0"/>
              <a:t> (</a:t>
            </a:r>
            <a:r>
              <a:rPr lang="en-US" sz="2000" b="1" u="sng" dirty="0"/>
              <a:t>also </a:t>
            </a:r>
            <a:r>
              <a:rPr lang="en-US" sz="2000" dirty="0"/>
              <a:t>known as</a:t>
            </a:r>
            <a:r>
              <a:rPr lang="en-US" sz="2000" b="1" u="sng" dirty="0"/>
              <a:t> Roseola </a:t>
            </a:r>
            <a:r>
              <a:rPr lang="en-US" sz="2000" b="1" u="sng" dirty="0" err="1"/>
              <a:t>infantum</a:t>
            </a:r>
            <a:r>
              <a:rPr lang="en-US" sz="2000" b="1" u="sng" dirty="0"/>
              <a:t> </a:t>
            </a:r>
            <a:r>
              <a:rPr lang="en-US" sz="2000" dirty="0"/>
              <a:t>or</a:t>
            </a:r>
            <a:r>
              <a:rPr lang="en-US" sz="2000" b="1" u="sng" dirty="0"/>
              <a:t> sixth disease</a:t>
            </a:r>
            <a:r>
              <a:rPr lang="en-US" sz="2000" dirty="0"/>
              <a:t>). It is passed </a:t>
            </a:r>
            <a:r>
              <a:rPr lang="en-US" sz="2000" dirty="0" smtClean="0"/>
              <a:t>from </a:t>
            </a:r>
            <a:r>
              <a:rPr lang="en-US" sz="2000" dirty="0"/>
              <a:t>child to </a:t>
            </a:r>
            <a:r>
              <a:rPr lang="en-US" sz="2000" dirty="0" smtClean="0"/>
              <a:t>child</a:t>
            </a:r>
            <a:r>
              <a:rPr lang="ar-IQ" sz="2000" dirty="0" smtClean="0"/>
              <a:t>) </a:t>
            </a:r>
            <a:r>
              <a:rPr lang="en-US" sz="2000" dirty="0" smtClean="0"/>
              <a:t>by kindergarten</a:t>
            </a:r>
            <a:r>
              <a:rPr lang="ar-IQ" sz="2000" dirty="0" smtClean="0"/>
              <a:t>(</a:t>
            </a:r>
            <a:r>
              <a:rPr lang="en-US" sz="2000" dirty="0" smtClean="0"/>
              <a:t> </a:t>
            </a:r>
            <a:r>
              <a:rPr lang="en-US" sz="2000" dirty="0"/>
              <a:t>and once contracted</a:t>
            </a:r>
            <a:r>
              <a:rPr lang="en-US" sz="2000" u="sng" dirty="0"/>
              <a:t>, immunity arises and prevents future </a:t>
            </a:r>
            <a:r>
              <a:rPr lang="en-US" sz="2000" u="sng" dirty="0" smtClean="0"/>
              <a:t>reinfection</a:t>
            </a:r>
            <a:r>
              <a:rPr lang="en-US" sz="2000" dirty="0" smtClean="0"/>
              <a:t>. </a:t>
            </a:r>
            <a:endParaRPr lang="ar-IQ" sz="2000" dirty="0" smtClean="0"/>
          </a:p>
          <a:p>
            <a:pPr marL="0" indent="0" algn="just" rtl="0">
              <a:buNone/>
            </a:pPr>
            <a:r>
              <a:rPr lang="en-US" sz="2000" dirty="0" smtClean="0"/>
              <a:t>HHV-6  </a:t>
            </a:r>
            <a:r>
              <a:rPr lang="en-US" sz="2000" dirty="0"/>
              <a:t>reactivation is common in </a:t>
            </a:r>
            <a:r>
              <a:rPr lang="en-US" sz="2000" u="sng" dirty="0"/>
              <a:t>transplant recipients</a:t>
            </a:r>
            <a:r>
              <a:rPr lang="en-US" sz="2000" dirty="0"/>
              <a:t>, which can cause  </a:t>
            </a:r>
            <a:r>
              <a:rPr lang="en-US" sz="2000" dirty="0">
                <a:solidFill>
                  <a:srgbClr val="FF0000"/>
                </a:solidFill>
              </a:rPr>
              <a:t>encephalitis, bone marrow suppression, and pneumonitis</a:t>
            </a:r>
            <a:r>
              <a:rPr lang="en-US" sz="2000" dirty="0" smtClean="0">
                <a:solidFill>
                  <a:srgbClr val="FF0000"/>
                </a:solidFill>
              </a:rPr>
              <a:t>.</a:t>
            </a:r>
            <a:endParaRPr lang="en-GB" sz="2000" dirty="0">
              <a:solidFill>
                <a:srgbClr val="FF0000"/>
              </a:solidFill>
            </a:endParaRPr>
          </a:p>
          <a:p>
            <a:pPr algn="just" rtl="0"/>
            <a:r>
              <a:rPr lang="en-US" sz="2000" b="1" dirty="0"/>
              <a:t>Transmission of Human Herpes Virus Type 6</a:t>
            </a:r>
            <a:r>
              <a:rPr lang="en-US" sz="2000" dirty="0" smtClean="0"/>
              <a:t>:-</a:t>
            </a:r>
            <a:endParaRPr lang="ar-IQ" sz="2000" dirty="0"/>
          </a:p>
          <a:p>
            <a:pPr marL="0" indent="0" algn="just" rtl="0">
              <a:buNone/>
            </a:pPr>
            <a:r>
              <a:rPr lang="en-US" sz="2000" dirty="0" smtClean="0"/>
              <a:t>*</a:t>
            </a:r>
            <a:r>
              <a:rPr lang="en-US" sz="2000" dirty="0" err="1"/>
              <a:t>Exanthem</a:t>
            </a:r>
            <a:r>
              <a:rPr lang="en-US" sz="2000" dirty="0"/>
              <a:t> </a:t>
            </a:r>
            <a:r>
              <a:rPr lang="en-US" sz="2000" dirty="0" err="1"/>
              <a:t>subitum</a:t>
            </a:r>
            <a:r>
              <a:rPr lang="en-US" sz="2000" dirty="0"/>
              <a:t> occurs </a:t>
            </a:r>
            <a:r>
              <a:rPr lang="en-US" sz="2000" u="sng" dirty="0"/>
              <a:t>in children aged 6 months to 4 years of age</a:t>
            </a:r>
            <a:r>
              <a:rPr lang="en-US" sz="2000" dirty="0"/>
              <a:t>. The </a:t>
            </a:r>
            <a:r>
              <a:rPr lang="en-US" sz="2000" u="sng" dirty="0"/>
              <a:t>disease is benign</a:t>
            </a:r>
            <a:r>
              <a:rPr lang="en-US" sz="2000" dirty="0"/>
              <a:t> and is characterized by a </a:t>
            </a:r>
            <a:r>
              <a:rPr lang="en-US" sz="2000" u="sng" dirty="0"/>
              <a:t>high fever</a:t>
            </a:r>
            <a:r>
              <a:rPr lang="en-US" sz="2000" dirty="0"/>
              <a:t> and a </a:t>
            </a:r>
            <a:r>
              <a:rPr lang="en-US" sz="2000" u="sng" dirty="0"/>
              <a:t>rash</a:t>
            </a:r>
            <a:r>
              <a:rPr lang="en-US" sz="2000" dirty="0"/>
              <a:t>. Because the virus is found in the </a:t>
            </a:r>
            <a:r>
              <a:rPr lang="en-US" sz="2000" b="1" u="sng" dirty="0"/>
              <a:t>saliva</a:t>
            </a:r>
            <a:r>
              <a:rPr lang="en-US" sz="2000" dirty="0"/>
              <a:t> of more than </a:t>
            </a:r>
            <a:r>
              <a:rPr lang="en-US" sz="2000" b="1" dirty="0"/>
              <a:t>90%</a:t>
            </a:r>
            <a:r>
              <a:rPr lang="en-US" sz="2000" dirty="0"/>
              <a:t> of all adults, this saliva probably serves as the primary source of transmission.</a:t>
            </a:r>
            <a:endParaRPr lang="en-GB" sz="2000" dirty="0"/>
          </a:p>
          <a:p>
            <a:pPr algn="just" rtl="0"/>
            <a:r>
              <a:rPr lang="en-US" sz="2000" b="1" dirty="0"/>
              <a:t>Human Herpes 8 </a:t>
            </a:r>
            <a:r>
              <a:rPr lang="en-US" sz="2000" dirty="0"/>
              <a:t>(HHV-8</a:t>
            </a:r>
            <a:r>
              <a:rPr lang="en-US" sz="2000" dirty="0" smtClean="0"/>
              <a:t>)</a:t>
            </a:r>
            <a:r>
              <a:rPr lang="en-US" sz="2000" b="1" dirty="0" smtClean="0"/>
              <a:t>(</a:t>
            </a:r>
            <a:r>
              <a:rPr lang="en-US" sz="2000" b="1" dirty="0"/>
              <a:t>Kaposi’s Sarcoma </a:t>
            </a:r>
            <a:r>
              <a:rPr lang="en-US" sz="2000" b="1" dirty="0" smtClean="0"/>
              <a:t>–</a:t>
            </a:r>
            <a:r>
              <a:rPr lang="en-US" sz="2000" b="1" dirty="0" err="1" smtClean="0"/>
              <a:t>Assosiated</a:t>
            </a:r>
            <a:r>
              <a:rPr lang="en-US" sz="2000" b="1" dirty="0" smtClean="0"/>
              <a:t>  </a:t>
            </a:r>
            <a:r>
              <a:rPr lang="en-US" sz="2000" b="1" dirty="0"/>
              <a:t>Herpes Virus)</a:t>
            </a:r>
            <a:r>
              <a:rPr lang="en-US" sz="2000" dirty="0"/>
              <a:t>:-</a:t>
            </a:r>
            <a:endParaRPr lang="en-GB" sz="2000" dirty="0"/>
          </a:p>
          <a:p>
            <a:pPr marL="0" indent="0" algn="just" rtl="0">
              <a:buNone/>
            </a:pPr>
            <a:r>
              <a:rPr lang="en-US" sz="2000" dirty="0" smtClean="0"/>
              <a:t>*HHV-8, </a:t>
            </a:r>
            <a:r>
              <a:rPr lang="en-US" sz="2000" dirty="0"/>
              <a:t>or Kaposi’s sarcoma–associated herpesvirus (KSHV), causes Kaposi’s sarcoma (KS), </a:t>
            </a:r>
            <a:r>
              <a:rPr lang="en-US" sz="2000" u="sng" dirty="0"/>
              <a:t>the most common cancer in patients with AIDS. </a:t>
            </a:r>
            <a:endParaRPr lang="ar-IQ" sz="2000" u="sng" dirty="0" smtClean="0"/>
          </a:p>
          <a:p>
            <a:pPr marL="0" indent="0" algn="just" rtl="0">
              <a:buNone/>
            </a:pPr>
            <a:r>
              <a:rPr lang="en-US" sz="2000" b="1" dirty="0"/>
              <a:t>**Transmission of HHV-8 </a:t>
            </a:r>
            <a:r>
              <a:rPr lang="en-US" sz="2000" dirty="0"/>
              <a:t>occurs primarily via </a:t>
            </a:r>
            <a:r>
              <a:rPr lang="en-US" sz="2000" b="1" u="sng" dirty="0"/>
              <a:t>sex </a:t>
            </a:r>
            <a:r>
              <a:rPr lang="en-US" sz="2000" dirty="0"/>
              <a:t>and by </a:t>
            </a:r>
            <a:r>
              <a:rPr lang="en-US" sz="2000" b="1" u="sng" dirty="0"/>
              <a:t>saliva</a:t>
            </a:r>
            <a:r>
              <a:rPr lang="en-US" sz="2000" dirty="0"/>
              <a:t>, but it is also transmitted in </a:t>
            </a:r>
            <a:r>
              <a:rPr lang="en-US" sz="2000" b="1" u="sng" dirty="0"/>
              <a:t>transplanted organs </a:t>
            </a:r>
            <a:r>
              <a:rPr lang="en-US" sz="2000" dirty="0"/>
              <a:t>such as kidneys and appears to be the cause of transplantation-associated KS. The DNA of HHV-8 is found in the cells of transplantation-associated KS but not in the cells of other transplantation-associated cancers. </a:t>
            </a:r>
            <a:endParaRPr lang="en-GB" sz="2000" dirty="0"/>
          </a:p>
          <a:p>
            <a:pPr marL="0" indent="0" algn="just" rtl="0">
              <a:buNone/>
            </a:pPr>
            <a:endParaRPr lang="en-GB" sz="2000" dirty="0"/>
          </a:p>
        </p:txBody>
      </p:sp>
    </p:spTree>
    <p:extLst>
      <p:ext uri="{BB962C8B-B14F-4D97-AF65-F5344CB8AC3E}">
        <p14:creationId xmlns:p14="http://schemas.microsoft.com/office/powerpoint/2010/main" val="2435532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lstStyle/>
          <a:p>
            <a:pPr algn="just" rtl="0"/>
            <a:r>
              <a:rPr lang="en-US" sz="2400" b="1" u="sng" dirty="0" smtClean="0"/>
              <a:t>CYTOMEGALOVIRUS </a:t>
            </a:r>
            <a:r>
              <a:rPr lang="en-US" sz="2400" b="1" u="sng" dirty="0"/>
              <a:t>(CMV):</a:t>
            </a:r>
            <a:endParaRPr lang="en-GB" sz="2400" dirty="0"/>
          </a:p>
          <a:p>
            <a:pPr marL="0" indent="0" algn="just" rtl="0">
              <a:buNone/>
            </a:pPr>
            <a:r>
              <a:rPr lang="en-US" sz="2400" dirty="0" smtClean="0"/>
              <a:t>*</a:t>
            </a:r>
            <a:r>
              <a:rPr lang="en-US" sz="2400" u="sng" dirty="0"/>
              <a:t>CMV causes cytomegalic </a:t>
            </a:r>
            <a:r>
              <a:rPr lang="en-US" sz="2400" b="1" u="sng" dirty="0"/>
              <a:t>inclusion disease</a:t>
            </a:r>
            <a:r>
              <a:rPr lang="en-US" sz="2400" u="sng" dirty="0"/>
              <a:t> </a:t>
            </a:r>
            <a:r>
              <a:rPr lang="en-US" sz="2400" u="sng" dirty="0" smtClean="0"/>
              <a:t>(</a:t>
            </a:r>
            <a:r>
              <a:rPr lang="en-US" sz="2400" u="sng" dirty="0"/>
              <a:t>especially congenital abnormalities) in neonates</a:t>
            </a:r>
            <a:r>
              <a:rPr lang="en-US" sz="2400" dirty="0"/>
              <a:t>. It is the </a:t>
            </a:r>
            <a:r>
              <a:rPr lang="en-US" sz="2400" b="1" dirty="0"/>
              <a:t>most common cause of </a:t>
            </a:r>
            <a:r>
              <a:rPr lang="en-US" sz="2400" b="1" u="sng" dirty="0"/>
              <a:t>congenital abnormalities</a:t>
            </a:r>
            <a:r>
              <a:rPr lang="en-US" sz="2400" dirty="0"/>
              <a:t>. CMV is a very important cause of </a:t>
            </a:r>
            <a:r>
              <a:rPr lang="en-US" sz="2400" b="1" dirty="0"/>
              <a:t>pneumonia</a:t>
            </a:r>
            <a:r>
              <a:rPr lang="en-US" sz="2400" dirty="0"/>
              <a:t> and other diseases in </a:t>
            </a:r>
            <a:r>
              <a:rPr lang="en-US" sz="2400" dirty="0" err="1"/>
              <a:t>immunocompromised</a:t>
            </a:r>
            <a:r>
              <a:rPr lang="en-US" sz="2400" dirty="0"/>
              <a:t> patients such as recipients of bone marrow and solid organ transplants. </a:t>
            </a:r>
            <a:endParaRPr lang="en-GB" sz="2400" dirty="0"/>
          </a:p>
          <a:p>
            <a:pPr algn="just" rtl="0"/>
            <a:r>
              <a:rPr lang="en-US" sz="2400" b="1" dirty="0"/>
              <a:t>Important Properties</a:t>
            </a:r>
            <a:endParaRPr lang="en-GB" sz="2400" dirty="0"/>
          </a:p>
          <a:p>
            <a:pPr marL="0" indent="0" algn="just" rtl="0">
              <a:spcBef>
                <a:spcPts val="76"/>
              </a:spcBef>
              <a:buNone/>
            </a:pPr>
            <a:r>
              <a:rPr lang="en-US" sz="2400" dirty="0"/>
              <a:t>**CMV is structurally and morphologically similar to other </a:t>
            </a:r>
            <a:r>
              <a:rPr lang="en-US" sz="2400" dirty="0" err="1"/>
              <a:t>herpesviruses</a:t>
            </a:r>
            <a:r>
              <a:rPr lang="en-US" sz="2400" dirty="0"/>
              <a:t> but is </a:t>
            </a:r>
            <a:r>
              <a:rPr lang="en-US" sz="2400" dirty="0" err="1"/>
              <a:t>antigenically</a:t>
            </a:r>
            <a:r>
              <a:rPr lang="en-US" sz="2400" dirty="0"/>
              <a:t> different. It has a single serotype. Humans are the natural hosts for </a:t>
            </a:r>
            <a:r>
              <a:rPr lang="en-US" sz="2400" dirty="0" smtClean="0"/>
              <a:t>CMV. </a:t>
            </a:r>
            <a:r>
              <a:rPr lang="en-US" sz="2400" b="1" u="sng" dirty="0" smtClean="0"/>
              <a:t>Giant </a:t>
            </a:r>
            <a:r>
              <a:rPr lang="en-US" sz="2400" b="1" u="sng" dirty="0"/>
              <a:t>cells </a:t>
            </a:r>
            <a:r>
              <a:rPr lang="en-US" sz="2400" u="sng" dirty="0"/>
              <a:t>are formed</a:t>
            </a:r>
            <a:r>
              <a:rPr lang="en-US" sz="2400" b="1" u="sng" dirty="0"/>
              <a:t>, </a:t>
            </a:r>
            <a:r>
              <a:rPr lang="en-US" sz="2400" u="sng" dirty="0"/>
              <a:t>hence the name</a:t>
            </a:r>
            <a:r>
              <a:rPr lang="en-US" sz="2400" b="1" u="sng" dirty="0"/>
              <a:t> </a:t>
            </a:r>
            <a:r>
              <a:rPr lang="en-US" sz="2400" b="1" u="sng" dirty="0" err="1"/>
              <a:t>cytomegalo</a:t>
            </a:r>
            <a:r>
              <a:rPr lang="en-US" sz="2400" b="1" u="sng" dirty="0"/>
              <a:t>.</a:t>
            </a:r>
            <a:endParaRPr lang="en-US" sz="2400" dirty="0" smtClean="0"/>
          </a:p>
          <a:p>
            <a:pPr marL="0" indent="0" algn="just" rtl="0">
              <a:buNone/>
            </a:pPr>
            <a:r>
              <a:rPr lang="en-US" sz="2400" b="1" u="sng" dirty="0" smtClean="0"/>
              <a:t>Symptom</a:t>
            </a:r>
            <a:r>
              <a:rPr lang="en-US" sz="2400" b="1" u="sng" dirty="0"/>
              <a:t>:</a:t>
            </a:r>
            <a:endParaRPr lang="en-GB" sz="2400" dirty="0"/>
          </a:p>
          <a:p>
            <a:pPr marL="0" indent="0" algn="just" rtl="0">
              <a:buNone/>
            </a:pPr>
            <a:r>
              <a:rPr lang="en-US" sz="2400" dirty="0"/>
              <a:t>Infections of children and adults are usually asymptomatic, except in immunocompromised individuals. CMV enters a </a:t>
            </a:r>
            <a:r>
              <a:rPr lang="en-US" sz="2400" b="1" dirty="0"/>
              <a:t>latent</a:t>
            </a:r>
            <a:r>
              <a:rPr lang="en-US" sz="2400" dirty="0"/>
              <a:t> state primarily in monocytes and can be </a:t>
            </a:r>
            <a:r>
              <a:rPr lang="en-US" sz="2400" dirty="0" smtClean="0"/>
              <a:t>reactivated CMV </a:t>
            </a:r>
            <a:r>
              <a:rPr lang="en-US" sz="2400" dirty="0"/>
              <a:t>can also persist in kidneys for years. </a:t>
            </a:r>
            <a:r>
              <a:rPr lang="en-US" sz="2400" b="1" u="sng" dirty="0"/>
              <a:t>Reactivation of CMV from the latent state in cervical cells</a:t>
            </a:r>
            <a:r>
              <a:rPr lang="en-US" sz="2400" dirty="0"/>
              <a:t> can result in infection of the newborn during passage through the birth canal.</a:t>
            </a:r>
            <a:endParaRPr lang="en-GB" sz="2400" dirty="0"/>
          </a:p>
          <a:p>
            <a:pPr algn="just"/>
            <a:endParaRPr lang="en-GB" sz="2400" dirty="0"/>
          </a:p>
        </p:txBody>
      </p:sp>
    </p:spTree>
    <p:extLst>
      <p:ext uri="{BB962C8B-B14F-4D97-AF65-F5344CB8AC3E}">
        <p14:creationId xmlns:p14="http://schemas.microsoft.com/office/powerpoint/2010/main" val="785679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4962"/>
            <a:ext cx="9144000" cy="6858000"/>
          </a:xfrm>
        </p:spPr>
        <p:txBody>
          <a:bodyPr/>
          <a:lstStyle/>
          <a:p>
            <a:pPr marL="0" indent="0" algn="just" rtl="0">
              <a:buNone/>
            </a:pPr>
            <a:r>
              <a:rPr lang="en-US" sz="2000" b="1" dirty="0" smtClean="0"/>
              <a:t>Transmission</a:t>
            </a:r>
            <a:r>
              <a:rPr lang="en-US" sz="2000" b="1" dirty="0"/>
              <a:t>:</a:t>
            </a:r>
            <a:endParaRPr lang="en-GB" sz="2000" dirty="0"/>
          </a:p>
          <a:p>
            <a:pPr marL="0" indent="0" algn="just" rtl="0">
              <a:buNone/>
            </a:pPr>
            <a:r>
              <a:rPr lang="en-US" sz="2000" dirty="0" smtClean="0"/>
              <a:t> **</a:t>
            </a:r>
            <a:r>
              <a:rPr lang="en-US" sz="2200" b="1" u="sng" dirty="0" smtClean="0"/>
              <a:t>across the placenta</a:t>
            </a:r>
            <a:r>
              <a:rPr lang="en-US" sz="2200" dirty="0" smtClean="0"/>
              <a:t>, within the birth canal, </a:t>
            </a:r>
            <a:endParaRPr lang="en-GB" sz="2200" dirty="0"/>
          </a:p>
          <a:p>
            <a:pPr marL="0" indent="0" algn="just" rtl="0">
              <a:buNone/>
            </a:pPr>
            <a:r>
              <a:rPr lang="en-US" sz="2200" dirty="0"/>
              <a:t> </a:t>
            </a:r>
            <a:r>
              <a:rPr lang="en-US" sz="2200" dirty="0" smtClean="0"/>
              <a:t>**by </a:t>
            </a:r>
            <a:r>
              <a:rPr lang="en-US" sz="2200" b="1" u="sng" dirty="0" smtClean="0"/>
              <a:t>saliva</a:t>
            </a:r>
            <a:r>
              <a:rPr lang="en-US" sz="2200" dirty="0" smtClean="0"/>
              <a:t> in young children, its most common mode of transmission. </a:t>
            </a:r>
            <a:endParaRPr lang="en-GB" sz="2200" dirty="0"/>
          </a:p>
          <a:p>
            <a:pPr marL="0" indent="0" algn="just" rtl="0">
              <a:buNone/>
            </a:pPr>
            <a:r>
              <a:rPr lang="en-US" sz="2200" dirty="0"/>
              <a:t>**</a:t>
            </a:r>
            <a:r>
              <a:rPr lang="en-US" sz="2200" b="1" u="sng" dirty="0"/>
              <a:t>sexually</a:t>
            </a:r>
            <a:r>
              <a:rPr lang="en-US" sz="2200" dirty="0"/>
              <a:t>; it </a:t>
            </a:r>
            <a:r>
              <a:rPr lang="en-US" sz="2200" u="sng" dirty="0"/>
              <a:t>is present in both semen and cervical secretions</a:t>
            </a:r>
            <a:r>
              <a:rPr lang="en-US" sz="2200" dirty="0"/>
              <a:t>. </a:t>
            </a:r>
            <a:endParaRPr lang="en-GB" sz="2200" dirty="0"/>
          </a:p>
          <a:p>
            <a:pPr marL="0" indent="0" algn="just" rtl="0">
              <a:buNone/>
            </a:pPr>
            <a:r>
              <a:rPr lang="en-US" sz="2200" dirty="0"/>
              <a:t>**</a:t>
            </a:r>
            <a:r>
              <a:rPr lang="en-US" sz="2200" b="1" u="sng" dirty="0"/>
              <a:t>blood transfusions</a:t>
            </a:r>
            <a:r>
              <a:rPr lang="en-US" sz="2200" dirty="0"/>
              <a:t> and </a:t>
            </a:r>
            <a:endParaRPr lang="en-US" sz="2200" dirty="0" smtClean="0"/>
          </a:p>
          <a:p>
            <a:pPr marL="0" indent="0" algn="just" rtl="0">
              <a:buNone/>
            </a:pPr>
            <a:r>
              <a:rPr lang="en-US" sz="2200" dirty="0" smtClean="0"/>
              <a:t>**</a:t>
            </a:r>
            <a:r>
              <a:rPr lang="en-US" sz="2200" b="1" u="sng" dirty="0"/>
              <a:t>organ transplants</a:t>
            </a:r>
            <a:r>
              <a:rPr lang="en-US" sz="2200" dirty="0" smtClean="0"/>
              <a:t>.</a:t>
            </a:r>
            <a:r>
              <a:rPr lang="en-US" altLang="en-US" sz="2200" b="1" dirty="0">
                <a:solidFill>
                  <a:srgbClr val="FF0000"/>
                </a:solidFill>
              </a:rPr>
              <a:t> </a:t>
            </a:r>
            <a:endParaRPr lang="en-US" altLang="en-US" sz="2200" b="1" dirty="0" smtClean="0">
              <a:solidFill>
                <a:srgbClr val="FF0000"/>
              </a:solidFill>
            </a:endParaRPr>
          </a:p>
          <a:p>
            <a:pPr marL="0" indent="0" algn="just" rtl="0">
              <a:buNone/>
            </a:pPr>
            <a:r>
              <a:rPr lang="en-US" altLang="en-US" sz="2200" b="1" dirty="0">
                <a:solidFill>
                  <a:srgbClr val="FF0000"/>
                </a:solidFill>
              </a:rPr>
              <a:t> </a:t>
            </a:r>
            <a:r>
              <a:rPr lang="en-US" sz="2200" dirty="0"/>
              <a:t>** </a:t>
            </a:r>
            <a:r>
              <a:rPr lang="en-US" altLang="en-US" sz="2200" b="1" dirty="0" smtClean="0">
                <a:solidFill>
                  <a:srgbClr val="FF0000"/>
                </a:solidFill>
              </a:rPr>
              <a:t>any </a:t>
            </a:r>
            <a:r>
              <a:rPr lang="en-US" altLang="en-US" sz="2200" b="1" dirty="0">
                <a:solidFill>
                  <a:srgbClr val="FF0000"/>
                </a:solidFill>
              </a:rPr>
              <a:t>body fluids can be transmitted </a:t>
            </a:r>
            <a:r>
              <a:rPr lang="en-US" altLang="en-US" sz="2200" b="1" dirty="0" smtClean="0">
                <a:solidFill>
                  <a:srgbClr val="FF0000"/>
                </a:solidFill>
              </a:rPr>
              <a:t>CMV</a:t>
            </a:r>
          </a:p>
          <a:p>
            <a:pPr marL="0" indent="0" algn="just" rtl="0">
              <a:buNone/>
            </a:pPr>
            <a:r>
              <a:rPr lang="en-US" sz="2200" dirty="0"/>
              <a:t>** </a:t>
            </a:r>
            <a:r>
              <a:rPr lang="en-US" altLang="en-US" sz="2200" dirty="0" smtClean="0"/>
              <a:t>virus </a:t>
            </a:r>
            <a:r>
              <a:rPr lang="en-US" altLang="en-US" sz="2200" dirty="0"/>
              <a:t>is present in </a:t>
            </a:r>
            <a:r>
              <a:rPr lang="en-US" altLang="en-US" sz="2200" b="1" dirty="0"/>
              <a:t>breast milk </a:t>
            </a:r>
            <a:r>
              <a:rPr lang="ar-IQ" altLang="en-US" sz="2200" dirty="0" smtClean="0"/>
              <a:t>&amp;</a:t>
            </a:r>
            <a:r>
              <a:rPr lang="ar-IQ" altLang="en-US" sz="2000" dirty="0" smtClean="0"/>
              <a:t> </a:t>
            </a:r>
            <a:r>
              <a:rPr lang="en-US" altLang="en-US" sz="2000" dirty="0" smtClean="0"/>
              <a:t> </a:t>
            </a:r>
            <a:r>
              <a:rPr lang="en-US" altLang="en-US" sz="2000" dirty="0"/>
              <a:t>neonates can be infected by this route</a:t>
            </a:r>
            <a:r>
              <a:rPr lang="en-US" sz="2000" dirty="0" smtClean="0"/>
              <a:t> </a:t>
            </a:r>
            <a:endParaRPr lang="en-GB" sz="2000" dirty="0"/>
          </a:p>
          <a:p>
            <a:pPr marL="0" indent="0" algn="just" rtl="0">
              <a:buNone/>
            </a:pPr>
            <a:r>
              <a:rPr lang="en-US" sz="2000" dirty="0"/>
              <a:t>CMV infection occurs worldwide, </a:t>
            </a:r>
            <a:r>
              <a:rPr lang="en-US" altLang="en-US" sz="2000" dirty="0" smtClean="0"/>
              <a:t>HCMV </a:t>
            </a:r>
            <a:r>
              <a:rPr lang="en-US" altLang="en-US" sz="2000" dirty="0"/>
              <a:t>can also </a:t>
            </a:r>
            <a:r>
              <a:rPr lang="en-US" altLang="en-US" sz="2000" b="1" dirty="0">
                <a:solidFill>
                  <a:srgbClr val="FF0000"/>
                </a:solidFill>
              </a:rPr>
              <a:t>cross the placenta </a:t>
            </a:r>
            <a:r>
              <a:rPr lang="en-US" altLang="en-US" sz="2000" dirty="0">
                <a:solidFill>
                  <a:srgbClr val="FF0000"/>
                </a:solidFill>
              </a:rPr>
              <a:t>and infect a fetus in utero. </a:t>
            </a:r>
            <a:r>
              <a:rPr lang="en-US" altLang="en-US" sz="2000" dirty="0"/>
              <a:t>Initial replication of the virus in epithelial cells of the respiratory and gastrointestinal (GI) tracts is followed by </a:t>
            </a:r>
            <a:r>
              <a:rPr lang="en-US" altLang="en-US" sz="2000" dirty="0" err="1">
                <a:solidFill>
                  <a:srgbClr val="FF0000"/>
                </a:solidFill>
              </a:rPr>
              <a:t>viremia</a:t>
            </a:r>
            <a:r>
              <a:rPr lang="en-US" altLang="en-US" sz="2000" dirty="0">
                <a:solidFill>
                  <a:srgbClr val="FF0000"/>
                </a:solidFill>
              </a:rPr>
              <a:t> and </a:t>
            </a:r>
            <a:r>
              <a:rPr lang="en-US" altLang="en-US" sz="2000" b="1" dirty="0">
                <a:solidFill>
                  <a:srgbClr val="FF0000"/>
                </a:solidFill>
              </a:rPr>
              <a:t>infection of all organs of the body</a:t>
            </a:r>
            <a:r>
              <a:rPr lang="en-US" altLang="en-US" sz="2000" dirty="0">
                <a:solidFill>
                  <a:srgbClr val="FF0000"/>
                </a:solidFill>
              </a:rPr>
              <a:t>. In symptomatic cases, kidney tubule epithelium, liver, and CNS, in addition to the respiratory and GI tracts, are most commonly affected</a:t>
            </a:r>
            <a:r>
              <a:rPr lang="en-US" altLang="en-US" sz="2000" dirty="0" smtClean="0">
                <a:solidFill>
                  <a:srgbClr val="FF0000"/>
                </a:solidFill>
              </a:rPr>
              <a:t>.</a:t>
            </a:r>
            <a:endParaRPr lang="ar-IQ" altLang="en-US" sz="2000" dirty="0" smtClean="0">
              <a:solidFill>
                <a:srgbClr val="FF0000"/>
              </a:solidFill>
            </a:endParaRPr>
          </a:p>
          <a:p>
            <a:pPr marL="0" indent="0" algn="just" rtl="0">
              <a:buNone/>
            </a:pPr>
            <a:r>
              <a:rPr lang="en-US" sz="2000" dirty="0"/>
              <a:t>animal CMV strains do not infect humans. </a:t>
            </a:r>
            <a:endParaRPr lang="ar-IQ" sz="2000" dirty="0" smtClean="0"/>
          </a:p>
          <a:p>
            <a:pPr marL="0" indent="0" algn="just" rtl="0">
              <a:buNone/>
            </a:pPr>
            <a:r>
              <a:rPr lang="en-US" sz="2000" dirty="0">
                <a:solidFill>
                  <a:srgbClr val="FF0000"/>
                </a:solidFill>
              </a:rPr>
              <a:t>CMV infection causes an immunosuppressive effect by inhibiting T cells.</a:t>
            </a:r>
            <a:endParaRPr lang="ar-IQ" sz="2000" dirty="0"/>
          </a:p>
          <a:p>
            <a:pPr marL="0" indent="0" algn="just" rtl="0">
              <a:buNone/>
            </a:pPr>
            <a:endParaRPr lang="en-US" altLang="en-US" sz="2000" dirty="0">
              <a:solidFill>
                <a:srgbClr val="FF0000"/>
              </a:solidFill>
            </a:endParaRPr>
          </a:p>
        </p:txBody>
      </p:sp>
    </p:spTree>
    <p:extLst>
      <p:ext uri="{BB962C8B-B14F-4D97-AF65-F5344CB8AC3E}">
        <p14:creationId xmlns:p14="http://schemas.microsoft.com/office/powerpoint/2010/main" val="560392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4962"/>
            <a:ext cx="9144000" cy="6858000"/>
          </a:xfrm>
        </p:spPr>
        <p:txBody>
          <a:bodyPr/>
          <a:lstStyle/>
          <a:p>
            <a:pPr marL="0" indent="0" algn="just" rtl="0">
              <a:buNone/>
            </a:pPr>
            <a:r>
              <a:rPr lang="en-US" sz="2000" b="1" dirty="0" smtClean="0"/>
              <a:t>Clinical </a:t>
            </a:r>
            <a:r>
              <a:rPr lang="en-US" sz="2000" b="1" dirty="0"/>
              <a:t>Findings</a:t>
            </a:r>
            <a:endParaRPr lang="en-GB" sz="2000" dirty="0"/>
          </a:p>
          <a:p>
            <a:pPr marL="0" indent="0" algn="just" rtl="0">
              <a:buNone/>
            </a:pPr>
            <a:r>
              <a:rPr lang="en-US" sz="2000" dirty="0"/>
              <a:t>****Approximately 20% of infants infected with CMV during gestation show clinically apparent manifestations of </a:t>
            </a:r>
            <a:r>
              <a:rPr lang="en-US" sz="2000" b="1" u="sng" dirty="0"/>
              <a:t>cytomegalic inclusion disease</a:t>
            </a:r>
            <a:r>
              <a:rPr lang="en-US" sz="2000" dirty="0"/>
              <a:t> such as </a:t>
            </a:r>
            <a:r>
              <a:rPr lang="en-US" sz="2000" b="1" u="sng" dirty="0"/>
              <a:t>microcephaly, seizures, deafness, jaundice, and purpura. The ****purpuric lesions resemble a “blueberry muffin</a:t>
            </a:r>
            <a:r>
              <a:rPr lang="en-US" sz="2000" u="sng" dirty="0"/>
              <a:t>” and are due to </a:t>
            </a:r>
            <a:r>
              <a:rPr lang="en-US" sz="2000" b="1" u="sng" dirty="0"/>
              <a:t>thrombocytopenia</a:t>
            </a:r>
            <a:r>
              <a:rPr lang="en-US" sz="2000" dirty="0"/>
              <a:t>. </a:t>
            </a:r>
            <a:endParaRPr lang="en-GB" sz="2000" dirty="0"/>
          </a:p>
          <a:p>
            <a:pPr marL="0" indent="0" algn="just" rtl="0">
              <a:buNone/>
            </a:pPr>
            <a:r>
              <a:rPr lang="en-US" sz="2000" dirty="0"/>
              <a:t>*</a:t>
            </a:r>
            <a:r>
              <a:rPr lang="en-US" sz="2000" b="1" dirty="0"/>
              <a:t>Hepatosplenomegaly</a:t>
            </a:r>
            <a:r>
              <a:rPr lang="en-US" sz="2000" dirty="0"/>
              <a:t> is very common. In immunocompetent adults</a:t>
            </a:r>
            <a:endParaRPr lang="en-GB" sz="2000" dirty="0"/>
          </a:p>
          <a:p>
            <a:pPr marL="0" indent="0" algn="just" rtl="0">
              <a:buNone/>
            </a:pPr>
            <a:r>
              <a:rPr lang="en-US" sz="2000" b="1" u="sng" dirty="0"/>
              <a:t>*</a:t>
            </a:r>
            <a:r>
              <a:rPr lang="en-US" sz="2000" b="1" u="sng" dirty="0" err="1"/>
              <a:t>Heterophil</a:t>
            </a:r>
            <a:r>
              <a:rPr lang="en-US" sz="2000" b="1" u="sng" dirty="0"/>
              <a:t>-negative mononucleosis,</a:t>
            </a:r>
            <a:r>
              <a:rPr lang="en-US" sz="2000" u="sng" dirty="0"/>
              <a:t> which is characterized by fever, lethargy, and the presence of abnormal lymphocytes in peripheral blood smears</a:t>
            </a:r>
            <a:r>
              <a:rPr lang="en-US" sz="2000" dirty="0"/>
              <a:t>. </a:t>
            </a:r>
            <a:endParaRPr lang="en-GB" sz="2000" dirty="0"/>
          </a:p>
          <a:p>
            <a:pPr marL="0" indent="0" algn="just" rtl="0">
              <a:buNone/>
            </a:pPr>
            <a:r>
              <a:rPr lang="en-US" sz="2000" dirty="0"/>
              <a:t>-Systemic CMV infections, especially </a:t>
            </a:r>
            <a:r>
              <a:rPr lang="en-US" sz="2000" b="1" u="sng" dirty="0"/>
              <a:t>pneumonitis,</a:t>
            </a:r>
            <a:r>
              <a:rPr lang="en-US" sz="2000" dirty="0"/>
              <a:t> </a:t>
            </a:r>
            <a:r>
              <a:rPr lang="en-US" sz="2000" b="1" dirty="0"/>
              <a:t>esophagitis, </a:t>
            </a:r>
            <a:r>
              <a:rPr lang="en-US" sz="2000" dirty="0"/>
              <a:t>and</a:t>
            </a:r>
            <a:r>
              <a:rPr lang="en-US" sz="2000" b="1" dirty="0"/>
              <a:t> hepatitis</a:t>
            </a:r>
            <a:r>
              <a:rPr lang="en-US" sz="2000" dirty="0"/>
              <a:t>, occur in a high proportion of immunosuppressed individuals (e.g., those with renal and bone marrow transplants). </a:t>
            </a:r>
            <a:endParaRPr lang="en-US" sz="2000" dirty="0" smtClean="0"/>
          </a:p>
          <a:p>
            <a:pPr algn="just" rtl="0"/>
            <a:r>
              <a:rPr lang="en-US" altLang="en-US" sz="2000" b="1" dirty="0"/>
              <a:t>Latency and reactivation</a:t>
            </a:r>
            <a:r>
              <a:rPr lang="en-US" altLang="en-US" sz="2000" dirty="0"/>
              <a:t>: A distinctive feature of HCMV latency is the phenomenon of repeated episodes of asymptomatic virus shedding over prolonged periods. </a:t>
            </a:r>
            <a:r>
              <a:rPr lang="en-US" altLang="en-US" sz="2000" b="1" dirty="0"/>
              <a:t>Latency is probably established in monocytes and macrophages, but other cell types, such as those of the </a:t>
            </a:r>
            <a:r>
              <a:rPr lang="en-US" altLang="en-US" sz="2000" b="1" dirty="0" smtClean="0"/>
              <a:t>kidney</a:t>
            </a:r>
            <a:r>
              <a:rPr lang="ar-IQ" altLang="en-US" sz="2000" b="1" dirty="0" smtClean="0"/>
              <a:t>.</a:t>
            </a:r>
          </a:p>
          <a:p>
            <a:pPr algn="just" rtl="0"/>
            <a:endParaRPr lang="en-US" altLang="en-US" sz="2000" b="1" dirty="0"/>
          </a:p>
          <a:p>
            <a:pPr algn="just" rtl="0"/>
            <a:r>
              <a:rPr lang="en-US" altLang="en-US" sz="2000" b="1" dirty="0"/>
              <a:t>Persistent fever</a:t>
            </a:r>
            <a:r>
              <a:rPr lang="en-US" altLang="en-US" sz="2000" dirty="0"/>
              <a:t>, </a:t>
            </a:r>
            <a:r>
              <a:rPr lang="en-US" altLang="en-US" sz="2000" b="1" dirty="0"/>
              <a:t>muscle pain, and lymphadenopathy </a:t>
            </a:r>
            <a:r>
              <a:rPr lang="en-US" altLang="en-US" sz="2000" b="1" dirty="0" smtClean="0"/>
              <a:t> </a:t>
            </a:r>
            <a:r>
              <a:rPr lang="ar-IQ" altLang="en-US" sz="2000" dirty="0" smtClean="0"/>
              <a:t>&amp; </a:t>
            </a:r>
            <a:r>
              <a:rPr lang="en-US" altLang="en-US" sz="2000" dirty="0" smtClean="0"/>
              <a:t> </a:t>
            </a:r>
            <a:r>
              <a:rPr lang="en-US" altLang="en-US" sz="2000" b="1" dirty="0" smtClean="0"/>
              <a:t>elevated </a:t>
            </a:r>
            <a:r>
              <a:rPr lang="en-US" altLang="en-US" sz="2000" b="1" dirty="0"/>
              <a:t>levels of abnormal lymphocytes and liver enzymes. </a:t>
            </a:r>
            <a:r>
              <a:rPr lang="en-US" altLang="en-US" sz="2000" dirty="0"/>
              <a:t>Two specific situations have greater clinical significance, </a:t>
            </a:r>
            <a:r>
              <a:rPr lang="en-US" altLang="en-US" sz="2000" dirty="0" smtClean="0"/>
              <a:t>congenital </a:t>
            </a:r>
            <a:r>
              <a:rPr lang="en-US" altLang="en-US" sz="2000" dirty="0"/>
              <a:t>infections and infection of immunocompromised patients.</a:t>
            </a:r>
          </a:p>
          <a:p>
            <a:pPr marL="0" indent="0" algn="just" rtl="0">
              <a:buNone/>
            </a:pPr>
            <a:endParaRPr lang="en-GB" sz="2000" dirty="0"/>
          </a:p>
          <a:p>
            <a:pPr marL="0" indent="0" algn="just">
              <a:buNone/>
            </a:pPr>
            <a:endParaRPr lang="en-GB" sz="2000" dirty="0"/>
          </a:p>
        </p:txBody>
      </p:sp>
    </p:spTree>
    <p:extLst>
      <p:ext uri="{BB962C8B-B14F-4D97-AF65-F5344CB8AC3E}">
        <p14:creationId xmlns:p14="http://schemas.microsoft.com/office/powerpoint/2010/main" val="4089518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p:cNvSpPr>
          <p:nvPr>
            <p:ph type="body" idx="1"/>
          </p:nvPr>
        </p:nvSpPr>
        <p:spPr>
          <a:xfrm>
            <a:off x="0" y="0"/>
            <a:ext cx="8991600" cy="6858000"/>
          </a:xfrm>
        </p:spPr>
        <p:txBody>
          <a:bodyPr/>
          <a:lstStyle/>
          <a:p>
            <a:pPr algn="just" rtl="0"/>
            <a:r>
              <a:rPr lang="en-US" altLang="en-US" sz="2800" b="1" dirty="0" smtClean="0"/>
              <a:t>Congenital infections</a:t>
            </a:r>
            <a:r>
              <a:rPr lang="en-US" altLang="en-US" sz="2800" dirty="0" smtClean="0"/>
              <a:t>: HCMV is the most common </a:t>
            </a:r>
            <a:r>
              <a:rPr lang="en-US" altLang="en-US" sz="2400" dirty="0" smtClean="0"/>
              <a:t>intrauterine viral infection. However, there is a great disparity in incidence of fetal infection and severity of outcome, depending on whether the mother is experiencing a primary or recurrent infection. </a:t>
            </a:r>
            <a:r>
              <a:rPr lang="en-US" altLang="en-US" sz="2400" dirty="0" smtClean="0">
                <a:solidFill>
                  <a:srgbClr val="FF0000"/>
                </a:solidFill>
              </a:rPr>
              <a:t>The severity of the symptoms is </a:t>
            </a:r>
            <a:r>
              <a:rPr lang="en-US" altLang="en-US" sz="2400" smtClean="0">
                <a:solidFill>
                  <a:srgbClr val="FF0000"/>
                </a:solidFill>
              </a:rPr>
              <a:t>most </a:t>
            </a:r>
            <a:r>
              <a:rPr lang="en-US" altLang="en-US" sz="2400" smtClean="0">
                <a:solidFill>
                  <a:srgbClr val="FF0000"/>
                </a:solidFill>
              </a:rPr>
              <a:t>infection </a:t>
            </a:r>
            <a:r>
              <a:rPr lang="en-US" altLang="en-US" sz="2400" dirty="0" smtClean="0">
                <a:solidFill>
                  <a:srgbClr val="FF0000"/>
                </a:solidFill>
              </a:rPr>
              <a:t>occurs during the first trimester.</a:t>
            </a:r>
          </a:p>
          <a:p>
            <a:pPr algn="just" rtl="0"/>
            <a:r>
              <a:rPr lang="en-US" altLang="en-US" sz="2400" dirty="0"/>
              <a:t>Referred to as cytomegalic inclusion disease, results caused by the infection range from fetal death to various degrees of </a:t>
            </a:r>
            <a:r>
              <a:rPr lang="en-US" altLang="en-US" sz="2400" b="1" dirty="0"/>
              <a:t>damage to liver, spleen, blood-forming organs, and components of the nervous system. </a:t>
            </a:r>
            <a:r>
              <a:rPr lang="en-US" altLang="en-US" sz="2400" dirty="0"/>
              <a:t>The latter is a common cause of </a:t>
            </a:r>
            <a:r>
              <a:rPr lang="en-US" altLang="en-US" sz="2400" b="1" dirty="0"/>
              <a:t>hearing loss </a:t>
            </a:r>
            <a:r>
              <a:rPr lang="en-US" altLang="en-US" sz="2400" dirty="0"/>
              <a:t>and </a:t>
            </a:r>
            <a:r>
              <a:rPr lang="en-US" altLang="en-US" sz="2400" b="1" dirty="0"/>
              <a:t>mental retardation</a:t>
            </a:r>
            <a:r>
              <a:rPr lang="en-US" altLang="en-US" sz="2400" dirty="0"/>
              <a:t>. Even in infants who are asymptomatic at birth, </a:t>
            </a:r>
            <a:r>
              <a:rPr lang="en-US" altLang="en-US" sz="2400" b="1" dirty="0"/>
              <a:t>hearing deficits and ocular damage </a:t>
            </a:r>
            <a:r>
              <a:rPr lang="en-US" altLang="en-US" sz="2400" dirty="0"/>
              <a:t>(for example, </a:t>
            </a:r>
            <a:r>
              <a:rPr lang="en-US" altLang="en-US" sz="2400" dirty="0" err="1"/>
              <a:t>chorioretinitis</a:t>
            </a:r>
            <a:r>
              <a:rPr lang="en-US" altLang="en-US" sz="2400" dirty="0"/>
              <a:t>) may appear later and continue to progress during the first few years.</a:t>
            </a:r>
          </a:p>
          <a:p>
            <a:pPr algn="just" rtl="0"/>
            <a:endParaRPr lang="en-US" alt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p:cNvSpPr>
          <p:nvPr>
            <p:ph type="body" idx="1"/>
          </p:nvPr>
        </p:nvSpPr>
        <p:spPr>
          <a:xfrm>
            <a:off x="0" y="0"/>
            <a:ext cx="9144000" cy="6858000"/>
          </a:xfrm>
        </p:spPr>
        <p:txBody>
          <a:bodyPr/>
          <a:lstStyle/>
          <a:p>
            <a:pPr algn="just" rtl="0">
              <a:buFont typeface="Wingdings 2" panose="05020102010507070707" pitchFamily="18" charset="2"/>
              <a:buNone/>
            </a:pPr>
            <a:r>
              <a:rPr lang="en-US" altLang="en-US" b="1" u="sng" dirty="0" smtClean="0"/>
              <a:t>Enveloped DNA Viruses</a:t>
            </a:r>
            <a:endParaRPr lang="en-US" altLang="en-US" dirty="0" smtClean="0"/>
          </a:p>
          <a:p>
            <a:pPr algn="just" rtl="0">
              <a:buNone/>
            </a:pPr>
            <a:r>
              <a:rPr lang="en-US" altLang="en-US" sz="2400" dirty="0" smtClean="0">
                <a:solidFill>
                  <a:srgbClr val="FF0000"/>
                </a:solidFill>
              </a:rPr>
              <a:t>All </a:t>
            </a:r>
            <a:r>
              <a:rPr lang="en-US" altLang="en-US" sz="2400" dirty="0" smtClean="0">
                <a:solidFill>
                  <a:srgbClr val="FF0000"/>
                </a:solidFill>
              </a:rPr>
              <a:t>herpesviruses can undergo an alternative infection cycle, entering a quiescent state </a:t>
            </a:r>
            <a:r>
              <a:rPr lang="en-US" altLang="en-US" sz="2400" dirty="0" smtClean="0"/>
              <a:t>(</a:t>
            </a:r>
            <a:r>
              <a:rPr lang="en-US" altLang="en-US" sz="2800" b="1" dirty="0" smtClean="0">
                <a:solidFill>
                  <a:srgbClr val="FF0000"/>
                </a:solidFill>
              </a:rPr>
              <a:t>latency</a:t>
            </a:r>
            <a:r>
              <a:rPr lang="en-US" altLang="en-US" sz="2400" dirty="0" smtClean="0"/>
              <a:t>) </a:t>
            </a:r>
            <a:r>
              <a:rPr lang="en-US" altLang="en-US" sz="2400" dirty="0" err="1"/>
              <a:t>cytocidal</a:t>
            </a:r>
            <a:r>
              <a:rPr lang="en-US" altLang="en-US" sz="2400" dirty="0"/>
              <a:t> </a:t>
            </a:r>
            <a:r>
              <a:rPr lang="en-US" altLang="en-US" sz="2400" dirty="0" smtClean="0"/>
              <a:t>infection</a:t>
            </a:r>
            <a:r>
              <a:rPr lang="ar-IQ" altLang="en-US" sz="2400" dirty="0" smtClean="0"/>
              <a:t> </a:t>
            </a:r>
            <a:r>
              <a:rPr lang="en-US" altLang="en-US" sz="2400" dirty="0" smtClean="0"/>
              <a:t>occurs </a:t>
            </a:r>
            <a:r>
              <a:rPr lang="en-US" altLang="en-US" sz="2400" dirty="0"/>
              <a:t>from </a:t>
            </a:r>
            <a:r>
              <a:rPr lang="en-US" altLang="en-US" sz="2400" dirty="0" smtClean="0"/>
              <a:t>which they subsequently can be </a:t>
            </a:r>
            <a:r>
              <a:rPr lang="en-US" altLang="en-US" sz="2400" b="1" dirty="0" smtClean="0">
                <a:solidFill>
                  <a:srgbClr val="FF0000"/>
                </a:solidFill>
              </a:rPr>
              <a:t>reactivated</a:t>
            </a:r>
            <a:r>
              <a:rPr lang="en-US" altLang="en-US" sz="2400" dirty="0" smtClean="0"/>
              <a:t>. </a:t>
            </a:r>
            <a:r>
              <a:rPr lang="en-US" altLang="en-US" sz="2400" dirty="0" smtClean="0"/>
              <a:t>Because the mechanism of </a:t>
            </a:r>
            <a:r>
              <a:rPr lang="en-US" altLang="en-US" sz="2400" dirty="0" smtClean="0"/>
              <a:t>latency is reactivation or recurrent </a:t>
            </a:r>
            <a:r>
              <a:rPr lang="en-US" altLang="en-US" sz="2400" dirty="0" smtClean="0"/>
              <a:t>disease are characteristic for each of the herpesviruses</a:t>
            </a:r>
            <a:r>
              <a:rPr lang="en-US" altLang="en-US" sz="2400" dirty="0" smtClean="0"/>
              <a:t>.</a:t>
            </a:r>
          </a:p>
          <a:p>
            <a:pPr marL="1270" algn="just" rtl="0">
              <a:spcBef>
                <a:spcPts val="120"/>
              </a:spcBef>
              <a:spcAft>
                <a:spcPts val="120"/>
              </a:spcAft>
            </a:pPr>
            <a:r>
              <a:rPr lang="en-US" sz="2400" dirty="0">
                <a:solidFill>
                  <a:srgbClr val="000000"/>
                </a:solidFill>
                <a:latin typeface="Times New Roman"/>
                <a:ea typeface="Times New Roman"/>
                <a:cs typeface="Arial"/>
              </a:rPr>
              <a:t>The herpesvirus family contains </a:t>
            </a:r>
            <a:r>
              <a:rPr lang="en-US" sz="2400" dirty="0" smtClean="0">
                <a:solidFill>
                  <a:srgbClr val="000000"/>
                </a:solidFill>
                <a:latin typeface="Times New Roman"/>
                <a:ea typeface="Times New Roman"/>
                <a:cs typeface="Arial"/>
              </a:rPr>
              <a:t>eight </a:t>
            </a:r>
            <a:r>
              <a:rPr lang="en-US" sz="2400" dirty="0">
                <a:solidFill>
                  <a:srgbClr val="000000"/>
                </a:solidFill>
                <a:latin typeface="Times New Roman"/>
                <a:ea typeface="Times New Roman"/>
                <a:cs typeface="Arial"/>
              </a:rPr>
              <a:t>important human pathogens: </a:t>
            </a:r>
            <a:endParaRPr lang="en-GB" sz="2400" dirty="0">
              <a:latin typeface="Calibri"/>
              <a:ea typeface="Calibri"/>
              <a:cs typeface="Arial"/>
            </a:endParaRPr>
          </a:p>
          <a:p>
            <a:pPr marL="342900" lvl="0" indent="-342900" algn="just" rtl="0">
              <a:spcBef>
                <a:spcPts val="120"/>
              </a:spcBef>
              <a:spcAft>
                <a:spcPts val="120"/>
              </a:spcAft>
              <a:buFont typeface="+mj-lt"/>
              <a:buAutoNum type="arabicPeriod"/>
            </a:pPr>
            <a:r>
              <a:rPr lang="en-US" sz="2400" dirty="0">
                <a:solidFill>
                  <a:srgbClr val="FF0000"/>
                </a:solidFill>
                <a:latin typeface="Times New Roman"/>
                <a:ea typeface="Times New Roman"/>
                <a:cs typeface="Arial"/>
              </a:rPr>
              <a:t>herpes simplex virus types 1 </a:t>
            </a:r>
            <a:endParaRPr lang="en-GB" sz="2400" dirty="0">
              <a:solidFill>
                <a:srgbClr val="FF0000"/>
              </a:solidFill>
              <a:latin typeface="Calibri"/>
              <a:ea typeface="Calibri"/>
              <a:cs typeface="Arial"/>
            </a:endParaRPr>
          </a:p>
          <a:p>
            <a:pPr marL="342900" lvl="0" indent="-342900" algn="just" rtl="0">
              <a:spcBef>
                <a:spcPts val="120"/>
              </a:spcBef>
              <a:spcAft>
                <a:spcPts val="120"/>
              </a:spcAft>
              <a:buFont typeface="+mj-lt"/>
              <a:buAutoNum type="arabicPeriod"/>
            </a:pPr>
            <a:r>
              <a:rPr lang="en-US" sz="2400" dirty="0">
                <a:solidFill>
                  <a:srgbClr val="FF0000"/>
                </a:solidFill>
                <a:latin typeface="Times New Roman"/>
                <a:ea typeface="Times New Roman"/>
                <a:cs typeface="Arial"/>
              </a:rPr>
              <a:t>herpes simplex virus types 2</a:t>
            </a:r>
            <a:endParaRPr lang="en-GB" sz="2400" dirty="0">
              <a:solidFill>
                <a:srgbClr val="FF0000"/>
              </a:solidFill>
              <a:latin typeface="Calibri"/>
              <a:ea typeface="Calibri"/>
              <a:cs typeface="Arial"/>
            </a:endParaRPr>
          </a:p>
          <a:p>
            <a:pPr marL="342900" lvl="0" indent="-342900" algn="just" rtl="0">
              <a:spcBef>
                <a:spcPts val="120"/>
              </a:spcBef>
              <a:spcAft>
                <a:spcPts val="120"/>
              </a:spcAft>
              <a:buFont typeface="+mj-lt"/>
              <a:buAutoNum type="arabicPeriod"/>
            </a:pPr>
            <a:r>
              <a:rPr lang="en-US" sz="2400" dirty="0">
                <a:solidFill>
                  <a:srgbClr val="000000"/>
                </a:solidFill>
                <a:latin typeface="Times New Roman"/>
                <a:ea typeface="Times New Roman"/>
                <a:cs typeface="Arial"/>
              </a:rPr>
              <a:t>varicella-zoster virus</a:t>
            </a:r>
            <a:endParaRPr lang="en-GB" sz="2400" dirty="0">
              <a:latin typeface="Calibri"/>
              <a:ea typeface="Calibri"/>
              <a:cs typeface="Arial"/>
            </a:endParaRPr>
          </a:p>
          <a:p>
            <a:pPr marL="342900" indent="-342900" algn="just" rtl="0">
              <a:spcBef>
                <a:spcPts val="120"/>
              </a:spcBef>
              <a:spcAft>
                <a:spcPts val="120"/>
              </a:spcAft>
              <a:buFont typeface="+mj-lt"/>
              <a:buAutoNum type="arabicPeriod"/>
            </a:pPr>
            <a:r>
              <a:rPr lang="en-US" altLang="en-US" sz="2400" dirty="0" smtClean="0">
                <a:solidFill>
                  <a:srgbClr val="FF0000"/>
                </a:solidFill>
              </a:rPr>
              <a:t>Human</a:t>
            </a:r>
            <a:r>
              <a:rPr lang="en-US" altLang="en-US" sz="2400" b="1" dirty="0" smtClean="0">
                <a:solidFill>
                  <a:srgbClr val="FF0000"/>
                </a:solidFill>
              </a:rPr>
              <a:t> </a:t>
            </a:r>
            <a:r>
              <a:rPr lang="en-US" sz="2400" dirty="0" smtClean="0">
                <a:solidFill>
                  <a:srgbClr val="FF0000"/>
                </a:solidFill>
                <a:latin typeface="Times New Roman"/>
                <a:ea typeface="Times New Roman"/>
                <a:cs typeface="Arial"/>
              </a:rPr>
              <a:t>Cytomegalovirus </a:t>
            </a:r>
            <a:r>
              <a:rPr lang="en-US" altLang="en-US" sz="2400" dirty="0" smtClean="0">
                <a:solidFill>
                  <a:srgbClr val="FF0000"/>
                </a:solidFill>
              </a:rPr>
              <a:t>(HCMV</a:t>
            </a:r>
            <a:r>
              <a:rPr lang="en-US" altLang="en-US" sz="2400" dirty="0">
                <a:solidFill>
                  <a:srgbClr val="FF0000"/>
                </a:solidFill>
              </a:rPr>
              <a:t>).</a:t>
            </a:r>
            <a:r>
              <a:rPr lang="en-US" sz="2400" dirty="0" smtClean="0">
                <a:solidFill>
                  <a:srgbClr val="FF0000"/>
                </a:solidFill>
                <a:latin typeface="Times New Roman"/>
                <a:ea typeface="Times New Roman"/>
                <a:cs typeface="Arial"/>
              </a:rPr>
              <a:t> </a:t>
            </a:r>
            <a:endParaRPr lang="en-US" altLang="en-US" sz="2400" b="1" dirty="0" smtClean="0">
              <a:solidFill>
                <a:srgbClr val="FF0000"/>
              </a:solidFill>
            </a:endParaRPr>
          </a:p>
          <a:p>
            <a:pPr marL="342900" indent="-342900" algn="just" rtl="0">
              <a:spcBef>
                <a:spcPts val="120"/>
              </a:spcBef>
              <a:spcAft>
                <a:spcPts val="120"/>
              </a:spcAft>
              <a:buFont typeface="+mj-lt"/>
              <a:buAutoNum type="arabicPeriod"/>
            </a:pPr>
            <a:r>
              <a:rPr lang="en-US" altLang="en-US" sz="2400" b="1" dirty="0" smtClean="0"/>
              <a:t> </a:t>
            </a:r>
            <a:r>
              <a:rPr lang="en-US" sz="2400" dirty="0">
                <a:solidFill>
                  <a:srgbClr val="FF0000"/>
                </a:solidFill>
                <a:latin typeface="Times New Roman"/>
                <a:ea typeface="Times New Roman"/>
                <a:cs typeface="Arial"/>
              </a:rPr>
              <a:t>Epstein–Barr </a:t>
            </a:r>
            <a:r>
              <a:rPr lang="en-US" sz="2400" dirty="0" smtClean="0">
                <a:solidFill>
                  <a:srgbClr val="FF0000"/>
                </a:solidFill>
                <a:latin typeface="Times New Roman"/>
                <a:ea typeface="Times New Roman"/>
                <a:cs typeface="Arial"/>
              </a:rPr>
              <a:t>virus</a:t>
            </a:r>
            <a:r>
              <a:rPr lang="en-US" sz="2400" dirty="0" smtClean="0">
                <a:solidFill>
                  <a:srgbClr val="000000"/>
                </a:solidFill>
                <a:latin typeface="Times New Roman"/>
                <a:ea typeface="Times New Roman"/>
                <a:cs typeface="Arial"/>
              </a:rPr>
              <a:t>, </a:t>
            </a:r>
            <a:r>
              <a:rPr lang="en-US" altLang="en-US" sz="2400" dirty="0" smtClean="0"/>
              <a:t>Herpesvirus </a:t>
            </a:r>
            <a:r>
              <a:rPr lang="en-US" altLang="en-US" sz="2400" dirty="0"/>
              <a:t>Types 6 and 7, </a:t>
            </a:r>
            <a:endParaRPr lang="en-GB" sz="2400" dirty="0">
              <a:latin typeface="Calibri"/>
              <a:ea typeface="Calibri"/>
              <a:cs typeface="Arial"/>
            </a:endParaRPr>
          </a:p>
          <a:p>
            <a:pPr marL="342900" lvl="0" indent="-342900" algn="just" rtl="0">
              <a:spcBef>
                <a:spcPts val="120"/>
              </a:spcBef>
              <a:spcAft>
                <a:spcPts val="120"/>
              </a:spcAft>
              <a:buFont typeface="+mj-lt"/>
              <a:buAutoNum type="arabicPeriod"/>
            </a:pPr>
            <a:r>
              <a:rPr lang="en-US" sz="2400" dirty="0" smtClean="0">
                <a:solidFill>
                  <a:srgbClr val="FF0000"/>
                </a:solidFill>
                <a:latin typeface="Times New Roman"/>
                <a:ea typeface="Times New Roman"/>
                <a:cs typeface="Arial"/>
              </a:rPr>
              <a:t>human </a:t>
            </a:r>
            <a:r>
              <a:rPr lang="en-US" sz="2400" dirty="0">
                <a:solidFill>
                  <a:srgbClr val="FF0000"/>
                </a:solidFill>
                <a:latin typeface="Times New Roman"/>
                <a:ea typeface="Times New Roman"/>
                <a:cs typeface="Arial"/>
              </a:rPr>
              <a:t>herpesvirus 8 (the cause of Kaposi’s sarcoma).</a:t>
            </a:r>
          </a:p>
          <a:p>
            <a:pPr marL="0" indent="0" algn="just" rtl="0">
              <a:spcBef>
                <a:spcPts val="120"/>
              </a:spcBef>
              <a:spcAft>
                <a:spcPts val="120"/>
              </a:spcAft>
              <a:buNone/>
            </a:pPr>
            <a:r>
              <a:rPr lang="en-US" sz="2400" dirty="0"/>
              <a:t>-Some information is available regarding the mechanism by which herpes simplex virus (HSV) and cytomegalovirus (CMV) initiate and maintain the latent state. Shortly after HSV infects neurons, a set of “</a:t>
            </a:r>
            <a:r>
              <a:rPr lang="en-US" sz="2400" b="1" dirty="0"/>
              <a:t>latency-associated transcripts</a:t>
            </a:r>
            <a:r>
              <a:rPr lang="en-US" sz="2400" dirty="0"/>
              <a:t>” (LATS) are synthesized. </a:t>
            </a:r>
            <a:endParaRPr lang="en-GB" sz="2400" dirty="0"/>
          </a:p>
          <a:p>
            <a:pPr algn="just" rtl="0">
              <a:buNone/>
            </a:pPr>
            <a:r>
              <a:rPr lang="en-US" altLang="en-US" sz="2400" dirty="0" smtClean="0"/>
              <a:t>  </a:t>
            </a: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9" descr="الوصف: image"/>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62940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98" y="-3672"/>
            <a:ext cx="9164198" cy="6861672"/>
          </a:xfrm>
        </p:spPr>
        <p:txBody>
          <a:bodyPr/>
          <a:lstStyle/>
          <a:p>
            <a:pPr marL="0" algn="just" rtl="0">
              <a:lnSpc>
                <a:spcPct val="150000"/>
              </a:lnSpc>
              <a:spcBef>
                <a:spcPts val="0"/>
              </a:spcBef>
              <a:spcAft>
                <a:spcPts val="0"/>
              </a:spcAft>
            </a:pPr>
            <a:r>
              <a:rPr lang="en-US" sz="2000" b="1" dirty="0" smtClean="0">
                <a:solidFill>
                  <a:srgbClr val="000000"/>
                </a:solidFill>
                <a:latin typeface="Times New Roman"/>
                <a:ea typeface="Times New Roman"/>
                <a:cs typeface="Arial"/>
              </a:rPr>
              <a:t>General </a:t>
            </a:r>
            <a:r>
              <a:rPr lang="en-US" sz="2000" b="1" dirty="0">
                <a:solidFill>
                  <a:srgbClr val="000000"/>
                </a:solidFill>
                <a:latin typeface="Times New Roman"/>
                <a:ea typeface="Times New Roman"/>
                <a:cs typeface="Arial"/>
              </a:rPr>
              <a:t>structure of virus</a:t>
            </a:r>
            <a:r>
              <a:rPr lang="en-US" sz="2000" dirty="0">
                <a:solidFill>
                  <a:srgbClr val="000000"/>
                </a:solidFill>
                <a:latin typeface="Times New Roman"/>
                <a:ea typeface="Times New Roman"/>
                <a:cs typeface="Arial"/>
              </a:rPr>
              <a:t> :</a:t>
            </a:r>
            <a:endParaRPr lang="en-GB" sz="1800" dirty="0">
              <a:latin typeface="Calibri"/>
              <a:ea typeface="Calibri"/>
              <a:cs typeface="Arial"/>
            </a:endParaRPr>
          </a:p>
          <a:p>
            <a:pPr marL="0" algn="just" rtl="0">
              <a:spcBef>
                <a:spcPts val="0"/>
              </a:spcBef>
              <a:spcAft>
                <a:spcPts val="0"/>
              </a:spcAft>
            </a:pPr>
            <a:r>
              <a:rPr lang="en-US" sz="2000" dirty="0" smtClean="0">
                <a:solidFill>
                  <a:srgbClr val="000000"/>
                </a:solidFill>
                <a:latin typeface="Times New Roman"/>
                <a:ea typeface="Times New Roman"/>
                <a:cs typeface="Arial"/>
              </a:rPr>
              <a:t>*All </a:t>
            </a:r>
            <a:r>
              <a:rPr lang="en-US" sz="2000" dirty="0">
                <a:solidFill>
                  <a:srgbClr val="000000"/>
                </a:solidFill>
                <a:latin typeface="Times New Roman"/>
                <a:ea typeface="Times New Roman"/>
                <a:cs typeface="Arial"/>
              </a:rPr>
              <a:t>herpesviruses are structurally similar. Each has an </a:t>
            </a:r>
            <a:r>
              <a:rPr lang="en-US" sz="2000" b="1" u="sng" dirty="0">
                <a:solidFill>
                  <a:srgbClr val="000000"/>
                </a:solidFill>
                <a:latin typeface="Times New Roman"/>
                <a:ea typeface="Times New Roman"/>
                <a:cs typeface="Arial"/>
              </a:rPr>
              <a:t>icosahedral </a:t>
            </a:r>
            <a:r>
              <a:rPr lang="en-US" sz="2000" b="1" dirty="0">
                <a:solidFill>
                  <a:srgbClr val="000000"/>
                </a:solidFill>
                <a:latin typeface="Times New Roman"/>
                <a:ea typeface="Times New Roman"/>
                <a:cs typeface="Arial"/>
              </a:rPr>
              <a:t>capsid</a:t>
            </a:r>
            <a:r>
              <a:rPr lang="en-US" sz="2000" dirty="0">
                <a:solidFill>
                  <a:srgbClr val="000000"/>
                </a:solidFill>
                <a:latin typeface="Times New Roman"/>
                <a:ea typeface="Times New Roman"/>
                <a:cs typeface="Arial"/>
              </a:rPr>
              <a:t> surrounded by a lipoprotein </a:t>
            </a:r>
            <a:r>
              <a:rPr lang="en-US" sz="2000" b="1" u="sng" dirty="0">
                <a:solidFill>
                  <a:srgbClr val="000000"/>
                </a:solidFill>
                <a:latin typeface="Times New Roman"/>
                <a:ea typeface="Times New Roman"/>
                <a:cs typeface="Arial"/>
              </a:rPr>
              <a:t>enveloped</a:t>
            </a:r>
            <a:r>
              <a:rPr lang="en-US" sz="2000" dirty="0">
                <a:solidFill>
                  <a:srgbClr val="000000"/>
                </a:solidFill>
                <a:latin typeface="Times New Roman"/>
                <a:ea typeface="Times New Roman"/>
                <a:cs typeface="Arial"/>
              </a:rPr>
              <a:t> . The genome is </a:t>
            </a:r>
            <a:r>
              <a:rPr lang="en-US" sz="2000" b="1" dirty="0">
                <a:solidFill>
                  <a:srgbClr val="000000"/>
                </a:solidFill>
                <a:latin typeface="Times New Roman"/>
                <a:ea typeface="Times New Roman"/>
                <a:cs typeface="Arial"/>
              </a:rPr>
              <a:t>linear double-stranded DNA</a:t>
            </a:r>
            <a:r>
              <a:rPr lang="en-US" sz="2000" dirty="0">
                <a:solidFill>
                  <a:srgbClr val="000000"/>
                </a:solidFill>
                <a:latin typeface="Times New Roman"/>
                <a:ea typeface="Times New Roman"/>
                <a:cs typeface="Arial"/>
              </a:rPr>
              <a:t> (</a:t>
            </a:r>
            <a:r>
              <a:rPr lang="en-US" sz="2000" b="1" dirty="0" err="1">
                <a:solidFill>
                  <a:srgbClr val="000000"/>
                </a:solidFill>
                <a:latin typeface="Times New Roman"/>
                <a:ea typeface="Times New Roman"/>
                <a:cs typeface="Arial"/>
              </a:rPr>
              <a:t>dsDNA</a:t>
            </a:r>
            <a:r>
              <a:rPr lang="en-US" sz="2000" dirty="0">
                <a:solidFill>
                  <a:srgbClr val="000000"/>
                </a:solidFill>
                <a:latin typeface="Times New Roman"/>
                <a:ea typeface="Times New Roman"/>
                <a:cs typeface="Arial"/>
              </a:rPr>
              <a:t>).The </a:t>
            </a:r>
            <a:r>
              <a:rPr lang="en-US" sz="2000" dirty="0" err="1">
                <a:solidFill>
                  <a:srgbClr val="000000"/>
                </a:solidFill>
                <a:latin typeface="Times New Roman"/>
                <a:ea typeface="Times New Roman"/>
                <a:cs typeface="Arial"/>
              </a:rPr>
              <a:t>virion</a:t>
            </a:r>
            <a:r>
              <a:rPr lang="en-US" sz="2000" dirty="0">
                <a:solidFill>
                  <a:srgbClr val="000000"/>
                </a:solidFill>
                <a:latin typeface="Times New Roman"/>
                <a:ea typeface="Times New Roman"/>
                <a:cs typeface="Arial"/>
              </a:rPr>
              <a:t> does not contain a polymerase. </a:t>
            </a:r>
            <a:endParaRPr lang="en-GB" sz="1800" dirty="0">
              <a:latin typeface="Calibri"/>
              <a:ea typeface="Calibri"/>
              <a:cs typeface="Arial"/>
            </a:endParaRPr>
          </a:p>
          <a:p>
            <a:pPr marL="0" algn="just" rtl="0">
              <a:spcBef>
                <a:spcPts val="0"/>
              </a:spcBef>
              <a:spcAft>
                <a:spcPts val="0"/>
              </a:spcAft>
            </a:pPr>
            <a:r>
              <a:rPr lang="en-US" sz="2000" dirty="0" smtClean="0">
                <a:solidFill>
                  <a:srgbClr val="000000"/>
                </a:solidFill>
                <a:latin typeface="Times New Roman"/>
                <a:ea typeface="Times New Roman"/>
                <a:cs typeface="Arial"/>
              </a:rPr>
              <a:t>*They </a:t>
            </a:r>
            <a:r>
              <a:rPr lang="en-US" sz="2000" b="1" dirty="0">
                <a:solidFill>
                  <a:srgbClr val="000000"/>
                </a:solidFill>
                <a:latin typeface="Times New Roman"/>
                <a:ea typeface="Times New Roman"/>
                <a:cs typeface="Arial"/>
              </a:rPr>
              <a:t>replicate in the </a:t>
            </a:r>
            <a:r>
              <a:rPr lang="en-US" sz="2000" b="1" u="sng" dirty="0">
                <a:solidFill>
                  <a:srgbClr val="000000"/>
                </a:solidFill>
                <a:latin typeface="Times New Roman"/>
                <a:ea typeface="Times New Roman"/>
                <a:cs typeface="Arial"/>
              </a:rPr>
              <a:t>nucleus</a:t>
            </a:r>
            <a:r>
              <a:rPr lang="en-US" sz="2000" u="sng" dirty="0">
                <a:solidFill>
                  <a:srgbClr val="000000"/>
                </a:solidFill>
                <a:latin typeface="Times New Roman"/>
                <a:ea typeface="Times New Roman"/>
                <a:cs typeface="Arial"/>
              </a:rPr>
              <a:t>,</a:t>
            </a:r>
            <a:r>
              <a:rPr lang="en-US" sz="2000" dirty="0">
                <a:solidFill>
                  <a:srgbClr val="000000"/>
                </a:solidFill>
                <a:latin typeface="Times New Roman"/>
                <a:ea typeface="Times New Roman"/>
                <a:cs typeface="Arial"/>
              </a:rPr>
              <a:t> form </a:t>
            </a:r>
            <a:r>
              <a:rPr lang="en-US" sz="2000" u="sng" dirty="0" err="1">
                <a:solidFill>
                  <a:srgbClr val="000000"/>
                </a:solidFill>
                <a:latin typeface="Times New Roman"/>
                <a:ea typeface="Times New Roman"/>
                <a:cs typeface="Arial"/>
              </a:rPr>
              <a:t>intranuclear</a:t>
            </a:r>
            <a:r>
              <a:rPr lang="en-US" sz="2000" u="sng" dirty="0">
                <a:solidFill>
                  <a:srgbClr val="000000"/>
                </a:solidFill>
                <a:latin typeface="Times New Roman"/>
                <a:ea typeface="Times New Roman"/>
                <a:cs typeface="Arial"/>
              </a:rPr>
              <a:t> inclusions</a:t>
            </a:r>
            <a:r>
              <a:rPr lang="en-US" sz="2000" dirty="0">
                <a:solidFill>
                  <a:srgbClr val="000000"/>
                </a:solidFill>
                <a:latin typeface="Times New Roman"/>
                <a:ea typeface="Times New Roman"/>
                <a:cs typeface="Arial"/>
              </a:rPr>
              <a:t>, and are </a:t>
            </a:r>
            <a:r>
              <a:rPr lang="en-US" sz="2000" u="sng" dirty="0">
                <a:solidFill>
                  <a:srgbClr val="000000"/>
                </a:solidFill>
                <a:latin typeface="Times New Roman"/>
                <a:ea typeface="Times New Roman"/>
                <a:cs typeface="Arial"/>
              </a:rPr>
              <a:t>the only viruses that obtain their envelope by </a:t>
            </a:r>
            <a:r>
              <a:rPr lang="en-US" sz="2000" b="1" u="sng" dirty="0">
                <a:solidFill>
                  <a:srgbClr val="000000"/>
                </a:solidFill>
                <a:latin typeface="Times New Roman"/>
                <a:ea typeface="Times New Roman"/>
                <a:cs typeface="Arial"/>
              </a:rPr>
              <a:t>budding from the nuclear membrane</a:t>
            </a:r>
            <a:r>
              <a:rPr lang="en-US" sz="2000" u="sng" dirty="0">
                <a:solidFill>
                  <a:srgbClr val="000000"/>
                </a:solidFill>
                <a:latin typeface="Times New Roman"/>
                <a:ea typeface="Times New Roman"/>
                <a:cs typeface="Arial"/>
              </a:rPr>
              <a:t>.</a:t>
            </a:r>
            <a:endParaRPr lang="en-GB" sz="1800" dirty="0">
              <a:latin typeface="Calibri"/>
              <a:ea typeface="Calibri"/>
              <a:cs typeface="Arial"/>
            </a:endParaRPr>
          </a:p>
          <a:p>
            <a:pPr marL="0" algn="just" rtl="0">
              <a:spcBef>
                <a:spcPts val="0"/>
              </a:spcBef>
              <a:spcAft>
                <a:spcPts val="0"/>
              </a:spcAft>
            </a:pPr>
            <a:r>
              <a:rPr lang="en-US" sz="2000" dirty="0">
                <a:solidFill>
                  <a:srgbClr val="000000"/>
                </a:solidFill>
                <a:latin typeface="Times New Roman"/>
                <a:ea typeface="Times New Roman"/>
                <a:cs typeface="Arial"/>
              </a:rPr>
              <a:t>*The </a:t>
            </a:r>
            <a:r>
              <a:rPr lang="en-US" sz="2000" dirty="0" err="1">
                <a:solidFill>
                  <a:srgbClr val="000000"/>
                </a:solidFill>
                <a:latin typeface="Times New Roman"/>
                <a:ea typeface="Times New Roman"/>
                <a:cs typeface="Arial"/>
              </a:rPr>
              <a:t>virions</a:t>
            </a:r>
            <a:r>
              <a:rPr lang="en-US" sz="2000" dirty="0">
                <a:solidFill>
                  <a:srgbClr val="000000"/>
                </a:solidFill>
                <a:latin typeface="Times New Roman"/>
                <a:ea typeface="Times New Roman"/>
                <a:cs typeface="Arial"/>
              </a:rPr>
              <a:t> of </a:t>
            </a:r>
            <a:r>
              <a:rPr lang="en-US" sz="2000" dirty="0" err="1">
                <a:solidFill>
                  <a:srgbClr val="000000"/>
                </a:solidFill>
                <a:latin typeface="Times New Roman"/>
                <a:ea typeface="Times New Roman"/>
                <a:cs typeface="Arial"/>
              </a:rPr>
              <a:t>herpesviruses</a:t>
            </a:r>
            <a:r>
              <a:rPr lang="en-US" sz="2000" dirty="0">
                <a:solidFill>
                  <a:srgbClr val="000000"/>
                </a:solidFill>
                <a:latin typeface="Times New Roman"/>
                <a:ea typeface="Times New Roman"/>
                <a:cs typeface="Arial"/>
              </a:rPr>
              <a:t> possess a </a:t>
            </a:r>
            <a:r>
              <a:rPr lang="en-US" sz="2000" b="1" dirty="0">
                <a:solidFill>
                  <a:srgbClr val="000000"/>
                </a:solidFill>
                <a:latin typeface="Times New Roman"/>
                <a:ea typeface="Times New Roman"/>
                <a:cs typeface="Arial"/>
              </a:rPr>
              <a:t>tegument</a:t>
            </a:r>
            <a:r>
              <a:rPr lang="en-US" sz="2000" dirty="0">
                <a:solidFill>
                  <a:srgbClr val="000000"/>
                </a:solidFill>
                <a:latin typeface="Times New Roman"/>
                <a:ea typeface="Times New Roman"/>
                <a:cs typeface="Arial"/>
              </a:rPr>
              <a:t> located between the </a:t>
            </a:r>
            <a:r>
              <a:rPr lang="en-US" sz="2000" dirty="0" err="1">
                <a:solidFill>
                  <a:srgbClr val="000000"/>
                </a:solidFill>
                <a:latin typeface="Times New Roman"/>
                <a:ea typeface="Times New Roman"/>
                <a:cs typeface="Arial"/>
              </a:rPr>
              <a:t>nucleocapsid</a:t>
            </a:r>
            <a:r>
              <a:rPr lang="en-US" sz="2000" dirty="0">
                <a:solidFill>
                  <a:srgbClr val="000000"/>
                </a:solidFill>
                <a:latin typeface="Times New Roman"/>
                <a:ea typeface="Times New Roman"/>
                <a:cs typeface="Arial"/>
              </a:rPr>
              <a:t> and the </a:t>
            </a:r>
            <a:r>
              <a:rPr lang="en-US" sz="2000" dirty="0" smtClean="0">
                <a:solidFill>
                  <a:srgbClr val="000000"/>
                </a:solidFill>
                <a:latin typeface="Times New Roman"/>
                <a:ea typeface="Times New Roman"/>
                <a:cs typeface="Arial"/>
              </a:rPr>
              <a:t>envelope. </a:t>
            </a:r>
            <a:endParaRPr lang="en-GB" sz="1800" dirty="0">
              <a:latin typeface="Calibri"/>
              <a:ea typeface="Calibri"/>
              <a:cs typeface="Arial"/>
            </a:endParaRPr>
          </a:p>
          <a:p>
            <a:pPr marL="0" algn="just" rtl="0">
              <a:spcBef>
                <a:spcPts val="0"/>
              </a:spcBef>
              <a:spcAft>
                <a:spcPts val="0"/>
              </a:spcAft>
            </a:pPr>
            <a:r>
              <a:rPr lang="en-US" sz="2000" b="1" u="sng" dirty="0" smtClean="0">
                <a:solidFill>
                  <a:srgbClr val="000000"/>
                </a:solidFill>
                <a:latin typeface="Times New Roman"/>
                <a:ea typeface="Times New Roman"/>
                <a:cs typeface="Arial"/>
              </a:rPr>
              <a:t>Herpesviruses </a:t>
            </a:r>
            <a:r>
              <a:rPr lang="en-US" sz="2000" dirty="0">
                <a:solidFill>
                  <a:srgbClr val="000000"/>
                </a:solidFill>
                <a:latin typeface="Times New Roman"/>
                <a:ea typeface="Times New Roman"/>
                <a:cs typeface="Arial"/>
              </a:rPr>
              <a:t>are noted for their ability to cause </a:t>
            </a:r>
            <a:r>
              <a:rPr lang="en-US" sz="2000" b="1" u="sng" dirty="0">
                <a:solidFill>
                  <a:srgbClr val="000000"/>
                </a:solidFill>
                <a:latin typeface="Times New Roman"/>
                <a:ea typeface="Times New Roman"/>
                <a:cs typeface="Arial"/>
              </a:rPr>
              <a:t>latent infections</a:t>
            </a:r>
            <a:r>
              <a:rPr lang="en-US" sz="2000" dirty="0">
                <a:solidFill>
                  <a:srgbClr val="000000"/>
                </a:solidFill>
                <a:latin typeface="Times New Roman"/>
                <a:ea typeface="Times New Roman"/>
                <a:cs typeface="Arial"/>
              </a:rPr>
              <a:t>. In these infections, the acute disease is followed by an asymptomatic period during which the virus remains in a quiescent (</a:t>
            </a:r>
            <a:r>
              <a:rPr lang="en-US" sz="2000" b="1" u="sng" dirty="0">
                <a:solidFill>
                  <a:srgbClr val="000000"/>
                </a:solidFill>
                <a:latin typeface="Times New Roman"/>
                <a:ea typeface="Times New Roman"/>
                <a:cs typeface="Arial"/>
              </a:rPr>
              <a:t>latent state</a:t>
            </a:r>
            <a:r>
              <a:rPr lang="en-US" sz="2000" dirty="0">
                <a:solidFill>
                  <a:srgbClr val="000000"/>
                </a:solidFill>
                <a:latin typeface="Times New Roman"/>
                <a:ea typeface="Times New Roman"/>
                <a:cs typeface="Arial"/>
              </a:rPr>
              <a:t>). When the patient is exposed to an inciting agent or immunosuppression occurs, reactivation of virus replication and disease can occur</a:t>
            </a:r>
            <a:r>
              <a:rPr lang="en-US" sz="2000" dirty="0" smtClean="0">
                <a:solidFill>
                  <a:srgbClr val="000000"/>
                </a:solidFill>
                <a:latin typeface="Times New Roman"/>
                <a:ea typeface="Times New Roman"/>
                <a:cs typeface="Arial"/>
              </a:rPr>
              <a:t>.</a:t>
            </a:r>
          </a:p>
          <a:p>
            <a:pPr marL="0" indent="0" algn="just" rtl="0">
              <a:buNone/>
            </a:pPr>
            <a:r>
              <a:rPr lang="en-US" sz="2000" dirty="0">
                <a:solidFill>
                  <a:srgbClr val="000000"/>
                </a:solidFill>
                <a:latin typeface="Times New Roman"/>
                <a:ea typeface="Times New Roman"/>
                <a:cs typeface="Arial"/>
              </a:rPr>
              <a:t>  </a:t>
            </a:r>
            <a:r>
              <a:rPr lang="en-US" sz="1800" b="1" dirty="0"/>
              <a:t>***Three of the </a:t>
            </a:r>
            <a:r>
              <a:rPr lang="en-US" sz="1800" b="1" u="sng" dirty="0"/>
              <a:t>Herpesviruses, types 1(HSV-1)</a:t>
            </a:r>
            <a:r>
              <a:rPr lang="en-US" sz="1800" b="1" dirty="0"/>
              <a:t> , </a:t>
            </a:r>
            <a:r>
              <a:rPr lang="en-US" sz="1800" b="1" u="sng" dirty="0"/>
              <a:t>Herpesviruses, types 2  (HSV-2)</a:t>
            </a:r>
            <a:r>
              <a:rPr lang="en-US" sz="1800" b="1" dirty="0"/>
              <a:t> </a:t>
            </a:r>
            <a:r>
              <a:rPr lang="en-US" sz="1800" dirty="0"/>
              <a:t>and</a:t>
            </a:r>
            <a:r>
              <a:rPr lang="en-US" sz="1800" b="1" dirty="0"/>
              <a:t> </a:t>
            </a:r>
            <a:r>
              <a:rPr lang="en-US" sz="1800" b="1" u="sng" dirty="0"/>
              <a:t>Varicella-zoster virus (VZV)</a:t>
            </a:r>
            <a:r>
              <a:rPr lang="en-US" sz="1800" dirty="0"/>
              <a:t>, cause a </a:t>
            </a:r>
            <a:r>
              <a:rPr lang="en-US" sz="1800" b="1" u="sng" dirty="0">
                <a:solidFill>
                  <a:srgbClr val="FF0000"/>
                </a:solidFill>
              </a:rPr>
              <a:t>vesicular rash</a:t>
            </a:r>
            <a:r>
              <a:rPr lang="en-US" sz="1800" b="1" dirty="0"/>
              <a:t>,</a:t>
            </a:r>
            <a:r>
              <a:rPr lang="en-US" sz="1800" dirty="0"/>
              <a:t> both in primary infections and in reactivations. Primary infections are usually more severe than reactivations. </a:t>
            </a:r>
            <a:endParaRPr lang="en-GB" sz="1800" dirty="0"/>
          </a:p>
          <a:p>
            <a:pPr marL="0" indent="0" algn="just" rtl="0">
              <a:buNone/>
            </a:pPr>
            <a:endParaRPr lang="ar-IQ" sz="1800" dirty="0"/>
          </a:p>
          <a:p>
            <a:pPr marL="0" indent="0" algn="just" rtl="0">
              <a:buNone/>
            </a:pPr>
            <a:r>
              <a:rPr lang="en-US" sz="1800" dirty="0"/>
              <a:t>****</a:t>
            </a:r>
            <a:r>
              <a:rPr lang="en-US" sz="1800" b="1" dirty="0"/>
              <a:t>Four herpesviruses</a:t>
            </a:r>
            <a:r>
              <a:rPr lang="en-US" sz="1800" dirty="0"/>
              <a:t>, namely </a:t>
            </a:r>
            <a:r>
              <a:rPr lang="en-US" sz="1800" b="1" u="sng" dirty="0"/>
              <a:t>HSV types 1 and 2, VZV, and CMV,</a:t>
            </a:r>
            <a:r>
              <a:rPr lang="en-US" sz="1800" dirty="0"/>
              <a:t> induce the formation of </a:t>
            </a:r>
            <a:r>
              <a:rPr lang="en-US" sz="1800" b="1" u="sng" dirty="0"/>
              <a:t>multinucleated giant cells</a:t>
            </a:r>
            <a:r>
              <a:rPr lang="en-US" sz="1800" b="1" dirty="0"/>
              <a:t>,</a:t>
            </a:r>
            <a:r>
              <a:rPr lang="en-US" sz="1800" dirty="0"/>
              <a:t> which can be seen microscopically in the lesions. </a:t>
            </a:r>
            <a:endParaRPr lang="en-GB" sz="1800" dirty="0"/>
          </a:p>
          <a:p>
            <a:pPr marL="0" indent="0" algn="just" rtl="0">
              <a:buNone/>
            </a:pPr>
            <a:r>
              <a:rPr lang="en-US" sz="1800" dirty="0"/>
              <a:t>-The importance of giant cells is best illustrated by the </a:t>
            </a:r>
            <a:r>
              <a:rPr lang="en-US" sz="1800" b="1" dirty="0" err="1"/>
              <a:t>Tzanck</a:t>
            </a:r>
            <a:r>
              <a:rPr lang="en-US" sz="1800" b="1" dirty="0"/>
              <a:t> smear</a:t>
            </a:r>
            <a:r>
              <a:rPr lang="en-US" sz="1800" dirty="0"/>
              <a:t>, which reveals multinucleated giant cells in a smear taken from the painful vesicles of the genitals caused by HSV type 2 .</a:t>
            </a:r>
            <a:endParaRPr lang="en-GB" sz="1800" dirty="0"/>
          </a:p>
          <a:p>
            <a:pPr marL="0" indent="0" algn="just">
              <a:buNone/>
            </a:pPr>
            <a:endParaRPr lang="en-GB" sz="1800" dirty="0"/>
          </a:p>
          <a:p>
            <a:pPr marL="0" algn="just" rtl="0">
              <a:spcBef>
                <a:spcPts val="0"/>
              </a:spcBef>
              <a:spcAft>
                <a:spcPts val="0"/>
              </a:spcAft>
            </a:pPr>
            <a:endParaRPr lang="en-GB" sz="1800" dirty="0">
              <a:latin typeface="Calibri"/>
              <a:ea typeface="Calibri"/>
              <a:cs typeface="Arial"/>
            </a:endParaRPr>
          </a:p>
          <a:p>
            <a:pPr marL="0" indent="0">
              <a:buNone/>
            </a:pPr>
            <a:endParaRPr lang="en-GB" sz="2000" dirty="0"/>
          </a:p>
        </p:txBody>
      </p:sp>
    </p:spTree>
    <p:extLst>
      <p:ext uri="{BB962C8B-B14F-4D97-AF65-F5344CB8AC3E}">
        <p14:creationId xmlns:p14="http://schemas.microsoft.com/office/powerpoint/2010/main" val="1185606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42" y="32273"/>
            <a:ext cx="8991600" cy="6705599"/>
          </a:xfrm>
        </p:spPr>
        <p:txBody>
          <a:bodyPr/>
          <a:lstStyle/>
          <a:p>
            <a:pPr marL="0" indent="0" algn="just" rtl="0">
              <a:buNone/>
            </a:pPr>
            <a:r>
              <a:rPr lang="en-US" sz="2400" b="1" dirty="0" smtClean="0">
                <a:solidFill>
                  <a:srgbClr val="FF0000"/>
                </a:solidFill>
              </a:rPr>
              <a:t>Types od HSV</a:t>
            </a:r>
            <a:r>
              <a:rPr lang="en-US" sz="2400" dirty="0" smtClean="0">
                <a:solidFill>
                  <a:srgbClr val="FF0000"/>
                </a:solidFill>
              </a:rPr>
              <a:t> </a:t>
            </a:r>
            <a:endParaRPr lang="ar-IQ" sz="2400" dirty="0" smtClean="0">
              <a:solidFill>
                <a:srgbClr val="FF0000"/>
              </a:solidFill>
            </a:endParaRPr>
          </a:p>
          <a:p>
            <a:pPr marL="0" indent="0" algn="just" rtl="0">
              <a:buNone/>
            </a:pPr>
            <a:r>
              <a:rPr lang="en-US" sz="2400" dirty="0" smtClean="0"/>
              <a:t>based </a:t>
            </a:r>
            <a:r>
              <a:rPr lang="en-US" sz="2400" dirty="0"/>
              <a:t>on:    1) the </a:t>
            </a:r>
            <a:r>
              <a:rPr lang="en-US" sz="2400" b="1" dirty="0"/>
              <a:t>type of cell</a:t>
            </a:r>
            <a:r>
              <a:rPr lang="en-US" sz="2400" dirty="0"/>
              <a:t> most often infected.   </a:t>
            </a:r>
            <a:endParaRPr lang="en-US" sz="2400" dirty="0" smtClean="0"/>
          </a:p>
          <a:p>
            <a:pPr marL="0" indent="0" algn="just" rtl="0">
              <a:buNone/>
            </a:pPr>
            <a:r>
              <a:rPr lang="en-US" sz="2400" dirty="0" smtClean="0"/>
              <a:t>2</a:t>
            </a:r>
            <a:r>
              <a:rPr lang="en-US" sz="2400" dirty="0"/>
              <a:t>) the </a:t>
            </a:r>
            <a:r>
              <a:rPr lang="en-US" sz="2400" b="1" dirty="0"/>
              <a:t>site of latency</a:t>
            </a:r>
            <a:r>
              <a:rPr lang="en-US" sz="2400" dirty="0"/>
              <a:t>.</a:t>
            </a:r>
            <a:endParaRPr lang="en-GB" sz="2400" dirty="0"/>
          </a:p>
          <a:p>
            <a:pPr marL="0" lvl="0" indent="0" algn="just" rtl="0">
              <a:buNone/>
            </a:pPr>
            <a:r>
              <a:rPr lang="en-US" sz="2400" b="1" dirty="0" smtClean="0"/>
              <a:t>-The </a:t>
            </a:r>
            <a:r>
              <a:rPr lang="en-US" sz="2400" b="1" dirty="0"/>
              <a:t>alpha</a:t>
            </a:r>
            <a:r>
              <a:rPr lang="en-US" sz="2400" dirty="0"/>
              <a:t> </a:t>
            </a:r>
            <a:r>
              <a:rPr lang="en-US" sz="2400" dirty="0" err="1"/>
              <a:t>herpesviruses</a:t>
            </a:r>
            <a:r>
              <a:rPr lang="en-US" sz="2400" dirty="0"/>
              <a:t>, consisting of </a:t>
            </a:r>
            <a:r>
              <a:rPr lang="en-US" sz="2400" u="sng" dirty="0"/>
              <a:t>HSV types 1 and 2 and VZV</a:t>
            </a:r>
            <a:r>
              <a:rPr lang="en-US" sz="2400" dirty="0"/>
              <a:t>, </a:t>
            </a:r>
            <a:r>
              <a:rPr lang="en-US" sz="2400" b="1" u="sng" dirty="0"/>
              <a:t>infect epithelial cells</a:t>
            </a:r>
            <a:r>
              <a:rPr lang="en-US" sz="2400" dirty="0"/>
              <a:t> </a:t>
            </a:r>
            <a:r>
              <a:rPr lang="en-US" sz="2400" u="sng" dirty="0"/>
              <a:t>primarily</a:t>
            </a:r>
            <a:r>
              <a:rPr lang="en-US" sz="2400" dirty="0"/>
              <a:t> and cause </a:t>
            </a:r>
            <a:r>
              <a:rPr lang="en-US" sz="2400" u="sng" dirty="0"/>
              <a:t>latent infection in</a:t>
            </a:r>
            <a:r>
              <a:rPr lang="en-US" sz="2400" b="1" u="sng" dirty="0"/>
              <a:t> neurons</a:t>
            </a:r>
            <a:r>
              <a:rPr lang="en-US" sz="2400" dirty="0"/>
              <a:t>. </a:t>
            </a:r>
            <a:endParaRPr lang="en-GB" sz="2400" dirty="0"/>
          </a:p>
          <a:p>
            <a:pPr marL="0" lvl="0" indent="0" algn="just" rtl="0">
              <a:buNone/>
            </a:pPr>
            <a:r>
              <a:rPr lang="en-US" sz="2400" b="1" dirty="0" smtClean="0"/>
              <a:t>-The </a:t>
            </a:r>
            <a:r>
              <a:rPr lang="en-US" sz="2400" b="1" dirty="0"/>
              <a:t>beta </a:t>
            </a:r>
            <a:r>
              <a:rPr lang="en-US" sz="2400" dirty="0" err="1"/>
              <a:t>herpesviruses</a:t>
            </a:r>
            <a:r>
              <a:rPr lang="en-US" sz="2400" dirty="0"/>
              <a:t>, consisting of CMVs and human </a:t>
            </a:r>
            <a:r>
              <a:rPr lang="en-US" sz="2400" dirty="0" err="1"/>
              <a:t>herpesvirus</a:t>
            </a:r>
            <a:r>
              <a:rPr lang="en-US" sz="2400" dirty="0"/>
              <a:t> 6, infect and become latent in a </a:t>
            </a:r>
            <a:r>
              <a:rPr lang="en-US" sz="2400" u="sng" dirty="0"/>
              <a:t>variety of tissues. </a:t>
            </a:r>
            <a:endParaRPr lang="en-GB" sz="2400" dirty="0"/>
          </a:p>
          <a:p>
            <a:pPr marL="0" lvl="0" indent="0" algn="just" rtl="0">
              <a:buNone/>
            </a:pPr>
            <a:r>
              <a:rPr lang="en-US" sz="2400" b="1" dirty="0" smtClean="0"/>
              <a:t>-The </a:t>
            </a:r>
            <a:r>
              <a:rPr lang="en-US" sz="2400" b="1" dirty="0"/>
              <a:t>gamma</a:t>
            </a:r>
            <a:r>
              <a:rPr lang="en-US" sz="2400" dirty="0"/>
              <a:t> herpesviruses, consisting of </a:t>
            </a:r>
            <a:r>
              <a:rPr lang="en-US" sz="2400" u="sng" dirty="0"/>
              <a:t>EBV and human herpesvirus </a:t>
            </a:r>
            <a:r>
              <a:rPr lang="en-US" sz="2400" u="sng" dirty="0" smtClean="0"/>
              <a:t>8</a:t>
            </a:r>
            <a:r>
              <a:rPr lang="en-US" sz="2400" dirty="0" smtClean="0"/>
              <a:t>, </a:t>
            </a:r>
            <a:r>
              <a:rPr lang="en-US" sz="2400" dirty="0"/>
              <a:t>infect and become latent primarily in </a:t>
            </a:r>
            <a:r>
              <a:rPr lang="en-US" sz="2400" b="1" u="sng" dirty="0"/>
              <a:t>lymphoid cells</a:t>
            </a:r>
            <a:r>
              <a:rPr lang="en-US" sz="2400" b="1" u="sng" dirty="0" smtClean="0"/>
              <a:t>.</a:t>
            </a:r>
          </a:p>
          <a:p>
            <a:pPr algn="just" rtl="0"/>
            <a:r>
              <a:rPr lang="en-US" sz="2400" dirty="0"/>
              <a:t>***</a:t>
            </a:r>
            <a:r>
              <a:rPr lang="en-US" sz="2400" b="1" u="sng" dirty="0"/>
              <a:t>Certain herpesviruses are associated with or cause cancer in humans (</a:t>
            </a:r>
            <a:r>
              <a:rPr lang="en-US" sz="2400" b="1" u="sng" dirty="0" err="1"/>
              <a:t>e.g</a:t>
            </a:r>
            <a:r>
              <a:rPr lang="en-US" sz="2400" b="1" u="sng" dirty="0" err="1" smtClean="0"/>
              <a:t>.:Epstein</a:t>
            </a:r>
            <a:r>
              <a:rPr lang="en-US" sz="2400" b="1" u="sng" dirty="0" smtClean="0"/>
              <a:t>–Barr </a:t>
            </a:r>
            <a:r>
              <a:rPr lang="en-US" sz="2400" b="1" u="sng" dirty="0"/>
              <a:t>virus (EBV)</a:t>
            </a:r>
            <a:r>
              <a:rPr lang="en-US" sz="2400" b="1" dirty="0"/>
              <a:t> </a:t>
            </a:r>
            <a:r>
              <a:rPr lang="en-US" sz="2400" dirty="0"/>
              <a:t>is associated with</a:t>
            </a:r>
            <a:r>
              <a:rPr lang="en-US" sz="2400" b="1" dirty="0"/>
              <a:t> </a:t>
            </a:r>
            <a:r>
              <a:rPr lang="en-US" sz="2400" b="1" u="sng" dirty="0" err="1"/>
              <a:t>Burkitt’s</a:t>
            </a:r>
            <a:r>
              <a:rPr lang="en-US" sz="2400" b="1" u="sng" dirty="0"/>
              <a:t> lymphoma</a:t>
            </a:r>
            <a:r>
              <a:rPr lang="en-US" sz="2400" b="1" dirty="0"/>
              <a:t> </a:t>
            </a:r>
            <a:r>
              <a:rPr lang="en-US" sz="2400" dirty="0"/>
              <a:t>and </a:t>
            </a:r>
            <a:r>
              <a:rPr lang="en-US" sz="2400" b="1" u="sng" dirty="0"/>
              <a:t>nasopharyngeal carcinoma</a:t>
            </a:r>
            <a:r>
              <a:rPr lang="en-US" sz="2400" dirty="0"/>
              <a:t>, </a:t>
            </a:r>
            <a:endParaRPr lang="en-GB" sz="2400" dirty="0"/>
          </a:p>
          <a:p>
            <a:pPr algn="just" rtl="0"/>
            <a:r>
              <a:rPr lang="en-US" sz="2400" b="1" u="sng" dirty="0"/>
              <a:t>****human </a:t>
            </a:r>
            <a:r>
              <a:rPr lang="en-US" sz="2400" b="1" u="sng" dirty="0" err="1"/>
              <a:t>herpesvirus</a:t>
            </a:r>
            <a:r>
              <a:rPr lang="en-US" sz="2400" b="1" u="sng" dirty="0"/>
              <a:t> 8</a:t>
            </a:r>
            <a:r>
              <a:rPr lang="en-US" sz="2400" b="1" dirty="0"/>
              <a:t> </a:t>
            </a:r>
            <a:r>
              <a:rPr lang="en-US" sz="2400" dirty="0"/>
              <a:t>causes</a:t>
            </a:r>
            <a:r>
              <a:rPr lang="en-US" sz="2400" b="1" dirty="0"/>
              <a:t> </a:t>
            </a:r>
            <a:r>
              <a:rPr lang="en-US" sz="2400" b="1" u="sng" dirty="0"/>
              <a:t>Kaposi’s sarcoma</a:t>
            </a:r>
            <a:endParaRPr lang="en-GB" sz="2400" dirty="0"/>
          </a:p>
          <a:p>
            <a:pPr marL="0" indent="0" algn="just" rtl="0">
              <a:buNone/>
            </a:pPr>
            <a:endParaRPr lang="en-GB" sz="2400" dirty="0"/>
          </a:p>
        </p:txBody>
      </p:sp>
    </p:spTree>
    <p:extLst>
      <p:ext uri="{BB962C8B-B14F-4D97-AF65-F5344CB8AC3E}">
        <p14:creationId xmlns:p14="http://schemas.microsoft.com/office/powerpoint/2010/main" val="1599915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629399"/>
          </a:xfrm>
        </p:spPr>
        <p:txBody>
          <a:bodyPr/>
          <a:lstStyle/>
          <a:p>
            <a:pPr marL="0" indent="0" algn="just" rtl="0">
              <a:buNone/>
            </a:pPr>
            <a:r>
              <a:rPr lang="en-US" sz="2400" b="1" dirty="0"/>
              <a:t>Herpes Simplex Viruses (HSV)</a:t>
            </a:r>
            <a:endParaRPr lang="en-GB" sz="2400" dirty="0"/>
          </a:p>
          <a:p>
            <a:pPr marL="0" indent="0" algn="just" rtl="0">
              <a:buNone/>
            </a:pPr>
            <a:r>
              <a:rPr lang="en-US" sz="2400" dirty="0"/>
              <a:t>***HSV type 1 (HSV-1) and type 2 (HSV-2) are distinguished by two main criteria: </a:t>
            </a:r>
            <a:r>
              <a:rPr lang="en-US" sz="2400" b="1" u="sng" dirty="0"/>
              <a:t>antigenicity</a:t>
            </a:r>
            <a:r>
              <a:rPr lang="en-US" sz="2400" b="1" dirty="0"/>
              <a:t> </a:t>
            </a:r>
            <a:r>
              <a:rPr lang="en-US" sz="2400" dirty="0"/>
              <a:t>and</a:t>
            </a:r>
            <a:r>
              <a:rPr lang="en-US" sz="2400" b="1" dirty="0"/>
              <a:t> </a:t>
            </a:r>
            <a:r>
              <a:rPr lang="en-US" sz="2400" b="1" u="sng" dirty="0"/>
              <a:t>location of  lesions</a:t>
            </a:r>
            <a:r>
              <a:rPr lang="en-US" sz="2400" b="1" dirty="0"/>
              <a:t>:</a:t>
            </a:r>
            <a:r>
              <a:rPr lang="en-US" sz="2400" dirty="0"/>
              <a:t> Lesions caused by </a:t>
            </a:r>
            <a:r>
              <a:rPr lang="en-US" sz="2400" dirty="0" smtClean="0"/>
              <a:t>HSV-1,2.</a:t>
            </a:r>
            <a:r>
              <a:rPr lang="en-US" sz="2400" dirty="0"/>
              <a:t> </a:t>
            </a:r>
            <a:endParaRPr lang="en-GB" sz="2400" dirty="0"/>
          </a:p>
          <a:p>
            <a:pPr marL="0" indent="0" algn="just" rtl="0">
              <a:buNone/>
            </a:pPr>
            <a:r>
              <a:rPr lang="en-US" sz="2400" b="1" dirty="0"/>
              <a:t>Diseases:</a:t>
            </a:r>
            <a:endParaRPr lang="en-GB" sz="2400" dirty="0"/>
          </a:p>
          <a:p>
            <a:pPr marL="0" indent="0" algn="just" rtl="0">
              <a:buNone/>
            </a:pPr>
            <a:r>
              <a:rPr lang="en-US" sz="2400" b="1" dirty="0"/>
              <a:t>***HSV-1 causes</a:t>
            </a:r>
            <a:r>
              <a:rPr lang="en-US" sz="2400" dirty="0"/>
              <a:t> acute </a:t>
            </a:r>
            <a:r>
              <a:rPr lang="en-US" sz="2400" b="1" u="sng" dirty="0" err="1"/>
              <a:t>gingivostomatitis</a:t>
            </a:r>
            <a:r>
              <a:rPr lang="en-US" sz="2400" b="1" dirty="0"/>
              <a:t>, </a:t>
            </a:r>
            <a:r>
              <a:rPr lang="en-US" sz="2400" b="1" u="sng" dirty="0"/>
              <a:t>recurrent herpes </a:t>
            </a:r>
            <a:r>
              <a:rPr lang="en-US" sz="2400" b="1" u="sng" dirty="0" err="1"/>
              <a:t>labialis</a:t>
            </a:r>
            <a:r>
              <a:rPr lang="en-US" sz="2400" u="sng" dirty="0"/>
              <a:t> (</a:t>
            </a:r>
            <a:r>
              <a:rPr lang="en-US" sz="2400" b="1" u="sng" dirty="0"/>
              <a:t>cold sores</a:t>
            </a:r>
            <a:r>
              <a:rPr lang="en-US" sz="2400" u="sng" dirty="0"/>
              <a:t>)</a:t>
            </a:r>
            <a:r>
              <a:rPr lang="en-US" sz="2400" dirty="0"/>
              <a:t>, </a:t>
            </a:r>
            <a:r>
              <a:rPr lang="en-US" sz="2400" b="1" u="sng" dirty="0" err="1"/>
              <a:t>keratoconjunctivitis</a:t>
            </a:r>
            <a:r>
              <a:rPr lang="en-US" sz="2400" b="1" u="sng" dirty="0"/>
              <a:t> (keratitis), </a:t>
            </a:r>
            <a:r>
              <a:rPr lang="en-US" sz="2400" dirty="0"/>
              <a:t>and</a:t>
            </a:r>
            <a:r>
              <a:rPr lang="en-US" sz="2400" b="1" u="sng" dirty="0"/>
              <a:t> encephalitis</a:t>
            </a:r>
            <a:r>
              <a:rPr lang="en-US" sz="2400" dirty="0"/>
              <a:t>, primarily in adults. </a:t>
            </a:r>
            <a:r>
              <a:rPr lang="en-US" sz="2400" b="1" dirty="0"/>
              <a:t>(</a:t>
            </a:r>
            <a:r>
              <a:rPr lang="en-US" sz="2400" b="1" dirty="0" smtClean="0"/>
              <a:t>HSV-1</a:t>
            </a:r>
            <a:r>
              <a:rPr lang="ar-IQ" sz="2400" b="1" dirty="0" smtClean="0"/>
              <a:t> </a:t>
            </a:r>
            <a:r>
              <a:rPr lang="en-US" sz="2400" b="1" dirty="0" smtClean="0"/>
              <a:t>causes infection in upper body)</a:t>
            </a:r>
            <a:endParaRPr lang="en-GB" sz="2400" dirty="0"/>
          </a:p>
          <a:p>
            <a:pPr marL="0" indent="0" algn="just" rtl="0">
              <a:buNone/>
            </a:pPr>
            <a:endParaRPr lang="en-GB" sz="2400" dirty="0"/>
          </a:p>
          <a:p>
            <a:pPr marL="0" indent="0" algn="just" rtl="0">
              <a:buNone/>
            </a:pPr>
            <a:r>
              <a:rPr lang="en-US" sz="2400" b="1" dirty="0"/>
              <a:t>****HSV-2 </a:t>
            </a:r>
            <a:r>
              <a:rPr lang="en-US" sz="2400" dirty="0"/>
              <a:t>causes </a:t>
            </a:r>
            <a:r>
              <a:rPr lang="en-US" sz="2400" u="sng" dirty="0"/>
              <a:t>herpes </a:t>
            </a:r>
            <a:r>
              <a:rPr lang="en-US" sz="2400" u="sng" dirty="0" err="1"/>
              <a:t>genitalis</a:t>
            </a:r>
            <a:r>
              <a:rPr lang="en-US" sz="2400" u="sng" dirty="0"/>
              <a:t> (</a:t>
            </a:r>
            <a:r>
              <a:rPr lang="en-US" sz="2400" b="1" u="sng" dirty="0"/>
              <a:t>genital herpes</a:t>
            </a:r>
            <a:r>
              <a:rPr lang="en-US" sz="2400" u="sng" dirty="0"/>
              <a:t>),</a:t>
            </a:r>
            <a:r>
              <a:rPr lang="en-US" sz="2400" dirty="0"/>
              <a:t> </a:t>
            </a:r>
            <a:r>
              <a:rPr lang="en-US" sz="2400" b="1" u="sng" dirty="0"/>
              <a:t>neonatal </a:t>
            </a:r>
            <a:r>
              <a:rPr lang="en-US" sz="2400" b="1" u="sng" dirty="0" smtClean="0"/>
              <a:t>encephalitis</a:t>
            </a:r>
            <a:r>
              <a:rPr lang="en-US" sz="2400" dirty="0" smtClean="0"/>
              <a:t>, </a:t>
            </a:r>
            <a:r>
              <a:rPr lang="en-US" sz="2400" dirty="0"/>
              <a:t>other forms of neonatal herpes, and </a:t>
            </a:r>
            <a:r>
              <a:rPr lang="en-US" sz="2400" b="1" u="sng" dirty="0"/>
              <a:t>aseptic meningitis</a:t>
            </a:r>
            <a:r>
              <a:rPr lang="en-US" sz="2400" dirty="0"/>
              <a:t>. </a:t>
            </a:r>
            <a:endParaRPr lang="en-GB" sz="2400" dirty="0"/>
          </a:p>
          <a:p>
            <a:pPr marL="0" indent="0" algn="just" rtl="0">
              <a:buNone/>
            </a:pPr>
            <a:r>
              <a:rPr lang="en-US" sz="2400" dirty="0"/>
              <a:t>**Infection by HSV-1 or HSV-2 is a common cause of </a:t>
            </a:r>
            <a:r>
              <a:rPr lang="en-US" sz="2400" b="1" dirty="0"/>
              <a:t>erythema multiform</a:t>
            </a:r>
            <a:r>
              <a:rPr lang="en-US" sz="2400" dirty="0" smtClean="0"/>
              <a:t>.</a:t>
            </a:r>
            <a:r>
              <a:rPr lang="en-US" sz="2400" b="1" dirty="0"/>
              <a:t> (</a:t>
            </a:r>
            <a:r>
              <a:rPr lang="en-US" sz="2400" b="1" dirty="0" smtClean="0"/>
              <a:t>HSV-</a:t>
            </a:r>
            <a:r>
              <a:rPr lang="ar-IQ" sz="2400" b="1" dirty="0" smtClean="0"/>
              <a:t>2</a:t>
            </a:r>
            <a:r>
              <a:rPr lang="en-US" sz="2400" b="1" dirty="0" smtClean="0"/>
              <a:t> </a:t>
            </a:r>
            <a:r>
              <a:rPr lang="en-US" sz="2400" b="1" dirty="0"/>
              <a:t>causes infection in </a:t>
            </a:r>
            <a:r>
              <a:rPr lang="en-US" sz="2400" b="1" dirty="0" smtClean="0"/>
              <a:t>lower </a:t>
            </a:r>
            <a:r>
              <a:rPr lang="en-US" sz="2400" b="1" dirty="0"/>
              <a:t>body</a:t>
            </a:r>
            <a:r>
              <a:rPr lang="en-US" sz="2400" b="1" dirty="0" smtClean="0"/>
              <a:t>)</a:t>
            </a:r>
            <a:endParaRPr lang="en-GB" sz="2400" dirty="0"/>
          </a:p>
          <a:p>
            <a:pPr marL="0" indent="0" algn="just" rtl="0">
              <a:buNone/>
            </a:pPr>
            <a:endParaRPr lang="en-GB" sz="2400" dirty="0"/>
          </a:p>
        </p:txBody>
      </p:sp>
    </p:spTree>
    <p:extLst>
      <p:ext uri="{BB962C8B-B14F-4D97-AF65-F5344CB8AC3E}">
        <p14:creationId xmlns:p14="http://schemas.microsoft.com/office/powerpoint/2010/main" val="4243164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629399"/>
          </a:xfrm>
        </p:spPr>
        <p:txBody>
          <a:bodyPr/>
          <a:lstStyle/>
          <a:p>
            <a:pPr marL="0" indent="0" algn="just" rtl="0">
              <a:buNone/>
            </a:pPr>
            <a:r>
              <a:rPr lang="en-US" sz="2400" b="1" u="sng" dirty="0" smtClean="0"/>
              <a:t>Transmission </a:t>
            </a:r>
            <a:r>
              <a:rPr lang="en-US" sz="2400" b="1" u="sng" dirty="0"/>
              <a:t>of HSV-1, HSV-2</a:t>
            </a:r>
            <a:r>
              <a:rPr lang="en-US" sz="2400" b="1" u="sng" dirty="0" smtClean="0"/>
              <a:t>:</a:t>
            </a:r>
          </a:p>
          <a:p>
            <a:pPr marL="0" indent="0" algn="just" rtl="0">
              <a:buNone/>
            </a:pPr>
            <a:endParaRPr lang="en-US" sz="2400" b="1" u="sng" dirty="0"/>
          </a:p>
          <a:p>
            <a:pPr marL="0" indent="0" algn="just" rtl="0">
              <a:buNone/>
            </a:pPr>
            <a:endParaRPr lang="en-US" sz="2400" b="1" u="sng" dirty="0" smtClean="0"/>
          </a:p>
          <a:p>
            <a:pPr marL="0" indent="0" algn="just" rtl="0">
              <a:buNone/>
            </a:pPr>
            <a:endParaRPr lang="en-GB" sz="2400" dirty="0"/>
          </a:p>
          <a:p>
            <a:pPr marL="0" indent="0" algn="just" rtl="0">
              <a:buNone/>
            </a:pPr>
            <a:r>
              <a:rPr lang="en-US" sz="2400" b="1" dirty="0"/>
              <a:t>***HSV-1</a:t>
            </a:r>
            <a:r>
              <a:rPr lang="en-US" sz="2400" dirty="0"/>
              <a:t> is transmitted primarily in </a:t>
            </a:r>
            <a:r>
              <a:rPr lang="en-US" sz="2400" b="1" u="sng" dirty="0"/>
              <a:t>saliva</a:t>
            </a:r>
            <a:r>
              <a:rPr lang="en-US" sz="2400" b="1" dirty="0"/>
              <a:t>:</a:t>
            </a:r>
            <a:r>
              <a:rPr lang="en-US" sz="2400" dirty="0"/>
              <a:t> HSV-1 infections occur mainly on the </a:t>
            </a:r>
            <a:r>
              <a:rPr lang="en-US" sz="2400" b="1" u="sng" dirty="0"/>
              <a:t>face</a:t>
            </a:r>
            <a:endParaRPr lang="en-GB" sz="2400" dirty="0"/>
          </a:p>
          <a:p>
            <a:pPr marL="0" indent="0" algn="just" rtl="0">
              <a:buNone/>
            </a:pPr>
            <a:r>
              <a:rPr lang="en-US" sz="2400" b="1" dirty="0"/>
              <a:t>***HSV-2</a:t>
            </a:r>
            <a:r>
              <a:rPr lang="en-US" sz="2400" dirty="0"/>
              <a:t> is transmitted by </a:t>
            </a:r>
            <a:r>
              <a:rPr lang="en-US" sz="2400" b="1" u="sng" dirty="0"/>
              <a:t>sexual contact</a:t>
            </a:r>
            <a:r>
              <a:rPr lang="en-US" sz="2400" dirty="0"/>
              <a:t>. HSV-2 lesions occur in the </a:t>
            </a:r>
            <a:r>
              <a:rPr lang="en-US" sz="2400" b="1" u="sng" dirty="0"/>
              <a:t>genital area</a:t>
            </a:r>
            <a:r>
              <a:rPr lang="en-US" sz="2400" dirty="0"/>
              <a:t>.</a:t>
            </a:r>
            <a:endParaRPr lang="en-GB" sz="2400" dirty="0"/>
          </a:p>
          <a:p>
            <a:pPr marL="0" indent="0" algn="just" rtl="0">
              <a:buNone/>
            </a:pPr>
            <a:r>
              <a:rPr lang="en-US" sz="2400" dirty="0"/>
              <a:t>-However, oral–genital sexual practices can result in HSV-1 infections of the genitals and HSV-2 lesions in the oral cavity (this occurs in about 10%–20% of cases). </a:t>
            </a:r>
            <a:endParaRPr lang="en-GB" sz="2400" dirty="0"/>
          </a:p>
          <a:p>
            <a:pPr marL="0" indent="0" algn="just" rtl="0">
              <a:buNone/>
            </a:pPr>
            <a:r>
              <a:rPr lang="en-US" sz="2400" dirty="0"/>
              <a:t>-Although transmission occurs most often when </a:t>
            </a:r>
            <a:r>
              <a:rPr lang="en-US" sz="2400" b="1" dirty="0"/>
              <a:t>active lesions are present</a:t>
            </a:r>
            <a:r>
              <a:rPr lang="en-US" sz="2400" dirty="0"/>
              <a:t>, asymptomatic shedding of both HSV-1 and HSV-2 does occur and plays an important role in transmission.</a:t>
            </a:r>
            <a:endParaRPr lang="en-GB" sz="2400" dirty="0"/>
          </a:p>
          <a:p>
            <a:pPr marL="0" indent="0" algn="just" rtl="0">
              <a:buNone/>
            </a:pPr>
            <a:r>
              <a:rPr lang="en-US" sz="2400" dirty="0"/>
              <a:t>-Most </a:t>
            </a:r>
            <a:r>
              <a:rPr lang="en-US" sz="2400" u="sng" dirty="0"/>
              <a:t>primary infections by</a:t>
            </a:r>
            <a:r>
              <a:rPr lang="en-US" sz="2400" dirty="0"/>
              <a:t> </a:t>
            </a:r>
            <a:r>
              <a:rPr lang="en-US" sz="2400" u="sng" dirty="0"/>
              <a:t>HSV-1 occur in childhood</a:t>
            </a:r>
            <a:r>
              <a:rPr lang="en-US" sz="2400" dirty="0"/>
              <a:t>, as evidenced by the early appearance of antibody. </a:t>
            </a:r>
            <a:r>
              <a:rPr lang="en-US" sz="2400" dirty="0" smtClean="0"/>
              <a:t> </a:t>
            </a:r>
            <a:endParaRPr lang="en-GB" sz="2400" dirty="0"/>
          </a:p>
          <a:p>
            <a:pPr marL="0" indent="0" algn="just">
              <a:buNone/>
            </a:pPr>
            <a:endParaRPr lang="en-GB" sz="2400" dirty="0"/>
          </a:p>
        </p:txBody>
      </p:sp>
      <p:pic>
        <p:nvPicPr>
          <p:cNvPr id="4" name="صورة 10" descr="الوصف: image"/>
          <p:cNvPicPr/>
          <p:nvPr/>
        </p:nvPicPr>
        <p:blipFill>
          <a:blip r:embed="rId2">
            <a:extLst>
              <a:ext uri="{28A0092B-C50C-407E-A947-70E740481C1C}">
                <a14:useLocalDpi xmlns:a14="http://schemas.microsoft.com/office/drawing/2010/main" val="0"/>
              </a:ext>
            </a:extLst>
          </a:blip>
          <a:srcRect/>
          <a:stretch>
            <a:fillRect/>
          </a:stretch>
        </p:blipFill>
        <p:spPr bwMode="auto">
          <a:xfrm>
            <a:off x="6553200" y="0"/>
            <a:ext cx="2362200" cy="1981200"/>
          </a:xfrm>
          <a:prstGeom prst="rect">
            <a:avLst/>
          </a:prstGeom>
          <a:noFill/>
          <a:ln>
            <a:noFill/>
          </a:ln>
        </p:spPr>
      </p:pic>
    </p:spTree>
    <p:extLst>
      <p:ext uri="{BB962C8B-B14F-4D97-AF65-F5344CB8AC3E}">
        <p14:creationId xmlns:p14="http://schemas.microsoft.com/office/powerpoint/2010/main" val="178063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705600"/>
          </a:xfrm>
        </p:spPr>
        <p:txBody>
          <a:bodyPr/>
          <a:lstStyle/>
          <a:p>
            <a:pPr marL="0" indent="0" algn="just" rtl="0">
              <a:buNone/>
            </a:pPr>
            <a:r>
              <a:rPr lang="en-US" sz="2200" b="1" dirty="0"/>
              <a:t>Clinical </a:t>
            </a:r>
            <a:r>
              <a:rPr lang="en-US" sz="2200" b="1" dirty="0" smtClean="0"/>
              <a:t>Findings:</a:t>
            </a:r>
            <a:r>
              <a:rPr lang="en-GB" sz="2200" dirty="0"/>
              <a:t> </a:t>
            </a:r>
            <a:r>
              <a:rPr lang="en-US" sz="2200" b="1" dirty="0" smtClean="0"/>
              <a:t>HSV-1</a:t>
            </a:r>
            <a:r>
              <a:rPr lang="en-US" sz="2200" dirty="0" smtClean="0"/>
              <a:t> </a:t>
            </a:r>
            <a:r>
              <a:rPr lang="en-US" sz="2000" dirty="0"/>
              <a:t>causes several forms of primary and recurrent disease:</a:t>
            </a:r>
            <a:endParaRPr lang="en-GB" sz="2200" dirty="0"/>
          </a:p>
          <a:p>
            <a:pPr marL="0" indent="0" algn="just" rtl="0">
              <a:buNone/>
            </a:pPr>
            <a:r>
              <a:rPr lang="en-US" sz="2200" dirty="0"/>
              <a:t>(1) </a:t>
            </a:r>
            <a:r>
              <a:rPr lang="en-US" sz="2200" b="1" dirty="0" err="1"/>
              <a:t>Gingivostomatitis</a:t>
            </a:r>
            <a:r>
              <a:rPr lang="en-US" sz="2200" dirty="0"/>
              <a:t> occurs primarily in children and is characterized by fever, irritability, and vesicular lesions in the mouth. The primary disease is more severe and lasts longer than recurrences. The lesions heal spontaneously in 2 to 3 weeks. Many children have asymptomatic primary infections.</a:t>
            </a:r>
            <a:endParaRPr lang="en-GB" sz="2200" dirty="0"/>
          </a:p>
          <a:p>
            <a:pPr marL="0" indent="0" algn="just" rtl="0">
              <a:buNone/>
            </a:pPr>
            <a:r>
              <a:rPr lang="en-US" sz="2200" dirty="0"/>
              <a:t>(2) </a:t>
            </a:r>
            <a:r>
              <a:rPr lang="en-US" sz="2200" dirty="0" smtClean="0"/>
              <a:t>**</a:t>
            </a:r>
            <a:r>
              <a:rPr lang="en-US" sz="2200" b="1" dirty="0"/>
              <a:t>Herpes </a:t>
            </a:r>
            <a:r>
              <a:rPr lang="en-US" sz="2200" b="1" dirty="0" err="1"/>
              <a:t>labialis</a:t>
            </a:r>
            <a:r>
              <a:rPr lang="en-US" sz="2200" dirty="0"/>
              <a:t> (fever blisters or cold sores) </a:t>
            </a:r>
            <a:r>
              <a:rPr lang="en-US" sz="2200" dirty="0" smtClean="0"/>
              <a:t>is </a:t>
            </a:r>
            <a:r>
              <a:rPr lang="en-US" sz="2200" dirty="0"/>
              <a:t>the milder, recurrent form and is characterized by </a:t>
            </a:r>
            <a:r>
              <a:rPr lang="en-US" sz="2200" b="1" u="sng" dirty="0"/>
              <a:t>crops of vesicles</a:t>
            </a:r>
            <a:r>
              <a:rPr lang="en-US" sz="2200" dirty="0"/>
              <a:t>, usually at the </a:t>
            </a:r>
            <a:r>
              <a:rPr lang="en-US" sz="2200" u="sng" dirty="0" err="1"/>
              <a:t>mucocutaneous</a:t>
            </a:r>
            <a:r>
              <a:rPr lang="en-US" sz="2200" u="sng" dirty="0"/>
              <a:t> junction of the lips</a:t>
            </a:r>
            <a:r>
              <a:rPr lang="en-US" sz="2200" dirty="0"/>
              <a:t> or </a:t>
            </a:r>
            <a:r>
              <a:rPr lang="en-US" sz="2200" u="sng" dirty="0"/>
              <a:t>nose</a:t>
            </a:r>
            <a:r>
              <a:rPr lang="en-US" sz="2200" dirty="0"/>
              <a:t>. Recurrences frequently reappear at the same site</a:t>
            </a:r>
            <a:r>
              <a:rPr lang="en-US" sz="2200" dirty="0" smtClean="0"/>
              <a:t>.</a:t>
            </a:r>
          </a:p>
          <a:p>
            <a:pPr marL="0" indent="0" algn="just" rtl="0">
              <a:buNone/>
            </a:pPr>
            <a:r>
              <a:rPr lang="en-US" sz="2200" dirty="0"/>
              <a:t>(3) </a:t>
            </a:r>
            <a:r>
              <a:rPr lang="en-US" sz="2200" b="1" dirty="0" err="1"/>
              <a:t>Keratoconjunctivitis</a:t>
            </a:r>
            <a:r>
              <a:rPr lang="en-US" sz="2200" dirty="0"/>
              <a:t> is characterized by </a:t>
            </a:r>
            <a:r>
              <a:rPr lang="en-US" sz="2200" u="sng" dirty="0"/>
              <a:t>corneal ulcers</a:t>
            </a:r>
            <a:r>
              <a:rPr lang="en-US" sz="2200" dirty="0"/>
              <a:t> and </a:t>
            </a:r>
            <a:r>
              <a:rPr lang="en-US" sz="2200" u="sng" dirty="0"/>
              <a:t>lesions of the </a:t>
            </a:r>
            <a:r>
              <a:rPr lang="en-US" sz="2200" u="sng" dirty="0" err="1"/>
              <a:t>conjunctival</a:t>
            </a:r>
            <a:r>
              <a:rPr lang="en-US" sz="2200" u="sng" dirty="0"/>
              <a:t> epithelium</a:t>
            </a:r>
            <a:r>
              <a:rPr lang="en-US" sz="2200" dirty="0"/>
              <a:t>. </a:t>
            </a:r>
            <a:r>
              <a:rPr lang="en-US" sz="2200" u="sng" dirty="0"/>
              <a:t>Recurrences can lead to </a:t>
            </a:r>
            <a:r>
              <a:rPr lang="en-US" sz="2200" b="1" u="sng" dirty="0"/>
              <a:t>scarring and blindness</a:t>
            </a:r>
            <a:r>
              <a:rPr lang="en-US" sz="2200" u="sng" dirty="0"/>
              <a:t>.</a:t>
            </a:r>
            <a:endParaRPr lang="en-GB" sz="2200" dirty="0"/>
          </a:p>
          <a:p>
            <a:pPr marL="0" indent="0" algn="just" rtl="0">
              <a:buNone/>
            </a:pPr>
            <a:r>
              <a:rPr lang="en-US" sz="2200" dirty="0"/>
              <a:t>(4) </a:t>
            </a:r>
            <a:r>
              <a:rPr lang="en-US" sz="2200" b="1" dirty="0"/>
              <a:t>Encephalitis</a:t>
            </a:r>
            <a:r>
              <a:rPr lang="en-US" sz="2200" dirty="0"/>
              <a:t> caused by HSV-1 is characterized by a </a:t>
            </a:r>
            <a:r>
              <a:rPr lang="en-US" sz="2200" u="sng" dirty="0"/>
              <a:t>necrotic lesion in one temporal lobe</a:t>
            </a:r>
            <a:r>
              <a:rPr lang="en-US" sz="2200" dirty="0"/>
              <a:t>. </a:t>
            </a:r>
            <a:r>
              <a:rPr lang="en-US" sz="2200" u="sng" dirty="0"/>
              <a:t>Fever, headache, vomiting, seizures, and altered mental status are typical clinical features</a:t>
            </a:r>
            <a:r>
              <a:rPr lang="en-US" sz="2200" dirty="0"/>
              <a:t>. The onset may be acute or protracted over several days. The disease occurs as a result of either a primary infection or a recurrence. </a:t>
            </a:r>
            <a:endParaRPr lang="en-GB" sz="2200" dirty="0"/>
          </a:p>
          <a:p>
            <a:pPr marL="0" indent="0" algn="just" rtl="0">
              <a:buNone/>
            </a:pPr>
            <a:endParaRPr lang="en-GB" sz="2200" dirty="0"/>
          </a:p>
          <a:p>
            <a:pPr marL="0" indent="0" algn="just">
              <a:buNone/>
            </a:pPr>
            <a:endParaRPr lang="en-GB" sz="2200" dirty="0"/>
          </a:p>
        </p:txBody>
      </p:sp>
    </p:spTree>
    <p:extLst>
      <p:ext uri="{BB962C8B-B14F-4D97-AF65-F5344CB8AC3E}">
        <p14:creationId xmlns:p14="http://schemas.microsoft.com/office/powerpoint/2010/main" val="931951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8915400" cy="6629399"/>
          </a:xfrm>
        </p:spPr>
        <p:txBody>
          <a:bodyPr/>
          <a:lstStyle/>
          <a:p>
            <a:pPr marL="0" indent="0" algn="just" rtl="0">
              <a:buNone/>
            </a:pPr>
            <a:r>
              <a:rPr lang="en-US" b="1" u="sng" dirty="0"/>
              <a:t>-HSV-2</a:t>
            </a:r>
            <a:r>
              <a:rPr lang="en-US" u="sng" dirty="0"/>
              <a:t> causes several diseases, both primary and recurrent:</a:t>
            </a:r>
            <a:endParaRPr lang="en-GB" dirty="0"/>
          </a:p>
          <a:p>
            <a:pPr marL="0" indent="0" algn="just" rtl="0">
              <a:buNone/>
            </a:pPr>
            <a:r>
              <a:rPr lang="en-US" u="sng" dirty="0"/>
              <a:t>2) ****</a:t>
            </a:r>
            <a:r>
              <a:rPr lang="en-US" b="1" u="sng" dirty="0"/>
              <a:t>Genital herpes</a:t>
            </a:r>
            <a:r>
              <a:rPr lang="en-US" dirty="0"/>
              <a:t> is characterized by </a:t>
            </a:r>
            <a:r>
              <a:rPr lang="en-US" u="sng" dirty="0"/>
              <a:t>painful vesicular lesions of the male and female genitals and anal area.</a:t>
            </a:r>
            <a:r>
              <a:rPr lang="en-US" dirty="0"/>
              <a:t> </a:t>
            </a:r>
            <a:r>
              <a:rPr lang="en-US" u="sng" dirty="0"/>
              <a:t>Primary infections are associated with fever and inguinal </a:t>
            </a:r>
            <a:r>
              <a:rPr lang="en-US" u="sng" dirty="0" err="1"/>
              <a:t>adenopathy</a:t>
            </a:r>
            <a:r>
              <a:rPr lang="en-US" dirty="0"/>
              <a:t>.</a:t>
            </a:r>
            <a:endParaRPr lang="en-GB" dirty="0"/>
          </a:p>
          <a:p>
            <a:pPr marL="0" indent="0" algn="just" rtl="0">
              <a:buNone/>
            </a:pPr>
            <a:r>
              <a:rPr lang="en-US" dirty="0"/>
              <a:t>-The lesions are more severe and protracted in primary disease than in recurrences. Asymptomatic infections occur in both men (in the prostate or urethra) and women (in the cervix) and can be a source of infection of other individuals. Many infections are asymptomatic </a:t>
            </a:r>
            <a:r>
              <a:rPr lang="en-US" dirty="0" smtClean="0"/>
              <a:t> </a:t>
            </a:r>
            <a:endParaRPr lang="en-GB" dirty="0"/>
          </a:p>
          <a:p>
            <a:pPr marL="0" indent="0" algn="just" rtl="0">
              <a:buNone/>
            </a:pPr>
            <a:r>
              <a:rPr lang="en-US" dirty="0"/>
              <a:t>*</a:t>
            </a:r>
            <a:r>
              <a:rPr lang="en-US" u="sng" dirty="0"/>
              <a:t>Approximately 80% to 90% of herpes </a:t>
            </a:r>
            <a:r>
              <a:rPr lang="en-US" u="sng" dirty="0" err="1"/>
              <a:t>genitalis</a:t>
            </a:r>
            <a:r>
              <a:rPr lang="en-US" u="sng" dirty="0"/>
              <a:t> cases are caused by HSV-2. The remainder are caused by HSV-1 as a result of oral–genital contact</a:t>
            </a:r>
            <a:r>
              <a:rPr lang="en-US" dirty="0"/>
              <a:t>. </a:t>
            </a:r>
            <a:r>
              <a:rPr lang="en-US" dirty="0" smtClean="0"/>
              <a:t> </a:t>
            </a:r>
            <a:endParaRPr lang="en-GB" dirty="0"/>
          </a:p>
        </p:txBody>
      </p:sp>
    </p:spTree>
    <p:extLst>
      <p:ext uri="{BB962C8B-B14F-4D97-AF65-F5344CB8AC3E}">
        <p14:creationId xmlns:p14="http://schemas.microsoft.com/office/powerpoint/2010/main" val="2578995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15891</TotalTime>
  <Words>1247</Words>
  <Application>Microsoft Office PowerPoint</Application>
  <PresentationFormat>عرض على الشاشة (3:4)‏</PresentationFormat>
  <Paragraphs>111</Paragraphs>
  <Slides>18</Slides>
  <Notes>2</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18</vt:i4>
      </vt:variant>
    </vt:vector>
  </HeadingPairs>
  <TitlesOfParts>
    <vt:vector size="25" baseType="lpstr">
      <vt:lpstr>Arial</vt:lpstr>
      <vt:lpstr>Calibri</vt:lpstr>
      <vt:lpstr>Constantia</vt:lpstr>
      <vt:lpstr>Majalla UI</vt:lpstr>
      <vt:lpstr>Times New Roman</vt:lpstr>
      <vt:lpstr>Wingdings 2</vt:lpstr>
      <vt:lpstr>Flow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11:- Fungi &amp; Viruses</dc:title>
  <dc:creator>Ahmed</dc:creator>
  <cp:lastModifiedBy>حساب Microsoft</cp:lastModifiedBy>
  <cp:revision>411</cp:revision>
  <dcterms:created xsi:type="dcterms:W3CDTF">2006-08-16T00:00:00Z</dcterms:created>
  <dcterms:modified xsi:type="dcterms:W3CDTF">2024-03-29T22:00:41Z</dcterms:modified>
</cp:coreProperties>
</file>