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9" r:id="rId1"/>
  </p:sldMasterIdLst>
  <p:notesMasterIdLst>
    <p:notesMasterId r:id="rId19"/>
  </p:notesMasterIdLst>
  <p:sldIdLst>
    <p:sldId id="363" r:id="rId2"/>
    <p:sldId id="257" r:id="rId3"/>
    <p:sldId id="293" r:id="rId4"/>
    <p:sldId id="301" r:id="rId5"/>
    <p:sldId id="258" r:id="rId6"/>
    <p:sldId id="366" r:id="rId7"/>
    <p:sldId id="265" r:id="rId8"/>
    <p:sldId id="333" r:id="rId9"/>
    <p:sldId id="369" r:id="rId10"/>
    <p:sldId id="370" r:id="rId11"/>
    <p:sldId id="384" r:id="rId12"/>
    <p:sldId id="371" r:id="rId13"/>
    <p:sldId id="372" r:id="rId14"/>
    <p:sldId id="373" r:id="rId15"/>
    <p:sldId id="374" r:id="rId16"/>
    <p:sldId id="375" r:id="rId17"/>
    <p:sldId id="383"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015" autoAdjust="0"/>
    <p:restoredTop sz="86762" autoAdjust="0"/>
  </p:normalViewPr>
  <p:slideViewPr>
    <p:cSldViewPr>
      <p:cViewPr varScale="1">
        <p:scale>
          <a:sx n="33" d="100"/>
          <a:sy n="33" d="100"/>
        </p:scale>
        <p:origin x="692"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2261BE10-1190-45D8-AA98-377ED841CF66}" type="datetimeFigureOut">
              <a:rPr lang="ar-IQ" smtClean="0"/>
              <a:t>26/10/1445</a:t>
            </a:fld>
            <a:endParaRPr lang="ar-IQ"/>
          </a:p>
        </p:txBody>
      </p:sp>
      <p:sp>
        <p:nvSpPr>
          <p:cNvPr id="4" name="عنصر نائب لصورة الشريحة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63F928D0-C5C1-47D9-B3D5-69495A11E28E}" type="slidenum">
              <a:rPr lang="ar-IQ" smtClean="0"/>
              <a:t>‹#›</a:t>
            </a:fld>
            <a:endParaRPr lang="ar-IQ"/>
          </a:p>
        </p:txBody>
      </p:sp>
    </p:spTree>
    <p:extLst>
      <p:ext uri="{BB962C8B-B14F-4D97-AF65-F5344CB8AC3E}">
        <p14:creationId xmlns:p14="http://schemas.microsoft.com/office/powerpoint/2010/main" val="278544476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عنصر نائب لصورة الشريحة 1">
            <a:extLst>
              <a:ext uri="{FF2B5EF4-FFF2-40B4-BE49-F238E27FC236}">
                <a16:creationId xmlns:a16="http://schemas.microsoft.com/office/drawing/2014/main" id="{9D49E7B1-B924-49F4-A706-94BE614F0EF0}"/>
              </a:ext>
            </a:extLst>
          </p:cNvPr>
          <p:cNvSpPr>
            <a:spLocks noGrp="1" noRot="1" noChangeAspect="1" noChangeArrowheads="1" noTextEdit="1"/>
          </p:cNvSpPr>
          <p:nvPr>
            <p:ph type="sldImg"/>
          </p:nvPr>
        </p:nvSpPr>
        <p:spPr>
          <a:ln/>
        </p:spPr>
      </p:sp>
      <p:sp>
        <p:nvSpPr>
          <p:cNvPr id="20483" name="عنصر نائب للملاحظات 2">
            <a:extLst>
              <a:ext uri="{FF2B5EF4-FFF2-40B4-BE49-F238E27FC236}">
                <a16:creationId xmlns:a16="http://schemas.microsoft.com/office/drawing/2014/main" id="{811EECBE-1D07-48DA-B502-9AC4F36FBFF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rtl="0"/>
            <a:r>
              <a:rPr lang="en-US" sz="1200" b="0" i="0" u="none" strike="noStrike" kern="1200" baseline="0" dirty="0">
                <a:solidFill>
                  <a:schemeClr val="tx1"/>
                </a:solidFill>
                <a:latin typeface="+mn-lt"/>
                <a:ea typeface="+mn-ea"/>
                <a:cs typeface="+mn-cs"/>
              </a:rPr>
              <a:t>A cardiac arrest is the cessation of cardiac function; the heart</a:t>
            </a:r>
            <a:r>
              <a:rPr lang="ar-BH"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stops beating. Often a cardiac arrest is unexpected and sudden. When</a:t>
            </a:r>
            <a:r>
              <a:rPr lang="ar-BH"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it occurs, the heart no longer pumps blood to any of the organs of</a:t>
            </a:r>
            <a:r>
              <a:rPr lang="ar-BH"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the body. Breathing then stops, and the person becomes unconscious</a:t>
            </a:r>
            <a:r>
              <a:rPr lang="ar-BH"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and limp. Within 20 to 40 seconds of a cardiac arrest, the victim is</a:t>
            </a:r>
            <a:r>
              <a:rPr lang="ar-BH"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clinically dead. After 4 to 6 minutes, the lack of oxygen supply to the</a:t>
            </a:r>
            <a:r>
              <a:rPr lang="ar-BH"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brain causes permanent and extensive damage.</a:t>
            </a:r>
          </a:p>
          <a:p>
            <a:pPr algn="l" rtl="0"/>
            <a:r>
              <a:rPr lang="en-US" sz="1200" b="0" i="0" u="none" strike="noStrike" kern="1200" baseline="0" dirty="0">
                <a:solidFill>
                  <a:schemeClr val="tx1"/>
                </a:solidFill>
                <a:latin typeface="+mn-lt"/>
                <a:ea typeface="+mn-ea"/>
                <a:cs typeface="+mn-cs"/>
              </a:rPr>
              <a:t>The three cardinal signs of a cardiac arrest are</a:t>
            </a:r>
            <a:r>
              <a:rPr lang="ar-BH" sz="1200" b="0" i="0" u="none" strike="noStrike" kern="1200" baseline="0" dirty="0">
                <a:solidFill>
                  <a:schemeClr val="tx1"/>
                </a:solidFill>
                <a:latin typeface="+mn-lt"/>
                <a:ea typeface="+mn-ea"/>
                <a:cs typeface="+mn-cs"/>
              </a:rPr>
              <a:t> </a:t>
            </a:r>
            <a:endParaRPr lang="ar-IQ" dirty="0"/>
          </a:p>
          <a:p>
            <a:pPr eaLnBrk="1" hangingPunct="1"/>
            <a:endParaRPr lang="ar-IQ" altLang="en-US" dirty="0">
              <a:latin typeface="Arial" panose="020B0604020202020204" pitchFamily="34" charset="0"/>
              <a:cs typeface="Arial" panose="020B0604020202020204" pitchFamily="34" charset="0"/>
            </a:endParaRPr>
          </a:p>
        </p:txBody>
      </p:sp>
      <p:sp>
        <p:nvSpPr>
          <p:cNvPr id="20484" name="عنصر نائب لرقم الشريحة 3">
            <a:extLst>
              <a:ext uri="{FF2B5EF4-FFF2-40B4-BE49-F238E27FC236}">
                <a16:creationId xmlns:a16="http://schemas.microsoft.com/office/drawing/2014/main" id="{3EBBA08F-FC92-4358-B5D9-FCDF9D8F1C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A2E08645-BEC3-43C8-8CEC-0BBEEE39B636}" type="slidenum">
              <a:rPr lang="ar-IQ" altLang="en-US" smtClean="0">
                <a:solidFill>
                  <a:srgbClr val="000000"/>
                </a:solidFill>
                <a:latin typeface="Calibri" panose="020F0502020204030204" pitchFamily="34" charset="0"/>
              </a:rPr>
              <a:pPr fontAlgn="base">
                <a:spcBef>
                  <a:spcPct val="0"/>
                </a:spcBef>
                <a:spcAft>
                  <a:spcPct val="0"/>
                </a:spcAft>
              </a:pPr>
              <a:t>1</a:t>
            </a:fld>
            <a:endParaRPr lang="ar-IQ" altLang="en-US">
              <a:solidFill>
                <a:srgbClr val="000000"/>
              </a:solidFill>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pPr algn="l" rtl="0"/>
            <a:r>
              <a:rPr lang="en-US" sz="1200" i="0" kern="1200" dirty="0">
                <a:solidFill>
                  <a:schemeClr val="tx1"/>
                </a:solidFill>
                <a:effectLst/>
                <a:latin typeface="+mn-lt"/>
                <a:ea typeface="+mn-ea"/>
                <a:cs typeface="+mn-cs"/>
              </a:rPr>
              <a:t>Often a cardiac arrest is unexpected and sudden. When it occurs, the heart no longer pumps blood to any of the organs of the body. Breathing then stops, and the person becomes unconscious and limp. Within 20 to 40 seconds of a cardiac arrest the victim is clinically dead. After 4 to 6 minutes the lack of oxygen supply to the brain causes permanent and extensive damage.</a:t>
            </a:r>
            <a:br>
              <a:rPr lang="en-US" sz="1200" i="0" kern="1200" dirty="0">
                <a:solidFill>
                  <a:schemeClr val="tx1"/>
                </a:solidFill>
                <a:effectLst/>
                <a:latin typeface="+mn-lt"/>
                <a:ea typeface="+mn-ea"/>
                <a:cs typeface="+mn-cs"/>
              </a:rPr>
            </a:br>
            <a:endParaRPr lang="ar-IQ" dirty="0"/>
          </a:p>
        </p:txBody>
      </p:sp>
      <p:sp>
        <p:nvSpPr>
          <p:cNvPr id="4" name="عنصر نائب لرقم الشريحة 3"/>
          <p:cNvSpPr>
            <a:spLocks noGrp="1"/>
          </p:cNvSpPr>
          <p:nvPr>
            <p:ph type="sldNum" sz="quarter" idx="10"/>
          </p:nvPr>
        </p:nvSpPr>
        <p:spPr/>
        <p:txBody>
          <a:bodyPr/>
          <a:lstStyle/>
          <a:p>
            <a:fld id="{63F928D0-C5C1-47D9-B3D5-69495A11E28E}" type="slidenum">
              <a:rPr lang="ar-IQ" smtClean="0"/>
              <a:t>2</a:t>
            </a:fld>
            <a:endParaRPr lang="ar-IQ"/>
          </a:p>
        </p:txBody>
      </p:sp>
    </p:spTree>
    <p:extLst>
      <p:ext uri="{BB962C8B-B14F-4D97-AF65-F5344CB8AC3E}">
        <p14:creationId xmlns:p14="http://schemas.microsoft.com/office/powerpoint/2010/main" val="525183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200" b="0" i="0" u="none" strike="noStrike" kern="1200" baseline="0" dirty="0">
                <a:solidFill>
                  <a:schemeClr val="tx1"/>
                </a:solidFill>
                <a:latin typeface="+mn-lt"/>
                <a:ea typeface="+mn-ea"/>
                <a:cs typeface="+mn-cs"/>
              </a:rPr>
              <a:t>The survival time decreases for every minute that defibrillation is delayed. Following defibrillation, high-quality CPR is resumed immediately. Survival after</a:t>
            </a:r>
          </a:p>
          <a:p>
            <a:pPr algn="l" rtl="0"/>
            <a:r>
              <a:rPr lang="en-US" sz="1200" b="0" i="0" u="none" strike="noStrike" kern="1200" baseline="0" dirty="0">
                <a:solidFill>
                  <a:schemeClr val="tx1"/>
                </a:solidFill>
                <a:latin typeface="+mn-lt"/>
                <a:ea typeface="+mn-ea"/>
                <a:cs typeface="+mn-cs"/>
              </a:rPr>
              <a:t>cardiac arrest has been improved by extensive education of health care providers and by the use of AEDs.</a:t>
            </a:r>
            <a:endParaRPr lang="en-US" dirty="0"/>
          </a:p>
        </p:txBody>
      </p:sp>
      <p:sp>
        <p:nvSpPr>
          <p:cNvPr id="4" name="Slide Number Placeholder 3"/>
          <p:cNvSpPr>
            <a:spLocks noGrp="1"/>
          </p:cNvSpPr>
          <p:nvPr>
            <p:ph type="sldNum" sz="quarter" idx="5"/>
          </p:nvPr>
        </p:nvSpPr>
        <p:spPr/>
        <p:txBody>
          <a:bodyPr/>
          <a:lstStyle/>
          <a:p>
            <a:fld id="{63F928D0-C5C1-47D9-B3D5-69495A11E28E}" type="slidenum">
              <a:rPr lang="ar-IQ" smtClean="0"/>
              <a:t>5</a:t>
            </a:fld>
            <a:endParaRPr lang="ar-IQ"/>
          </a:p>
        </p:txBody>
      </p:sp>
    </p:spTree>
    <p:extLst>
      <p:ext uri="{BB962C8B-B14F-4D97-AF65-F5344CB8AC3E}">
        <p14:creationId xmlns:p14="http://schemas.microsoft.com/office/powerpoint/2010/main" val="1020605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3F928D0-C5C1-47D9-B3D5-69495A11E28E}" type="slidenum">
              <a:rPr lang="ar-IQ" smtClean="0"/>
              <a:t>8</a:t>
            </a:fld>
            <a:endParaRPr lang="ar-IQ"/>
          </a:p>
        </p:txBody>
      </p:sp>
    </p:spTree>
    <p:extLst>
      <p:ext uri="{BB962C8B-B14F-4D97-AF65-F5344CB8AC3E}">
        <p14:creationId xmlns:p14="http://schemas.microsoft.com/office/powerpoint/2010/main" val="1012881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F6FD0B3B-3B35-4A90-AF38-E45F65BE4EEF}" type="datetimeFigureOut">
              <a:rPr lang="ar-IQ" smtClean="0"/>
              <a:t>26/10/1445</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3836745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F6FD0B3B-3B35-4A90-AF38-E45F65BE4EEF}" type="datetimeFigureOut">
              <a:rPr lang="ar-IQ" smtClean="0"/>
              <a:t>26/10/1445</a:t>
            </a:fld>
            <a:endParaRPr lang="ar-IQ"/>
          </a:p>
        </p:txBody>
      </p:sp>
      <p:sp>
        <p:nvSpPr>
          <p:cNvPr id="5" name="Footer Placeholder 4"/>
          <p:cNvSpPr>
            <a:spLocks noGrp="1"/>
          </p:cNvSpPr>
          <p:nvPr>
            <p:ph type="ftr" sz="quarter" idx="11"/>
          </p:nvPr>
        </p:nvSpPr>
        <p:spPr/>
        <p:txBody>
          <a:bodyPr/>
          <a:lstStyle/>
          <a:p>
            <a:endParaRPr lang="ar-IQ"/>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3918450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ar-SA"/>
              <a:t>انقر لتحرير نمط العنوان الرئيسي</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النص الرئيسي</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F6FD0B3B-3B35-4A90-AF38-E45F65BE4EEF}" type="datetimeFigureOut">
              <a:rPr lang="ar-IQ" smtClean="0"/>
              <a:t>26/10/1445</a:t>
            </a:fld>
            <a:endParaRPr lang="ar-IQ"/>
          </a:p>
        </p:txBody>
      </p:sp>
      <p:sp>
        <p:nvSpPr>
          <p:cNvPr id="5" name="Footer Placeholder 4"/>
          <p:cNvSpPr>
            <a:spLocks noGrp="1"/>
          </p:cNvSpPr>
          <p:nvPr>
            <p:ph type="ftr" sz="quarter" idx="11"/>
          </p:nvPr>
        </p:nvSpPr>
        <p:spPr/>
        <p:txBody>
          <a:bodyPr/>
          <a:lstStyle/>
          <a:p>
            <a:endParaRPr lang="ar-IQ"/>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9F48B5D-4D55-4076-864A-AE3F1132CC5A}" type="slidenum">
              <a:rPr lang="ar-IQ" smtClean="0"/>
              <a:t>‹#›</a:t>
            </a:fld>
            <a:endParaRPr lang="ar-IQ"/>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61789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النص الرئيسي</a:t>
            </a:r>
          </a:p>
        </p:txBody>
      </p:sp>
      <p:sp>
        <p:nvSpPr>
          <p:cNvPr id="5" name="Date Placeholder 4"/>
          <p:cNvSpPr>
            <a:spLocks noGrp="1"/>
          </p:cNvSpPr>
          <p:nvPr>
            <p:ph type="dt" sz="half" idx="10"/>
          </p:nvPr>
        </p:nvSpPr>
        <p:spPr/>
        <p:txBody>
          <a:bodyPr/>
          <a:lstStyle/>
          <a:p>
            <a:fld id="{F6FD0B3B-3B35-4A90-AF38-E45F65BE4EEF}" type="datetimeFigureOut">
              <a:rPr lang="ar-IQ" smtClean="0"/>
              <a:t>26/10/1445</a:t>
            </a:fld>
            <a:endParaRPr lang="ar-IQ"/>
          </a:p>
        </p:txBody>
      </p:sp>
      <p:sp>
        <p:nvSpPr>
          <p:cNvPr id="6" name="Footer Placeholder 5"/>
          <p:cNvSpPr>
            <a:spLocks noGrp="1"/>
          </p:cNvSpPr>
          <p:nvPr>
            <p:ph type="ftr" sz="quarter" idx="11"/>
          </p:nvPr>
        </p:nvSpPr>
        <p:spPr/>
        <p:txBody>
          <a:bodyPr/>
          <a:lstStyle/>
          <a:p>
            <a:endParaRPr lang="ar-IQ"/>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2671788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ذات اقتباس">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النص الرئيسي</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النص الرئيسي</a:t>
            </a:r>
          </a:p>
        </p:txBody>
      </p:sp>
      <p:sp>
        <p:nvSpPr>
          <p:cNvPr id="5" name="Date Placeholder 4"/>
          <p:cNvSpPr>
            <a:spLocks noGrp="1"/>
          </p:cNvSpPr>
          <p:nvPr>
            <p:ph type="dt" sz="half" idx="10"/>
          </p:nvPr>
        </p:nvSpPr>
        <p:spPr/>
        <p:txBody>
          <a:bodyPr/>
          <a:lstStyle/>
          <a:p>
            <a:fld id="{F6FD0B3B-3B35-4A90-AF38-E45F65BE4EEF}" type="datetimeFigureOut">
              <a:rPr lang="ar-IQ" smtClean="0"/>
              <a:t>26/10/1445</a:t>
            </a:fld>
            <a:endParaRPr lang="ar-IQ"/>
          </a:p>
        </p:txBody>
      </p:sp>
      <p:sp>
        <p:nvSpPr>
          <p:cNvPr id="6" name="Footer Placeholder 5"/>
          <p:cNvSpPr>
            <a:spLocks noGrp="1"/>
          </p:cNvSpPr>
          <p:nvPr>
            <p:ph type="ftr" sz="quarter" idx="11"/>
          </p:nvPr>
        </p:nvSpPr>
        <p:spPr/>
        <p:txBody>
          <a:bodyPr/>
          <a:lstStyle/>
          <a:p>
            <a:endParaRPr lang="ar-IQ"/>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9F48B5D-4D55-4076-864A-AE3F1132CC5A}" type="slidenum">
              <a:rPr lang="ar-IQ" smtClean="0"/>
              <a:t>‹#›</a:t>
            </a:fld>
            <a:endParaRPr lang="ar-IQ"/>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13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النص الرئيسي</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النص الرئيسي</a:t>
            </a:r>
          </a:p>
        </p:txBody>
      </p:sp>
      <p:sp>
        <p:nvSpPr>
          <p:cNvPr id="5" name="Date Placeholder 4"/>
          <p:cNvSpPr>
            <a:spLocks noGrp="1"/>
          </p:cNvSpPr>
          <p:nvPr>
            <p:ph type="dt" sz="half" idx="10"/>
          </p:nvPr>
        </p:nvSpPr>
        <p:spPr/>
        <p:txBody>
          <a:bodyPr/>
          <a:lstStyle/>
          <a:p>
            <a:fld id="{F6FD0B3B-3B35-4A90-AF38-E45F65BE4EEF}" type="datetimeFigureOut">
              <a:rPr lang="ar-IQ" smtClean="0"/>
              <a:t>26/10/1445</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4103851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F6FD0B3B-3B35-4A90-AF38-E45F65BE4EEF}" type="datetimeFigureOut">
              <a:rPr lang="ar-IQ" smtClean="0"/>
              <a:t>26/10/1445</a:t>
            </a:fld>
            <a:endParaRPr lang="ar-IQ"/>
          </a:p>
        </p:txBody>
      </p:sp>
      <p:sp>
        <p:nvSpPr>
          <p:cNvPr id="5" name="Footer Placeholder 4"/>
          <p:cNvSpPr>
            <a:spLocks noGrp="1"/>
          </p:cNvSpPr>
          <p:nvPr>
            <p:ph type="ftr" sz="quarter" idx="11"/>
          </p:nvPr>
        </p:nvSpPr>
        <p:spPr/>
        <p:txBody>
          <a:bodyPr/>
          <a:lstStyle/>
          <a:p>
            <a:endParaRPr lang="ar-IQ"/>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1359610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F6FD0B3B-3B35-4A90-AF38-E45F65BE4EEF}" type="datetimeFigureOut">
              <a:rPr lang="ar-IQ" smtClean="0"/>
              <a:t>26/10/1445</a:t>
            </a:fld>
            <a:endParaRPr lang="ar-IQ"/>
          </a:p>
        </p:txBody>
      </p:sp>
      <p:sp>
        <p:nvSpPr>
          <p:cNvPr id="5" name="Footer Placeholder 4"/>
          <p:cNvSpPr>
            <a:spLocks noGrp="1"/>
          </p:cNvSpPr>
          <p:nvPr>
            <p:ph type="ftr" sz="quarter" idx="11"/>
          </p:nvPr>
        </p:nvSpPr>
        <p:spPr/>
        <p:txBody>
          <a:bodyPr/>
          <a:lstStyle/>
          <a:p>
            <a:endParaRPr lang="ar-IQ"/>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3552058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F6FD0B3B-3B35-4A90-AF38-E45F65BE4EEF}" type="datetimeFigureOut">
              <a:rPr lang="ar-IQ" smtClean="0"/>
              <a:t>26/10/1445</a:t>
            </a:fld>
            <a:endParaRPr lang="ar-IQ"/>
          </a:p>
        </p:txBody>
      </p:sp>
      <p:sp>
        <p:nvSpPr>
          <p:cNvPr id="5" name="Footer Placeholder 4"/>
          <p:cNvSpPr>
            <a:spLocks noGrp="1"/>
          </p:cNvSpPr>
          <p:nvPr>
            <p:ph type="ftr" sz="quarter" idx="11"/>
          </p:nvPr>
        </p:nvSpPr>
        <p:spPr/>
        <p:txBody>
          <a:bodyPr/>
          <a:lstStyle/>
          <a:p>
            <a:endParaRPr lang="ar-IQ"/>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1529161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F6FD0B3B-3B35-4A90-AF38-E45F65BE4EEF}" type="datetimeFigureOut">
              <a:rPr lang="ar-IQ" smtClean="0"/>
              <a:t>26/10/1445</a:t>
            </a:fld>
            <a:endParaRPr lang="ar-IQ"/>
          </a:p>
        </p:txBody>
      </p:sp>
      <p:sp>
        <p:nvSpPr>
          <p:cNvPr id="5" name="Footer Placeholder 4"/>
          <p:cNvSpPr>
            <a:spLocks noGrp="1"/>
          </p:cNvSpPr>
          <p:nvPr>
            <p:ph type="ftr" sz="quarter" idx="11"/>
          </p:nvPr>
        </p:nvSpPr>
        <p:spPr/>
        <p:txBody>
          <a:bodyPr/>
          <a:lstStyle/>
          <a:p>
            <a:endParaRPr lang="ar-IQ"/>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2001872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F6FD0B3B-3B35-4A90-AF38-E45F65BE4EEF}" type="datetimeFigureOut">
              <a:rPr lang="ar-IQ" smtClean="0"/>
              <a:t>26/10/1445</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1945885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F6FD0B3B-3B35-4A90-AF38-E45F65BE4EEF}" type="datetimeFigureOut">
              <a:rPr lang="ar-IQ" smtClean="0"/>
              <a:t>26/10/1445</a:t>
            </a:fld>
            <a:endParaRPr lang="ar-IQ"/>
          </a:p>
        </p:txBody>
      </p:sp>
      <p:sp>
        <p:nvSpPr>
          <p:cNvPr id="8" name="Footer Placeholder 7"/>
          <p:cNvSpPr>
            <a:spLocks noGrp="1"/>
          </p:cNvSpPr>
          <p:nvPr>
            <p:ph type="ftr" sz="quarter" idx="11"/>
          </p:nvPr>
        </p:nvSpPr>
        <p:spPr/>
        <p:txBody>
          <a:bodyPr/>
          <a:lstStyle/>
          <a:p>
            <a:endParaRPr lang="ar-IQ"/>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3122472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F6FD0B3B-3B35-4A90-AF38-E45F65BE4EEF}" type="datetimeFigureOut">
              <a:rPr lang="ar-IQ" smtClean="0"/>
              <a:t>26/10/1445</a:t>
            </a:fld>
            <a:endParaRPr lang="ar-IQ"/>
          </a:p>
        </p:txBody>
      </p:sp>
      <p:sp>
        <p:nvSpPr>
          <p:cNvPr id="4" name="Footer Placeholder 3"/>
          <p:cNvSpPr>
            <a:spLocks noGrp="1"/>
          </p:cNvSpPr>
          <p:nvPr>
            <p:ph type="ftr" sz="quarter" idx="11"/>
          </p:nvPr>
        </p:nvSpPr>
        <p:spPr/>
        <p:txBody>
          <a:bodyPr/>
          <a:lstStyle/>
          <a:p>
            <a:endParaRPr lang="ar-IQ"/>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2336988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FD0B3B-3B35-4A90-AF38-E45F65BE4EEF}" type="datetimeFigureOut">
              <a:rPr lang="ar-IQ" smtClean="0"/>
              <a:t>26/10/1445</a:t>
            </a:fld>
            <a:endParaRPr lang="ar-IQ"/>
          </a:p>
        </p:txBody>
      </p:sp>
      <p:sp>
        <p:nvSpPr>
          <p:cNvPr id="3" name="Footer Placeholder 2"/>
          <p:cNvSpPr>
            <a:spLocks noGrp="1"/>
          </p:cNvSpPr>
          <p:nvPr>
            <p:ph type="ftr" sz="quarter" idx="11"/>
          </p:nvPr>
        </p:nvSpPr>
        <p:spPr/>
        <p:txBody>
          <a:bodyPr/>
          <a:lstStyle/>
          <a:p>
            <a:endParaRPr lang="ar-IQ"/>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3951532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F6FD0B3B-3B35-4A90-AF38-E45F65BE4EEF}" type="datetimeFigureOut">
              <a:rPr lang="ar-IQ" smtClean="0"/>
              <a:t>26/10/1445</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822931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F6FD0B3B-3B35-4A90-AF38-E45F65BE4EEF}" type="datetimeFigureOut">
              <a:rPr lang="ar-IQ" smtClean="0"/>
              <a:t>26/10/1445</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9F48B5D-4D55-4076-864A-AE3F1132CC5A}" type="slidenum">
              <a:rPr lang="ar-IQ" smtClean="0"/>
              <a:t>‹#›</a:t>
            </a:fld>
            <a:endParaRPr lang="ar-IQ"/>
          </a:p>
        </p:txBody>
      </p:sp>
    </p:spTree>
    <p:extLst>
      <p:ext uri="{BB962C8B-B14F-4D97-AF65-F5344CB8AC3E}">
        <p14:creationId xmlns:p14="http://schemas.microsoft.com/office/powerpoint/2010/main" val="1376547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F6FD0B3B-3B35-4A90-AF38-E45F65BE4EEF}" type="datetimeFigureOut">
              <a:rPr lang="ar-IQ" smtClean="0"/>
              <a:t>26/10/1445</a:t>
            </a:fld>
            <a:endParaRPr lang="ar-IQ"/>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19F48B5D-4D55-4076-864A-AE3F1132CC5A}" type="slidenum">
              <a:rPr lang="ar-IQ" smtClean="0"/>
              <a:t>‹#›</a:t>
            </a:fld>
            <a:endParaRPr lang="ar-IQ"/>
          </a:p>
        </p:txBody>
      </p:sp>
    </p:spTree>
    <p:extLst>
      <p:ext uri="{BB962C8B-B14F-4D97-AF65-F5344CB8AC3E}">
        <p14:creationId xmlns:p14="http://schemas.microsoft.com/office/powerpoint/2010/main" val="232013798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1" eaLnBrk="1" latinLnBrk="0" hangingPunct="1">
        <a:spcBef>
          <a:spcPct val="0"/>
        </a:spcBef>
        <a:buNone/>
        <a:defRPr sz="3600" kern="1200">
          <a:solidFill>
            <a:schemeClr val="accent2">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f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jfif"/><Relationship Id="rId2" Type="http://schemas.openxmlformats.org/officeDocument/2006/relationships/image" Target="../media/image5.jf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177456F7-5654-425B-8325-A349B1EB5C8E}"/>
              </a:ext>
            </a:extLst>
          </p:cNvPr>
          <p:cNvSpPr>
            <a:spLocks noGrp="1" noChangeArrowheads="1"/>
          </p:cNvSpPr>
          <p:nvPr>
            <p:ph type="ctrTitle"/>
          </p:nvPr>
        </p:nvSpPr>
        <p:spPr>
          <a:xfrm>
            <a:off x="2459037" y="509325"/>
            <a:ext cx="4733925" cy="4538663"/>
          </a:xfrm>
        </p:spPr>
        <p:txBody>
          <a:bodyPr>
            <a:normAutofit fontScale="90000"/>
          </a:bodyPr>
          <a:lstStyle/>
          <a:p>
            <a:pPr algn="ctr" rtl="0"/>
            <a:br>
              <a:rPr lang="en-US" altLang="en-US" sz="3600" b="1" dirty="0">
                <a:latin typeface="Times New Roman" panose="02020603050405020304" pitchFamily="18" charset="0"/>
                <a:cs typeface="Times New Roman" panose="02020603050405020304" pitchFamily="18" charset="0"/>
              </a:rPr>
            </a:br>
            <a:br>
              <a:rPr lang="en-US" altLang="en-US" sz="3600" b="1" dirty="0">
                <a:latin typeface="Times New Roman" panose="02020603050405020304" pitchFamily="18" charset="0"/>
                <a:cs typeface="Times New Roman" panose="02020603050405020304" pitchFamily="18" charset="0"/>
              </a:rPr>
            </a:br>
            <a:br>
              <a:rPr lang="en-US" altLang="en-US" sz="3600" b="1" dirty="0">
                <a:latin typeface="Times New Roman" panose="02020603050405020304" pitchFamily="18" charset="0"/>
                <a:cs typeface="Times New Roman" panose="02020603050405020304" pitchFamily="18" charset="0"/>
              </a:rPr>
            </a:br>
            <a:br>
              <a:rPr lang="en-US" altLang="en-US" sz="3600" b="1" dirty="0">
                <a:latin typeface="Times New Roman" panose="02020603050405020304" pitchFamily="18" charset="0"/>
                <a:cs typeface="Times New Roman" panose="02020603050405020304" pitchFamily="18" charset="0"/>
              </a:rPr>
            </a:br>
            <a:r>
              <a:rPr lang="en-US" altLang="en-US" sz="3600" b="1" dirty="0">
                <a:latin typeface="Times New Roman" panose="02020603050405020304" pitchFamily="18" charset="0"/>
                <a:cs typeface="Times New Roman" panose="02020603050405020304" pitchFamily="18" charset="0"/>
              </a:rPr>
              <a:t> </a:t>
            </a:r>
            <a:br>
              <a:rPr lang="en-US" altLang="en-US" sz="3200" b="1" dirty="0">
                <a:latin typeface="Times New Roman" panose="02020603050405020304" pitchFamily="18" charset="0"/>
                <a:cs typeface="Times New Roman" panose="02020603050405020304" pitchFamily="18" charset="0"/>
              </a:rPr>
            </a:br>
            <a:br>
              <a:rPr lang="en-US" altLang="en-US" sz="3200" b="1" dirty="0">
                <a:latin typeface="Times New Roman" panose="02020603050405020304" pitchFamily="18" charset="0"/>
                <a:cs typeface="Times New Roman" panose="02020603050405020304" pitchFamily="18" charset="0"/>
              </a:rPr>
            </a:br>
            <a:r>
              <a:rPr lang="en-US" sz="4400" b="1" dirty="0">
                <a:latin typeface="Times New Roman" panose="02020603050405020304" pitchFamily="18" charset="0"/>
                <a:cs typeface="Times New Roman" panose="02020603050405020304" pitchFamily="18" charset="0"/>
              </a:rPr>
              <a:t>Vital Signs2 (Respiration and Blood pressure)</a:t>
            </a:r>
            <a:br>
              <a:rPr lang="en-US" altLang="en-US" sz="2800" b="1" dirty="0">
                <a:latin typeface="Times New Roman" panose="02020603050405020304" pitchFamily="18" charset="0"/>
                <a:cs typeface="Times New Roman" panose="02020603050405020304" pitchFamily="18" charset="0"/>
              </a:rPr>
            </a:br>
            <a:endParaRPr lang="ar-IQ" altLang="en-US" sz="1100" b="1" dirty="0">
              <a:latin typeface="Times New Roman" panose="02020603050405020304" pitchFamily="18" charset="0"/>
              <a:cs typeface="Times New Roman" panose="02020603050405020304" pitchFamily="18" charset="0"/>
            </a:endParaRPr>
          </a:p>
        </p:txBody>
      </p:sp>
      <p:sp>
        <p:nvSpPr>
          <p:cNvPr id="19459" name="Subtitle 2">
            <a:extLst>
              <a:ext uri="{FF2B5EF4-FFF2-40B4-BE49-F238E27FC236}">
                <a16:creationId xmlns:a16="http://schemas.microsoft.com/office/drawing/2014/main" id="{CEEA62FC-11D2-4BCE-A8C4-6B297ACBA56B}"/>
              </a:ext>
            </a:extLst>
          </p:cNvPr>
          <p:cNvSpPr>
            <a:spLocks noGrp="1" noChangeArrowheads="1"/>
          </p:cNvSpPr>
          <p:nvPr>
            <p:ph type="subTitle" idx="1"/>
          </p:nvPr>
        </p:nvSpPr>
        <p:spPr>
          <a:xfrm>
            <a:off x="2459037" y="5139401"/>
            <a:ext cx="4247357" cy="2035491"/>
          </a:xfrm>
        </p:spPr>
        <p:txBody>
          <a:bodyPr>
            <a:normAutofit fontScale="92500"/>
          </a:bodyPr>
          <a:lstStyle/>
          <a:p>
            <a:pPr algn="ctr" eaLnBrk="1" hangingPunct="1">
              <a:lnSpc>
                <a:spcPct val="110000"/>
              </a:lnSpc>
            </a:pPr>
            <a:r>
              <a:rPr lang="en-US" altLang="en-US" b="1" dirty="0">
                <a:solidFill>
                  <a:schemeClr val="tx1"/>
                </a:solidFill>
                <a:latin typeface="Times New Roman" panose="02020603050405020304" pitchFamily="18" charset="0"/>
                <a:cs typeface="Times New Roman" panose="02020603050405020304" pitchFamily="18" charset="0"/>
              </a:rPr>
              <a:t>Prepared by</a:t>
            </a:r>
          </a:p>
          <a:p>
            <a:pPr algn="ctr" eaLnBrk="1" hangingPunct="1">
              <a:lnSpc>
                <a:spcPct val="110000"/>
              </a:lnSpc>
            </a:pPr>
            <a:r>
              <a:rPr lang="en-GB" altLang="en-US" b="1" dirty="0" err="1">
                <a:solidFill>
                  <a:schemeClr val="tx1"/>
                </a:solidFill>
                <a:latin typeface="Times New Roman" panose="02020603050405020304" pitchFamily="18" charset="0"/>
                <a:cs typeface="Times New Roman" panose="02020603050405020304" pitchFamily="18" charset="0"/>
              </a:rPr>
              <a:t>Dr.</a:t>
            </a:r>
            <a:r>
              <a:rPr lang="en-GB" altLang="en-US" b="1" dirty="0">
                <a:solidFill>
                  <a:schemeClr val="tx1"/>
                </a:solidFill>
                <a:latin typeface="Times New Roman" panose="02020603050405020304" pitchFamily="18" charset="0"/>
                <a:cs typeface="Times New Roman" panose="02020603050405020304" pitchFamily="18" charset="0"/>
              </a:rPr>
              <a:t> Rania Abd </a:t>
            </a:r>
            <a:r>
              <a:rPr lang="en-GB" altLang="en-US" b="1" dirty="0" err="1">
                <a:solidFill>
                  <a:schemeClr val="tx1"/>
                </a:solidFill>
                <a:latin typeface="Times New Roman" panose="02020603050405020304" pitchFamily="18" charset="0"/>
                <a:cs typeface="Times New Roman" panose="02020603050405020304" pitchFamily="18" charset="0"/>
              </a:rPr>
              <a:t>Elmosen</a:t>
            </a:r>
            <a:r>
              <a:rPr lang="en-GB" altLang="en-US" b="1" dirty="0">
                <a:solidFill>
                  <a:schemeClr val="tx1"/>
                </a:solidFill>
                <a:latin typeface="Times New Roman" panose="02020603050405020304" pitchFamily="18" charset="0"/>
                <a:cs typeface="Times New Roman" panose="02020603050405020304" pitchFamily="18" charset="0"/>
              </a:rPr>
              <a:t> Abo </a:t>
            </a:r>
            <a:r>
              <a:rPr lang="en-GB" altLang="en-US" b="1" dirty="0" err="1">
                <a:solidFill>
                  <a:schemeClr val="tx1"/>
                </a:solidFill>
                <a:latin typeface="Times New Roman" panose="02020603050405020304" pitchFamily="18" charset="0"/>
                <a:cs typeface="Times New Roman" panose="02020603050405020304" pitchFamily="18" charset="0"/>
              </a:rPr>
              <a:t>Elnour</a:t>
            </a:r>
            <a:endParaRPr lang="en-US" altLang="en-US" b="1" dirty="0">
              <a:solidFill>
                <a:schemeClr val="tx1"/>
              </a:solidFill>
              <a:latin typeface="Times New Roman" panose="02020603050405020304" pitchFamily="18" charset="0"/>
              <a:cs typeface="Times New Roman" panose="02020603050405020304" pitchFamily="18" charset="0"/>
            </a:endParaRPr>
          </a:p>
          <a:p>
            <a:pPr algn="ctr" rtl="1">
              <a:lnSpc>
                <a:spcPct val="110000"/>
              </a:lnSpc>
              <a:spcAft>
                <a:spcPts val="800"/>
              </a:spcAft>
            </a:pPr>
            <a:r>
              <a:rPr lang="en-US" sz="18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Lecturer in </a:t>
            </a:r>
            <a:r>
              <a:rPr lang="en-US" sz="1800" b="1" kern="100" dirty="0" err="1">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Almustaqbal</a:t>
            </a:r>
            <a:r>
              <a:rPr lang="en-US" sz="18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 University</a:t>
            </a:r>
          </a:p>
          <a:p>
            <a:pPr algn="ctr" rtl="1">
              <a:lnSpc>
                <a:spcPct val="110000"/>
              </a:lnSpc>
              <a:spcAft>
                <a:spcPts val="800"/>
              </a:spcAft>
            </a:pPr>
            <a:r>
              <a:rPr lang="en-US" sz="18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Faculty of </a:t>
            </a:r>
            <a:r>
              <a:rPr lang="en-GB" sz="18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H</a:t>
            </a:r>
            <a:r>
              <a:rPr lang="en-US" sz="1800" b="1" kern="100" dirty="0" err="1">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ealth</a:t>
            </a:r>
            <a:r>
              <a:rPr lang="en-US" sz="18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 and Medical Techniques</a:t>
            </a:r>
            <a:endParaRPr lang="en-US" sz="1800" b="1" kern="100" dirty="0">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algn="ctr" eaLnBrk="1" hangingPunct="1"/>
            <a:endParaRPr lang="en-US" altLang="en-US" b="1" dirty="0">
              <a:solidFill>
                <a:schemeClr val="tx1"/>
              </a:solidFill>
              <a:latin typeface="Times New Roman" panose="02020603050405020304" pitchFamily="18" charset="0"/>
              <a:cs typeface="Times New Roman" panose="02020603050405020304" pitchFamily="18" charset="0"/>
            </a:endParaRPr>
          </a:p>
        </p:txBody>
      </p:sp>
      <p:pic>
        <p:nvPicPr>
          <p:cNvPr id="19461" name="Picture 10" descr="العلاقات المحلية لكلية المستقبل الجامعة">
            <a:extLst>
              <a:ext uri="{FF2B5EF4-FFF2-40B4-BE49-F238E27FC236}">
                <a16:creationId xmlns:a16="http://schemas.microsoft.com/office/drawing/2014/main" id="{789AD852-1A72-4E5F-932C-150154A3F8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2796" y="836712"/>
            <a:ext cx="1919288" cy="183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FE727431-2187-437D-B5A1-53A618D8EF3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92280" y="768450"/>
            <a:ext cx="1905000" cy="1905000"/>
          </a:xfrm>
          <a:prstGeom prst="rect">
            <a:avLst/>
          </a:prstGeom>
        </p:spPr>
      </p:pic>
      <p:pic>
        <p:nvPicPr>
          <p:cNvPr id="7" name="Picture 6">
            <a:extLst>
              <a:ext uri="{FF2B5EF4-FFF2-40B4-BE49-F238E27FC236}">
                <a16:creationId xmlns:a16="http://schemas.microsoft.com/office/drawing/2014/main" id="{63CEE758-793F-4A3B-8AFB-68C3F90B410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4475" y="418967"/>
            <a:ext cx="1876425" cy="21336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167651-E926-4E0B-8931-EF9170EBB38D}"/>
              </a:ext>
            </a:extLst>
          </p:cNvPr>
          <p:cNvSpPr txBox="1"/>
          <p:nvPr/>
        </p:nvSpPr>
        <p:spPr>
          <a:xfrm>
            <a:off x="89756" y="207205"/>
            <a:ext cx="8964488" cy="6650795"/>
          </a:xfrm>
          <a:prstGeom prst="rect">
            <a:avLst/>
          </a:prstGeom>
          <a:noFill/>
        </p:spPr>
        <p:txBody>
          <a:bodyPr wrap="square">
            <a:spAutoFit/>
          </a:bodyPr>
          <a:lstStyle/>
          <a:p>
            <a:pPr algn="l">
              <a:lnSpc>
                <a:spcPct val="150000"/>
              </a:lnSpc>
            </a:pPr>
            <a:r>
              <a:rPr lang="en-GB" sz="3200" b="1" dirty="0">
                <a:latin typeface="Times New Roman" panose="02020603050405020304" pitchFamily="18" charset="0"/>
                <a:cs typeface="Times New Roman" panose="02020603050405020304" pitchFamily="18" charset="0"/>
              </a:rPr>
              <a:t>➢ Hypertension</a:t>
            </a:r>
            <a:r>
              <a:rPr lang="en-GB" sz="3200" dirty="0">
                <a:latin typeface="Times New Roman" panose="02020603050405020304" pitchFamily="18" charset="0"/>
                <a:cs typeface="Times New Roman" panose="02020603050405020304" pitchFamily="18" charset="0"/>
              </a:rPr>
              <a:t>: A blood pressure that is above normal. </a:t>
            </a:r>
          </a:p>
          <a:p>
            <a:pPr algn="l">
              <a:lnSpc>
                <a:spcPct val="150000"/>
              </a:lnSpc>
            </a:pPr>
            <a:r>
              <a:rPr lang="en-GB" sz="3200" b="1" dirty="0">
                <a:latin typeface="Times New Roman" panose="02020603050405020304" pitchFamily="18" charset="0"/>
                <a:cs typeface="Times New Roman" panose="02020603050405020304" pitchFamily="18" charset="0"/>
              </a:rPr>
              <a:t>➢ Hypotension</a:t>
            </a:r>
            <a:r>
              <a:rPr lang="en-GB" sz="3200" dirty="0">
                <a:latin typeface="Times New Roman" panose="02020603050405020304" pitchFamily="18" charset="0"/>
                <a:cs typeface="Times New Roman" panose="02020603050405020304" pitchFamily="18" charset="0"/>
              </a:rPr>
              <a:t>: A blood pressure that is below normal.</a:t>
            </a:r>
          </a:p>
          <a:p>
            <a:pPr algn="l">
              <a:lnSpc>
                <a:spcPct val="150000"/>
              </a:lnSpc>
            </a:pPr>
            <a:r>
              <a:rPr lang="en-GB" sz="3200" dirty="0">
                <a:latin typeface="Times New Roman" panose="02020603050405020304" pitchFamily="18" charset="0"/>
                <a:cs typeface="Times New Roman" panose="02020603050405020304" pitchFamily="18" charset="0"/>
              </a:rPr>
              <a:t> </a:t>
            </a:r>
            <a:r>
              <a:rPr lang="en-GB" sz="3200" b="1" dirty="0">
                <a:latin typeface="Times New Roman" panose="02020603050405020304" pitchFamily="18" charset="0"/>
                <a:cs typeface="Times New Roman" panose="02020603050405020304" pitchFamily="18" charset="0"/>
              </a:rPr>
              <a:t>➢ Orthostatic hypotension </a:t>
            </a:r>
            <a:r>
              <a:rPr lang="en-GB" sz="3200" dirty="0">
                <a:latin typeface="Times New Roman" panose="02020603050405020304" pitchFamily="18" charset="0"/>
                <a:cs typeface="Times New Roman" panose="02020603050405020304" pitchFamily="18" charset="0"/>
              </a:rPr>
              <a:t>is a blood pressure that falls when the client sits or stands</a:t>
            </a:r>
          </a:p>
          <a:p>
            <a:pPr algn="just">
              <a:lnSpc>
                <a:spcPct val="150000"/>
              </a:lnSpc>
            </a:pPr>
            <a:r>
              <a:rPr lang="en-GB" sz="3200" b="1" dirty="0">
                <a:latin typeface="Times New Roman" panose="02020603050405020304" pitchFamily="18" charset="0"/>
                <a:cs typeface="Times New Roman" panose="02020603050405020304" pitchFamily="18" charset="0"/>
              </a:rPr>
              <a:t>➢ </a:t>
            </a:r>
            <a:r>
              <a:rPr lang="en-GB" sz="3200" dirty="0">
                <a:latin typeface="Times New Roman" panose="02020603050405020304" pitchFamily="18" charset="0"/>
                <a:cs typeface="Times New Roman" panose="02020603050405020304" pitchFamily="18" charset="0"/>
              </a:rPr>
              <a:t>The systolic blood pressure of a </a:t>
            </a:r>
            <a:r>
              <a:rPr lang="en-GB" sz="3200" dirty="0" err="1">
                <a:latin typeface="Times New Roman" panose="02020603050405020304" pitchFamily="18" charset="0"/>
                <a:cs typeface="Times New Roman" panose="02020603050405020304" pitchFamily="18" charset="0"/>
              </a:rPr>
              <a:t>newborn</a:t>
            </a:r>
            <a:r>
              <a:rPr lang="en-GB" sz="3200" dirty="0">
                <a:latin typeface="Times New Roman" panose="02020603050405020304" pitchFamily="18" charset="0"/>
                <a:cs typeface="Times New Roman" panose="02020603050405020304" pitchFamily="18" charset="0"/>
              </a:rPr>
              <a:t> ranges between 50 and 80 mmHg; the diastolic between 25 and 55 mmHg                                                               </a:t>
            </a:r>
          </a:p>
        </p:txBody>
      </p:sp>
    </p:spTree>
    <p:extLst>
      <p:ext uri="{BB962C8B-B14F-4D97-AF65-F5344CB8AC3E}">
        <p14:creationId xmlns:p14="http://schemas.microsoft.com/office/powerpoint/2010/main" val="3367913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5B672AA-B1CC-4627-8FD8-6466BF9BCA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6632"/>
            <a:ext cx="9144000" cy="6741368"/>
          </a:xfrm>
          <a:prstGeom prst="rect">
            <a:avLst/>
          </a:prstGeom>
        </p:spPr>
      </p:pic>
    </p:spTree>
    <p:extLst>
      <p:ext uri="{BB962C8B-B14F-4D97-AF65-F5344CB8AC3E}">
        <p14:creationId xmlns:p14="http://schemas.microsoft.com/office/powerpoint/2010/main" val="4219306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9D27A1-B8FF-4B46-9537-B3E254AAB97B}"/>
              </a:ext>
            </a:extLst>
          </p:cNvPr>
          <p:cNvSpPr txBox="1"/>
          <p:nvPr/>
        </p:nvSpPr>
        <p:spPr>
          <a:xfrm>
            <a:off x="0" y="1340768"/>
            <a:ext cx="6156176" cy="2246769"/>
          </a:xfrm>
          <a:prstGeom prst="rect">
            <a:avLst/>
          </a:prstGeom>
          <a:noFill/>
        </p:spPr>
        <p:txBody>
          <a:bodyPr wrap="square">
            <a:spAutoFit/>
          </a:bodyPr>
          <a:lstStyle/>
          <a:p>
            <a:pPr algn="l"/>
            <a:endParaRPr lang="en-GB" sz="2800" dirty="0">
              <a:latin typeface="Times New Roman" panose="02020603050405020304" pitchFamily="18" charset="0"/>
              <a:cs typeface="Times New Roman" panose="02020603050405020304" pitchFamily="18" charset="0"/>
            </a:endParaRPr>
          </a:p>
          <a:p>
            <a:pPr algn="l"/>
            <a:endParaRPr lang="en-GB" sz="2800" dirty="0">
              <a:latin typeface="Times New Roman" panose="02020603050405020304" pitchFamily="18" charset="0"/>
              <a:cs typeface="Times New Roman" panose="02020603050405020304" pitchFamily="18" charset="0"/>
            </a:endParaRPr>
          </a:p>
          <a:p>
            <a:pPr algn="l"/>
            <a:endParaRPr lang="en-GB" sz="2800" dirty="0">
              <a:latin typeface="Times New Roman" panose="02020603050405020304" pitchFamily="18" charset="0"/>
              <a:cs typeface="Times New Roman" panose="02020603050405020304" pitchFamily="18" charset="0"/>
            </a:endParaRPr>
          </a:p>
          <a:p>
            <a:pPr algn="l"/>
            <a:endParaRPr lang="en-GB" sz="2800" dirty="0">
              <a:latin typeface="Times New Roman" panose="02020603050405020304" pitchFamily="18" charset="0"/>
              <a:cs typeface="Times New Roman" panose="02020603050405020304" pitchFamily="18" charset="0"/>
            </a:endParaRPr>
          </a:p>
          <a:p>
            <a:pPr algn="l"/>
            <a:endParaRPr lang="en-GB" sz="2800" dirty="0">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4A439736-EDAE-445D-A6E2-0F303B6D68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4788024" cy="6877776"/>
          </a:xfrm>
          <a:prstGeom prst="rect">
            <a:avLst/>
          </a:prstGeom>
        </p:spPr>
      </p:pic>
      <p:pic>
        <p:nvPicPr>
          <p:cNvPr id="8" name="Picture 7">
            <a:extLst>
              <a:ext uri="{FF2B5EF4-FFF2-40B4-BE49-F238E27FC236}">
                <a16:creationId xmlns:a16="http://schemas.microsoft.com/office/drawing/2014/main" id="{B5A46CF8-60F4-4CC9-AB82-9A2F8CCAD4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8024" y="1"/>
            <a:ext cx="4355976" cy="6877776"/>
          </a:xfrm>
          <a:prstGeom prst="rect">
            <a:avLst/>
          </a:prstGeom>
        </p:spPr>
      </p:pic>
    </p:spTree>
    <p:extLst>
      <p:ext uri="{BB962C8B-B14F-4D97-AF65-F5344CB8AC3E}">
        <p14:creationId xmlns:p14="http://schemas.microsoft.com/office/powerpoint/2010/main" val="2430139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A505DFC4-B452-4C3F-929D-3B62D2DBBE65}"/>
              </a:ext>
            </a:extLst>
          </p:cNvPr>
          <p:cNvSpPr txBox="1"/>
          <p:nvPr/>
        </p:nvSpPr>
        <p:spPr>
          <a:xfrm>
            <a:off x="251520" y="859065"/>
            <a:ext cx="8892480" cy="5139869"/>
          </a:xfrm>
          <a:prstGeom prst="rect">
            <a:avLst/>
          </a:prstGeom>
          <a:noFill/>
        </p:spPr>
        <p:txBody>
          <a:bodyPr wrap="square">
            <a:spAutoFit/>
          </a:bodyPr>
          <a:lstStyle/>
          <a:p>
            <a:pPr algn="l">
              <a:lnSpc>
                <a:spcPct val="150000"/>
              </a:lnSpc>
            </a:pPr>
            <a:r>
              <a:rPr lang="en-GB" sz="3200" b="1" dirty="0">
                <a:latin typeface="Times New Roman" panose="02020603050405020304" pitchFamily="18" charset="0"/>
                <a:cs typeface="Times New Roman" panose="02020603050405020304" pitchFamily="18" charset="0"/>
              </a:rPr>
              <a:t>Factors Affecting Blood Pressure </a:t>
            </a:r>
          </a:p>
          <a:p>
            <a:pPr algn="l"/>
            <a:r>
              <a:rPr lang="en-GB" sz="2800" dirty="0">
                <a:latin typeface="Times New Roman" panose="02020603050405020304" pitchFamily="18" charset="0"/>
                <a:cs typeface="Times New Roman" panose="02020603050405020304" pitchFamily="18" charset="0"/>
              </a:rPr>
              <a:t>1. Age. </a:t>
            </a:r>
          </a:p>
          <a:p>
            <a:pPr algn="l"/>
            <a:r>
              <a:rPr lang="en-GB" sz="2800" dirty="0">
                <a:latin typeface="Times New Roman" panose="02020603050405020304" pitchFamily="18" charset="0"/>
                <a:cs typeface="Times New Roman" panose="02020603050405020304" pitchFamily="18" charset="0"/>
              </a:rPr>
              <a:t>2. Exercise </a:t>
            </a:r>
          </a:p>
          <a:p>
            <a:pPr algn="l"/>
            <a:r>
              <a:rPr lang="en-GB" sz="2800" dirty="0">
                <a:latin typeface="Times New Roman" panose="02020603050405020304" pitchFamily="18" charset="0"/>
                <a:cs typeface="Times New Roman" panose="02020603050405020304" pitchFamily="18" charset="0"/>
              </a:rPr>
              <a:t>3. Stress. </a:t>
            </a:r>
          </a:p>
          <a:p>
            <a:pPr algn="l"/>
            <a:r>
              <a:rPr lang="en-GB" sz="2800" dirty="0">
                <a:latin typeface="Times New Roman" panose="02020603050405020304" pitchFamily="18" charset="0"/>
                <a:cs typeface="Times New Roman" panose="02020603050405020304" pitchFamily="18" charset="0"/>
              </a:rPr>
              <a:t>4. Race. </a:t>
            </a:r>
          </a:p>
          <a:p>
            <a:pPr algn="l"/>
            <a:r>
              <a:rPr lang="en-GB" sz="2800" dirty="0">
                <a:latin typeface="Times New Roman" panose="02020603050405020304" pitchFamily="18" charset="0"/>
                <a:cs typeface="Times New Roman" panose="02020603050405020304" pitchFamily="18" charset="0"/>
              </a:rPr>
              <a:t>5. Sex. </a:t>
            </a:r>
          </a:p>
          <a:p>
            <a:pPr algn="l"/>
            <a:r>
              <a:rPr lang="en-GB" sz="2800" dirty="0">
                <a:latin typeface="Times New Roman" panose="02020603050405020304" pitchFamily="18" charset="0"/>
                <a:cs typeface="Times New Roman" panose="02020603050405020304" pitchFamily="18" charset="0"/>
              </a:rPr>
              <a:t>6. Medications.</a:t>
            </a:r>
          </a:p>
          <a:p>
            <a:pPr algn="l"/>
            <a:r>
              <a:rPr lang="en-GB" sz="2800" dirty="0">
                <a:latin typeface="Times New Roman" panose="02020603050405020304" pitchFamily="18" charset="0"/>
                <a:cs typeface="Times New Roman" panose="02020603050405020304" pitchFamily="18" charset="0"/>
              </a:rPr>
              <a:t> 7. Obesity.</a:t>
            </a:r>
          </a:p>
          <a:p>
            <a:pPr algn="l"/>
            <a:r>
              <a:rPr lang="en-GB" sz="2800" dirty="0">
                <a:latin typeface="Times New Roman" panose="02020603050405020304" pitchFamily="18" charset="0"/>
                <a:cs typeface="Times New Roman" panose="02020603050405020304" pitchFamily="18" charset="0"/>
              </a:rPr>
              <a:t>8. Diurnal variations. </a:t>
            </a:r>
          </a:p>
          <a:p>
            <a:pPr algn="l"/>
            <a:r>
              <a:rPr lang="en-GB" sz="2800" dirty="0">
                <a:latin typeface="Times New Roman" panose="02020603050405020304" pitchFamily="18" charset="0"/>
                <a:cs typeface="Times New Roman" panose="02020603050405020304" pitchFamily="18" charset="0"/>
              </a:rPr>
              <a:t>9. Medical conditions </a:t>
            </a:r>
          </a:p>
          <a:p>
            <a:pPr algn="l"/>
            <a:r>
              <a:rPr lang="en-GB" sz="2800" dirty="0">
                <a:latin typeface="Times New Roman" panose="02020603050405020304" pitchFamily="18" charset="0"/>
                <a:cs typeface="Times New Roman" panose="02020603050405020304" pitchFamily="18" charset="0"/>
              </a:rPr>
              <a:t>10. Temperature. </a:t>
            </a:r>
          </a:p>
        </p:txBody>
      </p:sp>
    </p:spTree>
    <p:extLst>
      <p:ext uri="{BB962C8B-B14F-4D97-AF65-F5344CB8AC3E}">
        <p14:creationId xmlns:p14="http://schemas.microsoft.com/office/powerpoint/2010/main" val="442668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0CB9D76B-CDE0-4D11-A05B-71F8D41CA8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97" y="0"/>
            <a:ext cx="9036496" cy="6858000"/>
          </a:xfrm>
          <a:prstGeom prst="rect">
            <a:avLst/>
          </a:prstGeom>
        </p:spPr>
      </p:pic>
    </p:spTree>
    <p:extLst>
      <p:ext uri="{BB962C8B-B14F-4D97-AF65-F5344CB8AC3E}">
        <p14:creationId xmlns:p14="http://schemas.microsoft.com/office/powerpoint/2010/main" val="1054514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691B83D-8DD8-4603-BB33-C0D67672EEB9}"/>
              </a:ext>
            </a:extLst>
          </p:cNvPr>
          <p:cNvSpPr txBox="1"/>
          <p:nvPr/>
        </p:nvSpPr>
        <p:spPr>
          <a:xfrm>
            <a:off x="0" y="0"/>
            <a:ext cx="9144000" cy="6771084"/>
          </a:xfrm>
          <a:prstGeom prst="rect">
            <a:avLst/>
          </a:prstGeom>
          <a:noFill/>
        </p:spPr>
        <p:txBody>
          <a:bodyPr wrap="square">
            <a:spAutoFit/>
          </a:bodyPr>
          <a:lstStyle/>
          <a:p>
            <a:pPr algn="l">
              <a:lnSpc>
                <a:spcPct val="150000"/>
              </a:lnSpc>
            </a:pPr>
            <a:r>
              <a:rPr lang="en-GB" sz="2800" b="1" dirty="0">
                <a:latin typeface="Times New Roman" panose="02020603050405020304" pitchFamily="18" charset="0"/>
                <a:cs typeface="Times New Roman" panose="02020603050405020304" pitchFamily="18" charset="0"/>
              </a:rPr>
              <a:t>Procedure to checking Blood pressure </a:t>
            </a:r>
          </a:p>
          <a:p>
            <a:pPr algn="l">
              <a:lnSpc>
                <a:spcPct val="150000"/>
              </a:lnSpc>
            </a:pPr>
            <a:r>
              <a:rPr lang="en-GB" sz="2800" dirty="0">
                <a:latin typeface="Times New Roman" panose="02020603050405020304" pitchFamily="18" charset="0"/>
                <a:cs typeface="Times New Roman" panose="02020603050405020304" pitchFamily="18" charset="0"/>
              </a:rPr>
              <a:t>1-Wash your hands. </a:t>
            </a:r>
          </a:p>
          <a:p>
            <a:pPr algn="l">
              <a:lnSpc>
                <a:spcPct val="150000"/>
              </a:lnSpc>
            </a:pPr>
            <a:r>
              <a:rPr lang="en-GB" sz="2800" dirty="0">
                <a:latin typeface="Times New Roman" panose="02020603050405020304" pitchFamily="18" charset="0"/>
                <a:cs typeface="Times New Roman" panose="02020603050405020304" pitchFamily="18" charset="0"/>
              </a:rPr>
              <a:t>2. Prepare all required equipment's (Stethoscope, Blood pressure cuff of the appropriate size, Sphygmomanometer). </a:t>
            </a:r>
          </a:p>
          <a:p>
            <a:pPr algn="l">
              <a:lnSpc>
                <a:spcPct val="150000"/>
              </a:lnSpc>
            </a:pPr>
            <a:r>
              <a:rPr lang="en-GB" sz="2800" dirty="0">
                <a:latin typeface="Times New Roman" panose="02020603050405020304" pitchFamily="18" charset="0"/>
                <a:cs typeface="Times New Roman" panose="02020603050405020304" pitchFamily="18" charset="0"/>
              </a:rPr>
              <a:t>3. Introduce your self and explain procedure to client. </a:t>
            </a:r>
          </a:p>
          <a:p>
            <a:pPr algn="l">
              <a:lnSpc>
                <a:spcPct val="150000"/>
              </a:lnSpc>
            </a:pPr>
            <a:r>
              <a:rPr lang="en-GB" sz="2800" dirty="0">
                <a:latin typeface="Times New Roman" panose="02020603050405020304" pitchFamily="18" charset="0"/>
                <a:cs typeface="Times New Roman" panose="02020603050405020304" pitchFamily="18" charset="0"/>
              </a:rPr>
              <a:t>4. Provide for client privacy. </a:t>
            </a:r>
          </a:p>
          <a:p>
            <a:pPr algn="l">
              <a:lnSpc>
                <a:spcPct val="150000"/>
              </a:lnSpc>
            </a:pPr>
            <a:r>
              <a:rPr lang="en-GB" sz="2800" dirty="0">
                <a:latin typeface="Times New Roman" panose="02020603050405020304" pitchFamily="18" charset="0"/>
                <a:cs typeface="Times New Roman" panose="02020603050405020304" pitchFamily="18" charset="0"/>
              </a:rPr>
              <a:t>5. Position the client appropriately. </a:t>
            </a:r>
          </a:p>
          <a:p>
            <a:pPr algn="l"/>
            <a:r>
              <a:rPr lang="en-GB" sz="2800" dirty="0">
                <a:latin typeface="Times New Roman" panose="02020603050405020304" pitchFamily="18" charset="0"/>
                <a:cs typeface="Times New Roman" panose="02020603050405020304" pitchFamily="18" charset="0"/>
              </a:rPr>
              <a:t>     A. The adult client should be sitting. </a:t>
            </a:r>
          </a:p>
          <a:p>
            <a:pPr algn="l"/>
            <a:r>
              <a:rPr lang="en-GB" sz="2800" dirty="0">
                <a:latin typeface="Times New Roman" panose="02020603050405020304" pitchFamily="18" charset="0"/>
                <a:cs typeface="Times New Roman" panose="02020603050405020304" pitchFamily="18" charset="0"/>
              </a:rPr>
              <a:t>     B. Both feet should be flat on the floor. </a:t>
            </a:r>
          </a:p>
          <a:p>
            <a:pPr algn="l"/>
            <a:r>
              <a:rPr lang="en-GB" sz="2800" dirty="0">
                <a:latin typeface="Times New Roman" panose="02020603050405020304" pitchFamily="18" charset="0"/>
                <a:cs typeface="Times New Roman" panose="02020603050405020304" pitchFamily="18" charset="0"/>
              </a:rPr>
              <a:t>     C. The palm of the hand facing up and the arm supported at heart level.</a:t>
            </a:r>
          </a:p>
          <a:p>
            <a:pPr algn="l"/>
            <a:r>
              <a:rPr lang="en-GB" sz="2800" dirty="0"/>
              <a:t>    </a:t>
            </a:r>
            <a:r>
              <a:rPr lang="en-GB" sz="2800" dirty="0">
                <a:latin typeface="Times New Roman" panose="02020603050405020304" pitchFamily="18" charset="0"/>
                <a:cs typeface="Times New Roman" panose="02020603050405020304" pitchFamily="18" charset="0"/>
              </a:rPr>
              <a:t>D. Expose the upper arm</a:t>
            </a:r>
          </a:p>
        </p:txBody>
      </p:sp>
    </p:spTree>
    <p:extLst>
      <p:ext uri="{BB962C8B-B14F-4D97-AF65-F5344CB8AC3E}">
        <p14:creationId xmlns:p14="http://schemas.microsoft.com/office/powerpoint/2010/main" val="434211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992764-E9E3-4425-8619-5C735DBDA1BB}"/>
              </a:ext>
            </a:extLst>
          </p:cNvPr>
          <p:cNvSpPr txBox="1"/>
          <p:nvPr/>
        </p:nvSpPr>
        <p:spPr>
          <a:xfrm>
            <a:off x="0" y="0"/>
            <a:ext cx="9144000" cy="661207"/>
          </a:xfrm>
          <a:prstGeom prst="rect">
            <a:avLst/>
          </a:prstGeom>
          <a:noFill/>
        </p:spPr>
        <p:txBody>
          <a:bodyPr wrap="square">
            <a:spAutoFit/>
          </a:bodyPr>
          <a:lstStyle/>
          <a:p>
            <a:pPr algn="l">
              <a:lnSpc>
                <a:spcPct val="150000"/>
              </a:lnSpc>
            </a:pPr>
            <a:r>
              <a:rPr lang="en-GB" sz="2800" dirty="0">
                <a:latin typeface="Times New Roman" panose="02020603050405020304" pitchFamily="18" charset="0"/>
                <a:cs typeface="Times New Roman" panose="02020603050405020304" pitchFamily="18" charset="0"/>
              </a:rPr>
              <a:t>. </a:t>
            </a:r>
          </a:p>
        </p:txBody>
      </p:sp>
      <p:sp>
        <p:nvSpPr>
          <p:cNvPr id="4" name="TextBox 3">
            <a:extLst>
              <a:ext uri="{FF2B5EF4-FFF2-40B4-BE49-F238E27FC236}">
                <a16:creationId xmlns:a16="http://schemas.microsoft.com/office/drawing/2014/main" id="{2BE6C3CC-1297-4FB4-A0BE-9A76C3FB4146}"/>
              </a:ext>
            </a:extLst>
          </p:cNvPr>
          <p:cNvSpPr txBox="1"/>
          <p:nvPr/>
        </p:nvSpPr>
        <p:spPr>
          <a:xfrm>
            <a:off x="0" y="-18620"/>
            <a:ext cx="9144000" cy="6771084"/>
          </a:xfrm>
          <a:prstGeom prst="rect">
            <a:avLst/>
          </a:prstGeom>
          <a:noFill/>
        </p:spPr>
        <p:txBody>
          <a:bodyPr wrap="square">
            <a:spAutoFit/>
          </a:bodyPr>
          <a:lstStyle/>
          <a:p>
            <a:pPr algn="l">
              <a:lnSpc>
                <a:spcPct val="150000"/>
              </a:lnSpc>
            </a:pPr>
            <a:r>
              <a:rPr lang="en-GB" sz="2800" dirty="0" err="1">
                <a:latin typeface="Times New Roman" panose="02020603050405020304" pitchFamily="18" charset="0"/>
                <a:cs typeface="Times New Roman" panose="02020603050405020304" pitchFamily="18" charset="0"/>
              </a:rPr>
              <a:t>Cont</a:t>
            </a:r>
            <a:r>
              <a:rPr lang="en-GB" sz="2800" dirty="0">
                <a:latin typeface="Times New Roman" panose="02020603050405020304" pitchFamily="18" charset="0"/>
                <a:cs typeface="Times New Roman" panose="02020603050405020304" pitchFamily="18" charset="0"/>
              </a:rPr>
              <a:t>….. </a:t>
            </a:r>
          </a:p>
          <a:p>
            <a:pPr algn="l">
              <a:lnSpc>
                <a:spcPct val="150000"/>
              </a:lnSpc>
            </a:pPr>
            <a:r>
              <a:rPr lang="en-GB" sz="2800" dirty="0">
                <a:latin typeface="Times New Roman" panose="02020603050405020304" pitchFamily="18" charset="0"/>
                <a:cs typeface="Times New Roman" panose="02020603050405020304" pitchFamily="18" charset="0"/>
              </a:rPr>
              <a:t>6. Wrap the deflated cuff evenly around the upper arm. Apply the </a:t>
            </a:r>
            <a:r>
              <a:rPr lang="en-GB" sz="2800" dirty="0" err="1">
                <a:latin typeface="Times New Roman" panose="02020603050405020304" pitchFamily="18" charset="0"/>
                <a:cs typeface="Times New Roman" panose="02020603050405020304" pitchFamily="18" charset="0"/>
              </a:rPr>
              <a:t>center</a:t>
            </a:r>
            <a:r>
              <a:rPr lang="en-GB" sz="2800" dirty="0">
                <a:latin typeface="Times New Roman" panose="02020603050405020304" pitchFamily="18" charset="0"/>
                <a:cs typeface="Times New Roman" panose="02020603050405020304" pitchFamily="18" charset="0"/>
              </a:rPr>
              <a:t> of the bladder directly over the artery. For an adult, place the lower border of the cuff approximately 2.5 cm (1 in.) above the antecubital space. </a:t>
            </a:r>
          </a:p>
          <a:p>
            <a:pPr algn="l">
              <a:lnSpc>
                <a:spcPct val="150000"/>
              </a:lnSpc>
            </a:pPr>
            <a:r>
              <a:rPr lang="en-GB" sz="2800" dirty="0">
                <a:latin typeface="Times New Roman" panose="02020603050405020304" pitchFamily="18" charset="0"/>
                <a:cs typeface="Times New Roman" panose="02020603050405020304" pitchFamily="18" charset="0"/>
              </a:rPr>
              <a:t>7. Palpate the brachial artery with the fingertips. </a:t>
            </a:r>
          </a:p>
          <a:p>
            <a:pPr algn="l">
              <a:lnSpc>
                <a:spcPct val="150000"/>
              </a:lnSpc>
            </a:pPr>
            <a:r>
              <a:rPr lang="en-GB" sz="2800" dirty="0">
                <a:latin typeface="Times New Roman" panose="02020603050405020304" pitchFamily="18" charset="0"/>
                <a:cs typeface="Times New Roman" panose="02020603050405020304" pitchFamily="18" charset="0"/>
              </a:rPr>
              <a:t>8. Close the valve on the bulb. </a:t>
            </a:r>
          </a:p>
          <a:p>
            <a:pPr algn="l">
              <a:lnSpc>
                <a:spcPct val="150000"/>
              </a:lnSpc>
            </a:pPr>
            <a:r>
              <a:rPr lang="en-GB" sz="2800" dirty="0">
                <a:latin typeface="Times New Roman" panose="02020603050405020304" pitchFamily="18" charset="0"/>
                <a:cs typeface="Times New Roman" panose="02020603050405020304" pitchFamily="18" charset="0"/>
              </a:rPr>
              <a:t>9. Position the stethoscope directly on the skin, not on clothing over the site. </a:t>
            </a:r>
          </a:p>
          <a:p>
            <a:pPr algn="l"/>
            <a:r>
              <a:rPr lang="en-GB" sz="2800" dirty="0">
                <a:latin typeface="Times New Roman" panose="02020603050405020304" pitchFamily="18" charset="0"/>
                <a:cs typeface="Times New Roman" panose="02020603050405020304" pitchFamily="18" charset="0"/>
              </a:rPr>
              <a:t>10.Auscultate the client’s blood pressure. </a:t>
            </a:r>
          </a:p>
          <a:p>
            <a:pPr algn="l"/>
            <a:r>
              <a:rPr lang="en-GB" sz="2800" dirty="0">
                <a:latin typeface="Times New Roman" panose="02020603050405020304" pitchFamily="18" charset="0"/>
                <a:cs typeface="Times New Roman" panose="02020603050405020304" pitchFamily="18" charset="0"/>
              </a:rPr>
              <a:t>11.Remove the cuff from the client’s arm</a:t>
            </a:r>
          </a:p>
        </p:txBody>
      </p:sp>
    </p:spTree>
    <p:extLst>
      <p:ext uri="{BB962C8B-B14F-4D97-AF65-F5344CB8AC3E}">
        <p14:creationId xmlns:p14="http://schemas.microsoft.com/office/powerpoint/2010/main" val="641792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AA79025-7FCA-4DFF-9F7C-9DBFA4F350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Tree>
    <p:extLst>
      <p:ext uri="{BB962C8B-B14F-4D97-AF65-F5344CB8AC3E}">
        <p14:creationId xmlns:p14="http://schemas.microsoft.com/office/powerpoint/2010/main" val="556228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25" y="2348880"/>
            <a:ext cx="9143999" cy="7488832"/>
          </a:xfrm>
        </p:spPr>
        <p:txBody>
          <a:bodyPr>
            <a:normAutofit/>
          </a:bodyPr>
          <a:lstStyle/>
          <a:p>
            <a:br>
              <a:rPr lang="en-GB" dirty="0"/>
            </a:br>
            <a:endParaRPr lang="ar-IQ" b="1" dirty="0">
              <a:solidFill>
                <a:srgbClr val="C0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15424" y="0"/>
            <a:ext cx="8949063" cy="836712"/>
          </a:xfrm>
        </p:spPr>
        <p:txBody>
          <a:bodyPr>
            <a:noAutofit/>
          </a:bodyPr>
          <a:lstStyle/>
          <a:p>
            <a:pPr algn="justLow" rtl="0">
              <a:lnSpc>
                <a:spcPct val="150000"/>
              </a:lnSpc>
              <a:buFont typeface="Wingdings" panose="05000000000000000000" pitchFamily="2" charset="2"/>
              <a:buChar char="v"/>
            </a:pPr>
            <a:r>
              <a:rPr lang="en-GB" sz="3600" b="1" dirty="0">
                <a:latin typeface="Times New Roman" panose="02020603050405020304" pitchFamily="18" charset="0"/>
                <a:cs typeface="Times New Roman" panose="02020603050405020304" pitchFamily="18" charset="0"/>
              </a:rPr>
              <a:t>Respiration</a:t>
            </a:r>
            <a:endParaRPr lang="ar-IQ" sz="3600" b="1" dirty="0">
              <a:solidFill>
                <a:schemeClr val="tx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E314E050-2A17-4E72-AD30-AFFE4324BB12}"/>
              </a:ext>
            </a:extLst>
          </p:cNvPr>
          <p:cNvSpPr txBox="1"/>
          <p:nvPr/>
        </p:nvSpPr>
        <p:spPr>
          <a:xfrm>
            <a:off x="34646" y="1048780"/>
            <a:ext cx="8929841" cy="5174493"/>
          </a:xfrm>
          <a:prstGeom prst="rect">
            <a:avLst/>
          </a:prstGeom>
          <a:noFill/>
        </p:spPr>
        <p:txBody>
          <a:bodyPr wrap="square">
            <a:spAutoFit/>
          </a:bodyPr>
          <a:lstStyle/>
          <a:p>
            <a:pPr algn="l">
              <a:lnSpc>
                <a:spcPct val="150000"/>
              </a:lnSpc>
            </a:pPr>
            <a:r>
              <a:rPr lang="en-GB" sz="3200" b="1" dirty="0">
                <a:latin typeface="Times New Roman" panose="02020603050405020304" pitchFamily="18" charset="0"/>
                <a:cs typeface="Times New Roman" panose="02020603050405020304" pitchFamily="18" charset="0"/>
              </a:rPr>
              <a:t>Respiration </a:t>
            </a:r>
            <a:r>
              <a:rPr lang="en-GB" sz="3200" dirty="0">
                <a:latin typeface="Times New Roman" panose="02020603050405020304" pitchFamily="18" charset="0"/>
                <a:cs typeface="Times New Roman" panose="02020603050405020304" pitchFamily="18" charset="0"/>
              </a:rPr>
              <a:t>is the act of breathing.</a:t>
            </a:r>
          </a:p>
          <a:p>
            <a:pPr algn="l">
              <a:lnSpc>
                <a:spcPct val="150000"/>
              </a:lnSpc>
            </a:pPr>
            <a:r>
              <a:rPr lang="en-GB" sz="3200" dirty="0">
                <a:latin typeface="Times New Roman" panose="02020603050405020304" pitchFamily="18" charset="0"/>
                <a:cs typeface="Times New Roman" panose="02020603050405020304" pitchFamily="18" charset="0"/>
              </a:rPr>
              <a:t> </a:t>
            </a:r>
            <a:r>
              <a:rPr lang="en-GB" sz="3200" b="1" dirty="0">
                <a:latin typeface="Times New Roman" panose="02020603050405020304" pitchFamily="18" charset="0"/>
                <a:cs typeface="Times New Roman" panose="02020603050405020304" pitchFamily="18" charset="0"/>
              </a:rPr>
              <a:t>Inhalation </a:t>
            </a:r>
            <a:r>
              <a:rPr lang="en-GB" sz="3200" dirty="0">
                <a:latin typeface="Times New Roman" panose="02020603050405020304" pitchFamily="18" charset="0"/>
                <a:cs typeface="Times New Roman" panose="02020603050405020304" pitchFamily="18" charset="0"/>
              </a:rPr>
              <a:t>or</a:t>
            </a:r>
            <a:r>
              <a:rPr lang="en-GB" sz="3200" b="1" dirty="0">
                <a:latin typeface="Times New Roman" panose="02020603050405020304" pitchFamily="18" charset="0"/>
                <a:cs typeface="Times New Roman" panose="02020603050405020304" pitchFamily="18" charset="0"/>
              </a:rPr>
              <a:t> inspiration</a:t>
            </a:r>
            <a:r>
              <a:rPr lang="en-GB" sz="3200" dirty="0">
                <a:latin typeface="Times New Roman" panose="02020603050405020304" pitchFamily="18" charset="0"/>
                <a:cs typeface="Times New Roman" panose="02020603050405020304" pitchFamily="18" charset="0"/>
              </a:rPr>
              <a:t> refers to the intake of air into the lungs. </a:t>
            </a:r>
          </a:p>
          <a:p>
            <a:pPr algn="l">
              <a:lnSpc>
                <a:spcPct val="150000"/>
              </a:lnSpc>
            </a:pPr>
            <a:r>
              <a:rPr lang="en-GB" sz="3200" b="1" dirty="0">
                <a:latin typeface="Times New Roman" panose="02020603050405020304" pitchFamily="18" charset="0"/>
                <a:cs typeface="Times New Roman" panose="02020603050405020304" pitchFamily="18" charset="0"/>
              </a:rPr>
              <a:t>Exhalation </a:t>
            </a:r>
            <a:r>
              <a:rPr lang="en-GB" sz="3200" dirty="0">
                <a:latin typeface="Times New Roman" panose="02020603050405020304" pitchFamily="18" charset="0"/>
                <a:cs typeface="Times New Roman" panose="02020603050405020304" pitchFamily="18" charset="0"/>
              </a:rPr>
              <a:t>or </a:t>
            </a:r>
            <a:r>
              <a:rPr lang="en-GB" sz="3200" b="1" dirty="0">
                <a:latin typeface="Times New Roman" panose="02020603050405020304" pitchFamily="18" charset="0"/>
                <a:cs typeface="Times New Roman" panose="02020603050405020304" pitchFamily="18" charset="0"/>
              </a:rPr>
              <a:t>expiration</a:t>
            </a:r>
            <a:r>
              <a:rPr lang="en-GB" sz="3200" dirty="0">
                <a:latin typeface="Times New Roman" panose="02020603050405020304" pitchFamily="18" charset="0"/>
                <a:cs typeface="Times New Roman" panose="02020603050405020304" pitchFamily="18" charset="0"/>
              </a:rPr>
              <a:t> refers to breathing out or the movement of gases from the lungs to the atmosphere.                                                                                    </a:t>
            </a:r>
          </a:p>
        </p:txBody>
      </p:sp>
    </p:spTree>
    <p:extLst>
      <p:ext uri="{BB962C8B-B14F-4D97-AF65-F5344CB8AC3E}">
        <p14:creationId xmlns:p14="http://schemas.microsoft.com/office/powerpoint/2010/main" val="390167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98" y="0"/>
            <a:ext cx="9144000" cy="6353944"/>
          </a:xfrm>
        </p:spPr>
        <p:txBody>
          <a:bodyPr>
            <a:normAutofit/>
          </a:bodyPr>
          <a:lstStyle/>
          <a:p>
            <a:pPr marL="0" indent="0" algn="l" rtl="0">
              <a:lnSpc>
                <a:spcPct val="160000"/>
              </a:lnSpc>
              <a:buNone/>
            </a:pPr>
            <a:r>
              <a:rPr lang="en-GB" sz="2800" b="1" dirty="0">
                <a:latin typeface="Times New Roman" panose="02020603050405020304" pitchFamily="18" charset="0"/>
                <a:cs typeface="Times New Roman" panose="02020603050405020304" pitchFamily="18" charset="0"/>
              </a:rPr>
              <a:t>Before assessing a client’s respirations, a nurse should be aware of the following</a:t>
            </a:r>
            <a:r>
              <a:rPr lang="en-GB" sz="2800" dirty="0">
                <a:latin typeface="Times New Roman" panose="02020603050405020304" pitchFamily="18" charset="0"/>
                <a:cs typeface="Times New Roman" panose="02020603050405020304" pitchFamily="18" charset="0"/>
              </a:rPr>
              <a:t>: </a:t>
            </a:r>
          </a:p>
          <a:p>
            <a:pPr marL="514350" indent="-514350" algn="l" rtl="0">
              <a:lnSpc>
                <a:spcPct val="160000"/>
              </a:lnSpc>
              <a:buAutoNum type="arabicPeriod"/>
            </a:pPr>
            <a:r>
              <a:rPr lang="en-GB" sz="2800" dirty="0">
                <a:latin typeface="Times New Roman" panose="02020603050405020304" pitchFamily="18" charset="0"/>
                <a:cs typeface="Times New Roman" panose="02020603050405020304" pitchFamily="18" charset="0"/>
              </a:rPr>
              <a:t>Health problems on respirations. </a:t>
            </a:r>
          </a:p>
          <a:p>
            <a:pPr marL="0" indent="0" algn="l" rtl="0">
              <a:lnSpc>
                <a:spcPct val="160000"/>
              </a:lnSpc>
              <a:buNone/>
            </a:pPr>
            <a:r>
              <a:rPr lang="en-GB" sz="2800" dirty="0">
                <a:latin typeface="Times New Roman" panose="02020603050405020304" pitchFamily="18" charset="0"/>
                <a:cs typeface="Times New Roman" panose="02020603050405020304" pitchFamily="18" charset="0"/>
              </a:rPr>
              <a:t>2. Any medications or therapies that might affect respirations. </a:t>
            </a:r>
          </a:p>
          <a:p>
            <a:pPr marL="0" indent="0" algn="l" rtl="0">
              <a:lnSpc>
                <a:spcPct val="160000"/>
              </a:lnSpc>
              <a:buNone/>
            </a:pPr>
            <a:r>
              <a:rPr lang="en-GB" sz="2800" dirty="0">
                <a:latin typeface="Times New Roman" panose="02020603050405020304" pitchFamily="18" charset="0"/>
                <a:cs typeface="Times New Roman" panose="02020603050405020304" pitchFamily="18" charset="0"/>
              </a:rPr>
              <a:t>3. The relationship of the client’s respirations to cardiovascular function. </a:t>
            </a:r>
          </a:p>
          <a:p>
            <a:pPr marL="0" indent="0" algn="l" rtl="0">
              <a:lnSpc>
                <a:spcPct val="160000"/>
              </a:lnSpc>
              <a:buNone/>
            </a:pPr>
            <a:r>
              <a:rPr lang="en-GB" sz="2800" dirty="0">
                <a:latin typeface="Times New Roman" panose="02020603050405020304" pitchFamily="18" charset="0"/>
                <a:cs typeface="Times New Roman" panose="02020603050405020304" pitchFamily="18" charset="0"/>
              </a:rPr>
              <a:t>4. Exercise affects respirations, increasing their rate and depth. </a:t>
            </a:r>
          </a:p>
          <a:p>
            <a:pPr marL="0" indent="0" algn="l" rtl="0">
              <a:lnSpc>
                <a:spcPct val="160000"/>
              </a:lnSpc>
              <a:buNone/>
            </a:pPr>
            <a:r>
              <a:rPr lang="en-GB" sz="2800" dirty="0">
                <a:latin typeface="Times New Roman" panose="02020603050405020304" pitchFamily="18" charset="0"/>
                <a:cs typeface="Times New Roman" panose="02020603050405020304" pitchFamily="18" charset="0"/>
              </a:rPr>
              <a:t>5. Anxiety. </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1660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624110"/>
            <a:ext cx="8640959" cy="1280890"/>
          </a:xfrm>
        </p:spPr>
        <p:txBody>
          <a:bodyPr/>
          <a:lstStyle/>
          <a:p>
            <a:pPr rtl="0"/>
            <a:r>
              <a:rPr lang="en-GB" dirty="0"/>
              <a:t>Factors influencing of respiration :</a:t>
            </a:r>
            <a:endParaRPr lang="ar-IQ" b="1" dirty="0">
              <a:solidFill>
                <a:srgbClr val="C0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179511" y="1556792"/>
            <a:ext cx="8784976" cy="4931304"/>
          </a:xfrm>
        </p:spPr>
        <p:txBody>
          <a:bodyPr>
            <a:normAutofit/>
          </a:bodyPr>
          <a:lstStyle/>
          <a:p>
            <a:pPr marL="0" indent="0" algn="just" rtl="0">
              <a:lnSpc>
                <a:spcPct val="150000"/>
              </a:lnSpc>
              <a:buNone/>
            </a:pPr>
            <a:r>
              <a:rPr lang="en-GB" sz="2800" b="1" dirty="0"/>
              <a:t>1</a:t>
            </a:r>
            <a:r>
              <a:rPr lang="en-GB" sz="2800" b="1" dirty="0">
                <a:latin typeface="Times New Roman" panose="02020603050405020304" pitchFamily="18" charset="0"/>
                <a:cs typeface="Times New Roman" panose="02020603050405020304" pitchFamily="18" charset="0"/>
              </a:rPr>
              <a:t>. Medication</a:t>
            </a:r>
            <a:r>
              <a:rPr lang="en-GB" sz="2800" dirty="0">
                <a:latin typeface="Times New Roman" panose="02020603050405020304" pitchFamily="18" charset="0"/>
                <a:cs typeface="Times New Roman" panose="02020603050405020304" pitchFamily="18" charset="0"/>
              </a:rPr>
              <a:t>: increased or decreased </a:t>
            </a:r>
          </a:p>
          <a:p>
            <a:pPr marL="0" indent="0" algn="just" rtl="0">
              <a:lnSpc>
                <a:spcPct val="150000"/>
              </a:lnSpc>
              <a:buNone/>
            </a:pPr>
            <a:r>
              <a:rPr lang="en-GB" sz="2800" b="1" dirty="0">
                <a:latin typeface="Times New Roman" panose="02020603050405020304" pitchFamily="18" charset="0"/>
                <a:cs typeface="Times New Roman" panose="02020603050405020304" pitchFamily="18" charset="0"/>
              </a:rPr>
              <a:t>2. Acute pain: </a:t>
            </a:r>
            <a:r>
              <a:rPr lang="en-GB" sz="2800" dirty="0">
                <a:latin typeface="Times New Roman" panose="02020603050405020304" pitchFamily="18" charset="0"/>
                <a:cs typeface="Times New Roman" panose="02020603050405020304" pitchFamily="18" charset="0"/>
              </a:rPr>
              <a:t>increased rate and depth of respiration. </a:t>
            </a:r>
          </a:p>
          <a:p>
            <a:pPr marL="0" indent="0" algn="just" rtl="0">
              <a:lnSpc>
                <a:spcPct val="150000"/>
              </a:lnSpc>
              <a:buNone/>
            </a:pPr>
            <a:r>
              <a:rPr lang="en-GB" sz="2800" b="1" dirty="0">
                <a:latin typeface="Times New Roman" panose="02020603050405020304" pitchFamily="18" charset="0"/>
                <a:cs typeface="Times New Roman" panose="02020603050405020304" pitchFamily="18" charset="0"/>
              </a:rPr>
              <a:t>3. Anxiety</a:t>
            </a:r>
            <a:r>
              <a:rPr lang="en-GB" sz="2800" dirty="0">
                <a:latin typeface="Times New Roman" panose="02020603050405020304" pitchFamily="18" charset="0"/>
                <a:cs typeface="Times New Roman" panose="02020603050405020304" pitchFamily="18" charset="0"/>
              </a:rPr>
              <a:t>: increased rate and depth of respiration. </a:t>
            </a:r>
          </a:p>
          <a:p>
            <a:pPr marL="0" indent="0" algn="just" rtl="0">
              <a:lnSpc>
                <a:spcPct val="150000"/>
              </a:lnSpc>
              <a:buNone/>
            </a:pPr>
            <a:r>
              <a:rPr lang="en-GB" sz="2800" b="1" dirty="0">
                <a:latin typeface="Times New Roman" panose="02020603050405020304" pitchFamily="18" charset="0"/>
                <a:cs typeface="Times New Roman" panose="02020603050405020304" pitchFamily="18" charset="0"/>
              </a:rPr>
              <a:t>4. Smoking: </a:t>
            </a:r>
            <a:r>
              <a:rPr lang="en-GB" sz="2800" dirty="0">
                <a:latin typeface="Times New Roman" panose="02020603050405020304" pitchFamily="18" charset="0"/>
                <a:cs typeface="Times New Roman" panose="02020603050405020304" pitchFamily="18" charset="0"/>
              </a:rPr>
              <a:t>increased rate and depth of respiration. </a:t>
            </a:r>
          </a:p>
          <a:p>
            <a:pPr marL="0" indent="0" algn="just" rtl="0">
              <a:lnSpc>
                <a:spcPct val="150000"/>
              </a:lnSpc>
              <a:buNone/>
            </a:pPr>
            <a:r>
              <a:rPr lang="en-GB" sz="2800" b="1" dirty="0">
                <a:latin typeface="Times New Roman" panose="02020603050405020304" pitchFamily="18" charset="0"/>
                <a:cs typeface="Times New Roman" panose="02020603050405020304" pitchFamily="18" charset="0"/>
              </a:rPr>
              <a:t>5. </a:t>
            </a:r>
            <a:r>
              <a:rPr lang="en-GB" sz="2800" b="1" dirty="0" err="1">
                <a:latin typeface="Times New Roman" panose="02020603050405020304" pitchFamily="18" charset="0"/>
                <a:cs typeface="Times New Roman" panose="02020603050405020304" pitchFamily="18" charset="0"/>
              </a:rPr>
              <a:t>Anemia</a:t>
            </a:r>
            <a:r>
              <a:rPr lang="en-GB" sz="2800" dirty="0">
                <a:latin typeface="Times New Roman" panose="02020603050405020304" pitchFamily="18" charset="0"/>
                <a:cs typeface="Times New Roman" panose="02020603050405020304" pitchFamily="18" charset="0"/>
              </a:rPr>
              <a:t>: increased rate and depth of respiration. </a:t>
            </a:r>
            <a:endParaRPr lang="ar-IQ"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0192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94320"/>
            <a:ext cx="8784976" cy="6669360"/>
          </a:xfrm>
        </p:spPr>
        <p:txBody>
          <a:bodyPr>
            <a:normAutofit fontScale="92500" lnSpcReduction="10000"/>
          </a:bodyPr>
          <a:lstStyle/>
          <a:p>
            <a:pPr marL="0" indent="0" algn="justLow" rtl="0">
              <a:lnSpc>
                <a:spcPct val="150000"/>
              </a:lnSpc>
              <a:buNone/>
            </a:pPr>
            <a:r>
              <a:rPr lang="en-GB" sz="3500" b="1" dirty="0">
                <a:latin typeface="Times New Roman" panose="02020603050405020304" pitchFamily="18" charset="0"/>
                <a:cs typeface="Times New Roman" panose="02020603050405020304" pitchFamily="18" charset="0"/>
              </a:rPr>
              <a:t>Assessment of Respiration</a:t>
            </a:r>
          </a:p>
          <a:p>
            <a:pPr marL="0" indent="0" algn="justLow" rtl="0">
              <a:lnSpc>
                <a:spcPct val="150000"/>
              </a:lnSpc>
              <a:buNone/>
            </a:pPr>
            <a:r>
              <a:rPr lang="en-GB" sz="3500" b="1" dirty="0">
                <a:latin typeface="Times New Roman" panose="02020603050405020304" pitchFamily="18" charset="0"/>
                <a:cs typeface="Times New Roman" panose="02020603050405020304" pitchFamily="18" charset="0"/>
              </a:rPr>
              <a:t>1- Rate: </a:t>
            </a:r>
          </a:p>
          <a:p>
            <a:pPr marL="0" indent="0" algn="justLow" rtl="0">
              <a:lnSpc>
                <a:spcPct val="150000"/>
              </a:lnSpc>
              <a:buNone/>
            </a:pPr>
            <a:r>
              <a:rPr lang="en-GB" sz="2800" dirty="0">
                <a:latin typeface="Times New Roman" panose="02020603050405020304" pitchFamily="18" charset="0"/>
                <a:cs typeface="Times New Roman" panose="02020603050405020304" pitchFamily="18" charset="0"/>
              </a:rPr>
              <a:t>❖ Normal: (14-20) breaths per minute</a:t>
            </a:r>
          </a:p>
          <a:p>
            <a:pPr marL="0" indent="0" algn="justLow" rtl="0">
              <a:lnSpc>
                <a:spcPct val="150000"/>
              </a:lnSpc>
              <a:buNone/>
            </a:pPr>
            <a:r>
              <a:rPr lang="en-GB" sz="3200" dirty="0">
                <a:latin typeface="Times New Roman" panose="02020603050405020304" pitchFamily="18" charset="0"/>
                <a:cs typeface="Times New Roman" panose="02020603050405020304" pitchFamily="18" charset="0"/>
              </a:rPr>
              <a:t> </a:t>
            </a:r>
            <a:r>
              <a:rPr lang="en-GB" sz="3200" b="1" dirty="0">
                <a:latin typeface="Times New Roman" panose="02020603050405020304" pitchFamily="18" charset="0"/>
                <a:cs typeface="Times New Roman" panose="02020603050405020304" pitchFamily="18" charset="0"/>
              </a:rPr>
              <a:t>2- Rhythm; </a:t>
            </a:r>
          </a:p>
          <a:p>
            <a:pPr marL="0" indent="0" algn="justLow" rtl="0">
              <a:lnSpc>
                <a:spcPct val="150000"/>
              </a:lnSpc>
              <a:buNone/>
            </a:pPr>
            <a:r>
              <a:rPr lang="en-GB" sz="2800" dirty="0">
                <a:latin typeface="Times New Roman" panose="02020603050405020304" pitchFamily="18" charset="0"/>
                <a:cs typeface="Times New Roman" panose="02020603050405020304" pitchFamily="18" charset="0"/>
              </a:rPr>
              <a:t>❖ Regular </a:t>
            </a:r>
          </a:p>
          <a:p>
            <a:pPr marL="0" indent="0" algn="justLow" rtl="0">
              <a:lnSpc>
                <a:spcPct val="150000"/>
              </a:lnSpc>
              <a:buNone/>
            </a:pPr>
            <a:r>
              <a:rPr lang="en-GB" sz="2800" dirty="0">
                <a:latin typeface="Times New Roman" panose="02020603050405020304" pitchFamily="18" charset="0"/>
                <a:cs typeface="Times New Roman" panose="02020603050405020304" pitchFamily="18" charset="0"/>
              </a:rPr>
              <a:t>❖ Irregular </a:t>
            </a:r>
          </a:p>
          <a:p>
            <a:pPr marL="0" indent="0" algn="justLow" rtl="0">
              <a:lnSpc>
                <a:spcPct val="150000"/>
              </a:lnSpc>
              <a:buNone/>
            </a:pPr>
            <a:r>
              <a:rPr lang="en-GB" sz="3200" b="1" dirty="0">
                <a:latin typeface="Times New Roman" panose="02020603050405020304" pitchFamily="18" charset="0"/>
                <a:cs typeface="Times New Roman" panose="02020603050405020304" pitchFamily="18" charset="0"/>
              </a:rPr>
              <a:t>3- Depth; </a:t>
            </a:r>
          </a:p>
          <a:p>
            <a:pPr marL="0" indent="0" algn="justLow" rtl="0">
              <a:lnSpc>
                <a:spcPct val="150000"/>
              </a:lnSpc>
              <a:buNone/>
            </a:pPr>
            <a:r>
              <a:rPr lang="en-GB" sz="2800" dirty="0">
                <a:latin typeface="Times New Roman" panose="02020603050405020304" pitchFamily="18" charset="0"/>
                <a:cs typeface="Times New Roman" panose="02020603050405020304" pitchFamily="18" charset="0"/>
              </a:rPr>
              <a:t>❖ Deep -- normal </a:t>
            </a:r>
          </a:p>
          <a:p>
            <a:pPr marL="0" indent="0" algn="justLow" rtl="0">
              <a:lnSpc>
                <a:spcPct val="150000"/>
              </a:lnSpc>
              <a:buNone/>
            </a:pPr>
            <a:r>
              <a:rPr lang="en-GB" sz="2800" dirty="0">
                <a:latin typeface="Times New Roman" panose="02020603050405020304" pitchFamily="18" charset="0"/>
                <a:cs typeface="Times New Roman" panose="02020603050405020304" pitchFamily="18" charset="0"/>
              </a:rPr>
              <a:t>❖ Shallow--- abnormal</a:t>
            </a:r>
            <a:endParaRPr lang="ar-IQ"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2135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7942D4-0B4B-4392-AFCE-9B61CE4779E8}"/>
              </a:ext>
            </a:extLst>
          </p:cNvPr>
          <p:cNvSpPr txBox="1"/>
          <p:nvPr/>
        </p:nvSpPr>
        <p:spPr>
          <a:xfrm>
            <a:off x="2123728" y="4581128"/>
            <a:ext cx="4572000" cy="769441"/>
          </a:xfrm>
          <a:prstGeom prst="rect">
            <a:avLst/>
          </a:prstGeom>
          <a:noFill/>
        </p:spPr>
        <p:txBody>
          <a:bodyPr wrap="square">
            <a:spAutoFit/>
          </a:bodyPr>
          <a:lstStyle/>
          <a:p>
            <a:endParaRPr lang="en-GB" sz="44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8E0CBA69-1E80-440F-AF12-B95909B5570E}"/>
              </a:ext>
            </a:extLst>
          </p:cNvPr>
          <p:cNvSpPr txBox="1"/>
          <p:nvPr/>
        </p:nvSpPr>
        <p:spPr>
          <a:xfrm>
            <a:off x="179512" y="206179"/>
            <a:ext cx="9144000" cy="6651821"/>
          </a:xfrm>
          <a:prstGeom prst="rect">
            <a:avLst/>
          </a:prstGeom>
          <a:noFill/>
        </p:spPr>
        <p:txBody>
          <a:bodyPr wrap="square">
            <a:spAutoFit/>
          </a:bodyPr>
          <a:lstStyle/>
          <a:p>
            <a:pPr algn="l">
              <a:lnSpc>
                <a:spcPct val="150000"/>
              </a:lnSpc>
            </a:pPr>
            <a:r>
              <a:rPr lang="en-GB" sz="3200" b="1" dirty="0">
                <a:latin typeface="Times New Roman" panose="02020603050405020304" pitchFamily="18" charset="0"/>
                <a:cs typeface="Times New Roman" panose="02020603050405020304" pitchFamily="18" charset="0"/>
              </a:rPr>
              <a:t>Breathing pattern </a:t>
            </a:r>
          </a:p>
          <a:p>
            <a:pPr algn="l">
              <a:lnSpc>
                <a:spcPct val="150000"/>
              </a:lnSpc>
            </a:pPr>
            <a:r>
              <a:rPr lang="en-GB" sz="3200" b="1" dirty="0">
                <a:latin typeface="Times New Roman" panose="02020603050405020304" pitchFamily="18" charset="0"/>
                <a:cs typeface="Times New Roman" panose="02020603050405020304" pitchFamily="18" charset="0"/>
              </a:rPr>
              <a:t>❖ </a:t>
            </a:r>
            <a:r>
              <a:rPr lang="en-GB" sz="3200" b="1" dirty="0" err="1">
                <a:latin typeface="Times New Roman" panose="02020603050405020304" pitchFamily="18" charset="0"/>
                <a:cs typeface="Times New Roman" panose="02020603050405020304" pitchFamily="18" charset="0"/>
              </a:rPr>
              <a:t>Eupnea</a:t>
            </a:r>
            <a:r>
              <a:rPr lang="en-GB" sz="3200" b="1" dirty="0">
                <a:latin typeface="Times New Roman" panose="02020603050405020304" pitchFamily="18" charset="0"/>
                <a:cs typeface="Times New Roman" panose="02020603050405020304" pitchFamily="18" charset="0"/>
              </a:rPr>
              <a:t>:- </a:t>
            </a:r>
            <a:r>
              <a:rPr lang="en-GB" sz="3200" dirty="0">
                <a:latin typeface="Times New Roman" panose="02020603050405020304" pitchFamily="18" charset="0"/>
                <a:cs typeface="Times New Roman" panose="02020603050405020304" pitchFamily="18" charset="0"/>
              </a:rPr>
              <a:t>Breathing that is normal in rate and depth\ Normal: (14-20) breath per minute </a:t>
            </a:r>
          </a:p>
          <a:p>
            <a:pPr algn="l">
              <a:lnSpc>
                <a:spcPct val="150000"/>
              </a:lnSpc>
            </a:pPr>
            <a:r>
              <a:rPr lang="en-GB" sz="3200" b="1" dirty="0">
                <a:latin typeface="Times New Roman" panose="02020603050405020304" pitchFamily="18" charset="0"/>
                <a:cs typeface="Times New Roman" panose="02020603050405020304" pitchFamily="18" charset="0"/>
              </a:rPr>
              <a:t>❖ Bradypnea:- </a:t>
            </a:r>
            <a:r>
              <a:rPr lang="en-GB" sz="3200" dirty="0">
                <a:latin typeface="Times New Roman" panose="02020603050405020304" pitchFamily="18" charset="0"/>
                <a:cs typeface="Times New Roman" panose="02020603050405020304" pitchFamily="18" charset="0"/>
              </a:rPr>
              <a:t>Abnormally slow respirations</a:t>
            </a:r>
          </a:p>
          <a:p>
            <a:pPr algn="l">
              <a:lnSpc>
                <a:spcPct val="150000"/>
              </a:lnSpc>
            </a:pPr>
            <a:r>
              <a:rPr lang="en-GB" sz="3200" b="1" dirty="0">
                <a:latin typeface="Times New Roman" panose="02020603050405020304" pitchFamily="18" charset="0"/>
                <a:cs typeface="Times New Roman" panose="02020603050405020304" pitchFamily="18" charset="0"/>
              </a:rPr>
              <a:t> ❖ </a:t>
            </a:r>
            <a:r>
              <a:rPr lang="en-GB" sz="3200" b="1" dirty="0" err="1">
                <a:latin typeface="Times New Roman" panose="02020603050405020304" pitchFamily="18" charset="0"/>
                <a:cs typeface="Times New Roman" panose="02020603050405020304" pitchFamily="18" charset="0"/>
              </a:rPr>
              <a:t>Tachypnea</a:t>
            </a:r>
            <a:r>
              <a:rPr lang="en-GB" sz="3200" dirty="0">
                <a:latin typeface="Times New Roman" panose="02020603050405020304" pitchFamily="18" charset="0"/>
                <a:cs typeface="Times New Roman" panose="02020603050405020304" pitchFamily="18" charset="0"/>
              </a:rPr>
              <a:t>:- abnormally fast respirations </a:t>
            </a:r>
          </a:p>
          <a:p>
            <a:pPr algn="l">
              <a:lnSpc>
                <a:spcPct val="150000"/>
              </a:lnSpc>
            </a:pPr>
            <a:r>
              <a:rPr lang="en-GB" sz="3200" b="1" dirty="0">
                <a:latin typeface="Times New Roman" panose="02020603050405020304" pitchFamily="18" charset="0"/>
                <a:cs typeface="Times New Roman" panose="02020603050405020304" pitchFamily="18" charset="0"/>
              </a:rPr>
              <a:t>❖ </a:t>
            </a:r>
            <a:r>
              <a:rPr lang="en-GB" sz="3200" b="1" dirty="0" err="1">
                <a:latin typeface="Times New Roman" panose="02020603050405020304" pitchFamily="18" charset="0"/>
                <a:cs typeface="Times New Roman" panose="02020603050405020304" pitchFamily="18" charset="0"/>
              </a:rPr>
              <a:t>Apnea</a:t>
            </a:r>
            <a:r>
              <a:rPr lang="en-GB" sz="3200" b="1" dirty="0">
                <a:latin typeface="Times New Roman" panose="02020603050405020304" pitchFamily="18" charset="0"/>
                <a:cs typeface="Times New Roman" panose="02020603050405020304" pitchFamily="18" charset="0"/>
              </a:rPr>
              <a:t> :- </a:t>
            </a:r>
            <a:r>
              <a:rPr lang="en-GB" sz="3200" dirty="0">
                <a:latin typeface="Times New Roman" panose="02020603050405020304" pitchFamily="18" charset="0"/>
                <a:cs typeface="Times New Roman" panose="02020603050405020304" pitchFamily="18" charset="0"/>
              </a:rPr>
              <a:t>is the absence of breathing</a:t>
            </a:r>
            <a:r>
              <a:rPr lang="en-GB" sz="3200" b="1" dirty="0">
                <a:latin typeface="Times New Roman" panose="02020603050405020304" pitchFamily="18" charset="0"/>
                <a:cs typeface="Times New Roman" panose="02020603050405020304" pitchFamily="18" charset="0"/>
              </a:rPr>
              <a:t>. </a:t>
            </a:r>
          </a:p>
          <a:p>
            <a:pPr algn="l">
              <a:lnSpc>
                <a:spcPct val="150000"/>
              </a:lnSpc>
            </a:pPr>
            <a:r>
              <a:rPr lang="en-GB" sz="3200" b="1" dirty="0">
                <a:latin typeface="Times New Roman" panose="02020603050405020304" pitchFamily="18" charset="0"/>
                <a:cs typeface="Times New Roman" panose="02020603050405020304" pitchFamily="18" charset="0"/>
              </a:rPr>
              <a:t>❖ </a:t>
            </a:r>
            <a:r>
              <a:rPr lang="en-GB" sz="3200" b="1" dirty="0" err="1">
                <a:latin typeface="Times New Roman" panose="02020603050405020304" pitchFamily="18" charset="0"/>
                <a:cs typeface="Times New Roman" panose="02020603050405020304" pitchFamily="18" charset="0"/>
              </a:rPr>
              <a:t>Dyspnea</a:t>
            </a:r>
            <a:r>
              <a:rPr lang="en-GB" sz="3200" b="1" dirty="0">
                <a:latin typeface="Times New Roman" panose="02020603050405020304" pitchFamily="18" charset="0"/>
                <a:cs typeface="Times New Roman" panose="02020603050405020304" pitchFamily="18" charset="0"/>
              </a:rPr>
              <a:t> :- </a:t>
            </a:r>
            <a:r>
              <a:rPr lang="en-GB" sz="3200" dirty="0">
                <a:latin typeface="Times New Roman" panose="02020603050405020304" pitchFamily="18" charset="0"/>
                <a:cs typeface="Times New Roman" panose="02020603050405020304" pitchFamily="18" charset="0"/>
              </a:rPr>
              <a:t>difficulty in breathing </a:t>
            </a:r>
          </a:p>
          <a:p>
            <a:pPr algn="l">
              <a:lnSpc>
                <a:spcPct val="150000"/>
              </a:lnSpc>
            </a:pPr>
            <a:r>
              <a:rPr lang="en-GB" sz="3200" b="1" dirty="0">
                <a:latin typeface="Times New Roman" panose="02020603050405020304" pitchFamily="18" charset="0"/>
                <a:cs typeface="Times New Roman" panose="02020603050405020304" pitchFamily="18" charset="0"/>
              </a:rPr>
              <a:t>❖ </a:t>
            </a:r>
            <a:r>
              <a:rPr lang="en-GB" sz="3200" b="1" dirty="0" err="1">
                <a:latin typeface="Times New Roman" panose="02020603050405020304" pitchFamily="18" charset="0"/>
                <a:cs typeface="Times New Roman" panose="02020603050405020304" pitchFamily="18" charset="0"/>
              </a:rPr>
              <a:t>Orthopnea</a:t>
            </a:r>
            <a:r>
              <a:rPr lang="en-GB" sz="3200" b="1" dirty="0">
                <a:latin typeface="Times New Roman" panose="02020603050405020304" pitchFamily="18" charset="0"/>
                <a:cs typeface="Times New Roman" panose="02020603050405020304" pitchFamily="18" charset="0"/>
              </a:rPr>
              <a:t> :- </a:t>
            </a:r>
            <a:r>
              <a:rPr lang="en-GB" sz="3200" dirty="0">
                <a:latin typeface="Times New Roman" panose="02020603050405020304" pitchFamily="18" charset="0"/>
                <a:cs typeface="Times New Roman" panose="02020603050405020304" pitchFamily="18" charset="0"/>
              </a:rPr>
              <a:t>shortness of breathing when the patient lying flat (supine position)</a:t>
            </a:r>
          </a:p>
        </p:txBody>
      </p:sp>
    </p:spTree>
    <p:extLst>
      <p:ext uri="{BB962C8B-B14F-4D97-AF65-F5344CB8AC3E}">
        <p14:creationId xmlns:p14="http://schemas.microsoft.com/office/powerpoint/2010/main" val="3067420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42415" y="306333"/>
            <a:ext cx="6589199" cy="1034435"/>
          </a:xfrm>
        </p:spPr>
        <p:txBody>
          <a:bodyPr>
            <a:normAutofit/>
          </a:bodyPr>
          <a:lstStyle/>
          <a:p>
            <a:r>
              <a:rPr lang="en-GB" dirty="0"/>
              <a:t>Secretion and Coughing </a:t>
            </a:r>
            <a:endParaRPr lang="ar-IQ" dirty="0">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0" y="1628800"/>
            <a:ext cx="9144000" cy="4667731"/>
          </a:xfrm>
        </p:spPr>
        <p:txBody>
          <a:bodyPr>
            <a:normAutofit/>
          </a:bodyPr>
          <a:lstStyle/>
          <a:p>
            <a:pPr marL="0" indent="0" algn="just">
              <a:lnSpc>
                <a:spcPct val="150000"/>
              </a:lnSpc>
              <a:buNone/>
            </a:pPr>
            <a:r>
              <a:rPr lang="en-GB" sz="3200" b="1" dirty="0">
                <a:latin typeface="Times New Roman" panose="02020603050405020304" pitchFamily="18" charset="0"/>
                <a:cs typeface="Times New Roman" panose="02020603050405020304" pitchFamily="18" charset="0"/>
              </a:rPr>
              <a:t>Haemoptysis</a:t>
            </a:r>
            <a:r>
              <a:rPr lang="en-GB" sz="3200" dirty="0">
                <a:latin typeface="Times New Roman" panose="02020603050405020304" pitchFamily="18" charset="0"/>
                <a:cs typeface="Times New Roman" panose="02020603050405020304" pitchFamily="18" charset="0"/>
              </a:rPr>
              <a:t>: blood in sputum ( cough with blood)                                                                             </a:t>
            </a:r>
          </a:p>
          <a:p>
            <a:pPr marL="0" indent="0" algn="just">
              <a:lnSpc>
                <a:spcPct val="150000"/>
              </a:lnSpc>
              <a:buNone/>
            </a:pPr>
            <a:r>
              <a:rPr lang="en-GB" sz="3200" dirty="0">
                <a:latin typeface="Times New Roman" panose="02020603050405020304" pitchFamily="18" charset="0"/>
                <a:cs typeface="Times New Roman" panose="02020603050405020304" pitchFamily="18" charset="0"/>
              </a:rPr>
              <a:t></a:t>
            </a:r>
            <a:r>
              <a:rPr lang="en-GB" sz="3200" b="1" dirty="0">
                <a:latin typeface="Times New Roman" panose="02020603050405020304" pitchFamily="18" charset="0"/>
                <a:cs typeface="Times New Roman" panose="02020603050405020304" pitchFamily="18" charset="0"/>
              </a:rPr>
              <a:t>Productive cough: </a:t>
            </a:r>
            <a:r>
              <a:rPr lang="en-GB" sz="3200" dirty="0">
                <a:latin typeface="Times New Roman" panose="02020603050405020304" pitchFamily="18" charset="0"/>
                <a:cs typeface="Times New Roman" panose="02020603050405020304" pitchFamily="18" charset="0"/>
              </a:rPr>
              <a:t>expectorated secretion.                                                                        </a:t>
            </a:r>
          </a:p>
          <a:p>
            <a:pPr marL="0" indent="0" algn="l">
              <a:lnSpc>
                <a:spcPct val="150000"/>
              </a:lnSpc>
              <a:buNone/>
            </a:pPr>
            <a:r>
              <a:rPr lang="en-GB" sz="3200" b="1" dirty="0">
                <a:latin typeface="Times New Roman" panose="02020603050405020304" pitchFamily="18" charset="0"/>
                <a:cs typeface="Times New Roman" panose="02020603050405020304" pitchFamily="18" charset="0"/>
              </a:rPr>
              <a:t>Non productive cough</a:t>
            </a:r>
            <a:r>
              <a:rPr lang="en-GB" sz="3200" dirty="0">
                <a:latin typeface="Times New Roman" panose="02020603050405020304" pitchFamily="18" charset="0"/>
                <a:cs typeface="Times New Roman" panose="02020603050405020304" pitchFamily="18" charset="0"/>
              </a:rPr>
              <a:t>: dry cough.             </a:t>
            </a:r>
            <a:endParaRPr lang="ar-IQ"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5776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387CC-0EEA-45F6-84D9-8B6F9D8E2E66}"/>
              </a:ext>
            </a:extLst>
          </p:cNvPr>
          <p:cNvSpPr>
            <a:spLocks noGrp="1"/>
          </p:cNvSpPr>
          <p:nvPr>
            <p:ph type="title"/>
          </p:nvPr>
        </p:nvSpPr>
        <p:spPr>
          <a:xfrm>
            <a:off x="85101" y="52251"/>
            <a:ext cx="8426896" cy="640445"/>
          </a:xfrm>
        </p:spPr>
        <p:txBody>
          <a:bodyPr>
            <a:normAutofit/>
          </a:bodyPr>
          <a:lstStyle/>
          <a:p>
            <a:r>
              <a:rPr lang="en-GB" dirty="0"/>
              <a:t>Procedure to checking respiration:</a:t>
            </a: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B8B2A5A-D00B-4659-9030-CE68C1355885}"/>
              </a:ext>
            </a:extLst>
          </p:cNvPr>
          <p:cNvSpPr>
            <a:spLocks noGrp="1"/>
          </p:cNvSpPr>
          <p:nvPr>
            <p:ph idx="1"/>
          </p:nvPr>
        </p:nvSpPr>
        <p:spPr>
          <a:xfrm>
            <a:off x="0" y="671592"/>
            <a:ext cx="8950888" cy="4031704"/>
          </a:xfrm>
        </p:spPr>
        <p:txBody>
          <a:bodyPr>
            <a:normAutofit fontScale="25000" lnSpcReduction="20000"/>
          </a:bodyPr>
          <a:lstStyle/>
          <a:p>
            <a:pPr marL="0" indent="0" algn="l">
              <a:lnSpc>
                <a:spcPct val="170000"/>
              </a:lnSpc>
              <a:buNone/>
            </a:pPr>
            <a:r>
              <a:rPr lang="en-GB" sz="11200" dirty="0">
                <a:latin typeface="Times New Roman" panose="02020603050405020304" pitchFamily="18" charset="0"/>
                <a:cs typeface="Times New Roman" panose="02020603050405020304" pitchFamily="18" charset="0"/>
              </a:rPr>
              <a:t>1. </a:t>
            </a:r>
            <a:r>
              <a:rPr lang="en-GB" sz="9600" dirty="0">
                <a:latin typeface="Times New Roman" panose="02020603050405020304" pitchFamily="18" charset="0"/>
                <a:cs typeface="Times New Roman" panose="02020603050405020304" pitchFamily="18" charset="0"/>
              </a:rPr>
              <a:t>Wash your hands.</a:t>
            </a:r>
          </a:p>
          <a:p>
            <a:pPr marL="0" indent="0" algn="l">
              <a:lnSpc>
                <a:spcPct val="170000"/>
              </a:lnSpc>
              <a:buNone/>
            </a:pPr>
            <a:r>
              <a:rPr lang="en-GB" sz="9600" dirty="0">
                <a:latin typeface="Times New Roman" panose="02020603050405020304" pitchFamily="18" charset="0"/>
                <a:cs typeface="Times New Roman" panose="02020603050405020304" pitchFamily="18" charset="0"/>
              </a:rPr>
              <a:t> 2. Prepare all required equipment's (Watch). </a:t>
            </a:r>
          </a:p>
          <a:p>
            <a:pPr marL="0" indent="0" algn="l">
              <a:lnSpc>
                <a:spcPct val="170000"/>
              </a:lnSpc>
              <a:buNone/>
            </a:pPr>
            <a:r>
              <a:rPr lang="en-GB" sz="9600" dirty="0">
                <a:latin typeface="Times New Roman" panose="02020603050405020304" pitchFamily="18" charset="0"/>
                <a:cs typeface="Times New Roman" panose="02020603050405020304" pitchFamily="18" charset="0"/>
              </a:rPr>
              <a:t>3. Introduce your self and explain procedure to client.</a:t>
            </a:r>
          </a:p>
          <a:p>
            <a:pPr marL="0" indent="0" algn="l">
              <a:lnSpc>
                <a:spcPct val="170000"/>
              </a:lnSpc>
              <a:buNone/>
            </a:pPr>
            <a:r>
              <a:rPr lang="en-GB" sz="9600" dirty="0">
                <a:latin typeface="Times New Roman" panose="02020603050405020304" pitchFamily="18" charset="0"/>
                <a:cs typeface="Times New Roman" panose="02020603050405020304" pitchFamily="18" charset="0"/>
              </a:rPr>
              <a:t> 4. Provide for client privacy. </a:t>
            </a:r>
          </a:p>
          <a:p>
            <a:pPr marL="0" indent="0" algn="l">
              <a:lnSpc>
                <a:spcPct val="120000"/>
              </a:lnSpc>
              <a:buNone/>
            </a:pPr>
            <a:r>
              <a:rPr lang="en-GB" sz="9600" dirty="0">
                <a:latin typeface="Times New Roman" panose="02020603050405020304" pitchFamily="18" charset="0"/>
                <a:cs typeface="Times New Roman" panose="02020603050405020304" pitchFamily="18" charset="0"/>
              </a:rPr>
              <a:t>5. Observe or palpate and count the respiratory rate by place the client’s arm across the chest and observe the chest movements while supposedly taking the radial pulse.</a:t>
            </a:r>
          </a:p>
          <a:p>
            <a:pPr marL="0" indent="0" algn="l">
              <a:lnSpc>
                <a:spcPct val="120000"/>
              </a:lnSpc>
              <a:buNone/>
            </a:pPr>
            <a:r>
              <a:rPr lang="en-GB" sz="9600" dirty="0">
                <a:latin typeface="Times New Roman" panose="02020603050405020304" pitchFamily="18" charset="0"/>
                <a:cs typeface="Times New Roman" panose="02020603050405020304" pitchFamily="18" charset="0"/>
              </a:rPr>
              <a:t> 6. Count the respiratory rate for 30 seconds if the respirations are regular. Count for 60 seconds if they are </a:t>
            </a:r>
            <a:r>
              <a:rPr lang="en-GB" sz="11200" dirty="0">
                <a:latin typeface="Times New Roman" panose="02020603050405020304" pitchFamily="18" charset="0"/>
                <a:cs typeface="Times New Roman" panose="02020603050405020304" pitchFamily="18" charset="0"/>
              </a:rPr>
              <a:t>irregular. An inhalation and an exhalation count as one respiration. </a:t>
            </a:r>
          </a:p>
          <a:p>
            <a:pPr marL="0" indent="0" algn="l">
              <a:lnSpc>
                <a:spcPct val="170000"/>
              </a:lnSpc>
              <a:buNone/>
            </a:pPr>
            <a:r>
              <a:rPr lang="en-GB" sz="11200" dirty="0">
                <a:latin typeface="Times New Roman" panose="02020603050405020304" pitchFamily="18" charset="0"/>
                <a:cs typeface="Times New Roman" panose="02020603050405020304" pitchFamily="18" charset="0"/>
              </a:rPr>
              <a:t>7. Document the respiratory rate, depth, rhythm</a:t>
            </a:r>
            <a:endParaRPr lang="en-US" sz="1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8013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3FA04A-17FF-4F9C-8C34-243E8EA1682C}"/>
              </a:ext>
            </a:extLst>
          </p:cNvPr>
          <p:cNvSpPr txBox="1"/>
          <p:nvPr/>
        </p:nvSpPr>
        <p:spPr>
          <a:xfrm>
            <a:off x="107504" y="143741"/>
            <a:ext cx="8928992" cy="6570517"/>
          </a:xfrm>
          <a:prstGeom prst="rect">
            <a:avLst/>
          </a:prstGeom>
          <a:noFill/>
        </p:spPr>
        <p:txBody>
          <a:bodyPr wrap="square">
            <a:spAutoFit/>
          </a:bodyPr>
          <a:lstStyle/>
          <a:p>
            <a:pPr algn="l">
              <a:lnSpc>
                <a:spcPct val="150000"/>
              </a:lnSpc>
            </a:pPr>
            <a:r>
              <a:rPr lang="en-GB" sz="3200" b="1" dirty="0">
                <a:latin typeface="Times New Roman" panose="02020603050405020304" pitchFamily="18" charset="0"/>
                <a:cs typeface="Times New Roman" panose="02020603050405020304" pitchFamily="18" charset="0"/>
              </a:rPr>
              <a:t>Blood pressure</a:t>
            </a:r>
          </a:p>
          <a:p>
            <a:pPr algn="just">
              <a:lnSpc>
                <a:spcPct val="150000"/>
              </a:lnSpc>
            </a:pPr>
            <a:r>
              <a:rPr lang="en-GB" sz="2800" b="1" dirty="0">
                <a:latin typeface="Times New Roman" panose="02020603050405020304" pitchFamily="18" charset="0"/>
                <a:cs typeface="Times New Roman" panose="02020603050405020304" pitchFamily="18" charset="0"/>
              </a:rPr>
              <a:t> ❖Blood Pressure (BP): </a:t>
            </a:r>
            <a:r>
              <a:rPr lang="en-GB" sz="2800" dirty="0">
                <a:latin typeface="Times New Roman" panose="02020603050405020304" pitchFamily="18" charset="0"/>
                <a:cs typeface="Times New Roman" panose="02020603050405020304" pitchFamily="18" charset="0"/>
              </a:rPr>
              <a:t>is a measure of the pressure exerted by the blood as it flows through the arteries.               </a:t>
            </a:r>
          </a:p>
          <a:p>
            <a:pPr algn="just">
              <a:lnSpc>
                <a:spcPct val="150000"/>
              </a:lnSpc>
            </a:pPr>
            <a:r>
              <a:rPr lang="en-GB" sz="2800" b="1" dirty="0">
                <a:latin typeface="Times New Roman" panose="02020603050405020304" pitchFamily="18" charset="0"/>
                <a:cs typeface="Times New Roman" panose="02020603050405020304" pitchFamily="18" charset="0"/>
              </a:rPr>
              <a:t>❖Blood pressure </a:t>
            </a:r>
            <a:r>
              <a:rPr lang="en-GB" sz="2800" dirty="0">
                <a:latin typeface="Times New Roman" panose="02020603050405020304" pitchFamily="18" charset="0"/>
                <a:cs typeface="Times New Roman" panose="02020603050405020304" pitchFamily="18" charset="0"/>
              </a:rPr>
              <a:t>is measured in </a:t>
            </a:r>
            <a:r>
              <a:rPr lang="en-GB" sz="2800" dirty="0" err="1">
                <a:latin typeface="Times New Roman" panose="02020603050405020304" pitchFamily="18" charset="0"/>
                <a:cs typeface="Times New Roman" panose="02020603050405020304" pitchFamily="18" charset="0"/>
              </a:rPr>
              <a:t>millimeters</a:t>
            </a:r>
            <a:r>
              <a:rPr lang="en-GB" sz="2800" dirty="0">
                <a:latin typeface="Times New Roman" panose="02020603050405020304" pitchFamily="18" charset="0"/>
                <a:cs typeface="Times New Roman" panose="02020603050405020304" pitchFamily="18" charset="0"/>
              </a:rPr>
              <a:t> of mercury (mmHg)                                                                                   .</a:t>
            </a:r>
          </a:p>
          <a:p>
            <a:pPr algn="just">
              <a:lnSpc>
                <a:spcPct val="150000"/>
              </a:lnSpc>
            </a:pPr>
            <a:r>
              <a:rPr lang="en-GB" sz="2800" dirty="0">
                <a:latin typeface="Times New Roman" panose="02020603050405020304" pitchFamily="18" charset="0"/>
                <a:cs typeface="Times New Roman" panose="02020603050405020304" pitchFamily="18" charset="0"/>
              </a:rPr>
              <a:t> </a:t>
            </a:r>
            <a:r>
              <a:rPr lang="en-GB" sz="2800" b="1" dirty="0">
                <a:latin typeface="Times New Roman" panose="02020603050405020304" pitchFamily="18" charset="0"/>
                <a:cs typeface="Times New Roman" panose="02020603050405020304" pitchFamily="18" charset="0"/>
              </a:rPr>
              <a:t>❖Systolic Pressure </a:t>
            </a:r>
            <a:r>
              <a:rPr lang="en-GB" sz="2800" dirty="0">
                <a:latin typeface="Times New Roman" panose="02020603050405020304" pitchFamily="18" charset="0"/>
                <a:cs typeface="Times New Roman" panose="02020603050405020304" pitchFamily="18" charset="0"/>
              </a:rPr>
              <a:t>is the pressure of the blood as a result of contraction of the ventricles, that is, the pressure of the height of the blood wave.                                                         </a:t>
            </a:r>
          </a:p>
          <a:p>
            <a:pPr algn="just">
              <a:lnSpc>
                <a:spcPct val="150000"/>
              </a:lnSpc>
            </a:pPr>
            <a:r>
              <a:rPr lang="en-GB" sz="2800" b="1" dirty="0">
                <a:latin typeface="Times New Roman" panose="02020603050405020304" pitchFamily="18" charset="0"/>
                <a:cs typeface="Times New Roman" panose="02020603050405020304" pitchFamily="18" charset="0"/>
              </a:rPr>
              <a:t>❖Diastolic Pressure </a:t>
            </a:r>
            <a:r>
              <a:rPr lang="en-GB" sz="2800" dirty="0">
                <a:latin typeface="Times New Roman" panose="02020603050405020304" pitchFamily="18" charset="0"/>
                <a:cs typeface="Times New Roman" panose="02020603050405020304" pitchFamily="18" charset="0"/>
              </a:rPr>
              <a:t>is the pressure when the ventricles are at rest                                                                                        </a:t>
            </a:r>
          </a:p>
        </p:txBody>
      </p:sp>
    </p:spTree>
    <p:extLst>
      <p:ext uri="{BB962C8B-B14F-4D97-AF65-F5344CB8AC3E}">
        <p14:creationId xmlns:p14="http://schemas.microsoft.com/office/powerpoint/2010/main" val="202939306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3637</TotalTime>
  <Words>1048</Words>
  <Application>Microsoft Office PowerPoint</Application>
  <PresentationFormat>On-screen Show (4:3)</PresentationFormat>
  <Paragraphs>100</Paragraphs>
  <Slides>17</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Century Gothic</vt:lpstr>
      <vt:lpstr>Simplified Arabic</vt:lpstr>
      <vt:lpstr>Times New Roman</vt:lpstr>
      <vt:lpstr>Wingdings</vt:lpstr>
      <vt:lpstr>Wingdings 3</vt:lpstr>
      <vt:lpstr>Wisp</vt:lpstr>
      <vt:lpstr>       Vital Signs2 (Respiration and Blood pressure) </vt:lpstr>
      <vt:lpstr> </vt:lpstr>
      <vt:lpstr>PowerPoint Presentation</vt:lpstr>
      <vt:lpstr>Factors influencing of respiration :</vt:lpstr>
      <vt:lpstr>PowerPoint Presentation</vt:lpstr>
      <vt:lpstr>PowerPoint Presentation</vt:lpstr>
      <vt:lpstr>Secretion and Coughing </vt:lpstr>
      <vt:lpstr>Procedure to checking respiration: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Cardiopulmonary resuscitation (CPR)</dc:title>
  <dc:creator>DR.Ahmed Saker 2O11</dc:creator>
  <cp:lastModifiedBy>HP</cp:lastModifiedBy>
  <cp:revision>117</cp:revision>
  <dcterms:created xsi:type="dcterms:W3CDTF">2018-03-13T10:21:27Z</dcterms:created>
  <dcterms:modified xsi:type="dcterms:W3CDTF">2024-05-04T17:59:55Z</dcterms:modified>
</cp:coreProperties>
</file>