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4"/>
  </p:notesMasterIdLst>
  <p:sldIdLst>
    <p:sldId id="332" r:id="rId2"/>
    <p:sldId id="258"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1:11:11.189"/>
    </inkml:context>
    <inkml:brush xml:id="br0">
      <inkml:brushProperty name="width" value="0.35" units="cm"/>
      <inkml:brushProperty name="height" value="0.35" units="cm"/>
      <inkml:brushProperty name="color" value="#FFFFFF"/>
      <inkml:brushProperty name="ignorePressure" value="1"/>
    </inkml:brush>
  </inkml:definitions>
  <inkml:trace contextRef="#ctx0" brushRef="#br0">1012 0,'56'3,"1"2,33 8,-24-2,41-1,61-8,-1213 28,825-18,216-12,0 0,0 0,0 1,0-1,0 1,1 0,-1 0,0 1,1-1,-1 1,1-1,-1 1,1 0,0 1,0-1,-3 2,6-3,0 0,0-1,-1 1,1-1,0 1,0 0,0-1,-1 1,1 0,0-1,0 1,0-1,0 1,0 0,0-1,1 1,-1 0,0-1,0 1,0 0,1-1,-1 1,0-1,0 1,1-1,-1 1,0-1,1 1,-1-1,1 1,-1-1,1 1,-1-1,1 0,-1 1,1-1,-1 0,1 1,0-1,-1 0,1 0,-1 1,1-1,0 0,36 11,35-1,-1-2,1-3,49-4,-30-1,870 2,-952-2,29-1,-17 0,1 1,-1 1,1 1,16 3,-28 1,-16-1,-19 2,-207 20,87-13,-528 81,61-8,611-86,-16 0,1 1,0 0,0 2,0 0,0 1,0 0,-3 3,18-8,0 1,0-1,0 0,0 1,0-1,0 1,0 0,0-1,1 1,-1 0,0-1,0 1,1 0,-1 0,0 0,1-1,-1 1,1 0,-1 0,1 0,-1 0,1 0,0 0,0 0,-1 0,1 0,0 0,0 0,0 0,0 1,1 0,0 0,0 0,0 0,0-1,0 1,1 0,-1-1,0 1,1-1,-1 0,1 1,0-1,-1 0,1 0,0 0,8 5,0 0,1-1,-1-1,1 0,5 1,28 3,1-2,-1-2,1-2,43-3,-15 0,937-3,-1205 14,-178 31,268-27,-242 42,298-38,48-18,1 0,-1 0,1 0,-1 1,1-1,-1 0,0 1,1-1,0 1,-1-1,1 0,-1 1,1-1,-1 1,1-1,0 1,-1 0,1-1,0 1,0-1,-1 1,1-1,0 1,0 0,0 0,1 0,-1 0,1-1,0 1,0 0,0 0,0-1,-1 1,1 0,0-1,0 1,1-1,-1 1,0-1,0 1,0-1,0 0,0 0,0 0,1 1,-1-1,47 4,-40-3,0-1,1 1,-1 0,0 1,6 1,-11-2,0 1,0-1,0 1,0-1,0 1,0 0,-1 0,1 1,-1-1,1 0,-1 1,0-1,0 1,0 0,0 0,0 1,6 7,0 0,1 0,0-1,0-1,1 1,1-2,-1 1,1-1,1-1,-1 0,1-1,0 0,1 0,0-2,0 1,0-2,13 3,31 4,1-2,0-2,34-3,-77-2,688-2,-456-24,-137 11,-44 4,-2-4,1-2,24-11,-81 24,23-4,1 2,0 1,0 1,0 1,0 2,23 3,-2-1,40-4,-51-8,-31 0,-12 9,1 1,-1-1,1 0,-1 1,1-1,-1 0,0 1,1-1,-1 1,0-1,1 1,-1-1,0 1,0 0,1-1,-1 1,0 0,0 0,0-1,0 1,1 0,-2 0,-34-6,0 2,0 1,0 2,-1 1,1 2,-17 4,21-3,-1143 100,773-86,-3-17,151-2,244 2,0 1,0 0,0 0,0 1,0 0,1 1,-2 0,9-3,0 1,0 0,0 0,0 0,0 0,0 0,0 0,1 0,-1 0,0 1,0-1,1 1,-1-1,1 1,0 0,-1 0,1-1,0 1,0 0,0 0,0 0,1 0,-1 0,0 0,1 0,-1 1,1-1,0 0,0 0,0 0,0 0,0 1,0-1,1 0,-1 1,2 0,-1 0,1 0,-1 0,1-1,0 1,0-1,0 1,0-1,0 0,1 0,-1 0,1 0,-1 0,1 0,0-1,0 1,0-1,2 1,66 22,-51-18,9 2,0-2,1-1,0-1,29 0,125-6,-67-2,516 4,-591-2,0-3,0-1,-1-2,0-2,12-5,22-5,-28 11,0 3,0 1,1 3,-1 2,20 3,-17 0,0-3,0-1,0-3,36-8,115-23,-87 17,-62 12,0 1,7 3,37-3,5-13,-74 11,0 2,27-2,447 3,-257 7,-190 0,0 2,37 8,-32-3,0-3,3-3,-50-4,-6 0,-1 0,0-1,0 2,1-1,-1 1,0-1,0 1,0 1,0-1,0 1,0 0,0 0,-1 0,4 3,-8-5,0 0,0 0,0 0,1 0,-1 0,0 1,0-1,0 0,0 0,0 0,0 1,0-1,0 0,1 0,-1 0,0 1,0-1,0 0,0 0,0 0,0 1,0-1,0 0,0 0,0 1,0-1,-1 0,1 0,0 0,0 1,0-1,0 0,0 0,0 0,0 1,0-1,-1 0,1 0,0 0,0 0,0 0,0 1,-1-1,1 0,-14 6,-15 0,-57 6,0 3,-54 18,99-23,0-3,-1-1,-37 0,21-2,-29 7,14-1,-1-4,-28-2,-42 3,41 11,76-11,0-2,-1-1,-2-1,-555 1,301-7,-531 3,862 2,0 3,1 2,53 5,811 43,-174-51,-411-6,-237 6,78 14,-70-6,39-2,-93-9,1 3,-1 1,34 9,-39-7,-1-2,1-1,32-3,-36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2D2D3541-D81A-4436-8D7C-0B031BB44718}" type="datetime1">
              <a:rPr lang="en-US" smtClean="0"/>
              <a:t>4/14/2024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EA2F137-7BAF-4C00-9942-55233779FE23}" type="datetime1">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
        <p:nvSpPr>
          <p:cNvPr id="7" name="Rectangle 6">
            <a:extLst>
              <a:ext uri="{FF2B5EF4-FFF2-40B4-BE49-F238E27FC236}">
                <a16:creationId xmlns:a16="http://schemas.microsoft.com/office/drawing/2014/main" id="{44D0FF39-3137-43A0-9669-20EA309C6B73}"/>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0001877-5DE0-4EF6-B23E-4F1EF908786B}" type="datetime1">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
        <p:nvSpPr>
          <p:cNvPr id="15" name="Rectangle 14">
            <a:extLst>
              <a:ext uri="{FF2B5EF4-FFF2-40B4-BE49-F238E27FC236}">
                <a16:creationId xmlns:a16="http://schemas.microsoft.com/office/drawing/2014/main" id="{9D2C6285-E5A8-4CF5-9ABC-E4F3E7C606BD}"/>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3B918A4-C95D-4034-8BB3-E42F49B194CE}" type="datetime1">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
        <p:nvSpPr>
          <p:cNvPr id="7" name="Rectangle 6">
            <a:extLst>
              <a:ext uri="{FF2B5EF4-FFF2-40B4-BE49-F238E27FC236}">
                <a16:creationId xmlns:a16="http://schemas.microsoft.com/office/drawing/2014/main" id="{4C0E3B82-D614-44AD-A7D8-E7297F2B64E8}"/>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750CAA48-ECCE-4C32-949A-CC394AB10A90}" type="datetime1">
              <a:rPr lang="en-US" smtClean="0"/>
              <a:t>4/14/2024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42E87D9-9793-4367-A8F2-24933090059C}" type="datetime1">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
        <p:nvSpPr>
          <p:cNvPr id="8" name="Rectangle 7">
            <a:extLst>
              <a:ext uri="{FF2B5EF4-FFF2-40B4-BE49-F238E27FC236}">
                <a16:creationId xmlns:a16="http://schemas.microsoft.com/office/drawing/2014/main" id="{87FFD18A-EE98-477A-9A0E-953F649BFCC6}"/>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D7C4349-B946-4A14-A1CA-942CBF0360FB}" type="datetime1">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
        <p:nvSpPr>
          <p:cNvPr id="10" name="Rectangle 9">
            <a:extLst>
              <a:ext uri="{FF2B5EF4-FFF2-40B4-BE49-F238E27FC236}">
                <a16:creationId xmlns:a16="http://schemas.microsoft.com/office/drawing/2014/main" id="{4A6F1C29-61E9-4D97-9D3A-8B492F38FA81}"/>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09587E9-0A6D-4398-9328-4F69E48B18FA}" type="datetime1">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
        <p:nvSpPr>
          <p:cNvPr id="6" name="Rectangle 5">
            <a:extLst>
              <a:ext uri="{FF2B5EF4-FFF2-40B4-BE49-F238E27FC236}">
                <a16:creationId xmlns:a16="http://schemas.microsoft.com/office/drawing/2014/main" id="{C4E3203C-69F3-4535-B84C-2B065BC2AF15}"/>
              </a:ext>
            </a:extLst>
          </p:cNvPr>
          <p:cNvSpPr/>
          <p:nvPr userDrawn="1"/>
        </p:nvSpPr>
        <p:spPr>
          <a:xfrm>
            <a:off x="653629" y="770735"/>
            <a:ext cx="533883" cy="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BMID_II</a:t>
            </a:r>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744813D4-0BDC-40E3-8A2E-452263410C99}" type="datetime1">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0D97F-9E67-4B1B-9643-3C24E8606C97}" type="datetime1">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502EFC42-59B8-4A87-B813-25184F7F7177}" type="datetime1">
              <a:rPr lang="en-US" smtClean="0"/>
              <a:t>4/14/2024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29EB7ACF-8BEA-4D19-9E8C-9518E3C46C29}" type="datetime1">
              <a:rPr lang="en-US" smtClean="0"/>
              <a:t>4/14/2024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845041" y="623633"/>
            <a:ext cx="8329031" cy="2373218"/>
          </a:xfrm>
        </p:spPr>
        <p:txBody>
          <a:bodyPr/>
          <a:lstStyle/>
          <a:p>
            <a:pPr>
              <a:lnSpc>
                <a:spcPct val="150000"/>
              </a:lnSpc>
            </a:pPr>
            <a:r>
              <a:rPr lang="en-US" sz="2800" dirty="0"/>
              <a:t>Al-</a:t>
            </a:r>
            <a:r>
              <a:rPr lang="en-US" sz="2800" dirty="0" err="1"/>
              <a:t>Mustaqbal</a:t>
            </a:r>
            <a:r>
              <a:rPr lang="en-US" sz="2800" dirty="0"/>
              <a:t> University.</a:t>
            </a:r>
            <a:br>
              <a:rPr lang="en-US" sz="2800" dirty="0"/>
            </a:br>
            <a:r>
              <a:rPr lang="en-US" sz="2800" dirty="0"/>
              <a:t>College of Engineering and Technologies.</a:t>
            </a:r>
            <a:br>
              <a:rPr lang="en-US" sz="2800" dirty="0"/>
            </a:br>
            <a:r>
              <a:rPr lang="en-US" sz="2800" dirty="0"/>
              <a:t>Biomedical Engineering Department.</a:t>
            </a:r>
          </a:p>
        </p:txBody>
      </p:sp>
      <p:sp>
        <p:nvSpPr>
          <p:cNvPr id="3" name="Subtitle 2"/>
          <p:cNvSpPr>
            <a:spLocks noGrp="1"/>
          </p:cNvSpPr>
          <p:nvPr>
            <p:ph type="subTitle" idx="1"/>
          </p:nvPr>
        </p:nvSpPr>
        <p:spPr>
          <a:xfrm>
            <a:off x="1856934" y="3575007"/>
            <a:ext cx="7516442" cy="1946506"/>
          </a:xfrm>
        </p:spPr>
        <p:txBody>
          <a:bodyPr>
            <a:normAutofit fontScale="92500" lnSpcReduction="10000"/>
          </a:bodyPr>
          <a:lstStyle/>
          <a:p>
            <a:pPr algn="just">
              <a:lnSpc>
                <a:spcPct val="200000"/>
              </a:lnSpc>
            </a:pPr>
            <a:r>
              <a:rPr lang="en-US" sz="2400" b="1" i="1" u="sng" dirty="0"/>
              <a:t>Subject: </a:t>
            </a:r>
            <a:r>
              <a:rPr lang="en-US" sz="2400" b="1" dirty="0"/>
              <a:t> </a:t>
            </a:r>
            <a:r>
              <a:rPr lang="en-US" sz="2400" dirty="0"/>
              <a:t>Biomedical Instrumentation </a:t>
            </a:r>
            <a:r>
              <a:rPr lang="en-US" sz="2400" dirty="0" err="1"/>
              <a:t>Design_II</a:t>
            </a:r>
            <a:r>
              <a:rPr lang="en-US" sz="2400" dirty="0"/>
              <a:t>.</a:t>
            </a:r>
          </a:p>
          <a:p>
            <a:pPr algn="just">
              <a:lnSpc>
                <a:spcPct val="200000"/>
              </a:lnSpc>
            </a:pPr>
            <a:r>
              <a:rPr lang="en-US" sz="2400" b="1" i="1" u="sng" dirty="0"/>
              <a:t>Class (code): </a:t>
            </a:r>
            <a:r>
              <a:rPr lang="en-US" sz="2400" dirty="0"/>
              <a:t> 5</a:t>
            </a:r>
            <a:r>
              <a:rPr lang="en-US" sz="2400" baseline="30000" dirty="0"/>
              <a:t>th</a:t>
            </a:r>
            <a:r>
              <a:rPr lang="en-US" sz="2400" dirty="0"/>
              <a:t> (MU0115202).</a:t>
            </a:r>
          </a:p>
          <a:p>
            <a:pPr algn="just">
              <a:lnSpc>
                <a:spcPct val="200000"/>
              </a:lnSpc>
            </a:pPr>
            <a:r>
              <a:rPr lang="en-US" sz="2400" b="1" i="1" u="sng" dirty="0"/>
              <a:t>Lecture: </a:t>
            </a:r>
            <a:r>
              <a:rPr lang="en-US" sz="2400" b="1" i="1" dirty="0"/>
              <a:t> 8.</a:t>
            </a:r>
            <a:endParaRPr lang="en-US" sz="2400" dirty="0"/>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BMID_II</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246027" y="3487194"/>
            <a:ext cx="1744886" cy="1744886"/>
          </a:xfrm>
          <a:prstGeom prst="rect">
            <a:avLst/>
          </a:prstGeom>
        </p:spPr>
      </p:pic>
      <p:pic>
        <p:nvPicPr>
          <p:cNvPr id="4" name="Picture 3">
            <a:extLst>
              <a:ext uri="{FF2B5EF4-FFF2-40B4-BE49-F238E27FC236}">
                <a16:creationId xmlns:a16="http://schemas.microsoft.com/office/drawing/2014/main" id="{49039C3D-E870-4828-8474-D5F7266AA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857" y="103380"/>
            <a:ext cx="1669227" cy="1669227"/>
          </a:xfrm>
          <a:prstGeom prst="rect">
            <a:avLst/>
          </a:prstGeom>
        </p:spPr>
      </p:pic>
      <p:pic>
        <p:nvPicPr>
          <p:cNvPr id="9" name="Picture 8">
            <a:extLst>
              <a:ext uri="{FF2B5EF4-FFF2-40B4-BE49-F238E27FC236}">
                <a16:creationId xmlns:a16="http://schemas.microsoft.com/office/drawing/2014/main" id="{B6ABC14E-4CD2-42CA-8A2F-32B09FC267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996" y="1804814"/>
            <a:ext cx="1304948" cy="16051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2D46A55-031D-4CE4-BE41-546F3A5ABB76}"/>
              </a:ext>
            </a:extLst>
          </p:cNvPr>
          <p:cNvSpPr>
            <a:spLocks noGrp="1"/>
          </p:cNvSpPr>
          <p:nvPr>
            <p:ph type="sldNum" sz="quarter" idx="12"/>
          </p:nvPr>
        </p:nvSpPr>
        <p:spPr/>
        <p:txBody>
          <a:bodyPr/>
          <a:lstStyle/>
          <a:p>
            <a:fld id="{A8E4F1CF-F213-459E-92F5-2910829C24EB}" type="slidenum">
              <a:rPr lang="en-US" smtClean="0"/>
              <a:t>1</a:t>
            </a:fld>
            <a:endParaRPr lang="en-US"/>
          </a:p>
        </p:txBody>
      </p:sp>
    </p:spTree>
    <p:extLst>
      <p:ext uri="{BB962C8B-B14F-4D97-AF65-F5344CB8AC3E}">
        <p14:creationId xmlns:p14="http://schemas.microsoft.com/office/powerpoint/2010/main" val="3739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t>In single-detector row systems, each gantry rotation produces data for a single slice.</a:t>
            </a:r>
          </a:p>
          <a:p>
            <a:pPr indent="-287338" algn="just">
              <a:lnSpc>
                <a:spcPct val="150000"/>
              </a:lnSpc>
            </a:pPr>
            <a:r>
              <a:rPr lang="en-US" sz="2000" dirty="0"/>
              <a:t>To calculate the area of patient anatomy to be covered, multiply the slice increment by the number of slices acquired.</a:t>
            </a:r>
          </a:p>
          <a:p>
            <a:pPr indent="-287338" algn="just">
              <a:lnSpc>
                <a:spcPct val="150000"/>
              </a:lnSpc>
            </a:pPr>
            <a:r>
              <a:rPr lang="en-US" sz="2000" dirty="0"/>
              <a:t>If slices are contiguous, the slice increment will be equal to the slice thickness.</a:t>
            </a:r>
          </a:p>
          <a:p>
            <a:pPr indent="-287338" algn="just">
              <a:lnSpc>
                <a:spcPct val="150000"/>
              </a:lnSpc>
            </a:pPr>
            <a:r>
              <a:rPr lang="en-US" sz="2000" dirty="0"/>
              <a:t>For example, in an abdomen examination with contiguous 5-mm slices from the diaphragms to the iliac crest, 40 images would be required if the total z distance to be scanned is 200 mm (40 images × 5 mm).</a:t>
            </a: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7" name="Picture 6">
            <a:extLst>
              <a:ext uri="{FF2B5EF4-FFF2-40B4-BE49-F238E27FC236}">
                <a16:creationId xmlns:a16="http://schemas.microsoft.com/office/drawing/2014/main" id="{7347C1A1-C549-4534-AE01-6D30C56583C7}"/>
              </a:ext>
            </a:extLst>
          </p:cNvPr>
          <p:cNvPicPr/>
          <p:nvPr/>
        </p:nvPicPr>
        <p:blipFill rotWithShape="1">
          <a:blip r:embed="rId2">
            <a:extLst>
              <a:ext uri="{28A0092B-C50C-407E-A947-70E740481C1C}">
                <a14:useLocalDpi xmlns:a14="http://schemas.microsoft.com/office/drawing/2010/main" val="0"/>
              </a:ext>
            </a:extLst>
          </a:blip>
          <a:srcRect b="44486"/>
          <a:stretch/>
        </p:blipFill>
        <p:spPr>
          <a:xfrm>
            <a:off x="7497094" y="3866159"/>
            <a:ext cx="3690176" cy="286364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CD5F8F4-9BA5-449C-B906-29961039FAA0}"/>
                  </a:ext>
                </a:extLst>
              </p14:cNvPr>
              <p14:cNvContentPartPr/>
              <p14:nvPr/>
            </p14:nvContentPartPr>
            <p14:xfrm>
              <a:off x="9544196" y="6295538"/>
              <a:ext cx="1606680" cy="450720"/>
            </p14:xfrm>
          </p:contentPart>
        </mc:Choice>
        <mc:Fallback xmlns="">
          <p:pic>
            <p:nvPicPr>
              <p:cNvPr id="5" name="Ink 4">
                <a:extLst>
                  <a:ext uri="{FF2B5EF4-FFF2-40B4-BE49-F238E27FC236}">
                    <a16:creationId xmlns:a16="http://schemas.microsoft.com/office/drawing/2014/main" id="{5CD5F8F4-9BA5-449C-B906-29961039FAA0}"/>
                  </a:ext>
                </a:extLst>
              </p:cNvPr>
              <p:cNvPicPr/>
              <p:nvPr/>
            </p:nvPicPr>
            <p:blipFill>
              <a:blip r:embed="rId4"/>
              <a:stretch>
                <a:fillRect/>
              </a:stretch>
            </p:blipFill>
            <p:spPr>
              <a:xfrm>
                <a:off x="9481196" y="6232538"/>
                <a:ext cx="1732320" cy="576360"/>
              </a:xfrm>
              <a:prstGeom prst="rect">
                <a:avLst/>
              </a:prstGeom>
            </p:spPr>
          </p:pic>
        </mc:Fallback>
      </mc:AlternateContent>
      <p:sp>
        <p:nvSpPr>
          <p:cNvPr id="4" name="Slide Number Placeholder 3">
            <a:extLst>
              <a:ext uri="{FF2B5EF4-FFF2-40B4-BE49-F238E27FC236}">
                <a16:creationId xmlns:a16="http://schemas.microsoft.com/office/drawing/2014/main" id="{DC22FD5E-2AF4-4696-B23A-7C1DDB6670BD}"/>
              </a:ext>
            </a:extLst>
          </p:cNvPr>
          <p:cNvSpPr>
            <a:spLocks noGrp="1"/>
          </p:cNvSpPr>
          <p:nvPr>
            <p:ph type="sldNum" sz="quarter" idx="12"/>
          </p:nvPr>
        </p:nvSpPr>
        <p:spPr/>
        <p:txBody>
          <a:bodyPr/>
          <a:lstStyle/>
          <a:p>
            <a:fld id="{A8E4F1CF-F213-459E-92F5-2910829C24EB}" type="slidenum">
              <a:rPr lang="en-US" smtClean="0"/>
              <a:t>10</a:t>
            </a:fld>
            <a:endParaRPr lang="en-US"/>
          </a:p>
        </p:txBody>
      </p:sp>
    </p:spTree>
    <p:extLst>
      <p:ext uri="{BB962C8B-B14F-4D97-AF65-F5344CB8AC3E}">
        <p14:creationId xmlns:p14="http://schemas.microsoft.com/office/powerpoint/2010/main" val="198209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solidFill>
                  <a:srgbClr val="0070C0"/>
                </a:solidFill>
              </a:rPr>
              <a:t>The Multidetector Row Systems</a:t>
            </a:r>
          </a:p>
          <a:p>
            <a:r>
              <a:rPr lang="en-US" sz="2000" dirty="0"/>
              <a:t>In multidetector row (MDCT) scanners, use multiple detector elements in parallel rows (4 to 64, or higher).</a:t>
            </a:r>
          </a:p>
          <a:p>
            <a:r>
              <a:rPr lang="en-US" sz="2000" dirty="0"/>
              <a:t>MDCT systems can produce multiple slices in a single rotation, providing longer and faster z-axis coverage.</a:t>
            </a:r>
          </a:p>
          <a:p>
            <a:r>
              <a:rPr lang="en-US" sz="2000" dirty="0"/>
              <a:t>Increased gantry rotation speed in MDCT systems further enhances volume coverage per unit time.</a:t>
            </a:r>
          </a:p>
          <a:p>
            <a:r>
              <a:rPr lang="en-US" sz="2000" dirty="0"/>
              <a:t>Slice thickness is determined by the x-ray beam width and the detector configuration.</a:t>
            </a:r>
          </a:p>
          <a:p>
            <a:pPr indent="-287338" algn="just">
              <a:lnSpc>
                <a:spcPct val="150000"/>
              </a:lnSpc>
            </a:pPr>
            <a:endParaRPr lang="en-US" sz="2000" dirty="0"/>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5" name="Picture 4">
            <a:extLst>
              <a:ext uri="{FF2B5EF4-FFF2-40B4-BE49-F238E27FC236}">
                <a16:creationId xmlns:a16="http://schemas.microsoft.com/office/drawing/2014/main" id="{D339E6CC-BD5E-4C1C-93AD-DA6C4BD3D009}"/>
              </a:ext>
            </a:extLst>
          </p:cNvPr>
          <p:cNvPicPr>
            <a:picLocks noChangeAspect="1"/>
          </p:cNvPicPr>
          <p:nvPr/>
        </p:nvPicPr>
        <p:blipFill>
          <a:blip r:embed="rId2"/>
          <a:stretch>
            <a:fillRect/>
          </a:stretch>
        </p:blipFill>
        <p:spPr>
          <a:xfrm>
            <a:off x="4710486" y="3812915"/>
            <a:ext cx="2771027" cy="3045085"/>
          </a:xfrm>
          <a:prstGeom prst="rect">
            <a:avLst/>
          </a:prstGeom>
        </p:spPr>
      </p:pic>
      <p:sp>
        <p:nvSpPr>
          <p:cNvPr id="4" name="Slide Number Placeholder 3">
            <a:extLst>
              <a:ext uri="{FF2B5EF4-FFF2-40B4-BE49-F238E27FC236}">
                <a16:creationId xmlns:a16="http://schemas.microsoft.com/office/drawing/2014/main" id="{0F2CCBA6-C497-44B9-90F0-279F4DC06054}"/>
              </a:ext>
            </a:extLst>
          </p:cNvPr>
          <p:cNvSpPr>
            <a:spLocks noGrp="1"/>
          </p:cNvSpPr>
          <p:nvPr>
            <p:ph type="sldNum" sz="quarter" idx="12"/>
          </p:nvPr>
        </p:nvSpPr>
        <p:spPr/>
        <p:txBody>
          <a:bodyPr/>
          <a:lstStyle/>
          <a:p>
            <a:fld id="{A8E4F1CF-F213-459E-92F5-2910829C24EB}" type="slidenum">
              <a:rPr lang="en-US" smtClean="0"/>
              <a:t>11</a:t>
            </a:fld>
            <a:endParaRPr lang="en-US"/>
          </a:p>
        </p:txBody>
      </p:sp>
    </p:spTree>
    <p:extLst>
      <p:ext uri="{BB962C8B-B14F-4D97-AF65-F5344CB8AC3E}">
        <p14:creationId xmlns:p14="http://schemas.microsoft.com/office/powerpoint/2010/main" val="345176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214206" y="498765"/>
            <a:ext cx="10534450" cy="6233900"/>
          </a:xfrm>
        </p:spPr>
        <p:txBody>
          <a:bodyPr>
            <a:normAutofit/>
          </a:bodyPr>
          <a:lstStyle/>
          <a:p>
            <a:r>
              <a:rPr lang="en-US" sz="2000" dirty="0"/>
              <a:t>MDCT systems emit a cone beam radiation from the collimated x-ray source.</a:t>
            </a:r>
          </a:p>
          <a:p>
            <a:r>
              <a:rPr lang="en-US" sz="2000" dirty="0"/>
              <a:t>Multiple detector channels can be used for axial or helical data acquisitions.</a:t>
            </a:r>
          </a:p>
          <a:p>
            <a:r>
              <a:rPr lang="en-US" sz="2000" dirty="0"/>
              <a:t>Depending on the scanner manufacturer and the number of detector rows, the parallel rows may be of equal size (uniform array) or variable, with thinner rows centrally and wider rows peripherally (adaptive arrays or hybrid arrays).</a:t>
            </a:r>
          </a:p>
          <a:p>
            <a:endParaRPr lang="en-US" sz="2000" dirty="0"/>
          </a:p>
          <a:p>
            <a:endParaRPr lang="en-US" sz="2000" dirty="0"/>
          </a:p>
          <a:p>
            <a:endParaRPr lang="en-US" sz="2000" dirty="0"/>
          </a:p>
          <a:p>
            <a:endParaRPr lang="en-US" sz="2000" dirty="0"/>
          </a:p>
          <a:p>
            <a:pPr indent="-287338" algn="just">
              <a:lnSpc>
                <a:spcPct val="110000"/>
              </a:lnSpc>
            </a:pPr>
            <a:r>
              <a:rPr lang="en-US" sz="2000" dirty="0"/>
              <a:t>In some MDCT systems, </a:t>
            </a:r>
          </a:p>
          <a:p>
            <a:pPr indent="-287338" algn="just">
              <a:lnSpc>
                <a:spcPct val="110000"/>
              </a:lnSpc>
            </a:pPr>
            <a:r>
              <a:rPr lang="en-US" sz="2000" dirty="0"/>
              <a:t>the width of the detector rows is uniform (A). </a:t>
            </a:r>
          </a:p>
          <a:p>
            <a:pPr indent="-287338" algn="just">
              <a:lnSpc>
                <a:spcPct val="110000"/>
              </a:lnSpc>
            </a:pPr>
            <a:r>
              <a:rPr lang="en-US" sz="2000" dirty="0"/>
              <a:t>In others, the width of the detector row is variable, </a:t>
            </a:r>
          </a:p>
          <a:p>
            <a:pPr indent="-287338" algn="just">
              <a:lnSpc>
                <a:spcPct val="110000"/>
              </a:lnSpc>
            </a:pPr>
            <a:r>
              <a:rPr lang="en-US" sz="2000" dirty="0"/>
              <a:t>with the rows thinner in the center and wider </a:t>
            </a:r>
          </a:p>
          <a:p>
            <a:pPr indent="-287338" algn="just">
              <a:lnSpc>
                <a:spcPct val="110000"/>
              </a:lnSpc>
            </a:pPr>
            <a:r>
              <a:rPr lang="en-US" sz="2000" dirty="0"/>
              <a:t>at the periphery (B, C).</a:t>
            </a:r>
          </a:p>
          <a:p>
            <a:pPr indent="-287338" algn="just">
              <a:lnSpc>
                <a:spcPct val="150000"/>
              </a:lnSpc>
            </a:pPr>
            <a:endParaRPr lang="en-US" sz="2000" dirty="0"/>
          </a:p>
          <a:p>
            <a:pPr indent="-287338" algn="just">
              <a:lnSpc>
                <a:spcPct val="150000"/>
              </a:lnSpc>
            </a:pPr>
            <a:endParaRPr lang="en-US" sz="2000" dirty="0"/>
          </a:p>
          <a:p>
            <a:pPr indent="-287338" algn="just">
              <a:lnSpc>
                <a:spcPct val="150000"/>
              </a:lnSpc>
            </a:pPr>
            <a:endParaRPr lang="en-US" sz="2000" dirty="0"/>
          </a:p>
          <a:p>
            <a:pPr indent="-287338" algn="just">
              <a:lnSpc>
                <a:spcPct val="150000"/>
              </a:lnSpc>
            </a:pPr>
            <a:endParaRPr lang="en-US" sz="2000" dirty="0"/>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13" name="Picture 12">
            <a:extLst>
              <a:ext uri="{FF2B5EF4-FFF2-40B4-BE49-F238E27FC236}">
                <a16:creationId xmlns:a16="http://schemas.microsoft.com/office/drawing/2014/main" id="{F15ED4DE-08CD-42B7-8F7D-361DE085BB9D}"/>
              </a:ext>
            </a:extLst>
          </p:cNvPr>
          <p:cNvPicPr/>
          <p:nvPr/>
        </p:nvPicPr>
        <p:blipFill>
          <a:blip r:embed="rId2">
            <a:extLst>
              <a:ext uri="{28A0092B-C50C-407E-A947-70E740481C1C}">
                <a14:useLocalDpi xmlns:a14="http://schemas.microsoft.com/office/drawing/2010/main" val="0"/>
              </a:ext>
            </a:extLst>
          </a:blip>
          <a:stretch>
            <a:fillRect/>
          </a:stretch>
        </p:blipFill>
        <p:spPr>
          <a:xfrm>
            <a:off x="5447057" y="2403869"/>
            <a:ext cx="3216593" cy="2195386"/>
          </a:xfrm>
          <a:prstGeom prst="rect">
            <a:avLst/>
          </a:prstGeom>
        </p:spPr>
      </p:pic>
      <p:pic>
        <p:nvPicPr>
          <p:cNvPr id="14" name="Picture 13">
            <a:extLst>
              <a:ext uri="{FF2B5EF4-FFF2-40B4-BE49-F238E27FC236}">
                <a16:creationId xmlns:a16="http://schemas.microsoft.com/office/drawing/2014/main" id="{610563B6-9CBD-4F96-8D65-7895A07070D6}"/>
              </a:ext>
            </a:extLst>
          </p:cNvPr>
          <p:cNvPicPr/>
          <p:nvPr/>
        </p:nvPicPr>
        <p:blipFill>
          <a:blip r:embed="rId3">
            <a:extLst>
              <a:ext uri="{28A0092B-C50C-407E-A947-70E740481C1C}">
                <a14:useLocalDpi xmlns:a14="http://schemas.microsoft.com/office/drawing/2010/main" val="0"/>
              </a:ext>
            </a:extLst>
          </a:blip>
          <a:stretch>
            <a:fillRect/>
          </a:stretch>
        </p:blipFill>
        <p:spPr>
          <a:xfrm>
            <a:off x="8481087" y="2402663"/>
            <a:ext cx="3216593" cy="2221929"/>
          </a:xfrm>
          <a:prstGeom prst="rect">
            <a:avLst/>
          </a:prstGeom>
        </p:spPr>
      </p:pic>
      <p:pic>
        <p:nvPicPr>
          <p:cNvPr id="15" name="Picture 14">
            <a:extLst>
              <a:ext uri="{FF2B5EF4-FFF2-40B4-BE49-F238E27FC236}">
                <a16:creationId xmlns:a16="http://schemas.microsoft.com/office/drawing/2014/main" id="{57AA5203-D8BB-4795-90BC-36CEC93E56BA}"/>
              </a:ext>
            </a:extLst>
          </p:cNvPr>
          <p:cNvPicPr/>
          <p:nvPr/>
        </p:nvPicPr>
        <p:blipFill>
          <a:blip r:embed="rId4">
            <a:extLst>
              <a:ext uri="{28A0092B-C50C-407E-A947-70E740481C1C}">
                <a14:useLocalDpi xmlns:a14="http://schemas.microsoft.com/office/drawing/2010/main" val="0"/>
              </a:ext>
            </a:extLst>
          </a:blip>
          <a:stretch>
            <a:fillRect/>
          </a:stretch>
        </p:blipFill>
        <p:spPr>
          <a:xfrm>
            <a:off x="8535062" y="4517149"/>
            <a:ext cx="3216593" cy="2195386"/>
          </a:xfrm>
          <a:prstGeom prst="rect">
            <a:avLst/>
          </a:prstGeom>
        </p:spPr>
      </p:pic>
      <p:sp>
        <p:nvSpPr>
          <p:cNvPr id="4" name="Slide Number Placeholder 3">
            <a:extLst>
              <a:ext uri="{FF2B5EF4-FFF2-40B4-BE49-F238E27FC236}">
                <a16:creationId xmlns:a16="http://schemas.microsoft.com/office/drawing/2014/main" id="{73095465-1955-410A-808C-4F45CA03DA38}"/>
              </a:ext>
            </a:extLst>
          </p:cNvPr>
          <p:cNvSpPr>
            <a:spLocks noGrp="1"/>
          </p:cNvSpPr>
          <p:nvPr>
            <p:ph type="sldNum" sz="quarter" idx="12"/>
          </p:nvPr>
        </p:nvSpPr>
        <p:spPr/>
        <p:txBody>
          <a:bodyPr/>
          <a:lstStyle/>
          <a:p>
            <a:fld id="{A8E4F1CF-F213-459E-92F5-2910829C24EB}" type="slidenum">
              <a:rPr lang="en-US" smtClean="0"/>
              <a:t>12</a:t>
            </a:fld>
            <a:endParaRPr lang="en-US"/>
          </a:p>
        </p:txBody>
      </p:sp>
    </p:spTree>
    <p:extLst>
      <p:ext uri="{BB962C8B-B14F-4D97-AF65-F5344CB8AC3E}">
        <p14:creationId xmlns:p14="http://schemas.microsoft.com/office/powerpoint/2010/main" val="186760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a:lnSpc>
                <a:spcPct val="150000"/>
              </a:lnSpc>
            </a:pPr>
            <a:r>
              <a:rPr lang="en-US" sz="2000" dirty="0"/>
              <a:t>The MDCT systems capable of acquiring four simultaneous slices feature multiple parallel rows of detector elements (as thin as 1 mm) that can be combined to yield four contiguous slices per gantry rotation.</a:t>
            </a:r>
          </a:p>
          <a:p>
            <a:pPr>
              <a:lnSpc>
                <a:spcPct val="150000"/>
              </a:lnSpc>
            </a:pPr>
            <a:r>
              <a:rPr lang="en-US" sz="2000" dirty="0"/>
              <a:t>The parallel rows can be thought of as dividing the detector into segments in the z axis, with the size and number of segments determining slice thickness and the number of slices acquired simultaneously.</a:t>
            </a:r>
          </a:p>
          <a:p>
            <a:pPr>
              <a:lnSpc>
                <a:spcPct val="150000"/>
              </a:lnSpc>
            </a:pPr>
            <a:r>
              <a:rPr lang="en-US" sz="2000" dirty="0"/>
              <a:t>For a given slice thickness, this configuration results in a fourfold increase in the volume of data acquired in a single rotation compared to SDCT.</a:t>
            </a:r>
          </a:p>
          <a:p>
            <a:pPr>
              <a:lnSpc>
                <a:spcPct val="150000"/>
              </a:lnSpc>
            </a:pPr>
            <a:r>
              <a:rPr lang="en-US" sz="2000" dirty="0"/>
              <a:t>Scanners with four data acquisition channels have more than four parallel rows of detectors, allowing for scanning with various slice thicknesses.</a:t>
            </a:r>
          </a:p>
          <a:p>
            <a:pPr>
              <a:lnSpc>
                <a:spcPct val="150000"/>
              </a:lnSpc>
            </a:pPr>
            <a:r>
              <a:rPr lang="en-US" sz="2000" dirty="0"/>
              <a:t>For example, the General Electric Lightspeed QX/I scanner system uses 16 detector rows, each 1.25 mm wide, arranged side-by-side, and aligned along the z-axis.</a:t>
            </a: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sp>
        <p:nvSpPr>
          <p:cNvPr id="4" name="Slide Number Placeholder 3">
            <a:extLst>
              <a:ext uri="{FF2B5EF4-FFF2-40B4-BE49-F238E27FC236}">
                <a16:creationId xmlns:a16="http://schemas.microsoft.com/office/drawing/2014/main" id="{8E55EBD8-1F85-48AC-BACD-BD7E39839D0C}"/>
              </a:ext>
            </a:extLst>
          </p:cNvPr>
          <p:cNvSpPr>
            <a:spLocks noGrp="1"/>
          </p:cNvSpPr>
          <p:nvPr>
            <p:ph type="sldNum" sz="quarter" idx="12"/>
          </p:nvPr>
        </p:nvSpPr>
        <p:spPr/>
        <p:txBody>
          <a:bodyPr/>
          <a:lstStyle/>
          <a:p>
            <a:fld id="{A8E4F1CF-F213-459E-92F5-2910829C24EB}" type="slidenum">
              <a:rPr lang="en-US" smtClean="0"/>
              <a:t>13</a:t>
            </a:fld>
            <a:endParaRPr lang="en-US"/>
          </a:p>
        </p:txBody>
      </p:sp>
    </p:spTree>
    <p:extLst>
      <p:ext uri="{BB962C8B-B14F-4D97-AF65-F5344CB8AC3E}">
        <p14:creationId xmlns:p14="http://schemas.microsoft.com/office/powerpoint/2010/main" val="47618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t>These rows can be combined in various configurations to produce four slices with different thicknesses.</a:t>
            </a:r>
          </a:p>
          <a:p>
            <a:pPr indent="-287338" algn="just">
              <a:lnSpc>
                <a:spcPct val="150000"/>
              </a:lnSpc>
            </a:pPr>
            <a:r>
              <a:rPr lang="en-US" sz="2000" dirty="0"/>
              <a:t>Using one detector row per slice results in 1.25 mm thick slices.</a:t>
            </a:r>
          </a:p>
          <a:p>
            <a:pPr indent="-287338" algn="just">
              <a:lnSpc>
                <a:spcPct val="150000"/>
              </a:lnSpc>
            </a:pPr>
            <a:r>
              <a:rPr lang="en-US" sz="2000" dirty="0"/>
              <a:t>Grouping two detector rows together yields 2.5 mm thick slices, while three rows create 3.75 mm thick slices.</a:t>
            </a:r>
          </a:p>
          <a:p>
            <a:pPr indent="-287338" algn="just">
              <a:lnSpc>
                <a:spcPct val="150000"/>
              </a:lnSpc>
            </a:pPr>
            <a:r>
              <a:rPr lang="en-US" sz="2000" dirty="0"/>
              <a:t>Utilizing all 16 detectors in groups of four generates 5 mm thick slices.</a:t>
            </a:r>
          </a:p>
          <a:p>
            <a:pPr indent="-287338" algn="just">
              <a:lnSpc>
                <a:spcPct val="150000"/>
              </a:lnSpc>
            </a:pPr>
            <a:r>
              <a:rPr lang="en-US" sz="2000" dirty="0"/>
              <a:t>The slice thickness in MDCT is influenced not only by x-ray beam collimation but also by the width of the detectors in the z-axis dimension.</a:t>
            </a:r>
          </a:p>
          <a:p>
            <a:pPr indent="-287338" algn="just">
              <a:lnSpc>
                <a:spcPct val="150000"/>
              </a:lnSpc>
            </a:pPr>
            <a:r>
              <a:rPr lang="en-US" sz="2000" dirty="0"/>
              <a:t>Altering the slice width involves combining different numbers of detector elements, with electronic signals from adjacent detectors being summed when combined.</a:t>
            </a: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sp>
        <p:nvSpPr>
          <p:cNvPr id="4" name="Slide Number Placeholder 3">
            <a:extLst>
              <a:ext uri="{FF2B5EF4-FFF2-40B4-BE49-F238E27FC236}">
                <a16:creationId xmlns:a16="http://schemas.microsoft.com/office/drawing/2014/main" id="{3F0EEF48-99F6-4277-94F2-02C6AB034E40}"/>
              </a:ext>
            </a:extLst>
          </p:cNvPr>
          <p:cNvSpPr>
            <a:spLocks noGrp="1"/>
          </p:cNvSpPr>
          <p:nvPr>
            <p:ph type="sldNum" sz="quarter" idx="12"/>
          </p:nvPr>
        </p:nvSpPr>
        <p:spPr/>
        <p:txBody>
          <a:bodyPr/>
          <a:lstStyle/>
          <a:p>
            <a:fld id="{A8E4F1CF-F213-459E-92F5-2910829C24EB}" type="slidenum">
              <a:rPr lang="en-US" smtClean="0"/>
              <a:t>14</a:t>
            </a:fld>
            <a:endParaRPr lang="en-US"/>
          </a:p>
        </p:txBody>
      </p:sp>
    </p:spTree>
    <p:extLst>
      <p:ext uri="{BB962C8B-B14F-4D97-AF65-F5344CB8AC3E}">
        <p14:creationId xmlns:p14="http://schemas.microsoft.com/office/powerpoint/2010/main" val="340820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marL="0" indent="0" algn="just">
              <a:lnSpc>
                <a:spcPct val="150000"/>
              </a:lnSpc>
              <a:buNone/>
            </a:pPr>
            <a:endParaRPr lang="en-US" sz="2000" dirty="0"/>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5" name="Picture 4">
            <a:extLst>
              <a:ext uri="{FF2B5EF4-FFF2-40B4-BE49-F238E27FC236}">
                <a16:creationId xmlns:a16="http://schemas.microsoft.com/office/drawing/2014/main" id="{87B83421-F567-4B0A-BF32-DCBD5D936DED}"/>
              </a:ext>
            </a:extLst>
          </p:cNvPr>
          <p:cNvPicPr/>
          <p:nvPr/>
        </p:nvPicPr>
        <p:blipFill>
          <a:blip r:embed="rId2">
            <a:extLst>
              <a:ext uri="{28A0092B-C50C-407E-A947-70E740481C1C}">
                <a14:useLocalDpi xmlns:a14="http://schemas.microsoft.com/office/drawing/2010/main" val="0"/>
              </a:ext>
            </a:extLst>
          </a:blip>
          <a:stretch>
            <a:fillRect/>
          </a:stretch>
        </p:blipFill>
        <p:spPr>
          <a:xfrm>
            <a:off x="2265654" y="850246"/>
            <a:ext cx="8075405" cy="5882419"/>
          </a:xfrm>
          <a:prstGeom prst="rect">
            <a:avLst/>
          </a:prstGeom>
        </p:spPr>
      </p:pic>
      <p:sp>
        <p:nvSpPr>
          <p:cNvPr id="4" name="Slide Number Placeholder 3">
            <a:extLst>
              <a:ext uri="{FF2B5EF4-FFF2-40B4-BE49-F238E27FC236}">
                <a16:creationId xmlns:a16="http://schemas.microsoft.com/office/drawing/2014/main" id="{6D207D50-7258-4A43-983F-0752842146B8}"/>
              </a:ext>
            </a:extLst>
          </p:cNvPr>
          <p:cNvSpPr>
            <a:spLocks noGrp="1"/>
          </p:cNvSpPr>
          <p:nvPr>
            <p:ph type="sldNum" sz="quarter" idx="12"/>
          </p:nvPr>
        </p:nvSpPr>
        <p:spPr/>
        <p:txBody>
          <a:bodyPr/>
          <a:lstStyle/>
          <a:p>
            <a:fld id="{A8E4F1CF-F213-459E-92F5-2910829C24EB}" type="slidenum">
              <a:rPr lang="en-US" smtClean="0"/>
              <a:t>15</a:t>
            </a:fld>
            <a:endParaRPr lang="en-US"/>
          </a:p>
        </p:txBody>
      </p:sp>
    </p:spTree>
    <p:extLst>
      <p:ext uri="{BB962C8B-B14F-4D97-AF65-F5344CB8AC3E}">
        <p14:creationId xmlns:p14="http://schemas.microsoft.com/office/powerpoint/2010/main" val="424293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t> </a:t>
            </a:r>
          </a:p>
          <a:p>
            <a:pPr indent="-287338" algn="just">
              <a:lnSpc>
                <a:spcPct val="150000"/>
              </a:lnSpc>
            </a:pPr>
            <a:endParaRPr lang="en-US" sz="2000" dirty="0"/>
          </a:p>
          <a:p>
            <a:pPr indent="-287338" algn="just">
              <a:lnSpc>
                <a:spcPct val="150000"/>
              </a:lnSpc>
            </a:pPr>
            <a:r>
              <a:rPr lang="en-US" sz="2000" dirty="0"/>
              <a:t> </a:t>
            </a: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5" name="Picture 4">
            <a:extLst>
              <a:ext uri="{FF2B5EF4-FFF2-40B4-BE49-F238E27FC236}">
                <a16:creationId xmlns:a16="http://schemas.microsoft.com/office/drawing/2014/main" id="{E6D4961C-EB46-4A43-9720-39B803150049}"/>
              </a:ext>
            </a:extLst>
          </p:cNvPr>
          <p:cNvPicPr/>
          <p:nvPr/>
        </p:nvPicPr>
        <p:blipFill>
          <a:blip r:embed="rId2"/>
          <a:stretch>
            <a:fillRect/>
          </a:stretch>
        </p:blipFill>
        <p:spPr>
          <a:xfrm>
            <a:off x="1750493" y="1098671"/>
            <a:ext cx="9230654" cy="5200297"/>
          </a:xfrm>
          <a:prstGeom prst="rect">
            <a:avLst/>
          </a:prstGeom>
        </p:spPr>
      </p:pic>
      <p:sp>
        <p:nvSpPr>
          <p:cNvPr id="4" name="Slide Number Placeholder 3">
            <a:extLst>
              <a:ext uri="{FF2B5EF4-FFF2-40B4-BE49-F238E27FC236}">
                <a16:creationId xmlns:a16="http://schemas.microsoft.com/office/drawing/2014/main" id="{BE6C5893-9DA6-4259-B728-B2339F766597}"/>
              </a:ext>
            </a:extLst>
          </p:cNvPr>
          <p:cNvSpPr>
            <a:spLocks noGrp="1"/>
          </p:cNvSpPr>
          <p:nvPr>
            <p:ph type="sldNum" sz="quarter" idx="12"/>
          </p:nvPr>
        </p:nvSpPr>
        <p:spPr/>
        <p:txBody>
          <a:bodyPr/>
          <a:lstStyle/>
          <a:p>
            <a:fld id="{A8E4F1CF-F213-459E-92F5-2910829C24EB}" type="slidenum">
              <a:rPr lang="en-US" smtClean="0"/>
              <a:t>16</a:t>
            </a:fld>
            <a:endParaRPr lang="en-US"/>
          </a:p>
        </p:txBody>
      </p:sp>
    </p:spTree>
    <p:extLst>
      <p:ext uri="{BB962C8B-B14F-4D97-AF65-F5344CB8AC3E}">
        <p14:creationId xmlns:p14="http://schemas.microsoft.com/office/powerpoint/2010/main" val="42520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7" name="Picture 6">
            <a:extLst>
              <a:ext uri="{FF2B5EF4-FFF2-40B4-BE49-F238E27FC236}">
                <a16:creationId xmlns:a16="http://schemas.microsoft.com/office/drawing/2014/main" id="{DC30D347-E2F2-4DE4-BBC5-F6B61BEA0549}"/>
              </a:ext>
            </a:extLst>
          </p:cNvPr>
          <p:cNvPicPr/>
          <p:nvPr/>
        </p:nvPicPr>
        <p:blipFill>
          <a:blip r:embed="rId2"/>
          <a:stretch>
            <a:fillRect/>
          </a:stretch>
        </p:blipFill>
        <p:spPr>
          <a:xfrm>
            <a:off x="1594935" y="808449"/>
            <a:ext cx="10153719" cy="5241102"/>
          </a:xfrm>
          <a:prstGeom prst="rect">
            <a:avLst/>
          </a:prstGeom>
        </p:spPr>
      </p:pic>
      <p:sp>
        <p:nvSpPr>
          <p:cNvPr id="3" name="Slide Number Placeholder 2">
            <a:extLst>
              <a:ext uri="{FF2B5EF4-FFF2-40B4-BE49-F238E27FC236}">
                <a16:creationId xmlns:a16="http://schemas.microsoft.com/office/drawing/2014/main" id="{74694A43-831B-42F4-90E7-8C369A11215B}"/>
              </a:ext>
            </a:extLst>
          </p:cNvPr>
          <p:cNvSpPr>
            <a:spLocks noGrp="1"/>
          </p:cNvSpPr>
          <p:nvPr>
            <p:ph type="sldNum" sz="quarter" idx="12"/>
          </p:nvPr>
        </p:nvSpPr>
        <p:spPr/>
        <p:txBody>
          <a:bodyPr/>
          <a:lstStyle/>
          <a:p>
            <a:fld id="{A8E4F1CF-F213-459E-92F5-2910829C24EB}" type="slidenum">
              <a:rPr lang="en-US" smtClean="0"/>
              <a:t>17</a:t>
            </a:fld>
            <a:endParaRPr lang="en-US"/>
          </a:p>
        </p:txBody>
      </p:sp>
    </p:spTree>
    <p:extLst>
      <p:ext uri="{BB962C8B-B14F-4D97-AF65-F5344CB8AC3E}">
        <p14:creationId xmlns:p14="http://schemas.microsoft.com/office/powerpoint/2010/main" val="343717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7" name="Picture 6">
            <a:extLst>
              <a:ext uri="{FF2B5EF4-FFF2-40B4-BE49-F238E27FC236}">
                <a16:creationId xmlns:a16="http://schemas.microsoft.com/office/drawing/2014/main" id="{17392519-6FF8-405C-852E-2AA2AC8EDFA0}"/>
              </a:ext>
            </a:extLst>
          </p:cNvPr>
          <p:cNvPicPr/>
          <p:nvPr/>
        </p:nvPicPr>
        <p:blipFill>
          <a:blip r:embed="rId2"/>
          <a:stretch>
            <a:fillRect/>
          </a:stretch>
        </p:blipFill>
        <p:spPr>
          <a:xfrm>
            <a:off x="1851149" y="749139"/>
            <a:ext cx="9001729" cy="5786572"/>
          </a:xfrm>
          <a:prstGeom prst="rect">
            <a:avLst/>
          </a:prstGeom>
        </p:spPr>
      </p:pic>
      <p:sp>
        <p:nvSpPr>
          <p:cNvPr id="3" name="Slide Number Placeholder 2">
            <a:extLst>
              <a:ext uri="{FF2B5EF4-FFF2-40B4-BE49-F238E27FC236}">
                <a16:creationId xmlns:a16="http://schemas.microsoft.com/office/drawing/2014/main" id="{8F511177-B13B-479E-A462-A8F31B94394F}"/>
              </a:ext>
            </a:extLst>
          </p:cNvPr>
          <p:cNvSpPr>
            <a:spLocks noGrp="1"/>
          </p:cNvSpPr>
          <p:nvPr>
            <p:ph type="sldNum" sz="quarter" idx="12"/>
          </p:nvPr>
        </p:nvSpPr>
        <p:spPr/>
        <p:txBody>
          <a:bodyPr/>
          <a:lstStyle/>
          <a:p>
            <a:fld id="{A8E4F1CF-F213-459E-92F5-2910829C24EB}" type="slidenum">
              <a:rPr lang="en-US" smtClean="0"/>
              <a:t>18</a:t>
            </a:fld>
            <a:endParaRPr lang="en-US"/>
          </a:p>
        </p:txBody>
      </p:sp>
    </p:spTree>
    <p:extLst>
      <p:ext uri="{BB962C8B-B14F-4D97-AF65-F5344CB8AC3E}">
        <p14:creationId xmlns:p14="http://schemas.microsoft.com/office/powerpoint/2010/main" val="71458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00000"/>
              </a:lnSpc>
            </a:pPr>
            <a:r>
              <a:rPr lang="en-US" sz="2000" dirty="0">
                <a:solidFill>
                  <a:srgbClr val="0070C0"/>
                </a:solidFill>
              </a:rPr>
              <a:t>The Pitch</a:t>
            </a:r>
          </a:p>
          <a:p>
            <a:pPr indent="-287338" algn="just">
              <a:lnSpc>
                <a:spcPct val="100000"/>
              </a:lnSpc>
            </a:pPr>
            <a:r>
              <a:rPr lang="en-US" sz="2000" dirty="0"/>
              <a:t>Pitch is a parameter that is commonly used to describe the CT table movement during a helical scan.</a:t>
            </a:r>
          </a:p>
          <a:p>
            <a:pPr indent="-287338" algn="just">
              <a:lnSpc>
                <a:spcPct val="100000"/>
              </a:lnSpc>
            </a:pPr>
            <a:r>
              <a:rPr lang="en-US" sz="2000" dirty="0"/>
              <a:t>It is most commonly defined as the travel distance of the CT scan table per 360° rotation of the x-ray tube, divided by the x-ray beam collimation width. </a:t>
            </a:r>
          </a:p>
          <a:p>
            <a:pPr indent="-287338" algn="just">
              <a:lnSpc>
                <a:spcPct val="100000"/>
              </a:lnSpc>
            </a:pPr>
            <a:r>
              <a:rPr lang="en-US" sz="2000" dirty="0"/>
              <a:t>When the table feed and beam collimations are identical, pitch is 1. When the table feed is less than the beam collimation, pitch is less than 1 and scan overlap occurs. </a:t>
            </a:r>
          </a:p>
          <a:p>
            <a:pPr indent="-287338" algn="just">
              <a:lnSpc>
                <a:spcPct val="150000"/>
              </a:lnSpc>
            </a:pPr>
            <a:endParaRPr lang="en-US" sz="2000" dirty="0"/>
          </a:p>
          <a:p>
            <a:pPr indent="-287338" algn="just">
              <a:lnSpc>
                <a:spcPct val="150000"/>
              </a:lnSpc>
            </a:pPr>
            <a:endParaRPr lang="en-US" sz="2000" dirty="0"/>
          </a:p>
          <a:p>
            <a:pPr marL="0" indent="0" algn="just">
              <a:lnSpc>
                <a:spcPct val="150000"/>
              </a:lnSpc>
              <a:buNone/>
            </a:pPr>
            <a:endParaRPr lang="en-US" sz="2000" dirty="0"/>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5" name="Picture 4">
            <a:extLst>
              <a:ext uri="{FF2B5EF4-FFF2-40B4-BE49-F238E27FC236}">
                <a16:creationId xmlns:a16="http://schemas.microsoft.com/office/drawing/2014/main" id="{C01B46D4-5DF7-4AEB-AA2E-ACE30344F3D6}"/>
              </a:ext>
            </a:extLst>
          </p:cNvPr>
          <p:cNvPicPr/>
          <p:nvPr/>
        </p:nvPicPr>
        <p:blipFill rotWithShape="1">
          <a:blip r:embed="rId2">
            <a:extLst>
              <a:ext uri="{28A0092B-C50C-407E-A947-70E740481C1C}">
                <a14:useLocalDpi xmlns:a14="http://schemas.microsoft.com/office/drawing/2010/main" val="0"/>
              </a:ext>
            </a:extLst>
          </a:blip>
          <a:srcRect t="19313"/>
          <a:stretch/>
        </p:blipFill>
        <p:spPr bwMode="auto">
          <a:xfrm>
            <a:off x="2799394" y="3429000"/>
            <a:ext cx="6593212" cy="3226302"/>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106158E3-AD33-46A3-95F9-7E242D3C9D2D}"/>
              </a:ext>
            </a:extLst>
          </p:cNvPr>
          <p:cNvSpPr>
            <a:spLocks noGrp="1"/>
          </p:cNvSpPr>
          <p:nvPr>
            <p:ph type="sldNum" sz="quarter" idx="12"/>
          </p:nvPr>
        </p:nvSpPr>
        <p:spPr/>
        <p:txBody>
          <a:bodyPr/>
          <a:lstStyle/>
          <a:p>
            <a:fld id="{A8E4F1CF-F213-459E-92F5-2910829C24EB}" type="slidenum">
              <a:rPr lang="en-US" smtClean="0"/>
              <a:t>19</a:t>
            </a:fld>
            <a:endParaRPr lang="en-US"/>
          </a:p>
        </p:txBody>
      </p:sp>
    </p:spTree>
    <p:extLst>
      <p:ext uri="{BB962C8B-B14F-4D97-AF65-F5344CB8AC3E}">
        <p14:creationId xmlns:p14="http://schemas.microsoft.com/office/powerpoint/2010/main" val="8218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solidFill>
                  <a:srgbClr val="0070C0"/>
                </a:solidFill>
              </a:rPr>
              <a:t>The Localizer scans</a:t>
            </a:r>
          </a:p>
          <a:p>
            <a:pPr indent="-287338" algn="just">
              <a:lnSpc>
                <a:spcPct val="150000"/>
              </a:lnSpc>
            </a:pPr>
            <a:r>
              <a:rPr lang="en-US" sz="2000" dirty="0"/>
              <a:t>Most CT studies begin with one or more localizer images. </a:t>
            </a:r>
          </a:p>
          <a:p>
            <a:pPr indent="-287338" algn="just">
              <a:lnSpc>
                <a:spcPct val="150000"/>
              </a:lnSpc>
            </a:pPr>
            <a:r>
              <a:rPr lang="en-US" sz="2000" dirty="0"/>
              <a:t>Localizer scans in CT studies are not cross-sectional but resemble conventional radiographic images.</a:t>
            </a:r>
          </a:p>
          <a:p>
            <a:r>
              <a:rPr lang="en-US" sz="2000" dirty="0"/>
              <a:t>These digital image acquisitions are created with a stationary tube and a moving table within the scan field.</a:t>
            </a:r>
          </a:p>
          <a:p>
            <a:r>
              <a:rPr lang="en-US" sz="2000" dirty="0"/>
              <a:t>CT localizer images, while slightly lower in quality compared to conventional radiographs, expose patients to a similar radiation dose.</a:t>
            </a:r>
          </a:p>
          <a:p>
            <a:r>
              <a:rPr lang="en-US" sz="2000" dirty="0"/>
              <a:t>The tube's position determines the orientation of the image; above the patient results in an anterior–posterior (AP) view, while positioning it to the side creates a lateral view.</a:t>
            </a:r>
          </a:p>
          <a:p>
            <a:pPr indent="-287338" algn="just">
              <a:lnSpc>
                <a:spcPct val="150000"/>
              </a:lnSpc>
            </a:pPr>
            <a:endParaRPr lang="en-US" sz="2000" dirty="0"/>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sp>
        <p:nvSpPr>
          <p:cNvPr id="4" name="Slide Number Placeholder 3">
            <a:extLst>
              <a:ext uri="{FF2B5EF4-FFF2-40B4-BE49-F238E27FC236}">
                <a16:creationId xmlns:a16="http://schemas.microsoft.com/office/drawing/2014/main" id="{7AB75660-715F-478F-84D5-2CD31DB1FDCF}"/>
              </a:ext>
            </a:extLst>
          </p:cNvPr>
          <p:cNvSpPr>
            <a:spLocks noGrp="1"/>
          </p:cNvSpPr>
          <p:nvPr>
            <p:ph type="sldNum" sz="quarter" idx="12"/>
          </p:nvPr>
        </p:nvSpPr>
        <p:spPr/>
        <p:txBody>
          <a:bodyPr/>
          <a:lstStyle/>
          <a:p>
            <a:fld id="{A8E4F1CF-F213-459E-92F5-2910829C24EB}" type="slidenum">
              <a:rPr lang="en-US" smtClean="0"/>
              <a:t>2</a:t>
            </a:fld>
            <a:endParaRPr lang="en-US"/>
          </a:p>
        </p:txBody>
      </p:sp>
    </p:spTree>
    <p:extLst>
      <p:ext uri="{BB962C8B-B14F-4D97-AF65-F5344CB8AC3E}">
        <p14:creationId xmlns:p14="http://schemas.microsoft.com/office/powerpoint/2010/main" val="24523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r>
              <a:rPr lang="en-US" sz="2000" dirty="0">
                <a:solidFill>
                  <a:srgbClr val="0070C0"/>
                </a:solidFill>
              </a:rPr>
              <a:t>The Pitch in MDCT Systems </a:t>
            </a:r>
          </a:p>
          <a:p>
            <a:r>
              <a:rPr lang="en-US" sz="2000" dirty="0"/>
              <a:t>In MDCT, the pitch is commonly defined as beam pitch. </a:t>
            </a:r>
          </a:p>
          <a:p>
            <a:r>
              <a:rPr lang="en-US" sz="2000" dirty="0"/>
              <a:t>Beam pitch can be defined as table movement per rotation divided by beam width. The beam width can be determined by multiplying the number of slices by slice thickness.</a:t>
            </a:r>
          </a:p>
          <a:p>
            <a:r>
              <a:rPr lang="en-US" sz="2000" dirty="0"/>
              <a:t>For example, with a 4-slice MDCT at 4 × 1.25-mm slice thickness and a table feed of 6 mm per rotation, the pitch is 1.2.</a:t>
            </a:r>
          </a:p>
          <a:p>
            <a:r>
              <a:rPr lang="en-US" sz="2000" dirty="0"/>
              <a:t>6/(4 X 1.25) = 6/5 = 1.2</a:t>
            </a:r>
          </a:p>
          <a:p>
            <a:r>
              <a:rPr lang="en-US" sz="2000" dirty="0"/>
              <a:t>With a 64-slice MDCT at 64 × 0.5-mm slice thickness and a table-feed of 48 mm per rotation, the pitch again is 1.5.</a:t>
            </a:r>
          </a:p>
          <a:p>
            <a:r>
              <a:rPr lang="en-US" sz="2000" dirty="0"/>
              <a:t>48/(64 X 0.5) = 48/32 = 1.5</a:t>
            </a:r>
          </a:p>
          <a:p>
            <a:pPr indent="-287338" algn="just">
              <a:lnSpc>
                <a:spcPct val="150000"/>
              </a:lnSpc>
            </a:pPr>
            <a:endParaRPr lang="en-US" sz="2000" dirty="0"/>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5" name="Picture 4">
            <a:extLst>
              <a:ext uri="{FF2B5EF4-FFF2-40B4-BE49-F238E27FC236}">
                <a16:creationId xmlns:a16="http://schemas.microsoft.com/office/drawing/2014/main" id="{667D22C6-A48D-41DC-AF58-A765AC706E24}"/>
              </a:ext>
            </a:extLst>
          </p:cNvPr>
          <p:cNvPicPr/>
          <p:nvPr/>
        </p:nvPicPr>
        <p:blipFill rotWithShape="1">
          <a:blip r:embed="rId2">
            <a:extLst>
              <a:ext uri="{28A0092B-C50C-407E-A947-70E740481C1C}">
                <a14:useLocalDpi xmlns:a14="http://schemas.microsoft.com/office/drawing/2010/main" val="0"/>
              </a:ext>
            </a:extLst>
          </a:blip>
          <a:srcRect b="39271"/>
          <a:stretch/>
        </p:blipFill>
        <p:spPr bwMode="auto">
          <a:xfrm>
            <a:off x="5649346" y="4201835"/>
            <a:ext cx="5690157" cy="2291813"/>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B3BD3EC4-ACAC-4885-9529-6673009147D2}"/>
              </a:ext>
            </a:extLst>
          </p:cNvPr>
          <p:cNvSpPr>
            <a:spLocks noGrp="1"/>
          </p:cNvSpPr>
          <p:nvPr>
            <p:ph type="sldNum" sz="quarter" idx="12"/>
          </p:nvPr>
        </p:nvSpPr>
        <p:spPr/>
        <p:txBody>
          <a:bodyPr/>
          <a:lstStyle/>
          <a:p>
            <a:fld id="{A8E4F1CF-F213-459E-92F5-2910829C24EB}" type="slidenum">
              <a:rPr lang="en-US" smtClean="0"/>
              <a:t>20</a:t>
            </a:fld>
            <a:endParaRPr lang="en-US"/>
          </a:p>
        </p:txBody>
      </p:sp>
    </p:spTree>
    <p:extLst>
      <p:ext uri="{BB962C8B-B14F-4D97-AF65-F5344CB8AC3E}">
        <p14:creationId xmlns:p14="http://schemas.microsoft.com/office/powerpoint/2010/main" val="25674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solidFill>
                  <a:srgbClr val="0070C0"/>
                </a:solidFill>
              </a:rPr>
              <a:t>The Distance Covered in an MDCT Helical Scan Sequence</a:t>
            </a:r>
          </a:p>
          <a:p>
            <a:r>
              <a:rPr lang="en-US" sz="2000" dirty="0"/>
              <a:t>(Pitch X total acquisition time) X (1/rotation time) X (slice thickness X slices per rotation) = amount of anatomy covered</a:t>
            </a:r>
          </a:p>
          <a:p>
            <a:r>
              <a:rPr lang="en-US" sz="2000" dirty="0"/>
              <a:t>Example: </a:t>
            </a:r>
          </a:p>
          <a:p>
            <a:r>
              <a:rPr lang="en-US" sz="2000" dirty="0"/>
              <a:t>A helical scan with a 20-second total acquisition time, a 0.5-second rotation time, a 2.5-mm slice thickness, 4 slices per rotation, with a pitch of 1.2.</a:t>
            </a:r>
          </a:p>
          <a:p>
            <a:r>
              <a:rPr lang="en-US" sz="2000" dirty="0"/>
              <a:t>(1.2 X 20s) X (1/0.5s) X (2.5mm X 4) = 480 mm of anatomy covered.</a:t>
            </a:r>
          </a:p>
          <a:p>
            <a:pPr indent="-287338" algn="just">
              <a:lnSpc>
                <a:spcPct val="150000"/>
              </a:lnSpc>
            </a:pPr>
            <a:endParaRPr lang="en-US" sz="2000" dirty="0"/>
          </a:p>
          <a:p>
            <a:pPr indent="-287338" algn="just">
              <a:lnSpc>
                <a:spcPct val="150000"/>
              </a:lnSpc>
            </a:pPr>
            <a:endParaRPr lang="en-US" sz="2000" dirty="0"/>
          </a:p>
          <a:p>
            <a:pPr indent="-287338" algn="just">
              <a:lnSpc>
                <a:spcPct val="150000"/>
              </a:lnSpc>
            </a:pPr>
            <a:r>
              <a:rPr lang="en-US" sz="2000" dirty="0"/>
              <a:t> </a:t>
            </a: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sp>
        <p:nvSpPr>
          <p:cNvPr id="4" name="Slide Number Placeholder 3">
            <a:extLst>
              <a:ext uri="{FF2B5EF4-FFF2-40B4-BE49-F238E27FC236}">
                <a16:creationId xmlns:a16="http://schemas.microsoft.com/office/drawing/2014/main" id="{ABB39A1E-0790-400F-B413-6AB0434F4089}"/>
              </a:ext>
            </a:extLst>
          </p:cNvPr>
          <p:cNvSpPr>
            <a:spLocks noGrp="1"/>
          </p:cNvSpPr>
          <p:nvPr>
            <p:ph type="sldNum" sz="quarter" idx="12"/>
          </p:nvPr>
        </p:nvSpPr>
        <p:spPr/>
        <p:txBody>
          <a:bodyPr/>
          <a:lstStyle/>
          <a:p>
            <a:fld id="{A8E4F1CF-F213-459E-92F5-2910829C24EB}" type="slidenum">
              <a:rPr lang="en-US" smtClean="0"/>
              <a:t>21</a:t>
            </a:fld>
            <a:endParaRPr lang="en-US"/>
          </a:p>
        </p:txBody>
      </p:sp>
    </p:spTree>
    <p:extLst>
      <p:ext uri="{BB962C8B-B14F-4D97-AF65-F5344CB8AC3E}">
        <p14:creationId xmlns:p14="http://schemas.microsoft.com/office/powerpoint/2010/main" val="398774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7" name="Picture 6">
            <a:extLst>
              <a:ext uri="{FF2B5EF4-FFF2-40B4-BE49-F238E27FC236}">
                <a16:creationId xmlns:a16="http://schemas.microsoft.com/office/drawing/2014/main" id="{F6CDCA79-FD0C-4E3C-AD43-771090549F49}"/>
              </a:ext>
            </a:extLst>
          </p:cNvPr>
          <p:cNvPicPr>
            <a:picLocks noChangeAspect="1"/>
          </p:cNvPicPr>
          <p:nvPr/>
        </p:nvPicPr>
        <p:blipFill>
          <a:blip r:embed="rId2"/>
          <a:stretch>
            <a:fillRect/>
          </a:stretch>
        </p:blipFill>
        <p:spPr>
          <a:xfrm>
            <a:off x="3030667" y="749139"/>
            <a:ext cx="6895475" cy="5171606"/>
          </a:xfrm>
          <a:prstGeom prst="rect">
            <a:avLst/>
          </a:prstGeom>
        </p:spPr>
      </p:pic>
      <p:sp>
        <p:nvSpPr>
          <p:cNvPr id="2" name="Slide Number Placeholder 1">
            <a:extLst>
              <a:ext uri="{FF2B5EF4-FFF2-40B4-BE49-F238E27FC236}">
                <a16:creationId xmlns:a16="http://schemas.microsoft.com/office/drawing/2014/main" id="{723C8931-B11C-4852-9F65-423187FCF7EE}"/>
              </a:ext>
            </a:extLst>
          </p:cNvPr>
          <p:cNvSpPr>
            <a:spLocks noGrp="1"/>
          </p:cNvSpPr>
          <p:nvPr>
            <p:ph type="sldNum" sz="quarter" idx="12"/>
          </p:nvPr>
        </p:nvSpPr>
        <p:spPr/>
        <p:txBody>
          <a:bodyPr/>
          <a:lstStyle/>
          <a:p>
            <a:fld id="{A8E4F1CF-F213-459E-92F5-2910829C24EB}" type="slidenum">
              <a:rPr lang="en-US" smtClean="0"/>
              <a:t>22</a:t>
            </a:fld>
            <a:endParaRPr lang="en-US"/>
          </a:p>
        </p:txBody>
      </p:sp>
    </p:spTree>
    <p:extLst>
      <p:ext uri="{BB962C8B-B14F-4D97-AF65-F5344CB8AC3E}">
        <p14:creationId xmlns:p14="http://schemas.microsoft.com/office/powerpoint/2010/main" val="250296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t>With the tube positioned above the patient (Fig. A), the resulting localizer image will be an anterior–posterior projection, such as the localizer image of the chest and abdomen in (Fig. B).</a:t>
            </a:r>
          </a:p>
          <a:p>
            <a:pPr indent="-287338" algn="just">
              <a:lnSpc>
                <a:spcPct val="150000"/>
              </a:lnSpc>
            </a:pPr>
            <a:endParaRPr lang="en-US" sz="2000" dirty="0"/>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5" name="Picture 4">
            <a:extLst>
              <a:ext uri="{FF2B5EF4-FFF2-40B4-BE49-F238E27FC236}">
                <a16:creationId xmlns:a16="http://schemas.microsoft.com/office/drawing/2014/main" id="{2B9D33FF-6810-4932-9CA0-F1E3D9A87818}"/>
              </a:ext>
            </a:extLst>
          </p:cNvPr>
          <p:cNvPicPr/>
          <p:nvPr/>
        </p:nvPicPr>
        <p:blipFill>
          <a:blip r:embed="rId2">
            <a:extLst>
              <a:ext uri="{28A0092B-C50C-407E-A947-70E740481C1C}">
                <a14:useLocalDpi xmlns:a14="http://schemas.microsoft.com/office/drawing/2010/main" val="0"/>
              </a:ext>
            </a:extLst>
          </a:blip>
          <a:stretch>
            <a:fillRect/>
          </a:stretch>
        </p:blipFill>
        <p:spPr>
          <a:xfrm>
            <a:off x="3057642" y="2131666"/>
            <a:ext cx="7432050" cy="4596453"/>
          </a:xfrm>
          <a:prstGeom prst="rect">
            <a:avLst/>
          </a:prstGeom>
        </p:spPr>
      </p:pic>
      <p:sp>
        <p:nvSpPr>
          <p:cNvPr id="4" name="Slide Number Placeholder 3">
            <a:extLst>
              <a:ext uri="{FF2B5EF4-FFF2-40B4-BE49-F238E27FC236}">
                <a16:creationId xmlns:a16="http://schemas.microsoft.com/office/drawing/2014/main" id="{28721870-5B61-428E-9C9E-6C85243246D8}"/>
              </a:ext>
            </a:extLst>
          </p:cNvPr>
          <p:cNvSpPr>
            <a:spLocks noGrp="1"/>
          </p:cNvSpPr>
          <p:nvPr>
            <p:ph type="sldNum" sz="quarter" idx="12"/>
          </p:nvPr>
        </p:nvSpPr>
        <p:spPr/>
        <p:txBody>
          <a:bodyPr/>
          <a:lstStyle/>
          <a:p>
            <a:fld id="{A8E4F1CF-F213-459E-92F5-2910829C24EB}" type="slidenum">
              <a:rPr lang="en-US" smtClean="0"/>
              <a:t>3</a:t>
            </a:fld>
            <a:endParaRPr lang="en-US"/>
          </a:p>
        </p:txBody>
      </p:sp>
    </p:spTree>
    <p:extLst>
      <p:ext uri="{BB962C8B-B14F-4D97-AF65-F5344CB8AC3E}">
        <p14:creationId xmlns:p14="http://schemas.microsoft.com/office/powerpoint/2010/main" val="382943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t>With the tube positioned at the patient side (Fig. A), the resulting localizer image will be a lateral projection, such as the localizer image of the chest and abdomen in (Fig. B).</a:t>
            </a: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5" name="Picture 4">
            <a:extLst>
              <a:ext uri="{FF2B5EF4-FFF2-40B4-BE49-F238E27FC236}">
                <a16:creationId xmlns:a16="http://schemas.microsoft.com/office/drawing/2014/main" id="{3CBAA6B1-1F72-4E84-9953-A16D851B295E}"/>
              </a:ext>
            </a:extLst>
          </p:cNvPr>
          <p:cNvPicPr/>
          <p:nvPr/>
        </p:nvPicPr>
        <p:blipFill>
          <a:blip r:embed="rId2">
            <a:extLst>
              <a:ext uri="{28A0092B-C50C-407E-A947-70E740481C1C}">
                <a14:useLocalDpi xmlns:a14="http://schemas.microsoft.com/office/drawing/2010/main" val="0"/>
              </a:ext>
            </a:extLst>
          </a:blip>
          <a:stretch>
            <a:fillRect/>
          </a:stretch>
        </p:blipFill>
        <p:spPr>
          <a:xfrm>
            <a:off x="2821322" y="1949830"/>
            <a:ext cx="7628640" cy="4787127"/>
          </a:xfrm>
          <a:prstGeom prst="rect">
            <a:avLst/>
          </a:prstGeom>
        </p:spPr>
      </p:pic>
      <p:sp>
        <p:nvSpPr>
          <p:cNvPr id="4" name="Slide Number Placeholder 3">
            <a:extLst>
              <a:ext uri="{FF2B5EF4-FFF2-40B4-BE49-F238E27FC236}">
                <a16:creationId xmlns:a16="http://schemas.microsoft.com/office/drawing/2014/main" id="{A53FD01C-78BB-4C90-92AF-12C73D8B4B65}"/>
              </a:ext>
            </a:extLst>
          </p:cNvPr>
          <p:cNvSpPr>
            <a:spLocks noGrp="1"/>
          </p:cNvSpPr>
          <p:nvPr>
            <p:ph type="sldNum" sz="quarter" idx="12"/>
          </p:nvPr>
        </p:nvSpPr>
        <p:spPr/>
        <p:txBody>
          <a:bodyPr/>
          <a:lstStyle/>
          <a:p>
            <a:fld id="{A8E4F1CF-F213-459E-92F5-2910829C24EB}" type="slidenum">
              <a:rPr lang="en-US" smtClean="0"/>
              <a:t>4</a:t>
            </a:fld>
            <a:endParaRPr lang="en-US"/>
          </a:p>
        </p:txBody>
      </p:sp>
    </p:spTree>
    <p:extLst>
      <p:ext uri="{BB962C8B-B14F-4D97-AF65-F5344CB8AC3E}">
        <p14:creationId xmlns:p14="http://schemas.microsoft.com/office/powerpoint/2010/main" val="275759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t>Localization images are known as: scout, </a:t>
            </a:r>
            <a:r>
              <a:rPr lang="en-US" sz="2000" dirty="0" err="1"/>
              <a:t>surview</a:t>
            </a:r>
            <a:r>
              <a:rPr lang="en-US" sz="2000" dirty="0"/>
              <a:t>, </a:t>
            </a:r>
            <a:r>
              <a:rPr lang="en-US" sz="2000" dirty="0" err="1"/>
              <a:t>topogram</a:t>
            </a:r>
            <a:r>
              <a:rPr lang="en-US" sz="2000" dirty="0"/>
              <a:t>, </a:t>
            </a:r>
            <a:r>
              <a:rPr lang="en-US" sz="2000" dirty="0" err="1"/>
              <a:t>scanogram</a:t>
            </a:r>
            <a:r>
              <a:rPr lang="en-US" sz="2000" dirty="0"/>
              <a:t>, preview, and pilot.</a:t>
            </a:r>
          </a:p>
          <a:p>
            <a:r>
              <a:rPr lang="en-US" sz="2000" dirty="0"/>
              <a:t>At least one localizer scan is typically acquired in routine studies.</a:t>
            </a:r>
          </a:p>
          <a:p>
            <a:r>
              <a:rPr lang="en-US" sz="2000" dirty="0"/>
              <a:t>An optimal scout should encompass all areas to be scanned to ensure proper placement of the anatomy within the system's range.</a:t>
            </a:r>
          </a:p>
          <a:p>
            <a:r>
              <a:rPr lang="en-US" sz="2000" dirty="0"/>
              <a:t>Correct patient positioning in the head–foot (z axis) direction and centering in the x and y directions within the gantry are crucial.</a:t>
            </a:r>
          </a:p>
          <a:p>
            <a:r>
              <a:rPr lang="en-US" sz="2000" dirty="0" err="1"/>
              <a:t>Miscentering</a:t>
            </a:r>
            <a:r>
              <a:rPr lang="en-US" sz="2000" dirty="0"/>
              <a:t> in x or y directions can lead to out-of-field artifacts; x </a:t>
            </a:r>
            <a:r>
              <a:rPr lang="en-US" sz="2000" dirty="0" err="1"/>
              <a:t>miscentering</a:t>
            </a:r>
            <a:r>
              <a:rPr lang="en-US" sz="2000" dirty="0"/>
              <a:t> occurs when the patient is off-center laterally, while y </a:t>
            </a:r>
            <a:r>
              <a:rPr lang="en-US" sz="2000" dirty="0" err="1"/>
              <a:t>miscentering</a:t>
            </a:r>
            <a:r>
              <a:rPr lang="en-US" sz="2000" dirty="0"/>
              <a:t> happens when the table height is incorrect.</a:t>
            </a:r>
          </a:p>
          <a:p>
            <a:r>
              <a:rPr lang="en-US" sz="2000" dirty="0"/>
              <a:t>Proper centering is essential for accurate imaging, especially when using automatic exposure control techniques.</a:t>
            </a:r>
          </a:p>
          <a:p>
            <a:r>
              <a:rPr lang="en-US" sz="2000" dirty="0" err="1"/>
              <a:t>Miscentered</a:t>
            </a:r>
            <a:r>
              <a:rPr lang="en-US" sz="2000" dirty="0"/>
              <a:t> localizer scans may result in incorrect tube current calculations, impacting image quality and patient radiation dose.</a:t>
            </a:r>
          </a:p>
          <a:p>
            <a:pPr indent="-287338" algn="just">
              <a:lnSpc>
                <a:spcPct val="150000"/>
              </a:lnSpc>
            </a:pPr>
            <a:endParaRPr lang="en-US" sz="2000" dirty="0"/>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sp>
        <p:nvSpPr>
          <p:cNvPr id="4" name="Slide Number Placeholder 3">
            <a:extLst>
              <a:ext uri="{FF2B5EF4-FFF2-40B4-BE49-F238E27FC236}">
                <a16:creationId xmlns:a16="http://schemas.microsoft.com/office/drawing/2014/main" id="{D8C6B496-18CA-49EE-A34A-F2D5C2B0133E}"/>
              </a:ext>
            </a:extLst>
          </p:cNvPr>
          <p:cNvSpPr>
            <a:spLocks noGrp="1"/>
          </p:cNvSpPr>
          <p:nvPr>
            <p:ph type="sldNum" sz="quarter" idx="12"/>
          </p:nvPr>
        </p:nvSpPr>
        <p:spPr/>
        <p:txBody>
          <a:bodyPr/>
          <a:lstStyle/>
          <a:p>
            <a:fld id="{A8E4F1CF-F213-459E-92F5-2910829C24EB}" type="slidenum">
              <a:rPr lang="en-US" smtClean="0"/>
              <a:t>5</a:t>
            </a:fld>
            <a:endParaRPr lang="en-US"/>
          </a:p>
        </p:txBody>
      </p:sp>
    </p:spTree>
    <p:extLst>
      <p:ext uri="{BB962C8B-B14F-4D97-AF65-F5344CB8AC3E}">
        <p14:creationId xmlns:p14="http://schemas.microsoft.com/office/powerpoint/2010/main" val="38437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t>Localizer images allow technologists to determine the location of cross-sectional slices, typically extending just beyond the area to be imaged.</a:t>
            </a:r>
          </a:p>
          <a:p>
            <a:r>
              <a:rPr lang="en-US" sz="2000" dirty="0"/>
              <a:t>Examples of localizer images include a CT of the chest, which starts at the lower neck and ends mid-abdomen.</a:t>
            </a:r>
          </a:p>
          <a:p>
            <a:r>
              <a:rPr lang="en-US" sz="2000" dirty="0"/>
              <a:t>When readily identifiable landmarks are unavailable, the operator must make an educated guess and, if possible, verify the accuracy with a cross-sectional slice.</a:t>
            </a:r>
          </a:p>
          <a:p>
            <a:r>
              <a:rPr lang="en-US" sz="2000" dirty="0"/>
              <a:t>For critical situations like intravenous contrast material timing, the technologist must ensure the area of interest is entirely included by obtaining additional slices.</a:t>
            </a:r>
          </a:p>
          <a:p>
            <a:endParaRPr lang="en-US" sz="2000" dirty="0"/>
          </a:p>
          <a:p>
            <a:r>
              <a:rPr lang="en-US" sz="2000" i="1" dirty="0">
                <a:solidFill>
                  <a:srgbClr val="FF0000"/>
                </a:solidFill>
              </a:rPr>
              <a:t>Q: How do localized scans help determine the optimal Display Field of View (DVOF) for a CT scan?</a:t>
            </a:r>
          </a:p>
          <a:p>
            <a:endParaRPr lang="en-US" sz="2000" dirty="0"/>
          </a:p>
          <a:p>
            <a:pPr indent="-287338" algn="just">
              <a:lnSpc>
                <a:spcPct val="150000"/>
              </a:lnSpc>
            </a:pPr>
            <a:endParaRPr lang="en-US" sz="2000" dirty="0"/>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sp>
        <p:nvSpPr>
          <p:cNvPr id="4" name="Slide Number Placeholder 3">
            <a:extLst>
              <a:ext uri="{FF2B5EF4-FFF2-40B4-BE49-F238E27FC236}">
                <a16:creationId xmlns:a16="http://schemas.microsoft.com/office/drawing/2014/main" id="{876ECD41-F7E0-4FC7-8BA1-F1F7059C9AF7}"/>
              </a:ext>
            </a:extLst>
          </p:cNvPr>
          <p:cNvSpPr>
            <a:spLocks noGrp="1"/>
          </p:cNvSpPr>
          <p:nvPr>
            <p:ph type="sldNum" sz="quarter" idx="12"/>
          </p:nvPr>
        </p:nvSpPr>
        <p:spPr/>
        <p:txBody>
          <a:bodyPr/>
          <a:lstStyle/>
          <a:p>
            <a:fld id="{A8E4F1CF-F213-459E-92F5-2910829C24EB}" type="slidenum">
              <a:rPr lang="en-US" smtClean="0"/>
              <a:t>6</a:t>
            </a:fld>
            <a:endParaRPr lang="en-US"/>
          </a:p>
        </p:txBody>
      </p:sp>
    </p:spTree>
    <p:extLst>
      <p:ext uri="{BB962C8B-B14F-4D97-AF65-F5344CB8AC3E}">
        <p14:creationId xmlns:p14="http://schemas.microsoft.com/office/powerpoint/2010/main" val="345830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r>
              <a:rPr lang="en-US" sz="2000" dirty="0"/>
              <a:t>Localizer images help select the optimal display field of view (DFOV) and image center, improving department efficiency if set correctly from the onset.</a:t>
            </a:r>
          </a:p>
          <a:p>
            <a:r>
              <a:rPr lang="en-US" sz="2000" dirty="0"/>
              <a:t>DFOV and image center are selected by placing and sizing lines over the localizer image, with the length of the lines demonstrating the DFOV and the center of the line indicating the image center.</a:t>
            </a:r>
          </a:p>
          <a:p>
            <a:r>
              <a:rPr lang="en-US" sz="2000" dirty="0"/>
              <a:t>Including a second localizer scan at 90° from the first can improve DFOV and image center selection.</a:t>
            </a:r>
          </a:p>
          <a:p>
            <a:r>
              <a:rPr lang="en-US" sz="2000" dirty="0"/>
              <a:t>After the study is complete, localizer scans are used to include a cross-referenced image with lines representing the location of each cross-sectional image.</a:t>
            </a: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sp>
        <p:nvSpPr>
          <p:cNvPr id="4" name="Slide Number Placeholder 3">
            <a:extLst>
              <a:ext uri="{FF2B5EF4-FFF2-40B4-BE49-F238E27FC236}">
                <a16:creationId xmlns:a16="http://schemas.microsoft.com/office/drawing/2014/main" id="{81FDB705-1BBC-4061-95E9-A15F81DE5019}"/>
              </a:ext>
            </a:extLst>
          </p:cNvPr>
          <p:cNvSpPr>
            <a:spLocks noGrp="1"/>
          </p:cNvSpPr>
          <p:nvPr>
            <p:ph type="sldNum" sz="quarter" idx="12"/>
          </p:nvPr>
        </p:nvSpPr>
        <p:spPr/>
        <p:txBody>
          <a:bodyPr/>
          <a:lstStyle/>
          <a:p>
            <a:fld id="{A8E4F1CF-F213-459E-92F5-2910829C24EB}" type="slidenum">
              <a:rPr lang="en-US" smtClean="0"/>
              <a:t>7</a:t>
            </a:fld>
            <a:endParaRPr lang="en-US"/>
          </a:p>
        </p:txBody>
      </p:sp>
    </p:spTree>
    <p:extLst>
      <p:ext uri="{BB962C8B-B14F-4D97-AF65-F5344CB8AC3E}">
        <p14:creationId xmlns:p14="http://schemas.microsoft.com/office/powerpoint/2010/main" val="130348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solidFill>
                  <a:srgbClr val="0070C0"/>
                </a:solidFill>
              </a:rPr>
              <a:t>The Single-Detector Row Systems</a:t>
            </a:r>
          </a:p>
          <a:p>
            <a:r>
              <a:rPr lang="en-US" sz="2000" dirty="0"/>
              <a:t>In the past, commercial CT scanners utilized single-detector row systems with many detector elements aligned in a single row.</a:t>
            </a:r>
          </a:p>
          <a:p>
            <a:r>
              <a:rPr lang="en-US" sz="2000" dirty="0"/>
              <a:t>Third-generation systems had around 700 detector elements in an arc, while fourth-generation systems had up to 4,800 detectors in a single row forming a complete ring.</a:t>
            </a:r>
          </a:p>
          <a:p>
            <a:r>
              <a:rPr lang="en-US" sz="2000" dirty="0"/>
              <a:t>Each detector element in single-detector row systems had a considerable width in the z direction (approximately 15 mm), and adjusting the collimator controlled the slice thickness by managing the exposed portion of the detector's width to incoming x-rays.</a:t>
            </a:r>
          </a:p>
          <a:p>
            <a:r>
              <a:rPr lang="en-US" sz="2000" dirty="0"/>
              <a:t>The width of the detectors set an upper limit on slice thickness, typically around 10 mm, to prevent excessive patient dose and scattered radiation.</a:t>
            </a:r>
          </a:p>
          <a:p>
            <a:r>
              <a:rPr lang="en-US" sz="2000" dirty="0"/>
              <a:t>The emitted radiation from the collimated x-ray source in these systems was commonly known as a fan beam.</a:t>
            </a: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sp>
        <p:nvSpPr>
          <p:cNvPr id="4" name="Slide Number Placeholder 3">
            <a:extLst>
              <a:ext uri="{FF2B5EF4-FFF2-40B4-BE49-F238E27FC236}">
                <a16:creationId xmlns:a16="http://schemas.microsoft.com/office/drawing/2014/main" id="{042F8437-24B6-443C-95D5-AE5B0D7BCA17}"/>
              </a:ext>
            </a:extLst>
          </p:cNvPr>
          <p:cNvSpPr>
            <a:spLocks noGrp="1"/>
          </p:cNvSpPr>
          <p:nvPr>
            <p:ph type="sldNum" sz="quarter" idx="12"/>
          </p:nvPr>
        </p:nvSpPr>
        <p:spPr/>
        <p:txBody>
          <a:bodyPr/>
          <a:lstStyle/>
          <a:p>
            <a:fld id="{A8E4F1CF-F213-459E-92F5-2910829C24EB}" type="slidenum">
              <a:rPr lang="en-US" smtClean="0"/>
              <a:t>8</a:t>
            </a:fld>
            <a:endParaRPr lang="en-US"/>
          </a:p>
        </p:txBody>
      </p:sp>
    </p:spTree>
    <p:extLst>
      <p:ext uri="{BB962C8B-B14F-4D97-AF65-F5344CB8AC3E}">
        <p14:creationId xmlns:p14="http://schemas.microsoft.com/office/powerpoint/2010/main" val="334828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B82-FAFA-4109-ACE0-2FB1DC6D265B}"/>
              </a:ext>
            </a:extLst>
          </p:cNvPr>
          <p:cNvSpPr>
            <a:spLocks noGrp="1"/>
          </p:cNvSpPr>
          <p:nvPr>
            <p:ph type="title"/>
          </p:nvPr>
        </p:nvSpPr>
        <p:spPr>
          <a:xfrm>
            <a:off x="2396837" y="-13855"/>
            <a:ext cx="9351817" cy="512620"/>
          </a:xfrm>
        </p:spPr>
        <p:txBody>
          <a:bodyPr>
            <a:noAutofit/>
          </a:bodyPr>
          <a:lstStyle/>
          <a:p>
            <a:pPr algn="ctr">
              <a:lnSpc>
                <a:spcPct val="150000"/>
              </a:lnSpc>
              <a:spcAft>
                <a:spcPts val="0"/>
              </a:spcAft>
            </a:pPr>
            <a:r>
              <a:rPr lang="en-US" sz="2400" b="1" dirty="0">
                <a:solidFill>
                  <a:srgbClr val="2F5496"/>
                </a:solidFill>
                <a:latin typeface="Rockwell" panose="02060603020205020403" pitchFamily="18" charset="0"/>
                <a:cs typeface="Times New Roman" panose="02020603050405020304" pitchFamily="18" charset="0"/>
              </a:rPr>
              <a:t>Methods of Data Acquisition.</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419528-E7C5-41CA-8DD8-A3ADD45BC5BF}"/>
              </a:ext>
            </a:extLst>
          </p:cNvPr>
          <p:cNvSpPr>
            <a:spLocks noGrp="1"/>
          </p:cNvSpPr>
          <p:nvPr>
            <p:ph idx="1"/>
          </p:nvPr>
        </p:nvSpPr>
        <p:spPr>
          <a:xfrm>
            <a:off x="1394086" y="498765"/>
            <a:ext cx="10354570" cy="6233900"/>
          </a:xfrm>
        </p:spPr>
        <p:txBody>
          <a:bodyPr>
            <a:normAutofit/>
          </a:bodyPr>
          <a:lstStyle/>
          <a:p>
            <a:pPr indent="-287338" algn="just">
              <a:lnSpc>
                <a:spcPct val="150000"/>
              </a:lnSpc>
            </a:pPr>
            <a:r>
              <a:rPr lang="en-US" sz="2000" dirty="0"/>
              <a:t>Single-detector row scanners have many detectors situated in an arc (third-generation) or a ring (fourth-generation).</a:t>
            </a:r>
          </a:p>
        </p:txBody>
      </p:sp>
      <p:sp>
        <p:nvSpPr>
          <p:cNvPr id="6" name="Rectangle 5">
            <a:extLst>
              <a:ext uri="{FF2B5EF4-FFF2-40B4-BE49-F238E27FC236}">
                <a16:creationId xmlns:a16="http://schemas.microsoft.com/office/drawing/2014/main" id="{DA5370E7-59F0-4374-B004-0D9269F5F3F6}"/>
              </a:ext>
            </a:extLst>
          </p:cNvPr>
          <p:cNvSpPr/>
          <p:nvPr/>
        </p:nvSpPr>
        <p:spPr>
          <a:xfrm>
            <a:off x="626935" y="749139"/>
            <a:ext cx="587271" cy="57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BMID_II</a:t>
            </a:r>
          </a:p>
        </p:txBody>
      </p:sp>
      <p:pic>
        <p:nvPicPr>
          <p:cNvPr id="5" name="Picture 4">
            <a:extLst>
              <a:ext uri="{FF2B5EF4-FFF2-40B4-BE49-F238E27FC236}">
                <a16:creationId xmlns:a16="http://schemas.microsoft.com/office/drawing/2014/main" id="{600EC201-C6B4-42D3-88C0-C49C316469F8}"/>
              </a:ext>
            </a:extLst>
          </p:cNvPr>
          <p:cNvPicPr/>
          <p:nvPr/>
        </p:nvPicPr>
        <p:blipFill>
          <a:blip r:embed="rId2">
            <a:extLst>
              <a:ext uri="{28A0092B-C50C-407E-A947-70E740481C1C}">
                <a14:useLocalDpi xmlns:a14="http://schemas.microsoft.com/office/drawing/2010/main" val="0"/>
              </a:ext>
            </a:extLst>
          </a:blip>
          <a:stretch>
            <a:fillRect/>
          </a:stretch>
        </p:blipFill>
        <p:spPr>
          <a:xfrm>
            <a:off x="2170221" y="1634982"/>
            <a:ext cx="9230654" cy="4967129"/>
          </a:xfrm>
          <a:prstGeom prst="rect">
            <a:avLst/>
          </a:prstGeom>
        </p:spPr>
      </p:pic>
      <p:sp>
        <p:nvSpPr>
          <p:cNvPr id="4" name="Slide Number Placeholder 3">
            <a:extLst>
              <a:ext uri="{FF2B5EF4-FFF2-40B4-BE49-F238E27FC236}">
                <a16:creationId xmlns:a16="http://schemas.microsoft.com/office/drawing/2014/main" id="{690A2777-C1CB-47A4-B434-BFD460C64B44}"/>
              </a:ext>
            </a:extLst>
          </p:cNvPr>
          <p:cNvSpPr>
            <a:spLocks noGrp="1"/>
          </p:cNvSpPr>
          <p:nvPr>
            <p:ph type="sldNum" sz="quarter" idx="12"/>
          </p:nvPr>
        </p:nvSpPr>
        <p:spPr/>
        <p:txBody>
          <a:bodyPr/>
          <a:lstStyle/>
          <a:p>
            <a:fld id="{A8E4F1CF-F213-459E-92F5-2910829C24EB}" type="slidenum">
              <a:rPr lang="en-US" smtClean="0"/>
              <a:t>9</a:t>
            </a:fld>
            <a:endParaRPr lang="en-US"/>
          </a:p>
        </p:txBody>
      </p:sp>
    </p:spTree>
    <p:extLst>
      <p:ext uri="{BB962C8B-B14F-4D97-AF65-F5344CB8AC3E}">
        <p14:creationId xmlns:p14="http://schemas.microsoft.com/office/powerpoint/2010/main" val="29921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2285</TotalTime>
  <Words>1775</Words>
  <Application>Microsoft Office PowerPoint</Application>
  <PresentationFormat>Widescreen</PresentationFormat>
  <Paragraphs>157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Euphemia</vt:lpstr>
      <vt:lpstr>Rockwell</vt:lpstr>
      <vt:lpstr>Theme1</vt:lpstr>
      <vt:lpstr>Al-Mustaqbal University. College of Engineering and Technologies. Biomedical Engineering Department.</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Methods of Data Acquisition.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MAHIR RAHMAN ABDUL-A AL-HAJAJ</cp:lastModifiedBy>
  <cp:revision>126</cp:revision>
  <dcterms:created xsi:type="dcterms:W3CDTF">2021-10-31T09:31:15Z</dcterms:created>
  <dcterms:modified xsi:type="dcterms:W3CDTF">2024-04-14T09:32:14Z</dcterms:modified>
</cp:coreProperties>
</file>