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50"/>
  </p:notesMasterIdLst>
  <p:sldIdLst>
    <p:sldId id="257" r:id="rId4"/>
    <p:sldId id="302" r:id="rId5"/>
    <p:sldId id="303" r:id="rId6"/>
    <p:sldId id="306" r:id="rId7"/>
    <p:sldId id="304" r:id="rId8"/>
    <p:sldId id="288" r:id="rId9"/>
    <p:sldId id="308" r:id="rId10"/>
    <p:sldId id="259" r:id="rId11"/>
    <p:sldId id="260" r:id="rId12"/>
    <p:sldId id="268" r:id="rId13"/>
    <p:sldId id="301" r:id="rId14"/>
    <p:sldId id="273" r:id="rId15"/>
    <p:sldId id="270" r:id="rId16"/>
    <p:sldId id="271" r:id="rId17"/>
    <p:sldId id="261" r:id="rId18"/>
    <p:sldId id="262" r:id="rId19"/>
    <p:sldId id="263" r:id="rId20"/>
    <p:sldId id="264" r:id="rId21"/>
    <p:sldId id="265" r:id="rId22"/>
    <p:sldId id="266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309" r:id="rId35"/>
    <p:sldId id="310" r:id="rId36"/>
    <p:sldId id="312" r:id="rId37"/>
    <p:sldId id="311" r:id="rId38"/>
    <p:sldId id="285" r:id="rId39"/>
    <p:sldId id="286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694A-80F9-4FB4-8352-9EA387C18FED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A3B22-B813-4814-A0B8-DDE55970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Helvetica" pitchFamily="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A4C7-70F1-4620-B77D-5F278D478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4A70-9290-4B0A-9C20-6EAE2E238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0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5B0F-73AA-46B2-ADF2-C033F2869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5AF90-0CA1-4988-B3ED-8E397A4D5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3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2D14-57E4-494D-84BC-5C45E5E028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3D91C-8FE4-455D-810A-D8B655DBB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7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93BA-2BF6-4831-B6C1-D25C07940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3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5E39-080F-420D-BE97-739952375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0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0EF42-3BBC-406B-9352-64F3452EC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8FA0-228F-47AF-88AE-8459B8229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0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717E-50CF-4776-A11A-6E69F90EF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60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5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34DC-0A09-4FE7-BCF0-7B8B1C972AE9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7C50-AEAD-4055-A156-997156F4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E61A6-521B-4154-A413-570F02230F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General, Organic, and Biological Chemistry: Structures of Life, </a:t>
            </a:r>
            <a:r>
              <a:rPr lang="en-US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5/e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Karen C. Timberlake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sz="1000" kern="0" dirty="0">
                <a:solidFill>
                  <a:srgbClr val="000000"/>
                </a:solidFill>
              </a:rPr>
              <a:t> 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176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42901" y="303215"/>
            <a:ext cx="578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dirty="0" smtClean="0"/>
              <a:t>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Semester,  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Lec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2354759"/>
            <a:ext cx="6165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C000"/>
                </a:solidFill>
                <a:latin typeface="Calibri" pitchFamily="34" charset="0"/>
              </a:rPr>
              <a:t>Alkanes and Cycloalkanes</a:t>
            </a:r>
            <a:endParaRPr lang="en-US" sz="44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10488" cy="102076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Representing Alkanes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914400"/>
            <a:ext cx="6572250" cy="53340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Line-angle formula</a:t>
            </a:r>
          </a:p>
          <a:p>
            <a:pPr lvl="2" eaLnBrk="1" hangingPunct="1"/>
            <a:r>
              <a:rPr lang="en-US" altLang="en-US" dirty="0" smtClean="0"/>
              <a:t>Each line represents a single bond.</a:t>
            </a:r>
          </a:p>
          <a:p>
            <a:pPr lvl="2" eaLnBrk="1" hangingPunct="1"/>
            <a:r>
              <a:rPr lang="en-US" altLang="en-US" dirty="0" smtClean="0"/>
              <a:t>Each line ending represents a CH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group.</a:t>
            </a:r>
          </a:p>
          <a:p>
            <a:pPr lvl="2" eaLnBrk="1" hangingPunct="1"/>
            <a:r>
              <a:rPr lang="en-US" altLang="en-US" dirty="0" smtClean="0"/>
              <a:t>Each vertex (angle) represents a carbon atom.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63878"/>
            <a:ext cx="62293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17534" r="43808" b="16076"/>
          <a:stretch/>
        </p:blipFill>
        <p:spPr bwMode="auto">
          <a:xfrm>
            <a:off x="0" y="556259"/>
            <a:ext cx="4884420" cy="5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0131" r="16468" b="41350"/>
          <a:stretch/>
        </p:blipFill>
        <p:spPr bwMode="auto">
          <a:xfrm>
            <a:off x="5105400" y="1524000"/>
            <a:ext cx="3748453" cy="10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604522" cy="1020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Alkanes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1257300" y="685800"/>
            <a:ext cx="6572250" cy="5334000"/>
          </a:xfrm>
        </p:spPr>
        <p:txBody>
          <a:bodyPr/>
          <a:lstStyle/>
          <a:p>
            <a:pPr eaLnBrk="1" hangingPunct="1"/>
            <a:r>
              <a:rPr lang="en-US" altLang="en-US" sz="2800" noProof="1" smtClean="0"/>
              <a:t>Alkanes have the general formula </a:t>
            </a:r>
            <a:r>
              <a:rPr lang="en-US" altLang="en-US" sz="2800" noProof="1" smtClean="0">
                <a:solidFill>
                  <a:srgbClr val="1184AD"/>
                </a:solidFill>
              </a:rPr>
              <a:t>C</a:t>
            </a:r>
            <a:r>
              <a:rPr lang="en-US" altLang="en-US" sz="2800" baseline="-25000" noProof="1" smtClean="0">
                <a:solidFill>
                  <a:srgbClr val="1184AD"/>
                </a:solidFill>
              </a:rPr>
              <a:t>n</a:t>
            </a:r>
            <a:r>
              <a:rPr lang="en-US" altLang="en-US" sz="2800" noProof="1" smtClean="0">
                <a:solidFill>
                  <a:srgbClr val="1184AD"/>
                </a:solidFill>
              </a:rPr>
              <a:t>H</a:t>
            </a:r>
            <a:r>
              <a:rPr lang="en-US" altLang="en-US" sz="2800" baseline="-25000" noProof="1" smtClean="0">
                <a:solidFill>
                  <a:srgbClr val="1184AD"/>
                </a:solidFill>
              </a:rPr>
              <a:t>2n+2</a:t>
            </a:r>
          </a:p>
          <a:p>
            <a:pPr lvl="1" eaLnBrk="1" hangingPunct="1"/>
            <a:r>
              <a:rPr lang="en-US" altLang="en-US" noProof="1" smtClean="0"/>
              <a:t>Names of unbranched alkanes with 1 to 20 carbon atoms.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9988"/>
            <a:ext cx="451485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9" y="3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mtClean="0"/>
              <a:t>Constitutional Isomers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219200"/>
            <a:ext cx="657225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Constitutional isomers: </a:t>
            </a:r>
            <a:r>
              <a:rPr lang="en-US" sz="2800" dirty="0" smtClean="0"/>
              <a:t>Compounds with the same molecular formula but a different connectivity of their atoms.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There are two constitutional isomers with molecular formula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352800"/>
            <a:ext cx="421614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219200"/>
            <a:ext cx="6572250" cy="53340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400" dirty="0" smtClean="0"/>
              <a:t>The potential for constitutional isomerism is enormous.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24088"/>
            <a:ext cx="37147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537799" y="3079751"/>
            <a:ext cx="1911742" cy="92333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184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" charset="0"/>
                <a:cs typeface="MS PGothic" panose="020B0600070205080204" pitchFamily="34" charset="-128"/>
              </a:rPr>
              <a:t>World population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184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" charset="0"/>
                <a:cs typeface="MS PGothic" panose="020B0600070205080204" pitchFamily="34" charset="-128"/>
              </a:rPr>
              <a:t>is about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184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" charset="0"/>
                <a:cs typeface="MS PGothic" panose="020B0600070205080204" pitchFamily="34" charset="-128"/>
              </a:rPr>
              <a:t>6,000,000,000</a:t>
            </a:r>
          </a:p>
        </p:txBody>
      </p:sp>
    </p:spTree>
    <p:extLst>
      <p:ext uri="{BB962C8B-B14F-4D97-AF65-F5344CB8AC3E}">
        <p14:creationId xmlns:p14="http://schemas.microsoft.com/office/powerpoint/2010/main" val="27396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1071565"/>
            <a:ext cx="8610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In propane and higher molecular weight alkanes, the carbon skeleton can be drawn in a variety of ways and still represent the same molecule. 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pic>
        <p:nvPicPr>
          <p:cNvPr id="5123" name="Picture 5" descr="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2"/>
            <a:ext cx="45720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746126" y="55260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81001" y="5610226"/>
            <a:ext cx="6626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In a Lewis structure, the bends in a carbon chain don’t matter.</a:t>
            </a:r>
          </a:p>
        </p:txBody>
      </p:sp>
    </p:spTree>
    <p:extLst>
      <p:ext uri="{BB962C8B-B14F-4D97-AF65-F5344CB8AC3E}">
        <p14:creationId xmlns:p14="http://schemas.microsoft.com/office/powerpoint/2010/main" val="360054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984252"/>
            <a:ext cx="861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	There are two different ways to arrange four carbons, giving two compounds with molecular formula C</a:t>
            </a:r>
            <a:r>
              <a:rPr lang="en-US" sz="2100" baseline="-25000">
                <a:latin typeface="Calibri" pitchFamily="34" charset="0"/>
              </a:rPr>
              <a:t>4</a:t>
            </a:r>
            <a:r>
              <a:rPr lang="en-US" sz="2100">
                <a:latin typeface="Calibri" pitchFamily="34" charset="0"/>
              </a:rPr>
              <a:t>H</a:t>
            </a:r>
            <a:r>
              <a:rPr lang="en-US" sz="2100" baseline="-25000">
                <a:latin typeface="Calibri" pitchFamily="34" charset="0"/>
              </a:rPr>
              <a:t>10.</a:t>
            </a:r>
          </a:p>
        </p:txBody>
      </p:sp>
      <p:pic>
        <p:nvPicPr>
          <p:cNvPr id="6147" name="Picture 6" descr="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2"/>
            <a:ext cx="8153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93726" y="5040314"/>
            <a:ext cx="8321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Butane and isobutane are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constitutional isomers</a:t>
            </a:r>
            <a:r>
              <a:rPr lang="en-US" sz="2000">
                <a:latin typeface="Calibri" pitchFamily="34" charset="0"/>
              </a:rPr>
              <a:t> (different compounds with the same molecular formula. )</a:t>
            </a:r>
          </a:p>
          <a:p>
            <a:pPr eaLnBrk="1" hangingPunct="1"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Constitutional isomers</a:t>
            </a:r>
            <a:r>
              <a:rPr lang="en-US" sz="2000">
                <a:latin typeface="Calibri" pitchFamily="34" charset="0"/>
              </a:rPr>
              <a:t> differ in the way the atoms are connected to each other.</a:t>
            </a:r>
          </a:p>
          <a:p>
            <a:pPr eaLnBrk="1" hangingPunct="1"/>
            <a:endParaRPr lang="en-US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	Carbon atoms in alkanes and other organic compounds are classified by the number of other carbons directly bonded to them. </a:t>
            </a:r>
          </a:p>
        </p:txBody>
      </p:sp>
      <p:pic>
        <p:nvPicPr>
          <p:cNvPr id="7171" name="Picture 6" descr="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8392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76201"/>
            <a:ext cx="7311628" cy="9143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smtClean="0"/>
              <a:t>Classification of Carbons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5438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	Hydrogen atoms are classified as primary (1</a:t>
            </a:r>
            <a:r>
              <a:rPr lang="en-US" sz="2100" baseline="30000">
                <a:latin typeface="Calibri" pitchFamily="34" charset="0"/>
              </a:rPr>
              <a:t>0</a:t>
            </a:r>
            <a:r>
              <a:rPr lang="en-US" sz="2100">
                <a:latin typeface="Calibri" pitchFamily="34" charset="0"/>
              </a:rPr>
              <a:t>), secondary (2</a:t>
            </a:r>
            <a:r>
              <a:rPr lang="en-US" sz="2100" baseline="30000">
                <a:latin typeface="Calibri" pitchFamily="34" charset="0"/>
              </a:rPr>
              <a:t>0</a:t>
            </a:r>
            <a:r>
              <a:rPr lang="en-US" sz="2100">
                <a:latin typeface="Calibri" pitchFamily="34" charset="0"/>
              </a:rPr>
              <a:t>), or tertiary (3</a:t>
            </a:r>
            <a:r>
              <a:rPr lang="en-US" sz="2100" baseline="30000">
                <a:latin typeface="Calibri" pitchFamily="34" charset="0"/>
              </a:rPr>
              <a:t>0</a:t>
            </a:r>
            <a:r>
              <a:rPr lang="en-US" sz="2100">
                <a:latin typeface="Calibri" pitchFamily="34" charset="0"/>
              </a:rPr>
              <a:t>) depending on the type of carbon atom to which they are bonded. </a:t>
            </a:r>
          </a:p>
        </p:txBody>
      </p:sp>
      <p:pic>
        <p:nvPicPr>
          <p:cNvPr id="8195" name="Picture 5" descr="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610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371601"/>
            <a:ext cx="8610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The maximum number of possible constitutional isomers increases dramatically as the number of carbon atoms in the alkane increases.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75 possible isomers for 10 carbons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366,319 possible isomers for 20 carbons.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The suffix “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ane</a:t>
            </a:r>
            <a:r>
              <a:rPr lang="en-US">
                <a:latin typeface="Calibri" pitchFamily="34" charset="0"/>
              </a:rPr>
              <a:t>” identifies a molecule as an alkane.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By increasing the number of carbons in an alkane by a CH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group (“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methylene</a:t>
            </a:r>
            <a:r>
              <a:rPr lang="en-US">
                <a:latin typeface="Calibri" pitchFamily="34" charset="0"/>
              </a:rPr>
              <a:t>”) , one obtains a “homologous series” of alkanes. </a:t>
            </a:r>
          </a:p>
        </p:txBody>
      </p:sp>
    </p:spTree>
    <p:extLst>
      <p:ext uri="{BB962C8B-B14F-4D97-AF65-F5344CB8AC3E}">
        <p14:creationId xmlns:p14="http://schemas.microsoft.com/office/powerpoint/2010/main" val="8364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4" t="16516" r="13863" b="10984"/>
          <a:stretch/>
        </p:blipFill>
        <p:spPr bwMode="auto">
          <a:xfrm>
            <a:off x="609600" y="358139"/>
            <a:ext cx="7970520" cy="596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/>
          <a:stretch>
            <a:fillRect/>
          </a:stretch>
        </p:blipFill>
        <p:spPr bwMode="auto">
          <a:xfrm>
            <a:off x="304800" y="990602"/>
            <a:ext cx="8610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45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Calibri" pitchFamily="34" charset="0"/>
              </a:rPr>
              <a:t>Nomenclature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5344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The name of every organic molecule has 3 parts: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Calibri" pitchFamily="34" charset="0"/>
              </a:rPr>
              <a:t>The parent name indicates the number of carbons in the longest continuous chain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The suffix indicates what functional group is present</a:t>
            </a:r>
            <a:endParaRPr lang="en-US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660066"/>
                </a:solidFill>
                <a:latin typeface="Calibri" pitchFamily="34" charset="0"/>
              </a:rPr>
              <a:t>The prefix tells us the identity, location, and number of substituents attached to the carbon chain</a:t>
            </a:r>
            <a:endParaRPr lang="en-US">
              <a:latin typeface="Calibri" pitchFamily="34" charset="0"/>
            </a:endParaRPr>
          </a:p>
        </p:txBody>
      </p:sp>
      <p:pic>
        <p:nvPicPr>
          <p:cNvPr id="12292" name="Picture 6" descr="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41379" r="14583"/>
          <a:stretch>
            <a:fillRect/>
          </a:stretch>
        </p:blipFill>
        <p:spPr bwMode="auto">
          <a:xfrm>
            <a:off x="1066800" y="3962400"/>
            <a:ext cx="69342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181600" y="5334000"/>
            <a:ext cx="2819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143000" y="5410200"/>
            <a:ext cx="2133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534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73138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Carbon substituents bonded to a long carbon chain are called alkyl groups.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An alkyl group is formed by removing one H atom from an alkane.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To name an alkyl group, change the </a:t>
            </a:r>
            <a:r>
              <a:rPr lang="en-US" i="1">
                <a:latin typeface="Calibri" pitchFamily="34" charset="0"/>
              </a:rPr>
              <a:t>–ane</a:t>
            </a:r>
            <a:r>
              <a:rPr lang="en-US">
                <a:latin typeface="Calibri" pitchFamily="34" charset="0"/>
              </a:rPr>
              <a:t> ending of the parent alkane to </a:t>
            </a:r>
            <a:r>
              <a:rPr lang="en-US" i="1">
                <a:latin typeface="Calibri" pitchFamily="34" charset="0"/>
              </a:rPr>
              <a:t>–</a:t>
            </a:r>
            <a:r>
              <a:rPr lang="en-US" i="1">
                <a:solidFill>
                  <a:srgbClr val="008000"/>
                </a:solidFill>
                <a:latin typeface="Calibri" pitchFamily="34" charset="0"/>
              </a:rPr>
              <a:t>yl</a:t>
            </a:r>
            <a:r>
              <a:rPr lang="en-US">
                <a:latin typeface="Calibri" pitchFamily="34" charset="0"/>
              </a:rPr>
              <a:t>.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meth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ane</a:t>
            </a:r>
            <a:r>
              <a:rPr lang="en-US">
                <a:latin typeface="Calibri" pitchFamily="34" charset="0"/>
              </a:rPr>
              <a:t> (CH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) becomes meth</a:t>
            </a:r>
            <a:r>
              <a:rPr lang="en-US">
                <a:solidFill>
                  <a:srgbClr val="008000"/>
                </a:solidFill>
                <a:latin typeface="Calibri" pitchFamily="34" charset="0"/>
              </a:rPr>
              <a:t>yl</a:t>
            </a:r>
            <a:r>
              <a:rPr lang="en-US">
                <a:latin typeface="Calibri" pitchFamily="34" charset="0"/>
              </a:rPr>
              <a:t> (CH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-)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eth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ane</a:t>
            </a:r>
            <a:r>
              <a:rPr lang="en-US">
                <a:latin typeface="Calibri" pitchFamily="34" charset="0"/>
              </a:rPr>
              <a:t> (CH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CH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) becomes eth</a:t>
            </a:r>
            <a:r>
              <a:rPr lang="en-US">
                <a:solidFill>
                  <a:srgbClr val="008000"/>
                </a:solidFill>
                <a:latin typeface="Calibri" pitchFamily="34" charset="0"/>
              </a:rPr>
              <a:t>yl</a:t>
            </a:r>
            <a:r>
              <a:rPr lang="en-US">
                <a:latin typeface="Calibri" pitchFamily="34" charset="0"/>
              </a:rPr>
              <a:t> (CH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CH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-).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52400" y="762000"/>
            <a:ext cx="845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Calibri" pitchFamily="34" charset="0"/>
              </a:rPr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16965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534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Naming three- or four-carbon alkyl groups is more complicated because the parent hydrocarbons have more than one type of hydrogen atom. </a:t>
            </a:r>
          </a:p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Propane has both 1</a:t>
            </a:r>
            <a:r>
              <a:rPr lang="en-US" sz="2200" baseline="30000">
                <a:latin typeface="Calibri" pitchFamily="34" charset="0"/>
              </a:rPr>
              <a:t>0</a:t>
            </a:r>
            <a:r>
              <a:rPr lang="en-US" sz="2200">
                <a:latin typeface="Calibri" pitchFamily="34" charset="0"/>
              </a:rPr>
              <a:t> and 2</a:t>
            </a:r>
            <a:r>
              <a:rPr lang="en-US" sz="2200" baseline="30000">
                <a:latin typeface="Calibri" pitchFamily="34" charset="0"/>
              </a:rPr>
              <a:t>0</a:t>
            </a:r>
            <a:r>
              <a:rPr lang="en-US" sz="2200">
                <a:latin typeface="Calibri" pitchFamily="34" charset="0"/>
              </a:rPr>
              <a:t> H atoms, and removal of each of these H atoms forms a different alkyl group with a different name.</a:t>
            </a:r>
          </a:p>
        </p:txBody>
      </p:sp>
      <p:pic>
        <p:nvPicPr>
          <p:cNvPr id="14339" name="Picture 5" descr="00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705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53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1. Find the parent carbon chain and add the suffix.</a:t>
            </a:r>
          </a:p>
        </p:txBody>
      </p:sp>
      <p:pic>
        <p:nvPicPr>
          <p:cNvPr id="15363" name="Picture 8" descr="00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04800" y="3916363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It does not matter if the chain is straight or it bends.</a:t>
            </a:r>
          </a:p>
        </p:txBody>
      </p:sp>
      <p:pic>
        <p:nvPicPr>
          <p:cNvPr id="15365" name="Picture 10" descr="00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6705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143000" y="304800"/>
            <a:ext cx="708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>
                <a:latin typeface="Calibri" pitchFamily="34" charset="0"/>
              </a:rPr>
              <a:t>Rules for Naming Alkanes</a:t>
            </a:r>
          </a:p>
        </p:txBody>
      </p:sp>
    </p:spTree>
    <p:extLst>
      <p:ext uri="{BB962C8B-B14F-4D97-AF65-F5344CB8AC3E}">
        <p14:creationId xmlns:p14="http://schemas.microsoft.com/office/powerpoint/2010/main" val="35789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If there are two chains of equal length, pick the chain with greater number of substituents. </a:t>
            </a:r>
          </a:p>
        </p:txBody>
      </p:sp>
      <p:pic>
        <p:nvPicPr>
          <p:cNvPr id="16387" name="Picture 8" descr="0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4582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13"/>
          <p:cNvSpPr>
            <a:spLocks noChangeArrowheads="1"/>
          </p:cNvSpPr>
          <p:nvPr/>
        </p:nvSpPr>
        <p:spPr bwMode="auto">
          <a:xfrm>
            <a:off x="4876800" y="49530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gradFill rotWithShape="1">
            <a:gsLst>
              <a:gs pos="0">
                <a:srgbClr val="FFFF66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381000" y="49530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gradFill rotWithShape="1">
            <a:gsLst>
              <a:gs pos="0">
                <a:srgbClr val="FFFF66"/>
              </a:gs>
              <a:gs pos="100000">
                <a:srgbClr val="FF00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2. Number the atoms in the carbon chain to give the </a:t>
            </a:r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first substituent the lowest number</a:t>
            </a:r>
            <a:r>
              <a:rPr lang="en-US" sz="2200">
                <a:latin typeface="Calibri" pitchFamily="34" charset="0"/>
              </a:rPr>
              <a:t>.</a:t>
            </a:r>
          </a:p>
        </p:txBody>
      </p:sp>
      <p:pic>
        <p:nvPicPr>
          <p:cNvPr id="17411" name="Picture 8" descr="0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5532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53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If the first substituent is the same distance from both ends, number the chain to give the second substituent the lower number.</a:t>
            </a:r>
          </a:p>
        </p:txBody>
      </p:sp>
      <p:pic>
        <p:nvPicPr>
          <p:cNvPr id="18435" name="Picture 6" descr="00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0772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53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When numbering a carbon chain results in the same numbers from either end of the chain, assign the lower number alphabetically to the first substituent.</a:t>
            </a:r>
          </a:p>
        </p:txBody>
      </p:sp>
      <p:pic>
        <p:nvPicPr>
          <p:cNvPr id="19459" name="Picture 6" descr="00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20950"/>
            <a:ext cx="65532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53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3. Name and number the substituents.</a:t>
            </a:r>
          </a:p>
        </p:txBody>
      </p:sp>
      <p:pic>
        <p:nvPicPr>
          <p:cNvPr id="20483" name="Picture 6" descr="001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16438"/>
            <a:ext cx="78486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534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2200">
                <a:latin typeface="Calibri" pitchFamily="34" charset="0"/>
              </a:rPr>
              <a:t>Name the substituents as alkyl groups.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2200">
                <a:latin typeface="Calibri" pitchFamily="34" charset="0"/>
              </a:rPr>
              <a:t>Every carbon belongs to either the longest chain or a substituent, not both.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2200">
                <a:latin typeface="Calibri" pitchFamily="34" charset="0"/>
              </a:rPr>
              <a:t>Each substituent needs its own number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2200">
                <a:latin typeface="Calibri" pitchFamily="34" charset="0"/>
              </a:rPr>
              <a:t>If two or more identical substituents are bonded to the longest chain, use prefixes to indicate how many: di- for two groups, tri- for three groups, tetra- for four groups, and so forth. </a:t>
            </a:r>
          </a:p>
        </p:txBody>
      </p:sp>
    </p:spTree>
    <p:extLst>
      <p:ext uri="{BB962C8B-B14F-4D97-AF65-F5344CB8AC3E}">
        <p14:creationId xmlns:p14="http://schemas.microsoft.com/office/powerpoint/2010/main" val="34792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t="16427" r="12405" b="50517"/>
          <a:stretch/>
        </p:blipFill>
        <p:spPr bwMode="auto">
          <a:xfrm>
            <a:off x="381000" y="304800"/>
            <a:ext cx="839724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381000"/>
            <a:ext cx="8839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4. Combine substituent names and numbers + parent and suffix.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8534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Precede the name of the parent by the names of the substituents.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Alphabetize the names of the substituents, 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ignoring all prefixes except iso</a:t>
            </a:r>
            <a:r>
              <a:rPr lang="en-US" sz="2000">
                <a:latin typeface="Calibri" pitchFamily="34" charset="0"/>
              </a:rPr>
              <a:t>, as in isopropyl and isobutyl.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Precede the name of each substituent by the number that indicates its location.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8000"/>
                </a:solidFill>
                <a:latin typeface="Calibri" pitchFamily="34" charset="0"/>
              </a:rPr>
              <a:t>Separate numbers by commas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solidFill>
                  <a:srgbClr val="9900CC"/>
                </a:solidFill>
                <a:latin typeface="Calibri" pitchFamily="34" charset="0"/>
              </a:rPr>
              <a:t>separate numbers from letters by hyphens</a:t>
            </a:r>
            <a:r>
              <a:rPr lang="en-US" sz="2000">
                <a:latin typeface="Calibri" pitchFamily="34" charset="0"/>
              </a:rPr>
              <a:t>.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The name of an alkane is a single word, with no spaces after hyphens and commas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pic>
        <p:nvPicPr>
          <p:cNvPr id="21508" name="Picture 7" descr="00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077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b="1" smtClean="0"/>
              <a:t>Branched Alkyl Groups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71600" y="990600"/>
          <a:ext cx="6400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S ChemDraw Drawing" r:id="rId3" imgW="4062984" imgH="2580132" progId="ChemDraw.Document.6.0">
                  <p:embed/>
                </p:oleObj>
              </mc:Choice>
              <mc:Fallback>
                <p:oleObj name="CS ChemDraw Drawing" r:id="rId3" imgW="4062984" imgH="25801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64008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65125" y="5867400"/>
            <a:ext cx="839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000000"/>
                </a:solidFill>
              </a:rPr>
              <a:t>Can Name as Simple Alkane w/ “yl” Ending Replacing “ane”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t="13001" r="14749" b="6351"/>
          <a:stretch/>
        </p:blipFill>
        <p:spPr bwMode="auto">
          <a:xfrm>
            <a:off x="762000" y="152400"/>
            <a:ext cx="7528560" cy="663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1" t="9112" r="15947" b="49221"/>
          <a:stretch/>
        </p:blipFill>
        <p:spPr bwMode="auto">
          <a:xfrm>
            <a:off x="990600" y="685799"/>
            <a:ext cx="7086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t="25775" r="24019" b="14873"/>
          <a:stretch/>
        </p:blipFill>
        <p:spPr bwMode="auto">
          <a:xfrm>
            <a:off x="617220" y="525779"/>
            <a:ext cx="7757160" cy="48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0096" r="33497" b="15737"/>
          <a:stretch/>
        </p:blipFill>
        <p:spPr bwMode="auto">
          <a:xfrm>
            <a:off x="1402080" y="220980"/>
            <a:ext cx="5585460" cy="610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17955" r="6840" b="15607"/>
          <a:stretch/>
        </p:blipFill>
        <p:spPr bwMode="auto">
          <a:xfrm>
            <a:off x="76200" y="685800"/>
            <a:ext cx="8992333" cy="49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3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3" t="18757" r="7871" b="19158"/>
          <a:stretch/>
        </p:blipFill>
        <p:spPr bwMode="auto">
          <a:xfrm>
            <a:off x="76200" y="990600"/>
            <a:ext cx="8915400" cy="45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960" y="1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mtClean="0"/>
              <a:t>Cycloalkanes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219200"/>
            <a:ext cx="6343650" cy="5334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General formula </a:t>
            </a:r>
            <a:r>
              <a:rPr lang="en-US" altLang="zh-CN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zh-CN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zh-CN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zh-CN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 </a:t>
            </a:r>
            <a:endParaRPr lang="en-US" altLang="zh-CN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Five- and six-membered rings are the most common.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Structure and nomenclature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To name, prefix the name of the corresponding open-chain alkane with </a:t>
            </a:r>
            <a:r>
              <a:rPr lang="en-US" altLang="zh-CN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cyclo-</a:t>
            </a:r>
            <a:r>
              <a:rPr lang="en-US" altLang="zh-CN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zh-CN" smtClean="0"/>
              <a:t> and name each substituent on the ring.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If there is only one substituent, no need to give it a number.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If there are two substituents, number from the substituent of lower alphabetical order.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CN" smtClean="0"/>
              <a:t>If there are three or more substituents, number to give them the lowest set of numbers, and then list substituents in alphabetical order.</a:t>
            </a:r>
          </a:p>
        </p:txBody>
      </p:sp>
    </p:spTree>
    <p:extLst>
      <p:ext uri="{BB962C8B-B14F-4D97-AF65-F5344CB8AC3E}">
        <p14:creationId xmlns:p14="http://schemas.microsoft.com/office/powerpoint/2010/main" val="9933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9" y="55563"/>
            <a:ext cx="7546181" cy="10874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Cycloalkanes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1257300" y="1219200"/>
            <a:ext cx="6572250" cy="5334000"/>
          </a:xfrm>
        </p:spPr>
        <p:txBody>
          <a:bodyPr/>
          <a:lstStyle/>
          <a:p>
            <a:pPr eaLnBrk="1" hangingPunct="1"/>
            <a:r>
              <a:rPr lang="en-US" altLang="en-US" sz="2400" noProof="1" smtClean="0"/>
              <a:t>Commonly written as line-angle formulas</a:t>
            </a:r>
          </a:p>
          <a:p>
            <a:pPr lvl="1" eaLnBrk="1" hangingPunct="1"/>
            <a:r>
              <a:rPr lang="en-US" altLang="en-US" noProof="1" smtClean="0"/>
              <a:t>examples: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48577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13444" r="10640" b="18556"/>
          <a:stretch/>
        </p:blipFill>
        <p:spPr bwMode="auto">
          <a:xfrm>
            <a:off x="152400" y="304800"/>
            <a:ext cx="8917757" cy="55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4" y="47626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mtClean="0"/>
              <a:t>A General 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219200"/>
            <a:ext cx="657225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prefix-infix-suffix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Prefix</a:t>
            </a:r>
            <a:r>
              <a:rPr lang="en-US" dirty="0" smtClean="0"/>
              <a:t> tells </a:t>
            </a:r>
            <a:r>
              <a:rPr lang="en-US" dirty="0" smtClean="0">
                <a:solidFill>
                  <a:srgbClr val="FF0000"/>
                </a:solidFill>
              </a:rPr>
              <a:t>what and where are the substituents</a:t>
            </a:r>
            <a:r>
              <a:rPr lang="en-US" dirty="0" smtClean="0"/>
              <a:t>.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Infix</a:t>
            </a:r>
            <a:r>
              <a:rPr lang="en-US" dirty="0" smtClean="0"/>
              <a:t> tells the nature of the carbon-carbon bonds.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Suffix</a:t>
            </a:r>
            <a:r>
              <a:rPr lang="en-US" dirty="0" smtClean="0"/>
              <a:t> tells the class of compound.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1"/>
            <a:ext cx="362664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143250"/>
            <a:ext cx="3292079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97" y="793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smtClean="0"/>
              <a:t>A general system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219200"/>
            <a:ext cx="6572250" cy="53340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</a:t>
            </a:r>
            <a:r>
              <a:rPr lang="en-US" sz="2400" dirty="0" smtClean="0"/>
              <a:t>prop-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400" dirty="0" smtClean="0"/>
              <a:t> = propene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eth-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</a:t>
            </a:r>
            <a:r>
              <a:rPr lang="en-US" sz="2400" dirty="0" smtClean="0"/>
              <a:t> = ethanol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but-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sz="2400" dirty="0" smtClean="0"/>
              <a:t> = butanone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but-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</a:t>
            </a:r>
            <a:r>
              <a:rPr lang="en-US" sz="2400" dirty="0" smtClean="0"/>
              <a:t> = butanal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pent-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oic acid</a:t>
            </a:r>
            <a:r>
              <a:rPr lang="en-US" sz="2400" dirty="0" smtClean="0"/>
              <a:t> = pentanoic acid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cyclohex-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</a:t>
            </a:r>
            <a:r>
              <a:rPr lang="en-US" sz="2400" dirty="0" smtClean="0"/>
              <a:t> = cyclohexanol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eth-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400" dirty="0" smtClean="0"/>
              <a:t> = ethyne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eth-</a:t>
            </a:r>
            <a:r>
              <a:rPr lang="en-US" sz="2400" dirty="0" smtClean="0">
                <a:solidFill>
                  <a:srgbClr val="5C79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amine</a:t>
            </a:r>
            <a:r>
              <a:rPr lang="en-US" sz="2400" dirty="0" smtClean="0"/>
              <a:t> = ethanamine</a:t>
            </a:r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08100"/>
            <a:ext cx="1309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64" y="4061460"/>
            <a:ext cx="857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442460"/>
            <a:ext cx="1314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76400"/>
            <a:ext cx="1314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10858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716214"/>
            <a:ext cx="1543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74850"/>
            <a:ext cx="800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Cycloalkanes are named by using similar rules, but the prefix cyclo- immediately precedes the name of the parent.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04800" y="4297363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1. Find the parent cycloalkane.</a:t>
            </a:r>
          </a:p>
        </p:txBody>
      </p:sp>
      <p:pic>
        <p:nvPicPr>
          <p:cNvPr id="22532" name="Picture 8" descr="00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4250"/>
            <a:ext cx="6781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00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3962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2. Name and number the substituents. </a:t>
            </a:r>
            <a:r>
              <a:rPr lang="en-US" sz="2200">
                <a:solidFill>
                  <a:srgbClr val="FF0000"/>
                </a:solidFill>
                <a:latin typeface="Calibri" pitchFamily="34" charset="0"/>
              </a:rPr>
              <a:t>No number is needed to indicate the location of a single substituent</a:t>
            </a:r>
            <a:r>
              <a:rPr lang="en-US" sz="2200">
                <a:latin typeface="Calibri" pitchFamily="34" charset="0"/>
              </a:rPr>
              <a:t>.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853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For rings with more than one substituent, begin numbering at one substituent and proceed around the ring to give the </a:t>
            </a:r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second substituent the lowest number</a:t>
            </a:r>
            <a:r>
              <a:rPr lang="en-US" sz="2200">
                <a:latin typeface="Calibri" pitchFamily="34" charset="0"/>
              </a:rPr>
              <a:t>.</a:t>
            </a:r>
          </a:p>
        </p:txBody>
      </p:sp>
      <p:pic>
        <p:nvPicPr>
          <p:cNvPr id="23556" name="Picture 8" descr="001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648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001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6172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latin typeface="Calibri" pitchFamily="34" charset="0"/>
              </a:rPr>
              <a:t>With two different substituents, number the ring to assign the lower number to the substituents alphabetically.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04800" y="5121275"/>
            <a:ext cx="8534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In the case of an alkane composed of both a ring and a long chain. If the number of carbons in the ring is greater than or equal to the number of carbons in the longest chain, the compound is named as a cycloalkane.</a:t>
            </a:r>
          </a:p>
        </p:txBody>
      </p:sp>
      <p:pic>
        <p:nvPicPr>
          <p:cNvPr id="24580" name="Picture 8" descr="00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0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6178" r="3604"/>
          <a:stretch>
            <a:fillRect/>
          </a:stretch>
        </p:blipFill>
        <p:spPr bwMode="auto">
          <a:xfrm>
            <a:off x="381000" y="1219200"/>
            <a:ext cx="84582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0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6703" r="4688" b="2794"/>
          <a:stretch>
            <a:fillRect/>
          </a:stretch>
        </p:blipFill>
        <p:spPr bwMode="auto">
          <a:xfrm>
            <a:off x="1066800" y="990600"/>
            <a:ext cx="6934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16207" r="11938" b="12034"/>
          <a:stretch/>
        </p:blipFill>
        <p:spPr bwMode="auto">
          <a:xfrm>
            <a:off x="457200" y="419099"/>
            <a:ext cx="8343900" cy="590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17383" r="10126" b="25916"/>
          <a:stretch/>
        </p:blipFill>
        <p:spPr bwMode="auto">
          <a:xfrm>
            <a:off x="304800" y="461583"/>
            <a:ext cx="8686800" cy="43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Physical properties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2" y="1327475"/>
            <a:ext cx="8777087" cy="4770537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  <a:defRPr/>
            </a:pPr>
            <a:r>
              <a:rPr lang="en-US" sz="2000" dirty="0">
                <a:cs typeface="ＭＳ Ｐゴシック" charset="0"/>
              </a:rPr>
              <a:t>Alkanes are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>
                <a:cs typeface="ＭＳ Ｐゴシック" charset="0"/>
              </a:rPr>
              <a:t>nonpolar.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>
                <a:cs typeface="ＭＳ Ｐゴシック" charset="0"/>
              </a:rPr>
              <a:t>insoluble in water.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>
                <a:cs typeface="ＭＳ Ｐゴシック" charset="0"/>
              </a:rPr>
              <a:t>less dense than water.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>
                <a:cs typeface="ＭＳ Ｐゴシック" charset="0"/>
              </a:rPr>
              <a:t>flammable in air.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000" dirty="0">
                <a:cs typeface="ＭＳ Ｐゴシック" charset="0"/>
              </a:rPr>
              <a:t>found in crude oil</a:t>
            </a:r>
            <a:r>
              <a:rPr lang="en-US" sz="2000" dirty="0" smtClean="0"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  <a:tabLst>
                <a:tab pos="971550" algn="l"/>
              </a:tabLst>
            </a:pPr>
            <a:r>
              <a:rPr lang="en-US" sz="2000" dirty="0">
                <a:ea typeface="ＭＳ Ｐゴシック" pitchFamily="-84" charset="-128"/>
                <a:cs typeface="Times" pitchFamily="-84" charset="0"/>
              </a:rPr>
              <a:t>have the lowest melting and </a:t>
            </a:r>
            <a:endParaRPr lang="en-US" sz="2000" dirty="0" smtClean="0">
              <a:ea typeface="ＭＳ Ｐゴシック" pitchFamily="-84" charset="-128"/>
              <a:cs typeface="Times" pitchFamily="-84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tabLst>
                <a:tab pos="971550" algn="l"/>
              </a:tabLst>
            </a:pPr>
            <a:r>
              <a:rPr lang="en-US" sz="2000" dirty="0" smtClean="0">
                <a:ea typeface="ＭＳ Ｐゴシック" pitchFamily="-84" charset="-128"/>
                <a:cs typeface="Times" pitchFamily="-84" charset="0"/>
              </a:rPr>
              <a:t>boiling </a:t>
            </a:r>
            <a:r>
              <a:rPr lang="en-US" sz="2000" dirty="0">
                <a:ea typeface="ＭＳ Ｐゴシック" pitchFamily="-84" charset="-128"/>
                <a:cs typeface="Times" pitchFamily="-84" charset="0"/>
              </a:rPr>
              <a:t>points of </a:t>
            </a:r>
            <a:r>
              <a:rPr lang="en-US" sz="1800" dirty="0" smtClean="0">
                <a:ea typeface="ＭＳ Ｐゴシック" pitchFamily="-84" charset="-128"/>
                <a:cs typeface="Times" pitchFamily="-84" charset="0"/>
              </a:rPr>
              <a:t>organic </a:t>
            </a:r>
            <a:r>
              <a:rPr lang="en-US" sz="1800" dirty="0">
                <a:ea typeface="ＭＳ Ｐゴシック" pitchFamily="-84" charset="-128"/>
                <a:cs typeface="Times" pitchFamily="-84" charset="0"/>
              </a:rPr>
              <a:t>compounds</a:t>
            </a:r>
            <a:r>
              <a:rPr lang="en-US" sz="2000" dirty="0" smtClean="0">
                <a:ea typeface="ＭＳ Ｐゴシック" pitchFamily="-84" charset="-128"/>
                <a:cs typeface="Times" pitchFamily="-8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971550" algn="l"/>
              </a:tabLst>
            </a:pPr>
            <a:endParaRPr lang="en-US" sz="2000" dirty="0">
              <a:ea typeface="ＭＳ Ｐゴシック" pitchFamily="-84" charset="-128"/>
              <a:cs typeface="Times" pitchFamily="-84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tabLst>
                <a:tab pos="971550" algn="l"/>
              </a:tabLst>
            </a:pPr>
            <a:r>
              <a:rPr lang="en-US" sz="2000" dirty="0">
                <a:ea typeface="ＭＳ Ｐゴシック" pitchFamily="-84" charset="-128"/>
                <a:cs typeface="Times" pitchFamily="-84" charset="0"/>
              </a:rPr>
              <a:t>contain only the nonpolar bonds of C — C and </a:t>
            </a:r>
            <a:r>
              <a:rPr lang="en-US" sz="2000" dirty="0" smtClean="0">
                <a:ea typeface="ＭＳ Ｐゴシック" pitchFamily="-84" charset="-128"/>
                <a:cs typeface="Times" pitchFamily="-84" charset="0"/>
              </a:rPr>
              <a:t>C </a:t>
            </a:r>
            <a:r>
              <a:rPr lang="en-US" sz="2000" dirty="0">
                <a:ea typeface="ＭＳ Ｐゴシック" pitchFamily="-84" charset="-128"/>
                <a:cs typeface="Times" pitchFamily="-84" charset="0"/>
              </a:rPr>
              <a:t>— H.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  <a:tabLst>
                <a:tab pos="971550" algn="l"/>
              </a:tabLst>
            </a:pPr>
            <a:r>
              <a:rPr lang="en-US" sz="2000" dirty="0">
                <a:ea typeface="ＭＳ Ｐゴシック" pitchFamily="-84" charset="-128"/>
                <a:cs typeface="Times" pitchFamily="-84" charset="0"/>
              </a:rPr>
              <a:t>exhibit only weak dispersion forces in the solid and liquid states</a:t>
            </a:r>
            <a:r>
              <a:rPr lang="en-US" sz="2000" dirty="0" smtClean="0">
                <a:ea typeface="ＭＳ Ｐゴシック" pitchFamily="-84" charset="-128"/>
                <a:cs typeface="Times" pitchFamily="-8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  <a:tabLst>
                <a:tab pos="971550" algn="l"/>
              </a:tabLst>
            </a:pPr>
            <a:endParaRPr lang="en-US" sz="2000" dirty="0">
              <a:ea typeface="ＭＳ Ｐゴシック" pitchFamily="-84" charset="-128"/>
              <a:cs typeface="Times" pitchFamily="-84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 typeface="Wingdings" charset="0"/>
              <a:buNone/>
              <a:defRPr/>
            </a:pPr>
            <a:r>
              <a:rPr lang="en-US" sz="2000" dirty="0" smtClean="0">
                <a:cs typeface="ＭＳ Ｐゴシック" charset="0"/>
              </a:rPr>
              <a:t>If </a:t>
            </a:r>
            <a:r>
              <a:rPr lang="en-US" sz="2000" dirty="0">
                <a:cs typeface="ＭＳ Ｐゴシック" charset="0"/>
              </a:rPr>
              <a:t>there is an oil spill in the ocean, the alkanes in the crude oil do not mix with the water but float on top, forming a thin layer on the surface. </a:t>
            </a:r>
          </a:p>
        </p:txBody>
      </p:sp>
      <p:pic>
        <p:nvPicPr>
          <p:cNvPr id="2" name="Picture 1" descr="12_04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36" y="1419038"/>
            <a:ext cx="4219519" cy="28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28600" y="685802"/>
            <a:ext cx="8686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4213" indent="-2270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aliphatic hydrocarbons having C—C and </a:t>
            </a:r>
            <a:r>
              <a:rPr lang="en-US" dirty="0" smtClean="0">
                <a:latin typeface="Calibri" pitchFamily="34" charset="0"/>
              </a:rPr>
              <a:t>C—H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 bonds. </a:t>
            </a:r>
            <a:endParaRPr lang="en-US" dirty="0">
              <a:latin typeface="Calibri" pitchFamily="34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Acyclic alkanes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molecular formula C</a:t>
            </a:r>
            <a:r>
              <a:rPr lang="en-US" baseline="-25000" dirty="0">
                <a:latin typeface="Calibri" pitchFamily="34" charset="0"/>
                <a:sym typeface="Symbol" pitchFamily="18" charset="2"/>
              </a:rPr>
              <a:t>n</a:t>
            </a:r>
            <a:r>
              <a:rPr lang="en-US" dirty="0">
                <a:latin typeface="Calibri" pitchFamily="34" charset="0"/>
                <a:sym typeface="Symbol" pitchFamily="18" charset="2"/>
              </a:rPr>
              <a:t>H</a:t>
            </a:r>
            <a:r>
              <a:rPr lang="en-US" baseline="-25000" dirty="0">
                <a:latin typeface="Calibri" pitchFamily="34" charset="0"/>
                <a:sym typeface="Symbol" pitchFamily="18" charset="2"/>
              </a:rPr>
              <a:t>2n+2</a:t>
            </a: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contain only linear and branched chains of carbon atoms.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Saturated hydrocarbons</a:t>
            </a:r>
            <a:r>
              <a:rPr lang="en-US" dirty="0">
                <a:latin typeface="Calibri" pitchFamily="34" charset="0"/>
                <a:sym typeface="Symbol" pitchFamily="18" charset="2"/>
              </a:rPr>
              <a:t> -- have the maximum number of hydrogen atoms per carbon.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Cycloalkanes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carbons joined in one or more rings.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molecular formula C</a:t>
            </a:r>
            <a:r>
              <a:rPr lang="en-US" baseline="-25000" dirty="0">
                <a:latin typeface="Calibri" pitchFamily="34" charset="0"/>
                <a:sym typeface="Symbol" pitchFamily="18" charset="2"/>
              </a:rPr>
              <a:t>n</a:t>
            </a:r>
            <a:r>
              <a:rPr lang="en-US" dirty="0">
                <a:latin typeface="Calibri" pitchFamily="34" charset="0"/>
                <a:sym typeface="Symbol" pitchFamily="18" charset="2"/>
              </a:rPr>
              <a:t>H</a:t>
            </a:r>
            <a:r>
              <a:rPr lang="en-US" baseline="-25000" dirty="0">
                <a:latin typeface="Calibri" pitchFamily="34" charset="0"/>
                <a:sym typeface="Symbol" pitchFamily="18" charset="2"/>
              </a:rPr>
              <a:t>2n</a:t>
            </a:r>
            <a:endParaRPr lang="en-US" dirty="0">
              <a:latin typeface="Calibri" pitchFamily="34" charset="0"/>
              <a:sym typeface="Symbol" pitchFamily="18" charset="2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have two fewer H atoms than an acyclic alkane with the same number of carbons.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10000" y="1524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Calibri" pitchFamily="34" charset="0"/>
              </a:rPr>
              <a:t>Alkanes</a:t>
            </a:r>
          </a:p>
        </p:txBody>
      </p:sp>
    </p:spTree>
    <p:extLst>
      <p:ext uri="{BB962C8B-B14F-4D97-AF65-F5344CB8AC3E}">
        <p14:creationId xmlns:p14="http://schemas.microsoft.com/office/powerpoint/2010/main" val="20774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04800" y="533402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All C atoms in an alkane are surrounded by four groups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100" i="1">
                <a:latin typeface="Calibri" pitchFamily="34" charset="0"/>
              </a:rPr>
              <a:t>sp</a:t>
            </a:r>
            <a:r>
              <a:rPr lang="en-US" sz="2100" baseline="30000">
                <a:latin typeface="Calibri" pitchFamily="34" charset="0"/>
              </a:rPr>
              <a:t>3</a:t>
            </a:r>
            <a:r>
              <a:rPr lang="en-US" sz="2100">
                <a:latin typeface="Calibri" pitchFamily="34" charset="0"/>
              </a:rPr>
              <a:t> hybridized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Tetrahedral (all bond angles are 109.5</a:t>
            </a:r>
            <a:r>
              <a:rPr lang="en-US" sz="2100" baseline="30000">
                <a:latin typeface="Calibri" pitchFamily="34" charset="0"/>
              </a:rPr>
              <a:t>0</a:t>
            </a:r>
            <a:r>
              <a:rPr lang="en-US" sz="2100">
                <a:latin typeface="Calibri" pitchFamily="34" charset="0"/>
              </a:rPr>
              <a:t>)</a:t>
            </a:r>
          </a:p>
        </p:txBody>
      </p:sp>
      <p:pic>
        <p:nvPicPr>
          <p:cNvPr id="4099" name="Picture 7" descr="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2"/>
            <a:ext cx="7924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2"/>
            <a:ext cx="7391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2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1167</Words>
  <Application>Microsoft Office PowerPoint</Application>
  <PresentationFormat>On-screen Show (4:3)</PresentationFormat>
  <Paragraphs>122</Paragraphs>
  <Slides>46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Default Design</vt:lpstr>
      <vt:lpstr>HA5Lect_template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properties</vt:lpstr>
      <vt:lpstr>PowerPoint Presentation</vt:lpstr>
      <vt:lpstr>PowerPoint Presentation</vt:lpstr>
      <vt:lpstr>Representing Alkanes</vt:lpstr>
      <vt:lpstr>PowerPoint Presentation</vt:lpstr>
      <vt:lpstr>Alkanes</vt:lpstr>
      <vt:lpstr>Constitutional Isomers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Branched Alkyl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Cycloalkanes</vt:lpstr>
      <vt:lpstr>Cycloalkanes</vt:lpstr>
      <vt:lpstr>A General System</vt:lpstr>
      <vt:lpstr>A general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20</cp:revision>
  <dcterms:created xsi:type="dcterms:W3CDTF">2024-04-21T19:30:03Z</dcterms:created>
  <dcterms:modified xsi:type="dcterms:W3CDTF">2024-04-28T18:41:40Z</dcterms:modified>
</cp:coreProperties>
</file>