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9"/>
  </p:notesMasterIdLst>
  <p:sldIdLst>
    <p:sldId id="326" r:id="rId2"/>
    <p:sldId id="327" r:id="rId3"/>
    <p:sldId id="318" r:id="rId4"/>
    <p:sldId id="320" r:id="rId5"/>
    <p:sldId id="321" r:id="rId6"/>
    <p:sldId id="319" r:id="rId7"/>
    <p:sldId id="322" r:id="rId8"/>
    <p:sldId id="323" r:id="rId9"/>
    <p:sldId id="324" r:id="rId10"/>
    <p:sldId id="325" r:id="rId11"/>
    <p:sldId id="328" r:id="rId12"/>
    <p:sldId id="329" r:id="rId13"/>
    <p:sldId id="330" r:id="rId14"/>
    <p:sldId id="331" r:id="rId15"/>
    <p:sldId id="332" r:id="rId16"/>
    <p:sldId id="333" r:id="rId17"/>
    <p:sldId id="33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9E8"/>
    <a:srgbClr val="6F96B1"/>
    <a:srgbClr val="598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45" autoAdjust="0"/>
  </p:normalViewPr>
  <p:slideViewPr>
    <p:cSldViewPr snapToGrid="0">
      <p:cViewPr varScale="1">
        <p:scale>
          <a:sx n="63" d="100"/>
          <a:sy n="63"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2/5/2024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2/5/2024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2/5/2024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2/5/2024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845041" y="623633"/>
            <a:ext cx="8329031" cy="2373218"/>
          </a:xfrm>
        </p:spPr>
        <p:txBody>
          <a:bodyPr/>
          <a:lstStyle/>
          <a:p>
            <a:pPr>
              <a:lnSpc>
                <a:spcPct val="150000"/>
              </a:lnSpc>
            </a:pPr>
            <a:r>
              <a:rPr lang="en-US" sz="2800" dirty="0"/>
              <a:t>Al-</a:t>
            </a:r>
            <a:r>
              <a:rPr lang="en-US" sz="2800" dirty="0" err="1"/>
              <a:t>Mustaqbal</a:t>
            </a:r>
            <a:r>
              <a:rPr lang="en-US" sz="2800" dirty="0"/>
              <a:t> University </a:t>
            </a:r>
            <a:br>
              <a:rPr lang="en-US" sz="2800" dirty="0"/>
            </a:br>
            <a:r>
              <a:rPr lang="en-US" sz="2800" dirty="0"/>
              <a:t>College of Engineering and Technical Technologies</a:t>
            </a:r>
            <a:br>
              <a:rPr lang="en-US" sz="2800" dirty="0"/>
            </a:br>
            <a:r>
              <a:rPr lang="en-US" sz="2800" dirty="0"/>
              <a:t>Biomedical Engineering Department</a:t>
            </a:r>
          </a:p>
        </p:txBody>
      </p:sp>
      <p:sp>
        <p:nvSpPr>
          <p:cNvPr id="3" name="Subtitle 2"/>
          <p:cNvSpPr>
            <a:spLocks noGrp="1"/>
          </p:cNvSpPr>
          <p:nvPr>
            <p:ph type="subTitle" idx="1"/>
          </p:nvPr>
        </p:nvSpPr>
        <p:spPr>
          <a:xfrm>
            <a:off x="1856934" y="3575007"/>
            <a:ext cx="7516442" cy="1946506"/>
          </a:xfrm>
        </p:spPr>
        <p:txBody>
          <a:bodyPr>
            <a:normAutofit fontScale="92500" lnSpcReduction="10000"/>
          </a:bodyPr>
          <a:lstStyle/>
          <a:p>
            <a:pPr algn="just">
              <a:lnSpc>
                <a:spcPct val="200000"/>
              </a:lnSpc>
            </a:pPr>
            <a:r>
              <a:rPr lang="en-US" sz="2400" b="1" i="1" u="sng" dirty="0"/>
              <a:t>Subject: </a:t>
            </a:r>
            <a:r>
              <a:rPr lang="en-US" sz="2400" b="1" dirty="0"/>
              <a:t> </a:t>
            </a:r>
            <a:r>
              <a:rPr lang="en-US" sz="2400" dirty="0"/>
              <a:t>Biomedical Instrumentation </a:t>
            </a:r>
            <a:r>
              <a:rPr lang="en-US" sz="2400" dirty="0" err="1"/>
              <a:t>Design_II</a:t>
            </a:r>
            <a:r>
              <a:rPr lang="en-US" sz="2400" dirty="0"/>
              <a:t>.</a:t>
            </a:r>
          </a:p>
          <a:p>
            <a:pPr algn="just">
              <a:lnSpc>
                <a:spcPct val="200000"/>
              </a:lnSpc>
            </a:pPr>
            <a:r>
              <a:rPr lang="en-US" sz="2400" b="1" i="1" u="sng" dirty="0"/>
              <a:t>Class (code): </a:t>
            </a:r>
            <a:r>
              <a:rPr lang="en-US" sz="2400" dirty="0"/>
              <a:t> 5</a:t>
            </a:r>
            <a:r>
              <a:rPr lang="en-US" sz="2400" baseline="30000" dirty="0"/>
              <a:t>th</a:t>
            </a:r>
            <a:r>
              <a:rPr lang="en-US" sz="2400" dirty="0"/>
              <a:t> (MU0115202)</a:t>
            </a:r>
          </a:p>
          <a:p>
            <a:pPr algn="just">
              <a:lnSpc>
                <a:spcPct val="200000"/>
              </a:lnSpc>
            </a:pPr>
            <a:r>
              <a:rPr lang="en-US" sz="2400" b="1" i="1" u="sng" dirty="0"/>
              <a:t>Lecture: </a:t>
            </a:r>
            <a:r>
              <a:rPr lang="en-US" sz="2400" b="1" i="1" dirty="0"/>
              <a:t> 1</a:t>
            </a:r>
            <a:endParaRPr lang="en-US" sz="2400" dirty="0"/>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BMID_II</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246027" y="3487194"/>
            <a:ext cx="1744886" cy="1744886"/>
          </a:xfrm>
          <a:prstGeom prst="rect">
            <a:avLst/>
          </a:prstGeom>
        </p:spPr>
      </p:pic>
      <p:pic>
        <p:nvPicPr>
          <p:cNvPr id="4" name="Picture 3">
            <a:extLst>
              <a:ext uri="{FF2B5EF4-FFF2-40B4-BE49-F238E27FC236}">
                <a16:creationId xmlns:a16="http://schemas.microsoft.com/office/drawing/2014/main" id="{49039C3D-E870-4828-8474-D5F7266AA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857" y="103380"/>
            <a:ext cx="1669227" cy="1669227"/>
          </a:xfrm>
          <a:prstGeom prst="rect">
            <a:avLst/>
          </a:prstGeom>
        </p:spPr>
      </p:pic>
      <p:pic>
        <p:nvPicPr>
          <p:cNvPr id="9" name="Picture 8">
            <a:extLst>
              <a:ext uri="{FF2B5EF4-FFF2-40B4-BE49-F238E27FC236}">
                <a16:creationId xmlns:a16="http://schemas.microsoft.com/office/drawing/2014/main" id="{B6ABC14E-4CD2-42CA-8A2F-32B09FC267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5996" y="1804814"/>
            <a:ext cx="1304948" cy="160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2827017" y="104105"/>
            <a:ext cx="6537963" cy="539387"/>
          </a:xfrm>
        </p:spPr>
        <p:txBody>
          <a:bodyPr>
            <a:normAutofit fontScale="90000"/>
          </a:bodyPr>
          <a:lstStyle/>
          <a:p>
            <a:r>
              <a:rPr lang="en-US" dirty="0">
                <a:solidFill>
                  <a:srgbClr val="A666E1">
                    <a:lumMod val="50000"/>
                  </a:srgbClr>
                </a:solidFill>
              </a:rPr>
              <a:t>MRI Design:</a:t>
            </a:r>
            <a:r>
              <a:rPr lang="en-US" dirty="0">
                <a:solidFill>
                  <a:prstClr val="black"/>
                </a:solidFill>
              </a:rPr>
              <a:t> </a:t>
            </a:r>
            <a:r>
              <a:rPr lang="en-US" dirty="0">
                <a:solidFill>
                  <a:srgbClr val="000000"/>
                </a:solidFill>
                <a:latin typeface="Calibri" panose="020F0502020204030204" pitchFamily="34" charset="0"/>
                <a:ea typeface="Calibri" panose="020F0502020204030204" pitchFamily="34" charset="0"/>
                <a:cs typeface="CIDFont+F1"/>
              </a:rPr>
              <a:t>MR safety – bio-effects</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302327" y="651164"/>
            <a:ext cx="10529455" cy="1865613"/>
          </a:xfrm>
        </p:spPr>
        <p:txBody>
          <a:bodyPr>
            <a:noAutofit/>
          </a:bodyPr>
          <a:lstStyle/>
          <a:p>
            <a:pPr marL="0" indent="0">
              <a:buNone/>
            </a:pPr>
            <a:r>
              <a:rPr lang="en-US" dirty="0">
                <a:solidFill>
                  <a:srgbClr val="FF0000"/>
                </a:solidFill>
              </a:rPr>
              <a:t>Site planning </a:t>
            </a:r>
          </a:p>
          <a:p>
            <a:pPr marL="0" indent="287338" algn="just">
              <a:lnSpc>
                <a:spcPct val="150000"/>
              </a:lnSpc>
              <a:spcAft>
                <a:spcPts val="0"/>
              </a:spcAft>
            </a:pPr>
            <a:r>
              <a:rPr lang="en-US" sz="2000" b="1" i="1" dirty="0">
                <a:solidFill>
                  <a:srgbClr val="FF0000"/>
                </a:solidFill>
                <a:latin typeface="Times New Roman" panose="02020603050405020304" pitchFamily="18" charset="0"/>
                <a:cs typeface="Arial" panose="020B0604020202020204" pitchFamily="34" charset="0"/>
              </a:rPr>
              <a:t>Zone IV </a:t>
            </a:r>
            <a:r>
              <a:rPr lang="en-US" sz="2000" dirty="0">
                <a:solidFill>
                  <a:srgbClr val="000000"/>
                </a:solidFill>
                <a:latin typeface="Times New Roman" panose="02020603050405020304" pitchFamily="18" charset="0"/>
                <a:cs typeface="Arial" panose="020B0604020202020204" pitchFamily="34" charset="0"/>
              </a:rPr>
              <a:t>is only suitable for screened patients under direct and constant supervision from MR-trained personnel, as death and serious injury can occur. The patient may also experience heating, missile effects, RF antenna effects and anoxia in this zone.</a:t>
            </a:r>
          </a:p>
        </p:txBody>
      </p:sp>
      <p:pic>
        <p:nvPicPr>
          <p:cNvPr id="5" name="Picture 4">
            <a:extLst>
              <a:ext uri="{FF2B5EF4-FFF2-40B4-BE49-F238E27FC236}">
                <a16:creationId xmlns:a16="http://schemas.microsoft.com/office/drawing/2014/main" id="{B9D2B0F7-FC9A-4F7F-A75D-DCEC7D22D9AB}"/>
              </a:ext>
            </a:extLst>
          </p:cNvPr>
          <p:cNvPicPr>
            <a:picLocks noChangeAspect="1"/>
          </p:cNvPicPr>
          <p:nvPr/>
        </p:nvPicPr>
        <p:blipFill>
          <a:blip r:embed="rId2"/>
          <a:stretch>
            <a:fillRect/>
          </a:stretch>
        </p:blipFill>
        <p:spPr>
          <a:xfrm>
            <a:off x="3791374" y="2607999"/>
            <a:ext cx="5249331" cy="4196930"/>
          </a:xfrm>
          <a:prstGeom prst="rect">
            <a:avLst/>
          </a:prstGeom>
        </p:spPr>
      </p:pic>
    </p:spTree>
    <p:extLst>
      <p:ext uri="{BB962C8B-B14F-4D97-AF65-F5344CB8AC3E}">
        <p14:creationId xmlns:p14="http://schemas.microsoft.com/office/powerpoint/2010/main" val="329961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81562"/>
            <a:ext cx="10529455" cy="593326"/>
          </a:xfrm>
        </p:spPr>
        <p:txBody>
          <a:bodyPr>
            <a:normAutofit/>
          </a:bodyPr>
          <a:lstStyle/>
          <a:p>
            <a:r>
              <a:rPr lang="en-US" dirty="0">
                <a:solidFill>
                  <a:srgbClr val="A666E1">
                    <a:lumMod val="50000"/>
                  </a:srgbClr>
                </a:solidFill>
              </a:rPr>
              <a:t>MRI Design:</a:t>
            </a:r>
            <a:r>
              <a:rPr lang="en-US" dirty="0">
                <a:solidFill>
                  <a:prstClr val="black"/>
                </a:solidFill>
              </a:rPr>
              <a:t> </a:t>
            </a:r>
            <a:r>
              <a:rPr lang="en-US" dirty="0">
                <a:solidFill>
                  <a:srgbClr val="000000"/>
                </a:solidFill>
                <a:latin typeface="Calibri" panose="020F0502020204030204" pitchFamily="34" charset="0"/>
                <a:ea typeface="Calibri" panose="020F0502020204030204" pitchFamily="34" charset="0"/>
                <a:cs typeface="CIDFont+F1"/>
              </a:rPr>
              <a:t>MR safety – projectiles</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317567" y="651165"/>
            <a:ext cx="10529455" cy="3646516"/>
          </a:xfrm>
        </p:spPr>
        <p:txBody>
          <a:bodyPr>
            <a:noAutofit/>
          </a:bodyPr>
          <a:lstStyle/>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The projectile effect of a metal object exposed to the field can seriously compromise the safety of anyone sited between the object and the magnet system.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Small objects (like paperclips and hairpins) have a terminal velocity of 40 mph when pulled into a 1.5T magnet. Larger objects (like scissors) travel at much higher velocities and may be fatal to any person in their path.</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Many types of clinical equipment are ferromagnetic and should never be brought into the scan room. These include surgical tools, scissors, clamps and oxygen tanks.</a:t>
            </a:r>
          </a:p>
        </p:txBody>
      </p:sp>
      <p:pic>
        <p:nvPicPr>
          <p:cNvPr id="4" name="Picture 3">
            <a:extLst>
              <a:ext uri="{FF2B5EF4-FFF2-40B4-BE49-F238E27FC236}">
                <a16:creationId xmlns:a16="http://schemas.microsoft.com/office/drawing/2014/main" id="{B3688DD4-8083-4C10-97E2-7CF29CDD9BB3}"/>
              </a:ext>
            </a:extLst>
          </p:cNvPr>
          <p:cNvPicPr>
            <a:picLocks noChangeAspect="1"/>
          </p:cNvPicPr>
          <p:nvPr/>
        </p:nvPicPr>
        <p:blipFill>
          <a:blip r:embed="rId2"/>
          <a:stretch>
            <a:fillRect/>
          </a:stretch>
        </p:blipFill>
        <p:spPr>
          <a:xfrm>
            <a:off x="4700822" y="4218275"/>
            <a:ext cx="4037264" cy="2558163"/>
          </a:xfrm>
          <a:prstGeom prst="rect">
            <a:avLst/>
          </a:prstGeom>
        </p:spPr>
      </p:pic>
    </p:spTree>
    <p:extLst>
      <p:ext uri="{BB962C8B-B14F-4D97-AF65-F5344CB8AC3E}">
        <p14:creationId xmlns:p14="http://schemas.microsoft.com/office/powerpoint/2010/main" val="404858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317567" y="143336"/>
            <a:ext cx="10529455" cy="652659"/>
          </a:xfrm>
        </p:spPr>
        <p:txBody>
          <a:bodyPr>
            <a:normAutofit/>
          </a:bodyPr>
          <a:lstStyle/>
          <a:p>
            <a:r>
              <a:rPr lang="en-US" dirty="0">
                <a:solidFill>
                  <a:srgbClr val="A666E1">
                    <a:lumMod val="50000"/>
                  </a:srgbClr>
                </a:solidFill>
              </a:rPr>
              <a:t>MRI Design:</a:t>
            </a:r>
            <a:r>
              <a:rPr lang="en-US" dirty="0">
                <a:solidFill>
                  <a:prstClr val="black"/>
                </a:solidFill>
              </a:rPr>
              <a:t> </a:t>
            </a:r>
            <a:r>
              <a:rPr lang="en-US" dirty="0">
                <a:solidFill>
                  <a:srgbClr val="000000"/>
                </a:solidFill>
                <a:latin typeface="Calibri" panose="020F0502020204030204" pitchFamily="34" charset="0"/>
                <a:ea typeface="Calibri" panose="020F0502020204030204" pitchFamily="34" charset="0"/>
                <a:cs typeface="CIDFont+F1"/>
              </a:rPr>
              <a:t>MR safety – projectiles</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302327" y="955964"/>
            <a:ext cx="10529455" cy="5366459"/>
          </a:xfrm>
        </p:spPr>
        <p:txBody>
          <a:bodyPr>
            <a:noAutofit/>
          </a:bodyPr>
          <a:lstStyle/>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If an accident occurs where a patient or other person in the scan room is pinned to the magnet by a projectile that cannot be removed by hand, the magnetic field must be immediately quenched. </a:t>
            </a:r>
          </a:p>
          <a:p>
            <a:pPr marL="0" indent="287338" algn="just">
              <a:lnSpc>
                <a:spcPct val="150000"/>
              </a:lnSpc>
              <a:spcAft>
                <a:spcPts val="0"/>
              </a:spcAft>
            </a:pPr>
            <a:r>
              <a:rPr lang="en-US" sz="2000" b="1" i="1" u="sng" dirty="0">
                <a:solidFill>
                  <a:srgbClr val="FF0000"/>
                </a:solidFill>
                <a:highlight>
                  <a:srgbClr val="FFFF00"/>
                </a:highlight>
                <a:latin typeface="Times New Roman" panose="02020603050405020304" pitchFamily="18" charset="0"/>
                <a:cs typeface="Arial" panose="020B0604020202020204" pitchFamily="34" charset="0"/>
              </a:rPr>
              <a:t>Quenching</a:t>
            </a:r>
            <a:r>
              <a:rPr lang="en-US" sz="2000" dirty="0">
                <a:solidFill>
                  <a:srgbClr val="000000"/>
                </a:solidFill>
                <a:latin typeface="Times New Roman" panose="02020603050405020304" pitchFamily="18" charset="0"/>
                <a:cs typeface="Arial" panose="020B0604020202020204" pitchFamily="34" charset="0"/>
              </a:rPr>
              <a:t> is the process whereby there is a sudden loss of absolute zero of temperature in the magnet coils, so that they cease to be superconducting and become resistive.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Quenching can be initiated by pressing a quench button in the control room.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Quenching causes helium to escape from the cryogen bath extremely rapidly.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Quenching may cause severe and irreparable damage to the superconducting coils, and so all systems should have helium-venting equipment, which removes the helium to the outside environment in the event of a quench.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All scan rooms should contain an oxygen monitor that sounds an alarm if the oxygen falls below a certain level.</a:t>
            </a:r>
          </a:p>
        </p:txBody>
      </p:sp>
    </p:spTree>
    <p:extLst>
      <p:ext uri="{BB962C8B-B14F-4D97-AF65-F5344CB8AC3E}">
        <p14:creationId xmlns:p14="http://schemas.microsoft.com/office/powerpoint/2010/main" val="137147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302327" y="127282"/>
            <a:ext cx="10529455" cy="593326"/>
          </a:xfrm>
        </p:spPr>
        <p:txBody>
          <a:bodyPr>
            <a:normAutofit/>
          </a:bodyPr>
          <a:lstStyle/>
          <a:p>
            <a:r>
              <a:rPr lang="en-US" dirty="0">
                <a:solidFill>
                  <a:srgbClr val="A666E1">
                    <a:lumMod val="50000"/>
                  </a:srgbClr>
                </a:solidFill>
              </a:rPr>
              <a:t>MRI Design:</a:t>
            </a:r>
            <a:r>
              <a:rPr lang="en-US" dirty="0">
                <a:solidFill>
                  <a:prstClr val="black"/>
                </a:solidFill>
              </a:rPr>
              <a:t> </a:t>
            </a:r>
            <a:r>
              <a:rPr lang="en-US" dirty="0">
                <a:solidFill>
                  <a:srgbClr val="000000"/>
                </a:solidFill>
                <a:latin typeface="Calibri" panose="020F0502020204030204" pitchFamily="34" charset="0"/>
                <a:ea typeface="Calibri" panose="020F0502020204030204" pitchFamily="34" charset="0"/>
                <a:cs typeface="CIDFont+F1"/>
              </a:rPr>
              <a:t>MR safety – projectiles</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302327" y="834044"/>
            <a:ext cx="10529455" cy="5366459"/>
          </a:xfrm>
        </p:spPr>
        <p:txBody>
          <a:bodyPr>
            <a:noAutofit/>
          </a:bodyPr>
          <a:lstStyle/>
          <a:p>
            <a:pPr marL="0" indent="0" algn="just">
              <a:lnSpc>
                <a:spcPct val="150000"/>
              </a:lnSpc>
              <a:spcAft>
                <a:spcPts val="0"/>
              </a:spcAft>
              <a:buNone/>
            </a:pPr>
            <a:r>
              <a:rPr lang="en-US" dirty="0"/>
              <a:t>Metallic implants and prostheses</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It is vital to check the type of device or implant and whether it is safe before booking the appointment.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Metallic implants and prostheses produce serious effects, which include torque or twisting in the field, heating effects and artefacts on MR images.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While non-ferrous metallic implants may show little or no deflection to the field, they could cause significant heating due to their inability to dissipate the heat caused by radiofrequency absorption.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Devices that might need to be taken into the scan room must be tested beforehand. There are standard labels depending on whether the device is safe, unsafe or conditional on the field strength</a:t>
            </a:r>
          </a:p>
        </p:txBody>
      </p:sp>
    </p:spTree>
    <p:extLst>
      <p:ext uri="{BB962C8B-B14F-4D97-AF65-F5344CB8AC3E}">
        <p14:creationId xmlns:p14="http://schemas.microsoft.com/office/powerpoint/2010/main" val="288878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66322"/>
            <a:ext cx="10529455" cy="593326"/>
          </a:xfrm>
        </p:spPr>
        <p:txBody>
          <a:bodyPr>
            <a:normAutofit/>
          </a:bodyPr>
          <a:lstStyle/>
          <a:p>
            <a:r>
              <a:rPr lang="en-US" dirty="0">
                <a:solidFill>
                  <a:srgbClr val="A666E1">
                    <a:lumMod val="50000"/>
                  </a:srgbClr>
                </a:solidFill>
              </a:rPr>
              <a:t>MRI Design:</a:t>
            </a:r>
            <a:r>
              <a:rPr lang="en-US" dirty="0">
                <a:solidFill>
                  <a:prstClr val="black"/>
                </a:solidFill>
              </a:rPr>
              <a:t> </a:t>
            </a:r>
            <a:r>
              <a:rPr lang="en-US" dirty="0">
                <a:solidFill>
                  <a:srgbClr val="000000"/>
                </a:solidFill>
                <a:latin typeface="Calibri" panose="020F0502020204030204" pitchFamily="34" charset="0"/>
                <a:ea typeface="Calibri" panose="020F0502020204030204" pitchFamily="34" charset="0"/>
                <a:cs typeface="CIDFont+F1"/>
              </a:rPr>
              <a:t>MR safety – projectiles</a:t>
            </a:r>
            <a:endParaRPr lang="en-US" dirty="0"/>
          </a:p>
        </p:txBody>
      </p:sp>
      <p:pic>
        <p:nvPicPr>
          <p:cNvPr id="4" name="Picture 3">
            <a:extLst>
              <a:ext uri="{FF2B5EF4-FFF2-40B4-BE49-F238E27FC236}">
                <a16:creationId xmlns:a16="http://schemas.microsoft.com/office/drawing/2014/main" id="{C1EBCCE7-FF5D-4C5A-9D7C-4C4BA232A3B0}"/>
              </a:ext>
            </a:extLst>
          </p:cNvPr>
          <p:cNvPicPr/>
          <p:nvPr/>
        </p:nvPicPr>
        <p:blipFill>
          <a:blip r:embed="rId2">
            <a:extLst>
              <a:ext uri="{28A0092B-C50C-407E-A947-70E740481C1C}">
                <a14:useLocalDpi xmlns:a14="http://schemas.microsoft.com/office/drawing/2010/main" val="0"/>
              </a:ext>
            </a:extLst>
          </a:blip>
          <a:stretch>
            <a:fillRect/>
          </a:stretch>
        </p:blipFill>
        <p:spPr>
          <a:xfrm>
            <a:off x="1428772" y="1580220"/>
            <a:ext cx="9334455" cy="3936660"/>
          </a:xfrm>
          <a:prstGeom prst="rect">
            <a:avLst/>
          </a:prstGeom>
        </p:spPr>
      </p:pic>
    </p:spTree>
    <p:extLst>
      <p:ext uri="{BB962C8B-B14F-4D97-AF65-F5344CB8AC3E}">
        <p14:creationId xmlns:p14="http://schemas.microsoft.com/office/powerpoint/2010/main" val="198596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rgbClr val="A666E1">
                    <a:lumMod val="50000"/>
                  </a:srgbClr>
                </a:solidFill>
              </a:rPr>
              <a:t>MRI Design:</a:t>
            </a:r>
            <a:r>
              <a:rPr lang="en-US" dirty="0">
                <a:solidFill>
                  <a:prstClr val="black"/>
                </a:solidFill>
              </a:rPr>
              <a:t> </a:t>
            </a:r>
            <a:r>
              <a:rPr lang="en-US" dirty="0">
                <a:solidFill>
                  <a:srgbClr val="000000"/>
                </a:solidFill>
                <a:latin typeface="Calibri" panose="020F0502020204030204" pitchFamily="34" charset="0"/>
                <a:ea typeface="Calibri" panose="020F0502020204030204" pitchFamily="34" charset="0"/>
                <a:cs typeface="CIDFont+F1"/>
              </a:rPr>
              <a:t>MR safety</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302327" y="955964"/>
            <a:ext cx="10529455" cy="5366459"/>
          </a:xfrm>
        </p:spPr>
        <p:txBody>
          <a:bodyPr>
            <a:noAutofit/>
          </a:bodyPr>
          <a:lstStyle/>
          <a:p>
            <a:pPr marL="0" indent="287338" algn="just">
              <a:lnSpc>
                <a:spcPct val="150000"/>
              </a:lnSpc>
              <a:spcAft>
                <a:spcPts val="0"/>
              </a:spcAft>
            </a:pPr>
            <a:r>
              <a:rPr lang="en-US" sz="2000" i="1" u="sng" dirty="0">
                <a:solidFill>
                  <a:srgbClr val="FF0000"/>
                </a:solidFill>
              </a:rPr>
              <a:t>What is not safe to scan? </a:t>
            </a:r>
          </a:p>
          <a:p>
            <a:pPr marL="0" indent="287338" algn="just">
              <a:lnSpc>
                <a:spcPct val="150000"/>
              </a:lnSpc>
              <a:spcAft>
                <a:spcPts val="0"/>
              </a:spcAft>
            </a:pPr>
            <a:r>
              <a:rPr lang="en-US" sz="2000" dirty="0"/>
              <a:t>Cochlear implants are attracted to the magnetic field and are magnetically or electronically activated. </a:t>
            </a:r>
          </a:p>
          <a:p>
            <a:pPr marL="0" indent="287338" algn="just">
              <a:lnSpc>
                <a:spcPct val="150000"/>
              </a:lnSpc>
              <a:spcAft>
                <a:spcPts val="0"/>
              </a:spcAft>
            </a:pPr>
            <a:r>
              <a:rPr lang="en-US" sz="2000" dirty="0"/>
              <a:t>Patients who have worked with sheet metal to have metal fragments or slivers located in and around the eye</a:t>
            </a:r>
          </a:p>
          <a:p>
            <a:pPr marL="0" indent="287338" algn="just">
              <a:lnSpc>
                <a:spcPct val="150000"/>
              </a:lnSpc>
              <a:spcAft>
                <a:spcPts val="0"/>
              </a:spcAft>
            </a:pPr>
            <a:r>
              <a:rPr lang="en-US" sz="2000" dirty="0"/>
              <a:t>Aneurysm clip motion may damage the vessel, resulting in </a:t>
            </a:r>
            <a:r>
              <a:rPr lang="en-US" sz="2000" dirty="0" err="1"/>
              <a:t>haemorrhage</a:t>
            </a:r>
            <a:r>
              <a:rPr lang="en-US" sz="2000" dirty="0"/>
              <a:t>, </a:t>
            </a:r>
            <a:r>
              <a:rPr lang="en-US" sz="2000" dirty="0" err="1"/>
              <a:t>ischaemia</a:t>
            </a:r>
            <a:r>
              <a:rPr lang="en-US" sz="2000" dirty="0"/>
              <a:t> or death </a:t>
            </a:r>
          </a:p>
          <a:p>
            <a:pPr marL="0" indent="287338" algn="just">
              <a:lnSpc>
                <a:spcPct val="150000"/>
              </a:lnSpc>
              <a:spcAft>
                <a:spcPts val="0"/>
              </a:spcAft>
            </a:pPr>
            <a:r>
              <a:rPr lang="en-US" sz="2000" dirty="0"/>
              <a:t>Intracranial clips also cause severe magnetic susceptibility artefact, especially in gradient echo sequences </a:t>
            </a:r>
          </a:p>
          <a:p>
            <a:pPr marL="0" indent="287338" algn="just">
              <a:lnSpc>
                <a:spcPct val="150000"/>
              </a:lnSpc>
              <a:spcAft>
                <a:spcPts val="0"/>
              </a:spcAft>
            </a:pPr>
            <a:endParaRPr lang="en-US" sz="1600" dirty="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9984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rgbClr val="A666E1">
                    <a:lumMod val="50000"/>
                  </a:srgbClr>
                </a:solidFill>
              </a:rPr>
              <a:t>MRI Design:</a:t>
            </a:r>
            <a:r>
              <a:rPr lang="en-US" dirty="0">
                <a:solidFill>
                  <a:prstClr val="black"/>
                </a:solidFill>
              </a:rPr>
              <a:t> </a:t>
            </a:r>
            <a:r>
              <a:rPr lang="en-US" dirty="0">
                <a:solidFill>
                  <a:srgbClr val="000000"/>
                </a:solidFill>
                <a:latin typeface="Calibri" panose="020F0502020204030204" pitchFamily="34" charset="0"/>
                <a:ea typeface="Calibri" panose="020F0502020204030204" pitchFamily="34" charset="0"/>
                <a:cs typeface="CIDFont+F1"/>
              </a:rPr>
              <a:t>MR safety</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454727" y="955964"/>
            <a:ext cx="10529455" cy="5366459"/>
          </a:xfrm>
        </p:spPr>
        <p:txBody>
          <a:bodyPr>
            <a:noAutofit/>
          </a:bodyPr>
          <a:lstStyle/>
          <a:p>
            <a:pPr marL="0" indent="287338" algn="just">
              <a:lnSpc>
                <a:spcPct val="150000"/>
              </a:lnSpc>
              <a:spcAft>
                <a:spcPts val="0"/>
              </a:spcAft>
            </a:pPr>
            <a:r>
              <a:rPr lang="en-US" dirty="0"/>
              <a:t>What is probably safe to scan? </a:t>
            </a:r>
          </a:p>
        </p:txBody>
      </p:sp>
    </p:spTree>
    <p:extLst>
      <p:ext uri="{BB962C8B-B14F-4D97-AF65-F5344CB8AC3E}">
        <p14:creationId xmlns:p14="http://schemas.microsoft.com/office/powerpoint/2010/main" val="98978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80161" y="960120"/>
            <a:ext cx="10566862" cy="5362303"/>
          </a:xfrm>
        </p:spPr>
        <p:txBody>
          <a:bodyPr>
            <a:noAutofit/>
          </a:bodyPr>
          <a:lstStyle/>
          <a:p>
            <a:pPr marL="0" indent="0" algn="ctr">
              <a:lnSpc>
                <a:spcPct val="150000"/>
              </a:lnSpc>
              <a:spcAft>
                <a:spcPts val="0"/>
              </a:spcAft>
              <a:buNone/>
            </a:pPr>
            <a:r>
              <a:rPr lang="en-US" sz="6000" b="1" dirty="0">
                <a:ln w="9525">
                  <a:solidFill>
                    <a:schemeClr val="bg1"/>
                  </a:solidFill>
                  <a:prstDash val="solid"/>
                </a:ln>
                <a:effectLst>
                  <a:outerShdw blurRad="12700" dist="38100" dir="2700000" algn="tl" rotWithShape="0">
                    <a:schemeClr val="bg1">
                      <a:lumMod val="50000"/>
                    </a:schemeClr>
                  </a:outerShdw>
                </a:effectLst>
              </a:rPr>
              <a:t>The MRI Design has just started but after graduation!!!</a:t>
            </a:r>
            <a:endParaRPr lang="en-US" sz="4400" dirty="0"/>
          </a:p>
        </p:txBody>
      </p:sp>
    </p:spTree>
    <p:extLst>
      <p:ext uri="{BB962C8B-B14F-4D97-AF65-F5344CB8AC3E}">
        <p14:creationId xmlns:p14="http://schemas.microsoft.com/office/powerpoint/2010/main" val="91572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rgbClr val="A666E1">
                    <a:lumMod val="50000"/>
                  </a:srgbClr>
                </a:solidFill>
              </a:rPr>
              <a:t>MRI Design: </a:t>
            </a:r>
            <a:r>
              <a:rPr lang="en-US" dirty="0">
                <a:solidFill>
                  <a:srgbClr val="000000"/>
                </a:solidFill>
                <a:latin typeface="Calibri" panose="020F0502020204030204" pitchFamily="34" charset="0"/>
                <a:ea typeface="Calibri" panose="020F0502020204030204" pitchFamily="34" charset="0"/>
                <a:cs typeface="CIDFont+F1"/>
              </a:rPr>
              <a:t>MR safety – bio-effects</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304827" y="955965"/>
            <a:ext cx="10529455" cy="2910642"/>
          </a:xfrm>
        </p:spPr>
        <p:txBody>
          <a:bodyPr>
            <a:noAutofit/>
          </a:bodyPr>
          <a:lstStyle/>
          <a:p>
            <a:pPr marL="0" indent="0" algn="just">
              <a:buNone/>
            </a:pPr>
            <a:r>
              <a:rPr lang="en-US" dirty="0">
                <a:solidFill>
                  <a:srgbClr val="FF0000"/>
                </a:solidFill>
              </a:rPr>
              <a:t>Static magnetic field bio-effects</a:t>
            </a:r>
          </a:p>
          <a:p>
            <a:pPr marL="52388" indent="234950" algn="just">
              <a:lnSpc>
                <a:spcPct val="100000"/>
              </a:lnSpc>
              <a:spcAft>
                <a:spcPts val="0"/>
              </a:spcAft>
            </a:pPr>
            <a:r>
              <a:rPr lang="en-US" sz="2000" dirty="0">
                <a:solidFill>
                  <a:srgbClr val="000000"/>
                </a:solidFill>
                <a:latin typeface="Times New Roman" panose="02020603050405020304" pitchFamily="18" charset="0"/>
                <a:ea typeface="MinionPro-Regular"/>
                <a:cs typeface="Arial" panose="020B0604020202020204" pitchFamily="34" charset="0"/>
              </a:rPr>
              <a:t>Current guidelines recommend a maximum limit of </a:t>
            </a:r>
            <a:r>
              <a:rPr lang="en-US" sz="2000" dirty="0" err="1">
                <a:solidFill>
                  <a:srgbClr val="000000"/>
                </a:solidFill>
                <a:latin typeface="Times New Roman" panose="02020603050405020304" pitchFamily="18" charset="0"/>
                <a:ea typeface="MinionPro-Regular"/>
                <a:cs typeface="Arial" panose="020B0604020202020204" pitchFamily="34" charset="0"/>
              </a:rPr>
              <a:t>8T</a:t>
            </a:r>
            <a:r>
              <a:rPr lang="en-US" sz="2000" dirty="0">
                <a:solidFill>
                  <a:srgbClr val="000000"/>
                </a:solidFill>
                <a:latin typeface="Times New Roman" panose="02020603050405020304" pitchFamily="18" charset="0"/>
                <a:ea typeface="MinionPro-Regular"/>
                <a:cs typeface="Arial" panose="020B0604020202020204" pitchFamily="34" charset="0"/>
              </a:rPr>
              <a:t> for clinical imaging, rising to </a:t>
            </a:r>
            <a:r>
              <a:rPr lang="en-US" sz="2000" dirty="0" err="1">
                <a:solidFill>
                  <a:srgbClr val="000000"/>
                </a:solidFill>
                <a:latin typeface="Times New Roman" panose="02020603050405020304" pitchFamily="18" charset="0"/>
                <a:ea typeface="MinionPro-Regular"/>
                <a:cs typeface="Arial" panose="020B0604020202020204" pitchFamily="34" charset="0"/>
              </a:rPr>
              <a:t>12T</a:t>
            </a:r>
            <a:r>
              <a:rPr lang="en-US" sz="2000" dirty="0">
                <a:solidFill>
                  <a:srgbClr val="000000"/>
                </a:solidFill>
                <a:latin typeface="Times New Roman" panose="02020603050405020304" pitchFamily="18" charset="0"/>
                <a:ea typeface="MinionPro-Regular"/>
                <a:cs typeface="Arial" panose="020B0604020202020204" pitchFamily="34" charset="0"/>
              </a:rPr>
              <a:t> for research purposes and spectroscopy. Most clinical units operate below </a:t>
            </a:r>
            <a:r>
              <a:rPr lang="en-US" sz="2000" dirty="0" err="1">
                <a:solidFill>
                  <a:srgbClr val="000000"/>
                </a:solidFill>
                <a:latin typeface="Times New Roman" panose="02020603050405020304" pitchFamily="18" charset="0"/>
                <a:ea typeface="MinionPro-Regular"/>
                <a:cs typeface="Arial" panose="020B0604020202020204" pitchFamily="34" charset="0"/>
              </a:rPr>
              <a:t>3T</a:t>
            </a:r>
            <a:r>
              <a:rPr lang="en-US" sz="2000" dirty="0">
                <a:solidFill>
                  <a:srgbClr val="000000"/>
                </a:solidFill>
                <a:latin typeface="Times New Roman" panose="02020603050405020304" pitchFamily="18" charset="0"/>
                <a:ea typeface="MinionPro-Regular"/>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0000"/>
              </a:lnSpc>
            </a:pPr>
            <a:r>
              <a:rPr lang="en-US" sz="2000" dirty="0">
                <a:solidFill>
                  <a:srgbClr val="000000"/>
                </a:solidFill>
                <a:latin typeface="Times New Roman" panose="02020603050405020304" pitchFamily="18" charset="0"/>
                <a:ea typeface="MinionPro-Regular"/>
              </a:rPr>
              <a:t>The static field is always present (24 hours a day, 365 days a year, to infinity). It is switched on even when the system is out of use. </a:t>
            </a:r>
          </a:p>
          <a:p>
            <a:pPr>
              <a:lnSpc>
                <a:spcPct val="100000"/>
              </a:lnSpc>
            </a:pPr>
            <a:r>
              <a:rPr lang="en-US" sz="2000" dirty="0">
                <a:solidFill>
                  <a:srgbClr val="000000"/>
                </a:solidFill>
                <a:latin typeface="Times New Roman" panose="02020603050405020304" pitchFamily="18" charset="0"/>
                <a:ea typeface="MinionPro-Regular"/>
              </a:rPr>
              <a:t>The fringe field may extend several </a:t>
            </a:r>
            <a:r>
              <a:rPr lang="en-US" sz="2000" dirty="0" err="1">
                <a:solidFill>
                  <a:srgbClr val="000000"/>
                </a:solidFill>
                <a:latin typeface="Times New Roman" panose="02020603050405020304" pitchFamily="18" charset="0"/>
                <a:ea typeface="MinionPro-Regular"/>
              </a:rPr>
              <a:t>metres</a:t>
            </a:r>
            <a:r>
              <a:rPr lang="en-US" sz="2000" dirty="0">
                <a:solidFill>
                  <a:srgbClr val="000000"/>
                </a:solidFill>
                <a:latin typeface="Times New Roman" panose="02020603050405020304" pitchFamily="18" charset="0"/>
                <a:ea typeface="MinionPro-Regular"/>
              </a:rPr>
              <a:t> beyond the examination room and therefore any harmful effects or risks may come into play at some distance from the scanner.</a:t>
            </a:r>
          </a:p>
        </p:txBody>
      </p:sp>
      <p:pic>
        <p:nvPicPr>
          <p:cNvPr id="6" name="Picture 5">
            <a:extLst>
              <a:ext uri="{FF2B5EF4-FFF2-40B4-BE49-F238E27FC236}">
                <a16:creationId xmlns:a16="http://schemas.microsoft.com/office/drawing/2014/main" id="{F83D900F-CC46-48CA-9B06-7F13025D2E18}"/>
              </a:ext>
            </a:extLst>
          </p:cNvPr>
          <p:cNvPicPr/>
          <p:nvPr/>
        </p:nvPicPr>
        <p:blipFill>
          <a:blip r:embed="rId2"/>
          <a:stretch>
            <a:fillRect/>
          </a:stretch>
        </p:blipFill>
        <p:spPr>
          <a:xfrm>
            <a:off x="3670648" y="3849480"/>
            <a:ext cx="5210464" cy="2906568"/>
          </a:xfrm>
          <a:prstGeom prst="rect">
            <a:avLst/>
          </a:prstGeom>
        </p:spPr>
      </p:pic>
    </p:spTree>
    <p:extLst>
      <p:ext uri="{BB962C8B-B14F-4D97-AF65-F5344CB8AC3E}">
        <p14:creationId xmlns:p14="http://schemas.microsoft.com/office/powerpoint/2010/main" val="107743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rgbClr val="A666E1">
                    <a:lumMod val="50000"/>
                  </a:srgbClr>
                </a:solidFill>
              </a:rPr>
              <a:t>MRI Design: </a:t>
            </a:r>
            <a:r>
              <a:rPr lang="en-US" dirty="0">
                <a:solidFill>
                  <a:srgbClr val="000000"/>
                </a:solidFill>
                <a:latin typeface="Calibri" panose="020F0502020204030204" pitchFamily="34" charset="0"/>
                <a:ea typeface="Calibri" panose="020F0502020204030204" pitchFamily="34" charset="0"/>
                <a:cs typeface="CIDFont+F1"/>
              </a:rPr>
              <a:t>MR safety – bio-effects</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454727" y="955964"/>
            <a:ext cx="10529455" cy="4112425"/>
          </a:xfrm>
        </p:spPr>
        <p:txBody>
          <a:bodyPr>
            <a:noAutofit/>
          </a:bodyPr>
          <a:lstStyle/>
          <a:p>
            <a:pPr marL="0" indent="0" algn="just">
              <a:buNone/>
            </a:pPr>
            <a:r>
              <a:rPr lang="en-US" dirty="0">
                <a:solidFill>
                  <a:srgbClr val="FF0000"/>
                </a:solidFill>
              </a:rPr>
              <a:t>Static magnetic field bio-effects</a:t>
            </a:r>
          </a:p>
          <a:p>
            <a:pPr marL="509588" indent="-457200" algn="just">
              <a:lnSpc>
                <a:spcPct val="150000"/>
              </a:lnSpc>
            </a:pPr>
            <a:r>
              <a:rPr lang="en-US" sz="2000" dirty="0">
                <a:solidFill>
                  <a:srgbClr val="000000"/>
                </a:solidFill>
                <a:latin typeface="Times New Roman" panose="02020603050405020304" pitchFamily="18" charset="0"/>
                <a:ea typeface="MinionPro-Regular"/>
                <a:cs typeface="Arial" panose="020B0604020202020204" pitchFamily="34" charset="0"/>
              </a:rPr>
              <a:t>There is no conclusive evidence for </a:t>
            </a:r>
            <a:r>
              <a:rPr lang="en-US" sz="2000" i="1" u="sng" dirty="0">
                <a:solidFill>
                  <a:srgbClr val="000000"/>
                </a:solidFill>
                <a:latin typeface="Times New Roman" panose="02020603050405020304" pitchFamily="18" charset="0"/>
                <a:ea typeface="MinionPro-Regular"/>
                <a:cs typeface="Arial" panose="020B0604020202020204" pitchFamily="34" charset="0"/>
              </a:rPr>
              <a:t>irreversible or harmful bio-effects </a:t>
            </a:r>
            <a:r>
              <a:rPr lang="en-US" sz="2000" dirty="0">
                <a:solidFill>
                  <a:srgbClr val="000000"/>
                </a:solidFill>
                <a:latin typeface="Times New Roman" panose="02020603050405020304" pitchFamily="18" charset="0"/>
                <a:ea typeface="MinionPro-Regular"/>
                <a:cs typeface="Arial" panose="020B0604020202020204" pitchFamily="34" charset="0"/>
              </a:rPr>
              <a:t>in humans below 2.5T. </a:t>
            </a:r>
          </a:p>
          <a:p>
            <a:pPr marL="509588" indent="-457200" algn="just">
              <a:lnSpc>
                <a:spcPct val="150000"/>
              </a:lnSpc>
            </a:pPr>
            <a:r>
              <a:rPr lang="en-US" sz="2000" dirty="0">
                <a:solidFill>
                  <a:srgbClr val="000000"/>
                </a:solidFill>
                <a:latin typeface="Times New Roman" panose="02020603050405020304" pitchFamily="18" charset="0"/>
                <a:ea typeface="MinionPro-Regular"/>
                <a:cs typeface="Arial" panose="020B0604020202020204" pitchFamily="34" charset="0"/>
              </a:rPr>
              <a:t>Reversible abnormalities may include:</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buFont typeface="Courier New" panose="02070309020205020404" pitchFamily="49" charset="0"/>
              <a:buChar char="o"/>
            </a:pPr>
            <a:r>
              <a:rPr lang="en-US" sz="2000" dirty="0">
                <a:solidFill>
                  <a:srgbClr val="000000"/>
                </a:solidFill>
                <a:latin typeface="Times New Roman" panose="02020603050405020304" pitchFamily="18" charset="0"/>
                <a:ea typeface="MinionPro-Regular"/>
                <a:cs typeface="Arial" panose="020B0604020202020204" pitchFamily="34" charset="0"/>
              </a:rPr>
              <a:t>an increase in the amplitude of the T-wave that can be noted on an ECG due to the magnetic hydrodynamic effect (also known as the magnetic </a:t>
            </a:r>
            <a:r>
              <a:rPr lang="en-US" sz="2000" dirty="0" err="1">
                <a:solidFill>
                  <a:srgbClr val="000000"/>
                </a:solidFill>
                <a:latin typeface="Times New Roman" panose="02020603050405020304" pitchFamily="18" charset="0"/>
                <a:ea typeface="MinionPro-Regular"/>
                <a:cs typeface="Arial" panose="020B0604020202020204" pitchFamily="34" charset="0"/>
              </a:rPr>
              <a:t>haemodynamic</a:t>
            </a:r>
            <a:r>
              <a:rPr lang="en-US" sz="2000" dirty="0">
                <a:solidFill>
                  <a:srgbClr val="000000"/>
                </a:solidFill>
                <a:latin typeface="Times New Roman" panose="02020603050405020304" pitchFamily="18" charset="0"/>
                <a:ea typeface="MinionPro-Regular"/>
                <a:cs typeface="Arial" panose="020B0604020202020204" pitchFamily="34" charset="0"/>
              </a:rPr>
              <a:t> effect);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2000" dirty="0">
                <a:solidFill>
                  <a:srgbClr val="000000"/>
                </a:solidFill>
                <a:latin typeface="Times New Roman" panose="02020603050405020304" pitchFamily="18" charset="0"/>
                <a:ea typeface="MinionPro-Regular"/>
                <a:cs typeface="Arial" panose="020B0604020202020204" pitchFamily="34" charset="0"/>
              </a:rPr>
              <a:t>heating of patients; fatigue; headaches; hypotension; irritability.</a:t>
            </a:r>
            <a:endParaRPr lang="en-US" sz="1600" dirty="0">
              <a:latin typeface="Calibri" panose="020F0502020204030204" pitchFamily="34" charset="0"/>
              <a:ea typeface="Calibri" panose="020F0502020204030204" pitchFamily="34" charset="0"/>
              <a:cs typeface="Arial" panose="020B0604020202020204" pitchFamily="34" charset="0"/>
            </a:endParaRPr>
          </a:p>
          <a:p>
            <a:pPr marL="52388" indent="234950" algn="just">
              <a:lnSpc>
                <a:spcPct val="150000"/>
              </a:lnSpc>
              <a:spcAft>
                <a:spcPts val="0"/>
              </a:spcAft>
            </a:pPr>
            <a:endParaRPr lang="en-US" sz="2000" dirty="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768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rgbClr val="A666E1">
                    <a:lumMod val="50000"/>
                  </a:srgbClr>
                </a:solidFill>
              </a:rPr>
              <a:t>MRI Design:</a:t>
            </a:r>
            <a:r>
              <a:rPr lang="en-US" dirty="0">
                <a:solidFill>
                  <a:prstClr val="black"/>
                </a:solidFill>
              </a:rPr>
              <a:t> </a:t>
            </a:r>
            <a:r>
              <a:rPr lang="en-US" dirty="0">
                <a:solidFill>
                  <a:srgbClr val="000000"/>
                </a:solidFill>
                <a:latin typeface="Calibri" panose="020F0502020204030204" pitchFamily="34" charset="0"/>
                <a:ea typeface="Calibri" panose="020F0502020204030204" pitchFamily="34" charset="0"/>
                <a:cs typeface="CIDFont+F1"/>
              </a:rPr>
              <a:t>MR safety – bio-effects</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74847" y="955964"/>
            <a:ext cx="10529455" cy="5510150"/>
          </a:xfrm>
        </p:spPr>
        <p:txBody>
          <a:bodyPr>
            <a:noAutofit/>
          </a:bodyPr>
          <a:lstStyle/>
          <a:p>
            <a:pPr marL="0" indent="0" algn="just">
              <a:buNone/>
            </a:pPr>
            <a:r>
              <a:rPr lang="en-US" dirty="0">
                <a:solidFill>
                  <a:srgbClr val="FF0000"/>
                </a:solidFill>
              </a:rPr>
              <a:t>Time-varying field bio-effects </a:t>
            </a:r>
          </a:p>
          <a:p>
            <a:pPr marL="0" indent="287338" algn="just">
              <a:lnSpc>
                <a:spcPct val="150000"/>
              </a:lnSpc>
              <a:spcAft>
                <a:spcPts val="0"/>
              </a:spcAft>
            </a:pPr>
            <a:r>
              <a:rPr lang="en-US" sz="2000" dirty="0">
                <a:solidFill>
                  <a:srgbClr val="000000"/>
                </a:solidFill>
                <a:latin typeface="Times New Roman" panose="02020603050405020304" pitchFamily="18" charset="0"/>
                <a:ea typeface="MinionPro-Regular"/>
                <a:cs typeface="Arial" panose="020B0604020202020204" pitchFamily="34" charset="0"/>
              </a:rPr>
              <a:t>Gradients create a time-varying magnetic field. This changing field occurs during the scanning sequence.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287338" algn="just">
              <a:lnSpc>
                <a:spcPct val="150000"/>
              </a:lnSpc>
              <a:spcAft>
                <a:spcPts val="0"/>
              </a:spcAft>
            </a:pPr>
            <a:r>
              <a:rPr lang="en-US" sz="2000" dirty="0">
                <a:solidFill>
                  <a:srgbClr val="000000"/>
                </a:solidFill>
                <a:latin typeface="Times New Roman" panose="02020603050405020304" pitchFamily="18" charset="0"/>
                <a:ea typeface="MinionPro-Regular"/>
              </a:rPr>
              <a:t>The health consequences are related to the changes in the magnetic field that cause induced currents. Nerves, blood </a:t>
            </a:r>
            <a:r>
              <a:rPr lang="en-US" sz="2000" dirty="0">
                <a:solidFill>
                  <a:srgbClr val="000000"/>
                </a:solidFill>
                <a:latin typeface="Times New Roman" panose="02020603050405020304" pitchFamily="18" charset="0"/>
                <a:ea typeface="MinionPro-Regular"/>
                <a:cs typeface="Arial" panose="020B0604020202020204" pitchFamily="34" charset="0"/>
              </a:rPr>
              <a:t>vessels and muscles, which act as conductors in the body, may be affected.</a:t>
            </a:r>
          </a:p>
          <a:p>
            <a:pPr marL="0" indent="287338" algn="just">
              <a:lnSpc>
                <a:spcPct val="150000"/>
              </a:lnSpc>
              <a:spcAft>
                <a:spcPts val="0"/>
              </a:spcAft>
            </a:pPr>
            <a:r>
              <a:rPr lang="en-US" sz="2000" dirty="0">
                <a:solidFill>
                  <a:srgbClr val="000000"/>
                </a:solidFill>
                <a:latin typeface="Times New Roman" panose="02020603050405020304" pitchFamily="18" charset="0"/>
                <a:ea typeface="MinionPro-Regular"/>
                <a:cs typeface="Arial" panose="020B0604020202020204" pitchFamily="34" charset="0"/>
              </a:rPr>
              <a:t>The induced current is greater in peripheral tissues, since the amplitude of the gradient is higher away from magnetic </a:t>
            </a:r>
            <a:r>
              <a:rPr lang="en-US" sz="2000" dirty="0" err="1">
                <a:solidFill>
                  <a:srgbClr val="000000"/>
                </a:solidFill>
                <a:latin typeface="Times New Roman" panose="02020603050405020304" pitchFamily="18" charset="0"/>
                <a:ea typeface="MinionPro-Regular"/>
                <a:cs typeface="Arial" panose="020B0604020202020204" pitchFamily="34" charset="0"/>
              </a:rPr>
              <a:t>isocentre</a:t>
            </a:r>
            <a:r>
              <a:rPr lang="en-US" sz="2000" dirty="0">
                <a:solidFill>
                  <a:srgbClr val="000000"/>
                </a:solidFill>
                <a:latin typeface="Times New Roman" panose="02020603050405020304" pitchFamily="18" charset="0"/>
                <a:ea typeface="MinionPro-Regular"/>
                <a:cs typeface="Arial" panose="020B0604020202020204" pitchFamily="34" charset="0"/>
              </a:rPr>
              <a:t>. </a:t>
            </a:r>
          </a:p>
          <a:p>
            <a:pPr marL="0" indent="287338" algn="just">
              <a:lnSpc>
                <a:spcPct val="150000"/>
              </a:lnSpc>
              <a:spcAft>
                <a:spcPts val="0"/>
              </a:spcAft>
            </a:pPr>
            <a:r>
              <a:rPr lang="en-US" sz="2000" dirty="0">
                <a:solidFill>
                  <a:srgbClr val="000000"/>
                </a:solidFill>
                <a:latin typeface="Times New Roman" panose="02020603050405020304" pitchFamily="18" charset="0"/>
                <a:ea typeface="MinionPro-Regular"/>
                <a:cs typeface="Arial" panose="020B0604020202020204" pitchFamily="34" charset="0"/>
              </a:rPr>
              <a:t>Time-varying bio-effects from gradient coils include: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en-US" sz="2000" dirty="0">
                <a:solidFill>
                  <a:srgbClr val="000000"/>
                </a:solidFill>
                <a:latin typeface="MinionPro-Regular"/>
                <a:ea typeface="Calibri" panose="020F0502020204030204" pitchFamily="34" charset="0"/>
                <a:cs typeface="Times New Roman" panose="02020603050405020304" pitchFamily="18" charset="0"/>
              </a:rPr>
              <a:t>•</a:t>
            </a:r>
            <a:r>
              <a:rPr lang="en-US" sz="2000" dirty="0">
                <a:solidFill>
                  <a:srgbClr val="000000"/>
                </a:solidFill>
                <a:latin typeface="Times New Roman" panose="02020603050405020304" pitchFamily="18" charset="0"/>
                <a:ea typeface="MinionPro-Regular"/>
                <a:cs typeface="Arial" panose="020B0604020202020204" pitchFamily="34" charset="0"/>
              </a:rPr>
              <a:t> light flashes in the eyes;		</a:t>
            </a:r>
            <a:r>
              <a:rPr lang="en-US" sz="2000" dirty="0">
                <a:solidFill>
                  <a:srgbClr val="000000"/>
                </a:solidFill>
                <a:latin typeface="MinionPro-Regular"/>
                <a:ea typeface="Calibri" panose="020F0502020204030204" pitchFamily="34" charset="0"/>
                <a:cs typeface="Times New Roman" panose="02020603050405020304" pitchFamily="18" charset="0"/>
              </a:rPr>
              <a:t>•</a:t>
            </a:r>
            <a:r>
              <a:rPr lang="en-US" sz="2000" dirty="0">
                <a:solidFill>
                  <a:srgbClr val="000000"/>
                </a:solidFill>
                <a:latin typeface="Times New Roman" panose="02020603050405020304" pitchFamily="18" charset="0"/>
                <a:ea typeface="MinionPro-Regular"/>
                <a:cs typeface="Arial" panose="020B0604020202020204" pitchFamily="34" charset="0"/>
              </a:rPr>
              <a:t> alterations in the biochemistry of cells and fracture union;	</a:t>
            </a:r>
          </a:p>
          <a:p>
            <a:pPr marL="0" indent="0" algn="just">
              <a:lnSpc>
                <a:spcPct val="150000"/>
              </a:lnSpc>
              <a:spcAft>
                <a:spcPts val="0"/>
              </a:spcAft>
              <a:buNone/>
            </a:pPr>
            <a:r>
              <a:rPr lang="en-US" sz="2000" dirty="0">
                <a:solidFill>
                  <a:srgbClr val="000000"/>
                </a:solidFill>
                <a:latin typeface="MinionPro-Regular"/>
                <a:ea typeface="Calibri" panose="020F0502020204030204" pitchFamily="34" charset="0"/>
                <a:cs typeface="Times New Roman" panose="02020603050405020304" pitchFamily="18" charset="0"/>
              </a:rPr>
              <a:t>•</a:t>
            </a:r>
            <a:r>
              <a:rPr lang="en-US" sz="2000" dirty="0">
                <a:solidFill>
                  <a:srgbClr val="000000"/>
                </a:solidFill>
                <a:latin typeface="Times New Roman" panose="02020603050405020304" pitchFamily="18" charset="0"/>
                <a:ea typeface="MinionPro-Regular"/>
                <a:cs typeface="Arial" panose="020B0604020202020204" pitchFamily="34" charset="0"/>
              </a:rPr>
              <a:t> mild cutaneous sensations;            </a:t>
            </a:r>
            <a:r>
              <a:rPr lang="en-US" sz="2000" dirty="0">
                <a:solidFill>
                  <a:srgbClr val="000000"/>
                </a:solidFill>
                <a:latin typeface="MinionPro-Regular"/>
                <a:ea typeface="Calibri" panose="020F0502020204030204" pitchFamily="34" charset="0"/>
                <a:cs typeface="Times New Roman" panose="02020603050405020304" pitchFamily="18" charset="0"/>
              </a:rPr>
              <a:t>•</a:t>
            </a:r>
            <a:r>
              <a:rPr lang="en-US" sz="2000" dirty="0">
                <a:solidFill>
                  <a:srgbClr val="000000"/>
                </a:solidFill>
                <a:latin typeface="Times New Roman" panose="02020603050405020304" pitchFamily="18" charset="0"/>
                <a:ea typeface="MinionPro-Regular"/>
                <a:cs typeface="Arial" panose="020B0604020202020204" pitchFamily="34" charset="0"/>
              </a:rPr>
              <a:t> involuntary muscle contractions;	</a:t>
            </a:r>
            <a:r>
              <a:rPr lang="en-US" sz="2000" dirty="0">
                <a:solidFill>
                  <a:srgbClr val="000000"/>
                </a:solidFill>
                <a:latin typeface="MinionPro-Regular"/>
                <a:ea typeface="Calibri" panose="020F0502020204030204" pitchFamily="34" charset="0"/>
                <a:cs typeface="Times New Roman" panose="02020603050405020304" pitchFamily="18" charset="0"/>
              </a:rPr>
              <a:t>•</a:t>
            </a:r>
            <a:r>
              <a:rPr lang="en-US" sz="2000" dirty="0">
                <a:solidFill>
                  <a:srgbClr val="000000"/>
                </a:solidFill>
                <a:latin typeface="Times New Roman" panose="02020603050405020304" pitchFamily="18" charset="0"/>
                <a:ea typeface="MinionPro-Regular"/>
                <a:cs typeface="Arial" panose="020B0604020202020204" pitchFamily="34" charset="0"/>
              </a:rPr>
              <a:t> cardiac arrhythmias.</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endParaRPr lang="en-US" sz="2000" dirty="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5307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rgbClr val="A666E1">
                    <a:lumMod val="50000"/>
                  </a:srgbClr>
                </a:solidFill>
              </a:rPr>
              <a:t>MRI Design:</a:t>
            </a:r>
            <a:r>
              <a:rPr lang="en-US" dirty="0">
                <a:solidFill>
                  <a:prstClr val="black"/>
                </a:solidFill>
              </a:rPr>
              <a:t> </a:t>
            </a:r>
            <a:r>
              <a:rPr lang="en-US" dirty="0">
                <a:solidFill>
                  <a:srgbClr val="000000"/>
                </a:solidFill>
                <a:latin typeface="Calibri" panose="020F0502020204030204" pitchFamily="34" charset="0"/>
                <a:ea typeface="Calibri" panose="020F0502020204030204" pitchFamily="34" charset="0"/>
                <a:cs typeface="CIDFont+F1"/>
              </a:rPr>
              <a:t>MR safety – bio-effects</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259175" y="869430"/>
            <a:ext cx="10620077" cy="5714250"/>
          </a:xfrm>
        </p:spPr>
        <p:txBody>
          <a:bodyPr>
            <a:noAutofit/>
          </a:bodyPr>
          <a:lstStyle/>
          <a:p>
            <a:pPr marL="0" indent="0">
              <a:buNone/>
            </a:pPr>
            <a:r>
              <a:rPr lang="en-US" dirty="0">
                <a:solidFill>
                  <a:srgbClr val="FF0000"/>
                </a:solidFill>
              </a:rPr>
              <a:t>Time-varying field bio-effects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RF transmit coils also produce time-varying fields.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The predominant bio-effect of RF irradiation absorption is the potential heating of tissue.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As an excitation pulse is applied, some nuclei absorb the RF energy and enter the high-energy state.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As they relax, nuclei give off this absorbed energy to the surrounding lattice.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Energy dissipation described by the </a:t>
            </a:r>
            <a:r>
              <a:rPr lang="en-US" sz="2000" i="1" u="sng" dirty="0">
                <a:solidFill>
                  <a:srgbClr val="000000"/>
                </a:solidFill>
                <a:latin typeface="Times New Roman" panose="02020603050405020304" pitchFamily="18" charset="0"/>
                <a:cs typeface="Arial" panose="020B0604020202020204" pitchFamily="34" charset="0"/>
              </a:rPr>
              <a:t>specific absorption rate or SAR</a:t>
            </a:r>
            <a:r>
              <a:rPr lang="en-US" sz="2000" dirty="0">
                <a:solidFill>
                  <a:srgbClr val="000000"/>
                </a:solidFill>
                <a:latin typeface="Times New Roman" panose="02020603050405020304" pitchFamily="18" charset="0"/>
                <a:cs typeface="Arial" panose="020B0604020202020204" pitchFamily="34" charset="0"/>
              </a:rPr>
              <a:t>. SAR is expressed in watts per kilogram (W/kg), a quantity that depends on:</a:t>
            </a:r>
          </a:p>
          <a:p>
            <a:pPr marL="0" indent="0" algn="just">
              <a:lnSpc>
                <a:spcPct val="150000"/>
              </a:lnSpc>
              <a:spcAft>
                <a:spcPts val="0"/>
              </a:spcAft>
              <a:buNone/>
            </a:pPr>
            <a:r>
              <a:rPr lang="en-US" sz="2000" dirty="0">
                <a:solidFill>
                  <a:srgbClr val="000000"/>
                </a:solidFill>
                <a:latin typeface="Times New Roman" panose="02020603050405020304" pitchFamily="18" charset="0"/>
                <a:cs typeface="Arial" panose="020B0604020202020204" pitchFamily="34" charset="0"/>
              </a:rPr>
              <a:t>• induced electrical field; pulse duty cycle; tissue density; conductivity; the size of the patient</a:t>
            </a:r>
            <a:r>
              <a:rPr lang="en-US" sz="2000" b="1" dirty="0">
                <a:solidFill>
                  <a:srgbClr val="000000"/>
                </a:solidFill>
                <a:latin typeface="Times New Roman" panose="02020603050405020304" pitchFamily="18" charset="0"/>
                <a:cs typeface="Arial" panose="020B0604020202020204" pitchFamily="34" charset="0"/>
              </a:rPr>
              <a:t>.</a:t>
            </a:r>
          </a:p>
          <a:p>
            <a:pPr marL="0" indent="287338" algn="just">
              <a:lnSpc>
                <a:spcPct val="150000"/>
              </a:lnSpc>
              <a:spcAft>
                <a:spcPts val="0"/>
              </a:spcAft>
            </a:pPr>
            <a:endParaRPr lang="en-US" sz="2000" b="1" dirty="0">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511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rgbClr val="A666E1">
                    <a:lumMod val="50000"/>
                  </a:srgbClr>
                </a:solidFill>
              </a:rPr>
              <a:t>MRI Design:</a:t>
            </a:r>
            <a:r>
              <a:rPr lang="en-US" dirty="0">
                <a:solidFill>
                  <a:prstClr val="black"/>
                </a:solidFill>
              </a:rPr>
              <a:t> </a:t>
            </a:r>
            <a:r>
              <a:rPr lang="en-US" dirty="0">
                <a:solidFill>
                  <a:srgbClr val="000000"/>
                </a:solidFill>
                <a:latin typeface="Calibri" panose="020F0502020204030204" pitchFamily="34" charset="0"/>
                <a:ea typeface="Calibri" panose="020F0502020204030204" pitchFamily="34" charset="0"/>
                <a:cs typeface="CIDFont+F1"/>
              </a:rPr>
              <a:t>MR safety – bio-effects</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304827" y="955964"/>
            <a:ext cx="10529455" cy="5627716"/>
          </a:xfrm>
        </p:spPr>
        <p:txBody>
          <a:bodyPr>
            <a:noAutofit/>
          </a:bodyPr>
          <a:lstStyle/>
          <a:p>
            <a:pPr marL="0" indent="0">
              <a:buNone/>
            </a:pPr>
            <a:r>
              <a:rPr lang="en-US" dirty="0">
                <a:solidFill>
                  <a:srgbClr val="FF0000"/>
                </a:solidFill>
              </a:rPr>
              <a:t>Time-varying field bio-effects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SAR is used to calculate an expected increase in body temperature during an average examination.</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In the UK, it is recommended that this should not exceed </a:t>
            </a:r>
            <a:r>
              <a:rPr lang="en-US" sz="2000" dirty="0" err="1">
                <a:solidFill>
                  <a:srgbClr val="000000"/>
                </a:solidFill>
                <a:latin typeface="Times New Roman" panose="02020603050405020304" pitchFamily="18" charset="0"/>
                <a:cs typeface="Arial" panose="020B0604020202020204" pitchFamily="34" charset="0"/>
              </a:rPr>
              <a:t>1°C</a:t>
            </a:r>
            <a:r>
              <a:rPr lang="en-US" sz="2000" dirty="0">
                <a:solidFill>
                  <a:srgbClr val="000000"/>
                </a:solidFill>
                <a:latin typeface="Times New Roman" panose="02020603050405020304" pitchFamily="18" charset="0"/>
                <a:cs typeface="Arial" panose="020B0604020202020204" pitchFamily="34" charset="0"/>
              </a:rPr>
              <a:t> during the examination.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As body temperature increases, blood pressure and heart rate also increase slightly.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Even though these effects seem insignificant, patients with compromised thermoregulatory systems may not be candidates for MRI.</a:t>
            </a:r>
          </a:p>
          <a:p>
            <a:pPr marL="0" indent="287338" algn="just">
              <a:lnSpc>
                <a:spcPct val="150000"/>
              </a:lnSpc>
              <a:spcAft>
                <a:spcPts val="0"/>
              </a:spcAft>
            </a:pPr>
            <a:r>
              <a:rPr lang="en-US" sz="2000" i="1" u="sng" dirty="0">
                <a:solidFill>
                  <a:srgbClr val="000000"/>
                </a:solidFill>
                <a:latin typeface="Times New Roman" panose="02020603050405020304" pitchFamily="18" charset="0"/>
                <a:cs typeface="Arial" panose="020B0604020202020204" pitchFamily="34" charset="0"/>
              </a:rPr>
              <a:t>Equipment used in MRI</a:t>
            </a:r>
            <a:r>
              <a:rPr lang="en-US" sz="2000" dirty="0">
                <a:solidFill>
                  <a:srgbClr val="000000"/>
                </a:solidFill>
                <a:latin typeface="Times New Roman" panose="02020603050405020304" pitchFamily="18" charset="0"/>
                <a:cs typeface="Arial" panose="020B0604020202020204" pitchFamily="34" charset="0"/>
              </a:rPr>
              <a:t>, such as ECG leads and surface coils, should therefore be employed with extreme caution. When using a surface coil, the operator must be careful to prevent any electrically conductive material (e.g. cable of surface coil) from forming a ‘conductive loop’ with itself or with the patient.</a:t>
            </a:r>
          </a:p>
        </p:txBody>
      </p:sp>
    </p:spTree>
    <p:extLst>
      <p:ext uri="{BB962C8B-B14F-4D97-AF65-F5344CB8AC3E}">
        <p14:creationId xmlns:p14="http://schemas.microsoft.com/office/powerpoint/2010/main" val="261382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rgbClr val="A666E1">
                    <a:lumMod val="50000"/>
                  </a:srgbClr>
                </a:solidFill>
              </a:rPr>
              <a:t>MRI Design:</a:t>
            </a:r>
            <a:r>
              <a:rPr lang="en-US" dirty="0">
                <a:solidFill>
                  <a:prstClr val="black"/>
                </a:solidFill>
              </a:rPr>
              <a:t> </a:t>
            </a:r>
            <a:r>
              <a:rPr lang="en-US" dirty="0">
                <a:solidFill>
                  <a:srgbClr val="000000"/>
                </a:solidFill>
                <a:latin typeface="Calibri" panose="020F0502020204030204" pitchFamily="34" charset="0"/>
                <a:ea typeface="Calibri" panose="020F0502020204030204" pitchFamily="34" charset="0"/>
                <a:cs typeface="CIDFont+F1"/>
              </a:rPr>
              <a:t>MR safety – bio-effects</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454727" y="955964"/>
            <a:ext cx="10529455" cy="2022367"/>
          </a:xfrm>
        </p:spPr>
        <p:txBody>
          <a:bodyPr>
            <a:noAutofit/>
          </a:bodyPr>
          <a:lstStyle/>
          <a:p>
            <a:pPr marL="0" indent="0">
              <a:buNone/>
            </a:pPr>
            <a:r>
              <a:rPr lang="en-US" dirty="0">
                <a:solidFill>
                  <a:srgbClr val="FF0000"/>
                </a:solidFill>
              </a:rPr>
              <a:t>Site planning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It is vital that access to the MRI system and the magnetic field is controlled. </a:t>
            </a:r>
          </a:p>
          <a:p>
            <a:pPr marL="0" indent="287338" algn="just">
              <a:lnSpc>
                <a:spcPct val="150000"/>
              </a:lnSpc>
              <a:spcAft>
                <a:spcPts val="0"/>
              </a:spcAft>
            </a:pPr>
            <a:r>
              <a:rPr lang="en-US" sz="2000" dirty="0">
                <a:solidFill>
                  <a:srgbClr val="000000"/>
                </a:solidFill>
                <a:latin typeface="Times New Roman" panose="02020603050405020304" pitchFamily="18" charset="0"/>
                <a:cs typeface="Arial" panose="020B0604020202020204" pitchFamily="34" charset="0"/>
              </a:rPr>
              <a:t>The American College of Radiologists recommends that all </a:t>
            </a:r>
            <a:r>
              <a:rPr lang="en-US" sz="2000" dirty="0" err="1">
                <a:solidFill>
                  <a:srgbClr val="000000"/>
                </a:solidFill>
                <a:latin typeface="Times New Roman" panose="02020603050405020304" pitchFamily="18" charset="0"/>
                <a:cs typeface="Arial" panose="020B0604020202020204" pitchFamily="34" charset="0"/>
              </a:rPr>
              <a:t>centres</a:t>
            </a:r>
            <a:r>
              <a:rPr lang="en-US" sz="2000" dirty="0">
                <a:solidFill>
                  <a:srgbClr val="000000"/>
                </a:solidFill>
                <a:latin typeface="Times New Roman" panose="02020603050405020304" pitchFamily="18" charset="0"/>
                <a:cs typeface="Arial" panose="020B0604020202020204" pitchFamily="34" charset="0"/>
              </a:rPr>
              <a:t> define the following zones.</a:t>
            </a:r>
          </a:p>
          <a:p>
            <a:pPr marL="0" indent="287338" algn="just">
              <a:lnSpc>
                <a:spcPct val="150000"/>
              </a:lnSpc>
              <a:spcAft>
                <a:spcPts val="0"/>
              </a:spcAft>
            </a:pPr>
            <a:r>
              <a:rPr lang="en-US" sz="2000" b="1" i="1" dirty="0">
                <a:solidFill>
                  <a:srgbClr val="FF0000"/>
                </a:solidFill>
                <a:latin typeface="Times New Roman" panose="02020603050405020304" pitchFamily="18" charset="0"/>
                <a:cs typeface="Arial" panose="020B0604020202020204" pitchFamily="34" charset="0"/>
              </a:rPr>
              <a:t>Zone I</a:t>
            </a:r>
            <a:r>
              <a:rPr lang="en-US" sz="2000" dirty="0">
                <a:solidFill>
                  <a:srgbClr val="000000"/>
                </a:solidFill>
                <a:latin typeface="Times New Roman" panose="02020603050405020304" pitchFamily="18" charset="0"/>
                <a:cs typeface="Arial" panose="020B0604020202020204" pitchFamily="34" charset="0"/>
              </a:rPr>
              <a:t> includes all areas that are accessible to the public. All personnel are allowed in Zone I.</a:t>
            </a:r>
          </a:p>
        </p:txBody>
      </p:sp>
      <p:pic>
        <p:nvPicPr>
          <p:cNvPr id="6" name="Picture 5">
            <a:extLst>
              <a:ext uri="{FF2B5EF4-FFF2-40B4-BE49-F238E27FC236}">
                <a16:creationId xmlns:a16="http://schemas.microsoft.com/office/drawing/2014/main" id="{C96521E0-D36E-4411-A926-54132B44852A}"/>
              </a:ext>
            </a:extLst>
          </p:cNvPr>
          <p:cNvPicPr>
            <a:picLocks noChangeAspect="1"/>
          </p:cNvPicPr>
          <p:nvPr/>
        </p:nvPicPr>
        <p:blipFill>
          <a:blip r:embed="rId2"/>
          <a:stretch>
            <a:fillRect/>
          </a:stretch>
        </p:blipFill>
        <p:spPr>
          <a:xfrm>
            <a:off x="3884882" y="3380878"/>
            <a:ext cx="4338290" cy="3468537"/>
          </a:xfrm>
          <a:prstGeom prst="rect">
            <a:avLst/>
          </a:prstGeom>
        </p:spPr>
      </p:pic>
    </p:spTree>
    <p:extLst>
      <p:ext uri="{BB962C8B-B14F-4D97-AF65-F5344CB8AC3E}">
        <p14:creationId xmlns:p14="http://schemas.microsoft.com/office/powerpoint/2010/main" val="278956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rgbClr val="A666E1">
                    <a:lumMod val="50000"/>
                  </a:srgbClr>
                </a:solidFill>
              </a:rPr>
              <a:t>MRI Design:</a:t>
            </a:r>
            <a:r>
              <a:rPr lang="en-US" dirty="0">
                <a:solidFill>
                  <a:prstClr val="black"/>
                </a:solidFill>
              </a:rPr>
              <a:t> </a:t>
            </a:r>
            <a:r>
              <a:rPr lang="en-US" dirty="0">
                <a:solidFill>
                  <a:srgbClr val="000000"/>
                </a:solidFill>
                <a:latin typeface="Calibri" panose="020F0502020204030204" pitchFamily="34" charset="0"/>
                <a:ea typeface="Calibri" panose="020F0502020204030204" pitchFamily="34" charset="0"/>
                <a:cs typeface="CIDFont+F1"/>
              </a:rPr>
              <a:t>MR safety – bio-effects</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302327" y="955964"/>
            <a:ext cx="10529455" cy="2863001"/>
          </a:xfrm>
        </p:spPr>
        <p:txBody>
          <a:bodyPr>
            <a:noAutofit/>
          </a:bodyPr>
          <a:lstStyle/>
          <a:p>
            <a:pPr marL="0" indent="0">
              <a:buNone/>
            </a:pPr>
            <a:r>
              <a:rPr lang="en-US" dirty="0">
                <a:solidFill>
                  <a:srgbClr val="FF0000"/>
                </a:solidFill>
              </a:rPr>
              <a:t>Site planning </a:t>
            </a:r>
          </a:p>
          <a:p>
            <a:pPr marL="0" indent="287338" algn="just">
              <a:lnSpc>
                <a:spcPct val="150000"/>
              </a:lnSpc>
              <a:spcAft>
                <a:spcPts val="0"/>
              </a:spcAft>
            </a:pPr>
            <a:r>
              <a:rPr lang="en-US" sz="2000" b="1" i="1" dirty="0">
                <a:solidFill>
                  <a:srgbClr val="FF0000"/>
                </a:solidFill>
                <a:latin typeface="Times New Roman" panose="02020603050405020304" pitchFamily="18" charset="0"/>
                <a:cs typeface="Arial" panose="020B0604020202020204" pitchFamily="34" charset="0"/>
              </a:rPr>
              <a:t>Zone II </a:t>
            </a:r>
            <a:r>
              <a:rPr lang="en-US" sz="2000" dirty="0">
                <a:solidFill>
                  <a:srgbClr val="000000"/>
                </a:solidFill>
                <a:latin typeface="Times New Roman" panose="02020603050405020304" pitchFamily="18" charset="0"/>
                <a:cs typeface="Arial" panose="020B0604020202020204" pitchFamily="34" charset="0"/>
              </a:rPr>
              <a:t>is the interface between Zone I and the controlled Zone III. There must be a lock or warning signs between Zones I and II. All personnel are allowed in Zone II, but there should be a trained ‘gate-keeper’ to keep patients and non-MR personnel from inadvertently entering Zones III and IV.</a:t>
            </a:r>
          </a:p>
          <a:p>
            <a:pPr marL="0" indent="287338" algn="just">
              <a:lnSpc>
                <a:spcPct val="150000"/>
              </a:lnSpc>
              <a:spcAft>
                <a:spcPts val="0"/>
              </a:spcAft>
            </a:pPr>
            <a:endParaRPr lang="en-US" sz="2000" dirty="0">
              <a:solidFill>
                <a:srgbClr val="000000"/>
              </a:solidFill>
              <a:latin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2CB516FB-EC2B-4432-89FB-E96F7BF97F60}"/>
              </a:ext>
            </a:extLst>
          </p:cNvPr>
          <p:cNvPicPr>
            <a:picLocks noChangeAspect="1"/>
          </p:cNvPicPr>
          <p:nvPr/>
        </p:nvPicPr>
        <p:blipFill>
          <a:blip r:embed="rId2"/>
          <a:stretch>
            <a:fillRect/>
          </a:stretch>
        </p:blipFill>
        <p:spPr>
          <a:xfrm>
            <a:off x="3881328" y="3009331"/>
            <a:ext cx="4772119" cy="3815391"/>
          </a:xfrm>
          <a:prstGeom prst="rect">
            <a:avLst/>
          </a:prstGeom>
        </p:spPr>
      </p:pic>
    </p:spTree>
    <p:extLst>
      <p:ext uri="{BB962C8B-B14F-4D97-AF65-F5344CB8AC3E}">
        <p14:creationId xmlns:p14="http://schemas.microsoft.com/office/powerpoint/2010/main" val="4377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FB7-21D9-4241-9812-78E921FDF1D4}"/>
              </a:ext>
            </a:extLst>
          </p:cNvPr>
          <p:cNvSpPr>
            <a:spLocks noGrp="1"/>
          </p:cNvSpPr>
          <p:nvPr>
            <p:ph type="title"/>
          </p:nvPr>
        </p:nvSpPr>
        <p:spPr>
          <a:xfrm>
            <a:off x="1454727" y="166246"/>
            <a:ext cx="10529455" cy="789718"/>
          </a:xfrm>
        </p:spPr>
        <p:txBody>
          <a:bodyPr>
            <a:normAutofit/>
          </a:bodyPr>
          <a:lstStyle/>
          <a:p>
            <a:r>
              <a:rPr lang="en-US" dirty="0">
                <a:solidFill>
                  <a:srgbClr val="A666E1">
                    <a:lumMod val="50000"/>
                  </a:srgbClr>
                </a:solidFill>
              </a:rPr>
              <a:t>MRI Design:</a:t>
            </a:r>
            <a:r>
              <a:rPr lang="en-US" dirty="0">
                <a:solidFill>
                  <a:prstClr val="black"/>
                </a:solidFill>
              </a:rPr>
              <a:t> </a:t>
            </a:r>
            <a:r>
              <a:rPr lang="en-US" dirty="0">
                <a:solidFill>
                  <a:srgbClr val="000000"/>
                </a:solidFill>
                <a:latin typeface="Calibri" panose="020F0502020204030204" pitchFamily="34" charset="0"/>
                <a:ea typeface="Calibri" panose="020F0502020204030204" pitchFamily="34" charset="0"/>
                <a:cs typeface="CIDFont+F1"/>
              </a:rPr>
              <a:t>MR safety – bio-effects</a:t>
            </a:r>
            <a:endParaRPr lang="en-US" dirty="0"/>
          </a:p>
        </p:txBody>
      </p:sp>
      <p:sp>
        <p:nvSpPr>
          <p:cNvPr id="3" name="Content Placeholder 2">
            <a:extLst>
              <a:ext uri="{FF2B5EF4-FFF2-40B4-BE49-F238E27FC236}">
                <a16:creationId xmlns:a16="http://schemas.microsoft.com/office/drawing/2014/main" id="{F81DC31D-4B4F-4346-9605-4CA72C0E8A32}"/>
              </a:ext>
            </a:extLst>
          </p:cNvPr>
          <p:cNvSpPr>
            <a:spLocks noGrp="1"/>
          </p:cNvSpPr>
          <p:nvPr>
            <p:ph idx="1"/>
          </p:nvPr>
        </p:nvSpPr>
        <p:spPr>
          <a:xfrm>
            <a:off x="1302327" y="910244"/>
            <a:ext cx="10529455" cy="1865613"/>
          </a:xfrm>
        </p:spPr>
        <p:txBody>
          <a:bodyPr>
            <a:noAutofit/>
          </a:bodyPr>
          <a:lstStyle/>
          <a:p>
            <a:pPr marL="0" indent="0">
              <a:buNone/>
            </a:pPr>
            <a:r>
              <a:rPr lang="en-US" dirty="0">
                <a:solidFill>
                  <a:srgbClr val="FF0000"/>
                </a:solidFill>
              </a:rPr>
              <a:t>Site planning </a:t>
            </a:r>
          </a:p>
          <a:p>
            <a:pPr marL="0" indent="287338" algn="just">
              <a:lnSpc>
                <a:spcPct val="150000"/>
              </a:lnSpc>
              <a:spcAft>
                <a:spcPts val="0"/>
              </a:spcAft>
            </a:pPr>
            <a:r>
              <a:rPr lang="en-US" sz="2000" b="1" i="1" dirty="0">
                <a:solidFill>
                  <a:srgbClr val="FF0000"/>
                </a:solidFill>
                <a:latin typeface="Times New Roman" panose="02020603050405020304" pitchFamily="18" charset="0"/>
                <a:cs typeface="Arial" panose="020B0604020202020204" pitchFamily="34" charset="0"/>
              </a:rPr>
              <a:t>Zone III </a:t>
            </a:r>
            <a:r>
              <a:rPr lang="en-US" sz="2000" dirty="0">
                <a:solidFill>
                  <a:srgbClr val="000000"/>
                </a:solidFill>
                <a:latin typeface="Times New Roman" panose="02020603050405020304" pitchFamily="18" charset="0"/>
                <a:cs typeface="Arial" panose="020B0604020202020204" pitchFamily="34" charset="0"/>
              </a:rPr>
              <a:t>is strictly restricted because free access by unscreened personnel and ferromagnetic objects may cause death or serious injury. This area must be strictly monitored and only MR-trained personnel and screened patients are permitted in this area.</a:t>
            </a:r>
          </a:p>
        </p:txBody>
      </p:sp>
      <p:pic>
        <p:nvPicPr>
          <p:cNvPr id="5" name="Picture 4">
            <a:extLst>
              <a:ext uri="{FF2B5EF4-FFF2-40B4-BE49-F238E27FC236}">
                <a16:creationId xmlns:a16="http://schemas.microsoft.com/office/drawing/2014/main" id="{00E3AEFD-7BF6-41C4-800A-55F50FF1ECA9}"/>
              </a:ext>
            </a:extLst>
          </p:cNvPr>
          <p:cNvPicPr>
            <a:picLocks noChangeAspect="1"/>
          </p:cNvPicPr>
          <p:nvPr/>
        </p:nvPicPr>
        <p:blipFill>
          <a:blip r:embed="rId2"/>
          <a:stretch>
            <a:fillRect/>
          </a:stretch>
        </p:blipFill>
        <p:spPr>
          <a:xfrm>
            <a:off x="3709940" y="3042609"/>
            <a:ext cx="4772119" cy="3815391"/>
          </a:xfrm>
          <a:prstGeom prst="rect">
            <a:avLst/>
          </a:prstGeom>
        </p:spPr>
      </p:pic>
    </p:spTree>
    <p:extLst>
      <p:ext uri="{BB962C8B-B14F-4D97-AF65-F5344CB8AC3E}">
        <p14:creationId xmlns:p14="http://schemas.microsoft.com/office/powerpoint/2010/main" val="373334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1706</TotalTime>
  <Words>1273</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Euphemia</vt:lpstr>
      <vt:lpstr>MinionPro-Regular</vt:lpstr>
      <vt:lpstr>Times New Roman</vt:lpstr>
      <vt:lpstr>Theme1</vt:lpstr>
      <vt:lpstr>Al-Mustaqbal University  College of Engineering and Technical Technologies Biomedical Engineering Department</vt:lpstr>
      <vt:lpstr>MRI Design: MR safety – bio-effects</vt:lpstr>
      <vt:lpstr>MRI Design: MR safety – bio-effects</vt:lpstr>
      <vt:lpstr>MRI Design: MR safety – bio-effects</vt:lpstr>
      <vt:lpstr>MRI Design: MR safety – bio-effects</vt:lpstr>
      <vt:lpstr>MRI Design: MR safety – bio-effects</vt:lpstr>
      <vt:lpstr>MRI Design: MR safety – bio-effects</vt:lpstr>
      <vt:lpstr>MRI Design: MR safety – bio-effects</vt:lpstr>
      <vt:lpstr>MRI Design: MR safety – bio-effects</vt:lpstr>
      <vt:lpstr>MRI Design: MR safety – bio-effects</vt:lpstr>
      <vt:lpstr>MRI Design: MR safety – projectiles</vt:lpstr>
      <vt:lpstr>MRI Design: MR safety – projectiles</vt:lpstr>
      <vt:lpstr>MRI Design: MR safety – projectiles</vt:lpstr>
      <vt:lpstr>MRI Design: MR safety – projectiles</vt:lpstr>
      <vt:lpstr>MRI Design: MR safety</vt:lpstr>
      <vt:lpstr>MRI Design: MR safety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MAHIR RAHMAN ABDUL-A AL-HAJAJ</cp:lastModifiedBy>
  <cp:revision>118</cp:revision>
  <dcterms:created xsi:type="dcterms:W3CDTF">2021-10-31T09:31:15Z</dcterms:created>
  <dcterms:modified xsi:type="dcterms:W3CDTF">2024-02-05T08:26:26Z</dcterms:modified>
</cp:coreProperties>
</file>