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1"/>
  </p:notesMasterIdLst>
  <p:sldIdLst>
    <p:sldId id="326" r:id="rId2"/>
    <p:sldId id="257" r:id="rId3"/>
    <p:sldId id="327" r:id="rId4"/>
    <p:sldId id="328" r:id="rId5"/>
    <p:sldId id="329" r:id="rId6"/>
    <p:sldId id="330" r:id="rId7"/>
    <p:sldId id="331" r:id="rId8"/>
    <p:sldId id="332" r:id="rId9"/>
    <p:sldId id="333" r:id="rId10"/>
    <p:sldId id="359" r:id="rId11"/>
    <p:sldId id="334" r:id="rId12"/>
    <p:sldId id="335" r:id="rId13"/>
    <p:sldId id="336" r:id="rId14"/>
    <p:sldId id="337" r:id="rId15"/>
    <p:sldId id="372" r:id="rId16"/>
    <p:sldId id="360" r:id="rId17"/>
    <p:sldId id="361" r:id="rId18"/>
    <p:sldId id="362" r:id="rId19"/>
    <p:sldId id="373" r:id="rId20"/>
    <p:sldId id="374" r:id="rId21"/>
    <p:sldId id="363" r:id="rId22"/>
    <p:sldId id="364" r:id="rId23"/>
    <p:sldId id="365" r:id="rId24"/>
    <p:sldId id="366" r:id="rId25"/>
    <p:sldId id="367" r:id="rId26"/>
    <p:sldId id="368" r:id="rId27"/>
    <p:sldId id="369" r:id="rId28"/>
    <p:sldId id="370" r:id="rId29"/>
    <p:sldId id="3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9E8"/>
    <a:srgbClr val="6F96B1"/>
    <a:srgbClr val="598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45" autoAdjust="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2/11/2024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2/11/2024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2/11/2024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2/11/2024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845041" y="623633"/>
            <a:ext cx="8329031" cy="2373218"/>
          </a:xfrm>
        </p:spPr>
        <p:txBody>
          <a:bodyPr/>
          <a:lstStyle/>
          <a:p>
            <a:pPr>
              <a:lnSpc>
                <a:spcPct val="150000"/>
              </a:lnSpc>
            </a:pPr>
            <a:r>
              <a:rPr lang="en-US" sz="2800" dirty="0"/>
              <a:t>Al-</a:t>
            </a:r>
            <a:r>
              <a:rPr lang="en-US" sz="2800" dirty="0" err="1"/>
              <a:t>Mustaqbal</a:t>
            </a:r>
            <a:r>
              <a:rPr lang="en-US" sz="2800" dirty="0"/>
              <a:t> University.</a:t>
            </a:r>
            <a:br>
              <a:rPr lang="en-US" sz="2800" dirty="0"/>
            </a:br>
            <a:r>
              <a:rPr lang="en-US" sz="2800" dirty="0"/>
              <a:t>College of Engineering and Technologies.</a:t>
            </a:r>
            <a:br>
              <a:rPr lang="en-US" sz="2800" dirty="0"/>
            </a:br>
            <a:r>
              <a:rPr lang="en-US" sz="2800" dirty="0"/>
              <a:t>Biomedical Engineering Department.</a:t>
            </a:r>
          </a:p>
        </p:txBody>
      </p:sp>
      <p:sp>
        <p:nvSpPr>
          <p:cNvPr id="3" name="Subtitle 2"/>
          <p:cNvSpPr>
            <a:spLocks noGrp="1"/>
          </p:cNvSpPr>
          <p:nvPr>
            <p:ph type="subTitle" idx="1"/>
          </p:nvPr>
        </p:nvSpPr>
        <p:spPr>
          <a:xfrm>
            <a:off x="1856934" y="3575007"/>
            <a:ext cx="7516442" cy="1946506"/>
          </a:xfrm>
        </p:spPr>
        <p:txBody>
          <a:bodyPr>
            <a:normAutofit fontScale="92500" lnSpcReduction="10000"/>
          </a:bodyPr>
          <a:lstStyle/>
          <a:p>
            <a:pPr algn="just">
              <a:lnSpc>
                <a:spcPct val="200000"/>
              </a:lnSpc>
            </a:pPr>
            <a:r>
              <a:rPr lang="en-US" sz="2400" b="1" i="1" u="sng" dirty="0"/>
              <a:t>Subject: </a:t>
            </a:r>
            <a:r>
              <a:rPr lang="en-US" sz="2400" b="1" dirty="0"/>
              <a:t> </a:t>
            </a:r>
            <a:r>
              <a:rPr lang="en-US" sz="2400" dirty="0"/>
              <a:t>Biomedical Instrumentation </a:t>
            </a:r>
            <a:r>
              <a:rPr lang="en-US" sz="2400" dirty="0" err="1"/>
              <a:t>Design_II</a:t>
            </a:r>
            <a:r>
              <a:rPr lang="en-US" sz="2400" dirty="0"/>
              <a:t>.</a:t>
            </a:r>
          </a:p>
          <a:p>
            <a:pPr algn="just">
              <a:lnSpc>
                <a:spcPct val="200000"/>
              </a:lnSpc>
            </a:pPr>
            <a:r>
              <a:rPr lang="en-US" sz="2400" b="1" i="1" u="sng" dirty="0"/>
              <a:t>Class (code): </a:t>
            </a:r>
            <a:r>
              <a:rPr lang="en-US" sz="2400" dirty="0"/>
              <a:t> 5</a:t>
            </a:r>
            <a:r>
              <a:rPr lang="en-US" sz="2400" baseline="30000" dirty="0"/>
              <a:t>th</a:t>
            </a:r>
            <a:r>
              <a:rPr lang="en-US" sz="2400" dirty="0"/>
              <a:t> (MU0115202).</a:t>
            </a:r>
          </a:p>
          <a:p>
            <a:pPr algn="just">
              <a:lnSpc>
                <a:spcPct val="200000"/>
              </a:lnSpc>
            </a:pPr>
            <a:r>
              <a:rPr lang="en-US" sz="2400" b="1" i="1" u="sng" dirty="0"/>
              <a:t>Lecture: </a:t>
            </a:r>
            <a:r>
              <a:rPr lang="en-US" sz="2400" b="1" i="1" dirty="0"/>
              <a:t> 2 and 3..</a:t>
            </a:r>
            <a:endParaRPr lang="en-US" sz="2400" dirty="0"/>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BMID_II</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246027" y="3487194"/>
            <a:ext cx="1744886" cy="1744886"/>
          </a:xfrm>
          <a:prstGeom prst="rect">
            <a:avLst/>
          </a:prstGeom>
        </p:spPr>
      </p:pic>
      <p:pic>
        <p:nvPicPr>
          <p:cNvPr id="4" name="Picture 3">
            <a:extLst>
              <a:ext uri="{FF2B5EF4-FFF2-40B4-BE49-F238E27FC236}">
                <a16:creationId xmlns:a16="http://schemas.microsoft.com/office/drawing/2014/main" id="{49039C3D-E870-4828-8474-D5F7266A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857" y="103380"/>
            <a:ext cx="1669227" cy="1669227"/>
          </a:xfrm>
          <a:prstGeom prst="rect">
            <a:avLst/>
          </a:prstGeom>
        </p:spPr>
      </p:pic>
      <p:pic>
        <p:nvPicPr>
          <p:cNvPr id="9" name="Picture 8">
            <a:extLst>
              <a:ext uri="{FF2B5EF4-FFF2-40B4-BE49-F238E27FC236}">
                <a16:creationId xmlns:a16="http://schemas.microsoft.com/office/drawing/2014/main" id="{B6ABC14E-4CD2-42CA-8A2F-32B09FC26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996" y="1804814"/>
            <a:ext cx="1304948" cy="160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54252"/>
            <a:ext cx="10529455" cy="539387"/>
          </a:xfrm>
        </p:spPr>
        <p:txBody>
          <a:bodyPr>
            <a:normAutofit fontScale="90000"/>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819712"/>
            <a:ext cx="10545125" cy="4904380"/>
          </a:xfrm>
        </p:spPr>
        <p:txBody>
          <a:bodyPr>
            <a:normAutofit/>
          </a:bodyPr>
          <a:lstStyle/>
          <a:p>
            <a:pPr algn="just">
              <a:lnSpc>
                <a:spcPct val="100000"/>
              </a:lnSpc>
            </a:pPr>
            <a:r>
              <a:rPr lang="en-US" sz="2000" dirty="0"/>
              <a:t>The amount of the x-ray beam that is scattered or absorbed per unit thickness of the absorber is expressed by the linear attenuation coefficient, represented by the Greek letter µ. </a:t>
            </a:r>
          </a:p>
          <a:p>
            <a:pPr algn="just">
              <a:lnSpc>
                <a:spcPct val="100000"/>
              </a:lnSpc>
            </a:pPr>
            <a:r>
              <a:rPr lang="en-US" sz="2000" dirty="0"/>
              <a:t>For example, if a 125-kVp x-ray beam is used, the linear attenuation coefficient for water is approximately 0.18 cm</a:t>
            </a:r>
            <a:r>
              <a:rPr lang="en-US" sz="2000" baseline="30000" dirty="0"/>
              <a:t>−1</a:t>
            </a:r>
            <a:r>
              <a:rPr lang="en-US" sz="2000" dirty="0"/>
              <a:t>. This means that about 18% of the photons are either absorbed or scattered when the X-ray beam passes through 1 cm of water.</a:t>
            </a:r>
          </a:p>
        </p:txBody>
      </p:sp>
      <p:pic>
        <p:nvPicPr>
          <p:cNvPr id="4" name="Picture 3">
            <a:extLst>
              <a:ext uri="{FF2B5EF4-FFF2-40B4-BE49-F238E27FC236}">
                <a16:creationId xmlns:a16="http://schemas.microsoft.com/office/drawing/2014/main" id="{A2F3DDED-C5AC-4240-8BEB-3CF81D45932E}"/>
              </a:ext>
            </a:extLst>
          </p:cNvPr>
          <p:cNvPicPr/>
          <p:nvPr/>
        </p:nvPicPr>
        <p:blipFill rotWithShape="1">
          <a:blip r:embed="rId2">
            <a:extLst>
              <a:ext uri="{28A0092B-C50C-407E-A947-70E740481C1C}">
                <a14:useLocalDpi xmlns:a14="http://schemas.microsoft.com/office/drawing/2010/main" val="0"/>
              </a:ext>
            </a:extLst>
          </a:blip>
          <a:srcRect b="21804"/>
          <a:stretch/>
        </p:blipFill>
        <p:spPr>
          <a:xfrm>
            <a:off x="3922849" y="3202723"/>
            <a:ext cx="5593209" cy="3501025"/>
          </a:xfrm>
          <a:prstGeom prst="rect">
            <a:avLst/>
          </a:prstGeom>
          <a:ln>
            <a:solidFill>
              <a:schemeClr val="tx2"/>
            </a:solidFill>
          </a:ln>
        </p:spPr>
      </p:pic>
    </p:spTree>
    <p:extLst>
      <p:ext uri="{BB962C8B-B14F-4D97-AF65-F5344CB8AC3E}">
        <p14:creationId xmlns:p14="http://schemas.microsoft.com/office/powerpoint/2010/main" val="24590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In general, the attenuation coefficient decreases with increasing photon energy and increases with increasing atomic number and density.</a:t>
            </a:r>
          </a:p>
          <a:p>
            <a:pPr algn="just">
              <a:lnSpc>
                <a:spcPct val="100000"/>
              </a:lnSpc>
            </a:pPr>
            <a:r>
              <a:rPr lang="en-US" sz="2000" i="1" u="sng" dirty="0"/>
              <a:t>If the </a:t>
            </a:r>
            <a:r>
              <a:rPr lang="en-US" sz="2000" i="1" u="sng" dirty="0" err="1"/>
              <a:t>kVp</a:t>
            </a:r>
            <a:r>
              <a:rPr lang="en-US" sz="2000" i="1" u="sng" dirty="0"/>
              <a:t> is kept constant</a:t>
            </a:r>
            <a:r>
              <a:rPr lang="en-US" sz="2000" dirty="0"/>
              <a:t>, the linear attenuation coefficient will be higher for bone than it would be for lung tissue. </a:t>
            </a:r>
          </a:p>
          <a:p>
            <a:pPr algn="just">
              <a:lnSpc>
                <a:spcPct val="100000"/>
              </a:lnSpc>
            </a:pPr>
            <a:r>
              <a:rPr lang="en-US" sz="2000" dirty="0"/>
              <a:t>That is, bone attenuates more of the x-ray beam than does lung, allowing fewer photons to reach the CT detectors. </a:t>
            </a:r>
          </a:p>
          <a:p>
            <a:pPr algn="just">
              <a:lnSpc>
                <a:spcPct val="100000"/>
              </a:lnSpc>
            </a:pPr>
            <a:r>
              <a:rPr lang="en-US" sz="2000" dirty="0"/>
              <a:t>Ultimately, this results in an image in which bone is represented by a lighter shade of gray than that representing lung. </a:t>
            </a:r>
          </a:p>
          <a:p>
            <a:pPr algn="just">
              <a:lnSpc>
                <a:spcPct val="100000"/>
              </a:lnSpc>
            </a:pPr>
            <a:r>
              <a:rPr lang="en-US" sz="2000" dirty="0"/>
              <a:t>The CT image is a direct reflection of the distribution of linear attenuation coefficients. For soft tissues, the linear attenuation coefficient is roughly proportional to physical density. </a:t>
            </a:r>
          </a:p>
          <a:p>
            <a:pPr algn="just">
              <a:lnSpc>
                <a:spcPct val="100000"/>
              </a:lnSpc>
            </a:pPr>
            <a:r>
              <a:rPr lang="en-US" sz="2000" dirty="0"/>
              <a:t>For this reason, the values in a CT image are sometimes referred to as density.</a:t>
            </a:r>
          </a:p>
        </p:txBody>
      </p:sp>
    </p:spTree>
    <p:extLst>
      <p:ext uri="{BB962C8B-B14F-4D97-AF65-F5344CB8AC3E}">
        <p14:creationId xmlns:p14="http://schemas.microsoft.com/office/powerpoint/2010/main" val="13656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Metals are generally quite dense and have the greatest capacity for beam attenuation. </a:t>
            </a:r>
          </a:p>
          <a:p>
            <a:pPr algn="just">
              <a:lnSpc>
                <a:spcPct val="100000"/>
              </a:lnSpc>
            </a:pPr>
            <a:r>
              <a:rPr lang="en-US" sz="2000" dirty="0"/>
              <a:t>Consequently, surgical clips and other metallic objects are represented on the CT image as white areas. </a:t>
            </a:r>
          </a:p>
          <a:p>
            <a:pPr algn="just">
              <a:lnSpc>
                <a:spcPct val="100000"/>
              </a:lnSpc>
            </a:pPr>
            <a:r>
              <a:rPr lang="en-US" sz="2000" dirty="0"/>
              <a:t>Air (gas) has very low density, so it has little attenuation capacity. </a:t>
            </a:r>
          </a:p>
          <a:p>
            <a:pPr algn="just">
              <a:lnSpc>
                <a:spcPct val="100000"/>
              </a:lnSpc>
            </a:pPr>
            <a:r>
              <a:rPr lang="en-US" sz="2000" dirty="0"/>
              <a:t>Air-filled structures (such as lungs) are represented on the CT image as black areas. </a:t>
            </a:r>
          </a:p>
        </p:txBody>
      </p:sp>
      <p:pic>
        <p:nvPicPr>
          <p:cNvPr id="5" name="Picture 4">
            <a:extLst>
              <a:ext uri="{FF2B5EF4-FFF2-40B4-BE49-F238E27FC236}">
                <a16:creationId xmlns:a16="http://schemas.microsoft.com/office/drawing/2014/main" id="{33F14DD6-DE38-44D2-9C7D-4CF650B07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126" y="3346569"/>
            <a:ext cx="6351566" cy="3435677"/>
          </a:xfrm>
          <a:prstGeom prst="rect">
            <a:avLst/>
          </a:prstGeom>
        </p:spPr>
      </p:pic>
    </p:spTree>
    <p:extLst>
      <p:ext uri="{BB962C8B-B14F-4D97-AF65-F5344CB8AC3E}">
        <p14:creationId xmlns:p14="http://schemas.microsoft.com/office/powerpoint/2010/main" val="23253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marL="0" indent="0" algn="just">
              <a:lnSpc>
                <a:spcPct val="100000"/>
              </a:lnSpc>
              <a:buNone/>
            </a:pPr>
            <a:r>
              <a:rPr lang="en-US" sz="2000" b="1" u="sng" dirty="0"/>
              <a:t>HOUNSFIELD UNITS</a:t>
            </a:r>
          </a:p>
          <a:p>
            <a:pPr algn="just">
              <a:lnSpc>
                <a:spcPct val="100000"/>
              </a:lnSpc>
            </a:pPr>
            <a:r>
              <a:rPr lang="en-US" sz="2000" dirty="0"/>
              <a:t>In CT, the beam attenuation capability of a given object can be quantified. Measurements are expressed in Hounsfield units (HU). These units are also referred to as CT numbers, or density values.</a:t>
            </a:r>
          </a:p>
          <a:p>
            <a:pPr algn="just">
              <a:lnSpc>
                <a:spcPct val="100000"/>
              </a:lnSpc>
            </a:pPr>
            <a:r>
              <a:rPr lang="en-US" sz="2000" dirty="0"/>
              <a:t>Hounsfield arbitrarily assigned distilled water the number 0.</a:t>
            </a:r>
          </a:p>
          <a:p>
            <a:pPr algn="just">
              <a:lnSpc>
                <a:spcPct val="100000"/>
              </a:lnSpc>
            </a:pPr>
            <a:r>
              <a:rPr lang="en-US" sz="2000" dirty="0"/>
              <a:t>He assigned the number 1000 to dense bone and −1000 to air. </a:t>
            </a:r>
          </a:p>
          <a:p>
            <a:pPr algn="just">
              <a:lnSpc>
                <a:spcPct val="100000"/>
              </a:lnSpc>
            </a:pPr>
            <a:r>
              <a:rPr lang="en-US" sz="2000" dirty="0"/>
              <a:t>Objects with a beam attenuation less than that of water have an associated negative number. Conversely, substances with an attenuation greater than that of water have a proportionally positive Hounsfield value.</a:t>
            </a:r>
          </a:p>
        </p:txBody>
      </p:sp>
    </p:spTree>
    <p:extLst>
      <p:ext uri="{BB962C8B-B14F-4D97-AF65-F5344CB8AC3E}">
        <p14:creationId xmlns:p14="http://schemas.microsoft.com/office/powerpoint/2010/main" val="373645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The Hounsfield unit of naturally occurring anatomic structures fall within this range of 1000 to −1000. </a:t>
            </a:r>
          </a:p>
          <a:p>
            <a:pPr algn="just">
              <a:lnSpc>
                <a:spcPct val="100000"/>
              </a:lnSpc>
            </a:pPr>
            <a:r>
              <a:rPr lang="en-US" sz="2000" dirty="0"/>
              <a:t>The Hounsfield unit value is directly related to the linear attenuation coefficient: 1 HU equals a 0.1% difference between the linear attenuation coefficient of the tissue as compared with the linear attenuation coefficient of water.</a:t>
            </a:r>
          </a:p>
        </p:txBody>
      </p:sp>
      <p:pic>
        <p:nvPicPr>
          <p:cNvPr id="7" name="Picture 6">
            <a:extLst>
              <a:ext uri="{FF2B5EF4-FFF2-40B4-BE49-F238E27FC236}">
                <a16:creationId xmlns:a16="http://schemas.microsoft.com/office/drawing/2014/main" id="{198EC8B8-C7A0-4573-9A52-4A578EF59A05}"/>
              </a:ext>
            </a:extLst>
          </p:cNvPr>
          <p:cNvPicPr/>
          <p:nvPr/>
        </p:nvPicPr>
        <p:blipFill>
          <a:blip r:embed="rId2">
            <a:extLst>
              <a:ext uri="{28A0092B-C50C-407E-A947-70E740481C1C}">
                <a14:useLocalDpi xmlns:a14="http://schemas.microsoft.com/office/drawing/2010/main" val="0"/>
              </a:ext>
            </a:extLst>
          </a:blip>
          <a:stretch>
            <a:fillRect/>
          </a:stretch>
        </p:blipFill>
        <p:spPr>
          <a:xfrm>
            <a:off x="3913018" y="2901383"/>
            <a:ext cx="4635781" cy="3877979"/>
          </a:xfrm>
          <a:prstGeom prst="rect">
            <a:avLst/>
          </a:prstGeom>
        </p:spPr>
      </p:pic>
    </p:spTree>
    <p:extLst>
      <p:ext uri="{BB962C8B-B14F-4D97-AF65-F5344CB8AC3E}">
        <p14:creationId xmlns:p14="http://schemas.microsoft.com/office/powerpoint/2010/main" val="247344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87329"/>
            <a:ext cx="10529455" cy="490353"/>
          </a:xfrm>
        </p:spPr>
        <p:txBody>
          <a:bodyPr>
            <a:normAutofit fontScale="90000"/>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669122"/>
            <a:ext cx="10545125" cy="5975518"/>
          </a:xfrm>
        </p:spPr>
        <p:txBody>
          <a:bodyPr>
            <a:normAutofit fontScale="77500" lnSpcReduction="20000"/>
          </a:bodyPr>
          <a:lstStyle/>
          <a:p>
            <a:pPr>
              <a:lnSpc>
                <a:spcPct val="120000"/>
              </a:lnSpc>
            </a:pPr>
            <a:r>
              <a:rPr lang="en-US" b="1" dirty="0"/>
              <a:t>Example of Hounsfield Units and Linear Attenuation Coefficient:</a:t>
            </a:r>
          </a:p>
          <a:p>
            <a:pPr>
              <a:lnSpc>
                <a:spcPct val="120000"/>
              </a:lnSpc>
            </a:pPr>
            <a:r>
              <a:rPr lang="en-US" sz="2000" dirty="0"/>
              <a:t>For a CT scan image of a head, when comparing the density of the brain tissue to the skull bone. Here's how the Hounsfield unit (HU) and linear attenuation coefficient (µ) come into play:</a:t>
            </a:r>
          </a:p>
          <a:p>
            <a:pPr>
              <a:lnSpc>
                <a:spcPct val="120000"/>
              </a:lnSpc>
            </a:pPr>
            <a:r>
              <a:rPr lang="en-US" b="1" dirty="0"/>
              <a:t>Linear Attenuation Coefficient:</a:t>
            </a:r>
            <a:endParaRPr lang="en-US" dirty="0"/>
          </a:p>
          <a:p>
            <a:pPr lvl="1">
              <a:lnSpc>
                <a:spcPct val="120000"/>
              </a:lnSpc>
            </a:pPr>
            <a:r>
              <a:rPr lang="en-US" sz="2100" dirty="0"/>
              <a:t>The skull bone has a higher µ than brain tissue because it's denser and absorbs more X-rays. Let's say the µ of skull bone is 0.20 cm⁻¹.</a:t>
            </a:r>
          </a:p>
          <a:p>
            <a:pPr lvl="1">
              <a:lnSpc>
                <a:spcPct val="120000"/>
              </a:lnSpc>
            </a:pPr>
            <a:r>
              <a:rPr lang="en-US" sz="2100" dirty="0"/>
              <a:t>Brain tissue is less dense and absorbs fewer X-rays, so its µ might be 0.18 cm⁻¹.</a:t>
            </a:r>
          </a:p>
          <a:p>
            <a:pPr>
              <a:lnSpc>
                <a:spcPct val="120000"/>
              </a:lnSpc>
            </a:pPr>
            <a:r>
              <a:rPr lang="en-US" b="1" dirty="0"/>
              <a:t>Hounsfield Unit Conversion:</a:t>
            </a:r>
            <a:endParaRPr lang="en-US" dirty="0"/>
          </a:p>
          <a:p>
            <a:pPr lvl="1">
              <a:lnSpc>
                <a:spcPct val="120000"/>
              </a:lnSpc>
            </a:pPr>
            <a:r>
              <a:rPr lang="en-US" sz="2100" dirty="0"/>
              <a:t>Each 1 HU represents a 0.1% difference in µ compared to water (µ_water ≈ 0.00096 cm⁻¹).</a:t>
            </a:r>
          </a:p>
          <a:p>
            <a:pPr marL="365760" lvl="1" indent="0">
              <a:lnSpc>
                <a:spcPct val="120000"/>
              </a:lnSpc>
              <a:buNone/>
            </a:pPr>
            <a:r>
              <a:rPr lang="en-US" sz="2100" i="1" u="sng" dirty="0"/>
              <a:t>For the skull bone: </a:t>
            </a:r>
          </a:p>
          <a:p>
            <a:pPr lvl="1">
              <a:lnSpc>
                <a:spcPct val="120000"/>
              </a:lnSpc>
            </a:pPr>
            <a:r>
              <a:rPr lang="en-US" sz="2100" dirty="0"/>
              <a:t>Difference in µ compared to water: 0.20 cm⁻¹ - 0.00096 cm⁻¹ ≈ 0.19904 cm⁻¹</a:t>
            </a:r>
          </a:p>
          <a:p>
            <a:pPr lvl="1">
              <a:lnSpc>
                <a:spcPct val="120000"/>
              </a:lnSpc>
            </a:pPr>
            <a:r>
              <a:rPr lang="en-US" sz="2100" dirty="0"/>
              <a:t>Percentage difference: (0.19904 cm⁻¹ / 0.00096 cm⁻¹) * 100% ≈ 20712.5%</a:t>
            </a:r>
          </a:p>
          <a:p>
            <a:pPr lvl="1">
              <a:lnSpc>
                <a:spcPct val="120000"/>
              </a:lnSpc>
            </a:pPr>
            <a:r>
              <a:rPr lang="en-US" sz="2100" dirty="0"/>
              <a:t>Hounsfield units: 20712.5% / 0.1% = 207125 HU (rounded)</a:t>
            </a:r>
          </a:p>
          <a:p>
            <a:pPr marL="365760" lvl="1" indent="0">
              <a:lnSpc>
                <a:spcPct val="120000"/>
              </a:lnSpc>
              <a:buNone/>
            </a:pPr>
            <a:r>
              <a:rPr lang="en-US" sz="2100" i="1" u="sng" dirty="0"/>
              <a:t>For the brain tissue:</a:t>
            </a:r>
            <a:r>
              <a:rPr lang="en-US" sz="2100" dirty="0"/>
              <a:t> </a:t>
            </a:r>
          </a:p>
          <a:p>
            <a:pPr lvl="1">
              <a:lnSpc>
                <a:spcPct val="120000"/>
              </a:lnSpc>
            </a:pPr>
            <a:r>
              <a:rPr lang="en-US" sz="2100" dirty="0"/>
              <a:t>Difference in µ compared to water: 0.18 cm⁻¹ - 0.00096 cm⁻¹ ≈ 0.17904 cm⁻¹</a:t>
            </a:r>
          </a:p>
          <a:p>
            <a:pPr lvl="1">
              <a:lnSpc>
                <a:spcPct val="120000"/>
              </a:lnSpc>
            </a:pPr>
            <a:r>
              <a:rPr lang="en-US" sz="2100" dirty="0"/>
              <a:t>Percentage difference: (0.17904 cm⁻¹ / 0.00096 cm⁻¹) * 100% ≈ 18629.17%</a:t>
            </a:r>
          </a:p>
          <a:p>
            <a:pPr lvl="1">
              <a:lnSpc>
                <a:spcPct val="120000"/>
              </a:lnSpc>
            </a:pPr>
            <a:r>
              <a:rPr lang="en-US" sz="2100" dirty="0"/>
              <a:t>Hounsfield units: 18629.17% / 0.1% ≈ 186292 HU (rounded)</a:t>
            </a:r>
            <a:endParaRPr lang="en-US" sz="2000" dirty="0"/>
          </a:p>
        </p:txBody>
      </p:sp>
    </p:spTree>
    <p:extLst>
      <p:ext uri="{BB962C8B-B14F-4D97-AF65-F5344CB8AC3E}">
        <p14:creationId xmlns:p14="http://schemas.microsoft.com/office/powerpoint/2010/main" val="880682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Polychromatic X-Ray Beam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Polychromatic X-Ray energy: the x-ray beam comprises photons with varying energies ranging from weak x-ray photons to others that are relatively strong. </a:t>
            </a:r>
          </a:p>
          <a:p>
            <a:pPr algn="just">
              <a:lnSpc>
                <a:spcPct val="100000"/>
              </a:lnSpc>
            </a:pPr>
            <a:r>
              <a:rPr lang="en-US" sz="2000" dirty="0"/>
              <a:t>Low-energy X-ray photons are more readily attenuated by the patient, producing artifacts on the image, which degrade the image quality. </a:t>
            </a:r>
          </a:p>
          <a:p>
            <a:pPr algn="just">
              <a:lnSpc>
                <a:spcPct val="100000"/>
              </a:lnSpc>
            </a:pPr>
            <a:r>
              <a:rPr lang="en-US" sz="2000" dirty="0"/>
              <a:t>Artifacts that result from preferential absorption of the low energy photons, which leaves higher-intensity photons to strike the detector array, are called beam-hardening (cupping) artifacts. </a:t>
            </a:r>
          </a:p>
          <a:p>
            <a:pPr algn="just">
              <a:lnSpc>
                <a:spcPct val="100000"/>
              </a:lnSpc>
            </a:pPr>
            <a:endParaRPr lang="en-US" sz="2000" dirty="0"/>
          </a:p>
        </p:txBody>
      </p:sp>
      <p:pic>
        <p:nvPicPr>
          <p:cNvPr id="4" name="Picture 3">
            <a:extLst>
              <a:ext uri="{FF2B5EF4-FFF2-40B4-BE49-F238E27FC236}">
                <a16:creationId xmlns:a16="http://schemas.microsoft.com/office/drawing/2014/main" id="{0A0D51A4-A29E-4F6E-A04E-E627C6C3AC3D}"/>
              </a:ext>
            </a:extLst>
          </p:cNvPr>
          <p:cNvPicPr>
            <a:picLocks noChangeAspect="1"/>
          </p:cNvPicPr>
          <p:nvPr/>
        </p:nvPicPr>
        <p:blipFill rotWithShape="1">
          <a:blip r:embed="rId2"/>
          <a:srcRect b="5711"/>
          <a:stretch/>
        </p:blipFill>
        <p:spPr>
          <a:xfrm>
            <a:off x="4855396" y="3462561"/>
            <a:ext cx="6408622" cy="3303411"/>
          </a:xfrm>
          <a:prstGeom prst="rect">
            <a:avLst/>
          </a:prstGeom>
        </p:spPr>
      </p:pic>
    </p:spTree>
    <p:extLst>
      <p:ext uri="{BB962C8B-B14F-4D97-AF65-F5344CB8AC3E}">
        <p14:creationId xmlns:p14="http://schemas.microsoft.com/office/powerpoint/2010/main" val="19792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Polychromatic X-Ray Beam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Filtering the x-ray beam with Teflon or aluminum, helps to reduce the range of x-ray energies that reach the patient by eliminating the photons with weaker energies and makes the beam more homogeneous. </a:t>
            </a:r>
          </a:p>
          <a:p>
            <a:pPr algn="just">
              <a:lnSpc>
                <a:spcPct val="100000"/>
              </a:lnSpc>
            </a:pPr>
            <a:r>
              <a:rPr lang="en-US" sz="2000" dirty="0"/>
              <a:t>Creating a beam intensity that is more uniform improves the CT image by reducing artifacts. </a:t>
            </a:r>
          </a:p>
          <a:p>
            <a:pPr algn="just">
              <a:lnSpc>
                <a:spcPct val="100000"/>
              </a:lnSpc>
            </a:pPr>
            <a:r>
              <a:rPr lang="en-US" sz="2000" dirty="0"/>
              <a:t>Additionally, filtering the soft (low-energy) photons reduces the radiation dose to the patient.</a:t>
            </a:r>
          </a:p>
        </p:txBody>
      </p:sp>
      <p:pic>
        <p:nvPicPr>
          <p:cNvPr id="5" name="Picture 4">
            <a:extLst>
              <a:ext uri="{FF2B5EF4-FFF2-40B4-BE49-F238E27FC236}">
                <a16:creationId xmlns:a16="http://schemas.microsoft.com/office/drawing/2014/main" id="{84C99E7F-233B-4CD0-AC59-490FABB3467B}"/>
              </a:ext>
            </a:extLst>
          </p:cNvPr>
          <p:cNvPicPr>
            <a:picLocks noChangeAspect="1"/>
          </p:cNvPicPr>
          <p:nvPr/>
        </p:nvPicPr>
        <p:blipFill rotWithShape="1">
          <a:blip r:embed="rId2"/>
          <a:srcRect t="4595"/>
          <a:stretch/>
        </p:blipFill>
        <p:spPr>
          <a:xfrm>
            <a:off x="2712441" y="3421197"/>
            <a:ext cx="9093315" cy="3428895"/>
          </a:xfrm>
          <a:prstGeom prst="rect">
            <a:avLst/>
          </a:prstGeom>
        </p:spPr>
      </p:pic>
    </p:spTree>
    <p:extLst>
      <p:ext uri="{BB962C8B-B14F-4D97-AF65-F5344CB8AC3E}">
        <p14:creationId xmlns:p14="http://schemas.microsoft.com/office/powerpoint/2010/main" val="51061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678102"/>
          </a:xfrm>
        </p:spPr>
        <p:txBody>
          <a:bodyPr>
            <a:normAutofit/>
          </a:bodyPr>
          <a:lstStyle/>
          <a:p>
            <a:r>
              <a:rPr lang="en-US" dirty="0">
                <a:solidFill>
                  <a:schemeClr val="accent6">
                    <a:lumMod val="50000"/>
                  </a:schemeClr>
                </a:solidFill>
              </a:rPr>
              <a:t>Volume Averaging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899410"/>
            <a:ext cx="10545125" cy="5114242"/>
          </a:xfrm>
        </p:spPr>
        <p:txBody>
          <a:bodyPr>
            <a:normAutofit fontScale="92500" lnSpcReduction="10000"/>
          </a:bodyPr>
          <a:lstStyle/>
          <a:p>
            <a:pPr algn="just">
              <a:lnSpc>
                <a:spcPct val="110000"/>
              </a:lnSpc>
            </a:pPr>
            <a:r>
              <a:rPr lang="en-US" sz="2000" dirty="0"/>
              <a:t>All CT examinations are performed by obtaining data for a series of slices through a designated area of interest (the anatomy and the pathology).</a:t>
            </a:r>
          </a:p>
          <a:p>
            <a:pPr algn="just">
              <a:lnSpc>
                <a:spcPct val="110000"/>
              </a:lnSpc>
            </a:pPr>
            <a:r>
              <a:rPr lang="en-US" sz="2000" dirty="0"/>
              <a:t>Scanners allow the technologist to select slice thickness, </a:t>
            </a:r>
          </a:p>
          <a:p>
            <a:pPr algn="just">
              <a:lnSpc>
                <a:spcPct val="110000"/>
              </a:lnSpc>
            </a:pPr>
            <a:r>
              <a:rPr lang="en-US" sz="2000" dirty="0"/>
              <a:t>Generally, the smaller the object being scanned, the thinner the CT slice required. Thicker CT slices increase the likelihood of missing very small objects.</a:t>
            </a:r>
          </a:p>
          <a:p>
            <a:pPr algn="just">
              <a:lnSpc>
                <a:spcPct val="110000"/>
              </a:lnSpc>
            </a:pPr>
            <a:r>
              <a:rPr lang="en-US" sz="2000" dirty="0"/>
              <a:t>For example, if 10-mm slices are created, the area of pathologic tissue measures just 2mm, normal tissue represents 8mm and is averaged in with the pathologic tissue, potentially making the pathologic tissue less apparent on the image. </a:t>
            </a:r>
          </a:p>
          <a:p>
            <a:pPr algn="just">
              <a:lnSpc>
                <a:spcPct val="110000"/>
              </a:lnSpc>
            </a:pPr>
            <a:r>
              <a:rPr lang="en-US" sz="2000" dirty="0"/>
              <a:t>This process is referred to as volume averaging, or partial volume effect. </a:t>
            </a:r>
          </a:p>
          <a:p>
            <a:pPr algn="just">
              <a:lnSpc>
                <a:spcPct val="110000"/>
              </a:lnSpc>
            </a:pPr>
            <a:r>
              <a:rPr lang="en-US" sz="2000" dirty="0"/>
              <a:t>The volume averaging refers to the phenomenon where the reconstructed CT image represents an average value for a particular volume element (voxel) rather than the exact density of a specific material within that voxel. This happens because the X-ray beam used in CT scanning interacts with all materials within the voxel, not just a single point.</a:t>
            </a:r>
          </a:p>
          <a:p>
            <a:pPr algn="just">
              <a:lnSpc>
                <a:spcPct val="110000"/>
              </a:lnSpc>
            </a:pPr>
            <a:endParaRPr lang="en-US" sz="2000" dirty="0"/>
          </a:p>
        </p:txBody>
      </p:sp>
    </p:spTree>
    <p:extLst>
      <p:ext uri="{BB962C8B-B14F-4D97-AF65-F5344CB8AC3E}">
        <p14:creationId xmlns:p14="http://schemas.microsoft.com/office/powerpoint/2010/main" val="29821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678102"/>
          </a:xfrm>
        </p:spPr>
        <p:txBody>
          <a:bodyPr>
            <a:normAutofit/>
          </a:bodyPr>
          <a:lstStyle/>
          <a:p>
            <a:r>
              <a:rPr lang="en-US" dirty="0">
                <a:solidFill>
                  <a:schemeClr val="accent6">
                    <a:lumMod val="50000"/>
                  </a:schemeClr>
                </a:solidFill>
              </a:rPr>
              <a:t>Volume Averaging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899410"/>
            <a:ext cx="10545125" cy="5114242"/>
          </a:xfrm>
        </p:spPr>
        <p:txBody>
          <a:bodyPr>
            <a:normAutofit/>
          </a:bodyPr>
          <a:lstStyle/>
          <a:p>
            <a:r>
              <a:rPr lang="en-US" sz="2000" b="1" dirty="0"/>
              <a:t>How volume averaging works:</a:t>
            </a:r>
            <a:endParaRPr lang="en-US" sz="2000" dirty="0"/>
          </a:p>
          <a:p>
            <a:r>
              <a:rPr lang="en-US" sz="2000" dirty="0"/>
              <a:t>During a CT scan, the X-ray beam penetrates the patient and is attenuated (weakened) by the tissues it encounters.</a:t>
            </a:r>
          </a:p>
          <a:p>
            <a:r>
              <a:rPr lang="en-US" sz="2000" dirty="0"/>
              <a:t>The CT scanner measures the attenuation and reconstructs an image based on these measurements.</a:t>
            </a:r>
          </a:p>
          <a:p>
            <a:r>
              <a:rPr lang="en-US" sz="2000" dirty="0"/>
              <a:t>However, the X-ray beam doesn't interact with a single point but rather with a small volume of tissue at each location.</a:t>
            </a:r>
          </a:p>
          <a:p>
            <a:r>
              <a:rPr lang="en-US" sz="2000" dirty="0"/>
              <a:t>This volume, known as the </a:t>
            </a:r>
            <a:r>
              <a:rPr lang="en-US" sz="2000" b="1" dirty="0"/>
              <a:t>voxel</a:t>
            </a:r>
            <a:r>
              <a:rPr lang="en-US" sz="2000" dirty="0"/>
              <a:t>, is the basic unit of information in a CT image.</a:t>
            </a:r>
          </a:p>
          <a:p>
            <a:r>
              <a:rPr lang="en-US" sz="2000" dirty="0"/>
              <a:t>If the voxel contains multiple tissue types with different densities (e.g., bone and muscle), the measured attenuation will reflect an average of their properties.</a:t>
            </a:r>
          </a:p>
        </p:txBody>
      </p:sp>
    </p:spTree>
    <p:extLst>
      <p:ext uri="{BB962C8B-B14F-4D97-AF65-F5344CB8AC3E}">
        <p14:creationId xmlns:p14="http://schemas.microsoft.com/office/powerpoint/2010/main" val="2697449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Conventional radiographs depict a three-dimensional object as a two-dimensional image. Another limitation of the conventional radiograph is its inability to distinguish between two tissues with similar densities. </a:t>
            </a:r>
          </a:p>
          <a:p>
            <a:pPr algn="just">
              <a:lnSpc>
                <a:spcPct val="100000"/>
              </a:lnSpc>
            </a:pPr>
            <a:r>
              <a:rPr lang="en-US" sz="2000" dirty="0"/>
              <a:t>This results in overlying tissues being superimposed on the image, a major limitation of conventional radiography. </a:t>
            </a:r>
          </a:p>
          <a:p>
            <a:pPr algn="just">
              <a:lnSpc>
                <a:spcPct val="100000"/>
              </a:lnSpc>
            </a:pPr>
            <a:r>
              <a:rPr lang="en-US" sz="2000" dirty="0"/>
              <a:t>Computed tomography (CT) overcomes this problem by scanning thin sections of the body with a narrow x-ray beam that rotates around the body, producing images of each cross section. The unique physics of CT allow for the differentiation between tissues of similar densities.</a:t>
            </a:r>
          </a:p>
          <a:p>
            <a:pPr algn="just">
              <a:lnSpc>
                <a:spcPct val="100000"/>
              </a:lnSpc>
            </a:pPr>
            <a:r>
              <a:rPr lang="en-US" sz="2000" dirty="0"/>
              <a:t>The main advantages of CT over conventional radiography are in the elimination of superimposed structures, the ability to differentiate small differences in density of anatomic structures and abnormalities, and the superior quality of the images.</a:t>
            </a:r>
          </a:p>
        </p:txBody>
      </p:sp>
    </p:spTree>
    <p:extLst>
      <p:ext uri="{BB962C8B-B14F-4D97-AF65-F5344CB8AC3E}">
        <p14:creationId xmlns:p14="http://schemas.microsoft.com/office/powerpoint/2010/main" val="34266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678102"/>
          </a:xfrm>
        </p:spPr>
        <p:txBody>
          <a:bodyPr>
            <a:normAutofit/>
          </a:bodyPr>
          <a:lstStyle/>
          <a:p>
            <a:r>
              <a:rPr lang="en-US" dirty="0">
                <a:solidFill>
                  <a:schemeClr val="accent6">
                    <a:lumMod val="50000"/>
                  </a:schemeClr>
                </a:solidFill>
              </a:rPr>
              <a:t>Volume Averaging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899410"/>
            <a:ext cx="10545125" cy="5114242"/>
          </a:xfrm>
        </p:spPr>
        <p:txBody>
          <a:bodyPr>
            <a:normAutofit/>
          </a:bodyPr>
          <a:lstStyle/>
          <a:p>
            <a:pPr algn="just">
              <a:lnSpc>
                <a:spcPct val="100000"/>
              </a:lnSpc>
            </a:pPr>
            <a:r>
              <a:rPr lang="en-US" sz="2000" i="1" u="sng" dirty="0"/>
              <a:t>The impact of volume averaging :</a:t>
            </a:r>
          </a:p>
          <a:p>
            <a:pPr>
              <a:lnSpc>
                <a:spcPct val="100000"/>
              </a:lnSpc>
            </a:pPr>
            <a:r>
              <a:rPr lang="en-US" sz="2000" dirty="0"/>
              <a:t>It can blur the boundaries between tissues with different densities, making it difficult to distinguish fine details in the image.</a:t>
            </a:r>
          </a:p>
          <a:p>
            <a:pPr>
              <a:lnSpc>
                <a:spcPct val="100000"/>
              </a:lnSpc>
            </a:pPr>
            <a:r>
              <a:rPr lang="en-US" sz="2000" dirty="0"/>
              <a:t>It can lead to inaccuracies in measured densities, especially for small structures or those with a mix of different materials within the voxel.</a:t>
            </a:r>
          </a:p>
          <a:p>
            <a:pPr>
              <a:lnSpc>
                <a:spcPct val="100000"/>
              </a:lnSpc>
            </a:pPr>
            <a:r>
              <a:rPr lang="en-US" sz="2000" i="1" u="sng" dirty="0"/>
              <a:t>Factors affecting volume averaging:</a:t>
            </a:r>
          </a:p>
          <a:p>
            <a:pPr>
              <a:lnSpc>
                <a:spcPct val="100000"/>
              </a:lnSpc>
            </a:pPr>
            <a:r>
              <a:rPr lang="en-US" sz="2000" dirty="0"/>
              <a:t>Voxel size: Smaller voxels minimize volume averaging but require higher radiation doses and longer scan times.</a:t>
            </a:r>
          </a:p>
          <a:p>
            <a:pPr>
              <a:lnSpc>
                <a:spcPct val="100000"/>
              </a:lnSpc>
            </a:pPr>
            <a:r>
              <a:rPr lang="en-US" sz="2000" dirty="0"/>
              <a:t>Tissue composition: Mixing of materials with different densities within a voxel leads to greater averaging.</a:t>
            </a:r>
          </a:p>
          <a:p>
            <a:pPr>
              <a:lnSpc>
                <a:spcPct val="100000"/>
              </a:lnSpc>
            </a:pPr>
            <a:r>
              <a:rPr lang="en-US" sz="2000" dirty="0"/>
              <a:t>X-ray beam energy: Lower energy X-rays experience more interaction with tissue, hence more averaging.</a:t>
            </a:r>
          </a:p>
        </p:txBody>
      </p:sp>
    </p:spTree>
    <p:extLst>
      <p:ext uri="{BB962C8B-B14F-4D97-AF65-F5344CB8AC3E}">
        <p14:creationId xmlns:p14="http://schemas.microsoft.com/office/powerpoint/2010/main" val="1426501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39057" y="234944"/>
            <a:ext cx="10529455" cy="514004"/>
          </a:xfrm>
        </p:spPr>
        <p:txBody>
          <a:bodyPr>
            <a:normAutofit fontScale="90000"/>
          </a:bodyPr>
          <a:lstStyle/>
          <a:p>
            <a:r>
              <a:rPr lang="en-US" dirty="0">
                <a:solidFill>
                  <a:schemeClr val="accent6">
                    <a:lumMod val="50000"/>
                  </a:schemeClr>
                </a:solidFill>
              </a:rPr>
              <a:t>Volume Averaging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25576" y="1094282"/>
            <a:ext cx="10545125" cy="4904380"/>
          </a:xfrm>
        </p:spPr>
        <p:txBody>
          <a:bodyPr>
            <a:normAutofit/>
          </a:bodyPr>
          <a:lstStyle/>
          <a:p>
            <a:pPr algn="just">
              <a:lnSpc>
                <a:spcPct val="100000"/>
              </a:lnSpc>
            </a:pPr>
            <a:r>
              <a:rPr lang="en-US" sz="2000" dirty="0"/>
              <a:t> </a:t>
            </a:r>
          </a:p>
        </p:txBody>
      </p:sp>
      <p:pic>
        <p:nvPicPr>
          <p:cNvPr id="4" name="Picture 3">
            <a:extLst>
              <a:ext uri="{FF2B5EF4-FFF2-40B4-BE49-F238E27FC236}">
                <a16:creationId xmlns:a16="http://schemas.microsoft.com/office/drawing/2014/main" id="{E4AE476C-727F-4DB0-8EC1-32BDC5DF108A}"/>
              </a:ext>
            </a:extLst>
          </p:cNvPr>
          <p:cNvPicPr>
            <a:picLocks noChangeAspect="1"/>
          </p:cNvPicPr>
          <p:nvPr/>
        </p:nvPicPr>
        <p:blipFill>
          <a:blip r:embed="rId2"/>
          <a:stretch>
            <a:fillRect/>
          </a:stretch>
        </p:blipFill>
        <p:spPr>
          <a:xfrm>
            <a:off x="6016052" y="3823316"/>
            <a:ext cx="5854649" cy="3034684"/>
          </a:xfrm>
          <a:prstGeom prst="rect">
            <a:avLst/>
          </a:prstGeom>
        </p:spPr>
      </p:pic>
      <p:pic>
        <p:nvPicPr>
          <p:cNvPr id="5" name="Picture 4">
            <a:extLst>
              <a:ext uri="{FF2B5EF4-FFF2-40B4-BE49-F238E27FC236}">
                <a16:creationId xmlns:a16="http://schemas.microsoft.com/office/drawing/2014/main" id="{9EFC5F75-F8DF-48EC-84CF-6BAAE2F332C7}"/>
              </a:ext>
            </a:extLst>
          </p:cNvPr>
          <p:cNvPicPr>
            <a:picLocks noChangeAspect="1"/>
          </p:cNvPicPr>
          <p:nvPr/>
        </p:nvPicPr>
        <p:blipFill>
          <a:blip r:embed="rId3"/>
          <a:stretch>
            <a:fillRect/>
          </a:stretch>
        </p:blipFill>
        <p:spPr>
          <a:xfrm>
            <a:off x="1325576" y="810104"/>
            <a:ext cx="5890435" cy="3013212"/>
          </a:xfrm>
          <a:prstGeom prst="rect">
            <a:avLst/>
          </a:prstGeom>
        </p:spPr>
      </p:pic>
    </p:spTree>
    <p:extLst>
      <p:ext uri="{BB962C8B-B14F-4D97-AF65-F5344CB8AC3E}">
        <p14:creationId xmlns:p14="http://schemas.microsoft.com/office/powerpoint/2010/main" val="2172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Volume Averaging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lnSpcReduction="10000"/>
          </a:bodyPr>
          <a:lstStyle/>
          <a:p>
            <a:pPr algn="just">
              <a:lnSpc>
                <a:spcPct val="150000"/>
              </a:lnSpc>
            </a:pPr>
            <a:r>
              <a:rPr lang="en-US" sz="2000" dirty="0"/>
              <a:t>Thinner slices result in a higher radiation dose to the patient. </a:t>
            </a:r>
          </a:p>
          <a:p>
            <a:pPr algn="just">
              <a:lnSpc>
                <a:spcPct val="150000"/>
              </a:lnSpc>
            </a:pPr>
            <a:r>
              <a:rPr lang="en-US" sz="2000" dirty="0"/>
              <a:t>If the scanned area is too large, a huge number of slices are produced. </a:t>
            </a:r>
          </a:p>
          <a:p>
            <a:pPr algn="just">
              <a:lnSpc>
                <a:spcPct val="150000"/>
              </a:lnSpc>
            </a:pPr>
            <a:r>
              <a:rPr lang="en-US" sz="2000" dirty="0"/>
              <a:t>Scanning procedures are designed to provide the image quality necessary for diagnosis at an acceptable radiation dose. </a:t>
            </a:r>
          </a:p>
          <a:p>
            <a:pPr algn="just">
              <a:lnSpc>
                <a:spcPct val="150000"/>
              </a:lnSpc>
            </a:pPr>
            <a:r>
              <a:rPr lang="en-US" sz="2000" dirty="0"/>
              <a:t>Generally, if the structures being investigated are very small (coronary arteries, for example) and the region to be scanned is not extensive (the heart versus the entire abdomen), then slice thickness can be quite thin.  </a:t>
            </a:r>
          </a:p>
          <a:p>
            <a:pPr algn="just">
              <a:lnSpc>
                <a:spcPct val="150000"/>
              </a:lnSpc>
            </a:pPr>
            <a:r>
              <a:rPr lang="en-US" sz="2000" dirty="0"/>
              <a:t>if the structures being investigated are in along anatomical region (e.g. abdomen), then slice thickness can be 5 to 7 mm. </a:t>
            </a:r>
          </a:p>
          <a:p>
            <a:pPr algn="just">
              <a:lnSpc>
                <a:spcPct val="100000"/>
              </a:lnSpc>
            </a:pPr>
            <a:endParaRPr lang="en-US" sz="2000" dirty="0"/>
          </a:p>
        </p:txBody>
      </p:sp>
    </p:spTree>
    <p:extLst>
      <p:ext uri="{BB962C8B-B14F-4D97-AF65-F5344CB8AC3E}">
        <p14:creationId xmlns:p14="http://schemas.microsoft.com/office/powerpoint/2010/main" val="20437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Volume Averaging: X and 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50000"/>
              </a:lnSpc>
            </a:pPr>
            <a:r>
              <a:rPr lang="en-US" sz="2000" dirty="0"/>
              <a:t>The larger the X and Y dimensions (i.e., the larger the pixel), the more chance that the pixel will contain tissues of different densities. </a:t>
            </a:r>
          </a:p>
          <a:p>
            <a:pPr algn="just">
              <a:lnSpc>
                <a:spcPct val="150000"/>
              </a:lnSpc>
            </a:pPr>
            <a:r>
              <a:rPr lang="en-US" sz="2000" dirty="0"/>
              <a:t>Because the Hounsfield unit of a single pixel is the average of all data measurements within that pixel, this type of averaging can lead to inaccuracies in the image. </a:t>
            </a:r>
          </a:p>
          <a:p>
            <a:pPr algn="just">
              <a:lnSpc>
                <a:spcPct val="150000"/>
              </a:lnSpc>
            </a:pPr>
            <a:r>
              <a:rPr lang="en-US" sz="2000" dirty="0"/>
              <a:t>For example, imagine a pixel that contains equal parts calcium (measuring 600 HU) and lung tissue (measuring −600 HU). </a:t>
            </a:r>
          </a:p>
          <a:p>
            <a:pPr algn="just">
              <a:lnSpc>
                <a:spcPct val="150000"/>
              </a:lnSpc>
            </a:pPr>
            <a:r>
              <a:rPr lang="en-US" sz="2000" dirty="0"/>
              <a:t>The resulting density of the specific pixel is the average of the two tissues, or 0 HU. </a:t>
            </a:r>
          </a:p>
          <a:p>
            <a:pPr algn="just">
              <a:lnSpc>
                <a:spcPct val="100000"/>
              </a:lnSpc>
            </a:pPr>
            <a:endParaRPr lang="en-US" sz="2000" dirty="0"/>
          </a:p>
          <a:p>
            <a:pPr algn="just">
              <a:lnSpc>
                <a:spcPct val="100000"/>
              </a:lnSpc>
            </a:pPr>
            <a:endParaRPr lang="en-US" sz="2000" dirty="0"/>
          </a:p>
        </p:txBody>
      </p:sp>
    </p:spTree>
    <p:extLst>
      <p:ext uri="{BB962C8B-B14F-4D97-AF65-F5344CB8AC3E}">
        <p14:creationId xmlns:p14="http://schemas.microsoft.com/office/powerpoint/2010/main" val="279582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Raw Data and Image Data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Raw data: All of the thousands of bits of data acquired by the system with each scan.</a:t>
            </a:r>
          </a:p>
          <a:p>
            <a:pPr algn="just">
              <a:lnSpc>
                <a:spcPct val="100000"/>
              </a:lnSpc>
            </a:pPr>
            <a:r>
              <a:rPr lang="en-US" sz="2000" dirty="0"/>
              <a:t>Image reconstruction: creating an image by assigning a Hounsfield unit value for each pixel of the raw data to create an image. </a:t>
            </a:r>
          </a:p>
          <a:p>
            <a:pPr algn="just">
              <a:lnSpc>
                <a:spcPct val="100000"/>
              </a:lnSpc>
            </a:pPr>
            <a:r>
              <a:rPr lang="en-US" sz="2000" dirty="0"/>
              <a:t>Image data: the data included in the image are referred to as image data.</a:t>
            </a:r>
          </a:p>
          <a:p>
            <a:pPr algn="just">
              <a:lnSpc>
                <a:spcPct val="100000"/>
              </a:lnSpc>
            </a:pPr>
            <a:r>
              <a:rPr lang="en-US" sz="2000" dirty="0"/>
              <a:t>Prospective reconstruction: the reconstruction that is automatically produced during scanning.</a:t>
            </a:r>
          </a:p>
          <a:p>
            <a:pPr algn="just">
              <a:lnSpc>
                <a:spcPct val="100000"/>
              </a:lnSpc>
            </a:pPr>
            <a:r>
              <a:rPr lang="en-US" sz="2000" dirty="0"/>
              <a:t>Retrospective reconstruction: the same raw data may be used later to generate new images.</a:t>
            </a:r>
          </a:p>
          <a:p>
            <a:pPr algn="just">
              <a:lnSpc>
                <a:spcPct val="100000"/>
              </a:lnSpc>
            </a:pPr>
            <a:endParaRPr lang="en-US" sz="2000" dirty="0"/>
          </a:p>
        </p:txBody>
      </p:sp>
      <p:pic>
        <p:nvPicPr>
          <p:cNvPr id="4" name="Picture 3">
            <a:extLst>
              <a:ext uri="{FF2B5EF4-FFF2-40B4-BE49-F238E27FC236}">
                <a16:creationId xmlns:a16="http://schemas.microsoft.com/office/drawing/2014/main" id="{42F4AC70-A042-43AE-8656-779570912E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64214" y="4219814"/>
            <a:ext cx="7224586" cy="2542540"/>
          </a:xfrm>
          <a:prstGeom prst="rect">
            <a:avLst/>
          </a:prstGeom>
          <a:noFill/>
          <a:ln>
            <a:noFill/>
          </a:ln>
        </p:spPr>
      </p:pic>
    </p:spTree>
    <p:extLst>
      <p:ext uri="{BB962C8B-B14F-4D97-AF65-F5344CB8AC3E}">
        <p14:creationId xmlns:p14="http://schemas.microsoft.com/office/powerpoint/2010/main" val="30667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Scanning modes: step and shot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In this modes:</a:t>
            </a:r>
          </a:p>
          <a:p>
            <a:pPr algn="just">
              <a:lnSpc>
                <a:spcPct val="100000"/>
              </a:lnSpc>
            </a:pPr>
            <a:r>
              <a:rPr lang="en-US" sz="2000" dirty="0"/>
              <a:t>1) the x-ray tube rotated 360° around the patient to acquire data for a single slice.</a:t>
            </a:r>
          </a:p>
          <a:p>
            <a:pPr algn="just">
              <a:lnSpc>
                <a:spcPct val="100000"/>
              </a:lnSpc>
            </a:pPr>
            <a:r>
              <a:rPr lang="en-US" sz="2000" dirty="0"/>
              <a:t>2) the motion of the x-ray tube was halted while the patient was advanced on the CT table to the location appropriate to collect data for the next slice.</a:t>
            </a:r>
          </a:p>
          <a:p>
            <a:pPr algn="just">
              <a:lnSpc>
                <a:spcPct val="100000"/>
              </a:lnSpc>
            </a:pPr>
            <a:r>
              <a:rPr lang="en-US" sz="2000" dirty="0"/>
              <a:t>3) steps one and two were repeated until the desired area was covered. </a:t>
            </a:r>
          </a:p>
          <a:p>
            <a:pPr algn="just">
              <a:lnSpc>
                <a:spcPct val="100000"/>
              </a:lnSpc>
            </a:pPr>
            <a:r>
              <a:rPr lang="en-US" sz="2000" dirty="0"/>
              <a:t>The gantry motion had to be stopped before the next slice could be taken.</a:t>
            </a:r>
          </a:p>
          <a:p>
            <a:pPr algn="just">
              <a:lnSpc>
                <a:spcPct val="100000"/>
              </a:lnSpc>
            </a:pPr>
            <a:endParaRPr lang="en-US" sz="2000" dirty="0"/>
          </a:p>
        </p:txBody>
      </p:sp>
      <p:pic>
        <p:nvPicPr>
          <p:cNvPr id="8" name="Picture 7">
            <a:extLst>
              <a:ext uri="{FF2B5EF4-FFF2-40B4-BE49-F238E27FC236}">
                <a16:creationId xmlns:a16="http://schemas.microsoft.com/office/drawing/2014/main" id="{5F540702-AFCA-4761-B5C3-71879E6E7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843" y="3851932"/>
            <a:ext cx="4437222" cy="2839822"/>
          </a:xfrm>
          <a:prstGeom prst="rect">
            <a:avLst/>
          </a:prstGeom>
        </p:spPr>
      </p:pic>
    </p:spTree>
    <p:extLst>
      <p:ext uri="{BB962C8B-B14F-4D97-AF65-F5344CB8AC3E}">
        <p14:creationId xmlns:p14="http://schemas.microsoft.com/office/powerpoint/2010/main" val="208310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Scanning modes: Helical (Spiral)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In 1990 the development of a continuous acquisition scanning mode is allowed and most often called spiral or helical scanning. </a:t>
            </a:r>
          </a:p>
          <a:p>
            <a:pPr algn="just">
              <a:lnSpc>
                <a:spcPct val="100000"/>
              </a:lnSpc>
            </a:pPr>
            <a:r>
              <a:rPr lang="en-US" sz="2000" dirty="0"/>
              <a:t>Key among the advances was the development of a system that eliminated the cables and thereby enabled continuous rotation of the gantry. </a:t>
            </a:r>
          </a:p>
          <a:p>
            <a:pPr algn="just">
              <a:lnSpc>
                <a:spcPct val="100000"/>
              </a:lnSpc>
            </a:pPr>
            <a:r>
              <a:rPr lang="en-US" sz="2000" dirty="0"/>
              <a:t>This, in combination with other improvements, allowed for uninterrupted data acquisition that traces a helical path around the patient.</a:t>
            </a:r>
          </a:p>
          <a:p>
            <a:pPr algn="just">
              <a:lnSpc>
                <a:spcPct val="100000"/>
              </a:lnSpc>
            </a:pPr>
            <a:endParaRPr lang="en-US" sz="2000" dirty="0"/>
          </a:p>
        </p:txBody>
      </p:sp>
      <p:pic>
        <p:nvPicPr>
          <p:cNvPr id="5" name="Picture 4">
            <a:extLst>
              <a:ext uri="{FF2B5EF4-FFF2-40B4-BE49-F238E27FC236}">
                <a16:creationId xmlns:a16="http://schemas.microsoft.com/office/drawing/2014/main" id="{5C1ABD25-697B-4267-9F54-926B658A9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095" y="3548252"/>
            <a:ext cx="4183666" cy="3109858"/>
          </a:xfrm>
          <a:prstGeom prst="rect">
            <a:avLst/>
          </a:prstGeom>
        </p:spPr>
      </p:pic>
      <p:pic>
        <p:nvPicPr>
          <p:cNvPr id="7" name="Picture 6">
            <a:extLst>
              <a:ext uri="{FF2B5EF4-FFF2-40B4-BE49-F238E27FC236}">
                <a16:creationId xmlns:a16="http://schemas.microsoft.com/office/drawing/2014/main" id="{9F02FA43-900C-4D68-9B3A-B17C4FFDE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276" y="3576565"/>
            <a:ext cx="4183666" cy="3109858"/>
          </a:xfrm>
          <a:prstGeom prst="rect">
            <a:avLst/>
          </a:prstGeom>
        </p:spPr>
      </p:pic>
    </p:spTree>
    <p:extLst>
      <p:ext uri="{BB962C8B-B14F-4D97-AF65-F5344CB8AC3E}">
        <p14:creationId xmlns:p14="http://schemas.microsoft.com/office/powerpoint/2010/main" val="38532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Multidetector Scanner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The first helical scanners emitted x-rays that were detected by a single row of detectors, yielding one slice per gantry rotation.</a:t>
            </a:r>
          </a:p>
          <a:p>
            <a:pPr algn="just">
              <a:lnSpc>
                <a:spcPct val="100000"/>
              </a:lnSpc>
            </a:pPr>
            <a:r>
              <a:rPr lang="en-US" sz="2000" dirty="0"/>
              <a:t>Further improvements equipped scanners with multiple rows of detectors, allowing data for many slices to be acquired with each gantry rotation. </a:t>
            </a:r>
          </a:p>
        </p:txBody>
      </p:sp>
      <p:pic>
        <p:nvPicPr>
          <p:cNvPr id="6" name="Picture 5">
            <a:extLst>
              <a:ext uri="{FF2B5EF4-FFF2-40B4-BE49-F238E27FC236}">
                <a16:creationId xmlns:a16="http://schemas.microsoft.com/office/drawing/2014/main" id="{5F4A822D-8B10-4E63-8B76-154129D8F269}"/>
              </a:ext>
            </a:extLst>
          </p:cNvPr>
          <p:cNvPicPr>
            <a:picLocks noChangeAspect="1"/>
          </p:cNvPicPr>
          <p:nvPr/>
        </p:nvPicPr>
        <p:blipFill>
          <a:blip r:embed="rId2"/>
          <a:stretch>
            <a:fillRect/>
          </a:stretch>
        </p:blipFill>
        <p:spPr>
          <a:xfrm>
            <a:off x="4253418" y="2625693"/>
            <a:ext cx="5124213" cy="4243979"/>
          </a:xfrm>
          <a:prstGeom prst="rect">
            <a:avLst/>
          </a:prstGeom>
        </p:spPr>
      </p:pic>
    </p:spTree>
    <p:extLst>
      <p:ext uri="{BB962C8B-B14F-4D97-AF65-F5344CB8AC3E}">
        <p14:creationId xmlns:p14="http://schemas.microsoft.com/office/powerpoint/2010/main" val="290323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Overview of CT System</a:t>
            </a:r>
            <a:endParaRPr lang="en-US" dirty="0">
              <a:latin typeface="Times New Roman" panose="02020603050405020304" pitchFamily="18" charset="0"/>
              <a:cs typeface="Times New Roman" panose="02020603050405020304" pitchFamily="18" charset="0"/>
            </a:endParaRPr>
          </a:p>
        </p:txBody>
      </p:sp>
      <p:pic>
        <p:nvPicPr>
          <p:cNvPr id="4" name="Picture 3" descr="X-ray Imaging - Medical Imaging World">
            <a:extLst>
              <a:ext uri="{FF2B5EF4-FFF2-40B4-BE49-F238E27FC236}">
                <a16:creationId xmlns:a16="http://schemas.microsoft.com/office/drawing/2014/main" id="{2C1787AB-FDC6-4642-8622-C2E729FF56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2911" y="1319512"/>
            <a:ext cx="7995567" cy="4578734"/>
          </a:xfrm>
          <a:prstGeom prst="rect">
            <a:avLst/>
          </a:prstGeom>
          <a:noFill/>
          <a:ln>
            <a:noFill/>
          </a:ln>
        </p:spPr>
      </p:pic>
    </p:spTree>
    <p:extLst>
      <p:ext uri="{BB962C8B-B14F-4D97-AF65-F5344CB8AC3E}">
        <p14:creationId xmlns:p14="http://schemas.microsoft.com/office/powerpoint/2010/main" val="184933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Overview of CT System</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ED06216-F2A7-41EC-82ED-B8C69CDF54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115" y="1879862"/>
            <a:ext cx="11249413" cy="4087630"/>
          </a:xfrm>
          <a:prstGeom prst="rect">
            <a:avLst/>
          </a:prstGeom>
          <a:noFill/>
          <a:ln>
            <a:noFill/>
          </a:ln>
        </p:spPr>
      </p:pic>
    </p:spTree>
    <p:extLst>
      <p:ext uri="{BB962C8B-B14F-4D97-AF65-F5344CB8AC3E}">
        <p14:creationId xmlns:p14="http://schemas.microsoft.com/office/powerpoint/2010/main" val="110502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marL="0" indent="0" algn="just">
              <a:lnSpc>
                <a:spcPct val="150000"/>
              </a:lnSpc>
              <a:buNone/>
            </a:pPr>
            <a:r>
              <a:rPr lang="en-US" sz="2000" dirty="0"/>
              <a:t>CT image quality is typically evaluated using a number of criteria:</a:t>
            </a:r>
          </a:p>
          <a:p>
            <a:pPr algn="just">
              <a:lnSpc>
                <a:spcPct val="150000"/>
              </a:lnSpc>
            </a:pPr>
            <a:r>
              <a:rPr lang="en-US" sz="2000" dirty="0"/>
              <a:t>Spatial resolution describes the ability of a system to define small objects distinctly.</a:t>
            </a:r>
          </a:p>
          <a:p>
            <a:pPr algn="just">
              <a:lnSpc>
                <a:spcPct val="150000"/>
              </a:lnSpc>
            </a:pPr>
            <a:r>
              <a:rPr lang="en-US" sz="2000" dirty="0"/>
              <a:t>Low-contrast resolution refers to the ability of a system to differentiate, on the image, objects with similar densities.</a:t>
            </a:r>
          </a:p>
          <a:p>
            <a:pPr algn="just">
              <a:lnSpc>
                <a:spcPct val="150000"/>
              </a:lnSpc>
            </a:pPr>
            <a:r>
              <a:rPr lang="en-US" sz="2000" dirty="0"/>
              <a:t>Temporal resolution refers to the speed that the data can be acquired. This speed is particularly important to reduce or eliminate artifacts that result from object motion, such as those commonly seen when imaging the heart.</a:t>
            </a:r>
          </a:p>
          <a:p>
            <a:pPr algn="just">
              <a:lnSpc>
                <a:spcPct val="150000"/>
              </a:lnSpc>
            </a:pPr>
            <a:endParaRPr lang="en-US" sz="2000" dirty="0"/>
          </a:p>
        </p:txBody>
      </p:sp>
    </p:spTree>
    <p:extLst>
      <p:ext uri="{BB962C8B-B14F-4D97-AF65-F5344CB8AC3E}">
        <p14:creationId xmlns:p14="http://schemas.microsoft.com/office/powerpoint/2010/main" val="6832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Computed tomography uses a computer to process information collected from the passage of x-ray beams through an area of anatomy. </a:t>
            </a:r>
          </a:p>
          <a:p>
            <a:pPr algn="just">
              <a:lnSpc>
                <a:spcPct val="100000"/>
              </a:lnSpc>
            </a:pPr>
            <a:r>
              <a:rPr lang="en-US" sz="2000" dirty="0"/>
              <a:t>The images created are cross-sectional. </a:t>
            </a:r>
          </a:p>
        </p:txBody>
      </p:sp>
      <p:pic>
        <p:nvPicPr>
          <p:cNvPr id="4" name="Picture 3">
            <a:extLst>
              <a:ext uri="{FF2B5EF4-FFF2-40B4-BE49-F238E27FC236}">
                <a16:creationId xmlns:a16="http://schemas.microsoft.com/office/drawing/2014/main" id="{E921B102-DEB6-4F28-90AA-7C9CC99DE42C}"/>
              </a:ext>
            </a:extLst>
          </p:cNvPr>
          <p:cNvPicPr>
            <a:picLocks noChangeAspect="1"/>
          </p:cNvPicPr>
          <p:nvPr/>
        </p:nvPicPr>
        <p:blipFill>
          <a:blip r:embed="rId2"/>
          <a:stretch>
            <a:fillRect/>
          </a:stretch>
        </p:blipFill>
        <p:spPr>
          <a:xfrm>
            <a:off x="2146931" y="2385454"/>
            <a:ext cx="8829574" cy="4380207"/>
          </a:xfrm>
          <a:prstGeom prst="rect">
            <a:avLst/>
          </a:prstGeom>
        </p:spPr>
      </p:pic>
    </p:spTree>
    <p:extLst>
      <p:ext uri="{BB962C8B-B14F-4D97-AF65-F5344CB8AC3E}">
        <p14:creationId xmlns:p14="http://schemas.microsoft.com/office/powerpoint/2010/main" val="23598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23772"/>
            <a:ext cx="10529455" cy="539387"/>
          </a:xfrm>
        </p:spPr>
        <p:txBody>
          <a:bodyPr>
            <a:normAutofit fontScale="90000"/>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667312"/>
            <a:ext cx="10545125" cy="4904380"/>
          </a:xfrm>
        </p:spPr>
        <p:txBody>
          <a:bodyPr>
            <a:normAutofit/>
          </a:bodyPr>
          <a:lstStyle/>
          <a:p>
            <a:pPr algn="just">
              <a:lnSpc>
                <a:spcPct val="100000"/>
              </a:lnSpc>
            </a:pPr>
            <a:r>
              <a:rPr lang="en-US" sz="2000" dirty="0"/>
              <a:t>Each CT slice represents a specific plane in the patient’s body. The thickness of the plane is referred to as the Z axis, which determines the thickness of the slices. </a:t>
            </a:r>
          </a:p>
          <a:p>
            <a:pPr algn="just">
              <a:lnSpc>
                <a:spcPct val="100000"/>
              </a:lnSpc>
            </a:pPr>
            <a:r>
              <a:rPr lang="en-US" sz="2000" dirty="0"/>
              <a:t>The operator selects the thickness of the slice from the choices available on the specific scanner. </a:t>
            </a:r>
          </a:p>
          <a:p>
            <a:pPr algn="just">
              <a:lnSpc>
                <a:spcPct val="100000"/>
              </a:lnSpc>
            </a:pPr>
            <a:r>
              <a:rPr lang="en-US" sz="2000" dirty="0"/>
              <a:t>Selecting a slice thickness limits the x-ray beam so that it passes only through this volume; hence, scatter radiation and superimposition of other structures are greatly diminished. </a:t>
            </a:r>
          </a:p>
          <a:p>
            <a:pPr algn="just">
              <a:lnSpc>
                <a:spcPct val="100000"/>
              </a:lnSpc>
            </a:pPr>
            <a:r>
              <a:rPr lang="en-US" sz="2000" dirty="0"/>
              <a:t>Limiting the x-ray beam in this manner is accomplished by mechanical hardware that resembles small shutters, called collimators, which adjust the opening based on the operator’s selection</a:t>
            </a:r>
          </a:p>
        </p:txBody>
      </p:sp>
      <p:pic>
        <p:nvPicPr>
          <p:cNvPr id="4" name="Picture 3">
            <a:extLst>
              <a:ext uri="{FF2B5EF4-FFF2-40B4-BE49-F238E27FC236}">
                <a16:creationId xmlns:a16="http://schemas.microsoft.com/office/drawing/2014/main" id="{8933D983-96FE-4C69-9F4B-362C390C3482}"/>
              </a:ext>
            </a:extLst>
          </p:cNvPr>
          <p:cNvPicPr>
            <a:picLocks noChangeAspect="1"/>
          </p:cNvPicPr>
          <p:nvPr/>
        </p:nvPicPr>
        <p:blipFill>
          <a:blip r:embed="rId2"/>
          <a:stretch>
            <a:fillRect/>
          </a:stretch>
        </p:blipFill>
        <p:spPr>
          <a:xfrm>
            <a:off x="4945801" y="4070193"/>
            <a:ext cx="3688080" cy="2736556"/>
          </a:xfrm>
          <a:prstGeom prst="rect">
            <a:avLst/>
          </a:prstGeom>
        </p:spPr>
      </p:pic>
    </p:spTree>
    <p:extLst>
      <p:ext uri="{BB962C8B-B14F-4D97-AF65-F5344CB8AC3E}">
        <p14:creationId xmlns:p14="http://schemas.microsoft.com/office/powerpoint/2010/main" val="42106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23772"/>
            <a:ext cx="10529455" cy="539387"/>
          </a:xfrm>
        </p:spPr>
        <p:txBody>
          <a:bodyPr>
            <a:normAutofit fontScale="90000"/>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BAE1E18-A267-4872-89F8-290954BCF1C4}"/>
              </a:ext>
            </a:extLst>
          </p:cNvPr>
          <p:cNvGrpSpPr/>
          <p:nvPr/>
        </p:nvGrpSpPr>
        <p:grpSpPr>
          <a:xfrm>
            <a:off x="2297383" y="819239"/>
            <a:ext cx="8337751" cy="5918895"/>
            <a:chOff x="2036291" y="1103519"/>
            <a:chExt cx="7579774" cy="5380814"/>
          </a:xfrm>
        </p:grpSpPr>
        <p:grpSp>
          <p:nvGrpSpPr>
            <p:cNvPr id="4" name="Group 3">
              <a:extLst>
                <a:ext uri="{FF2B5EF4-FFF2-40B4-BE49-F238E27FC236}">
                  <a16:creationId xmlns:a16="http://schemas.microsoft.com/office/drawing/2014/main" id="{7B1F31E3-E865-4C0C-9874-595AC5B4A56E}"/>
                </a:ext>
              </a:extLst>
            </p:cNvPr>
            <p:cNvGrpSpPr/>
            <p:nvPr/>
          </p:nvGrpSpPr>
          <p:grpSpPr>
            <a:xfrm>
              <a:off x="2036291" y="1103519"/>
              <a:ext cx="7579774" cy="2628526"/>
              <a:chOff x="0" y="0"/>
              <a:chExt cx="8293957" cy="2859405"/>
            </a:xfrm>
          </p:grpSpPr>
          <p:pic>
            <p:nvPicPr>
              <p:cNvPr id="5" name="Picture 4">
                <a:extLst>
                  <a:ext uri="{FF2B5EF4-FFF2-40B4-BE49-F238E27FC236}">
                    <a16:creationId xmlns:a16="http://schemas.microsoft.com/office/drawing/2014/main" id="{E2C88A1C-61EE-4578-99EF-97C2EC6058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6815" cy="2859405"/>
              </a:xfrm>
              <a:prstGeom prst="rect">
                <a:avLst/>
              </a:prstGeom>
              <a:noFill/>
              <a:ln>
                <a:noFill/>
              </a:ln>
            </p:spPr>
          </p:pic>
          <p:pic>
            <p:nvPicPr>
              <p:cNvPr id="6" name="Picture 5">
                <a:extLst>
                  <a:ext uri="{FF2B5EF4-FFF2-40B4-BE49-F238E27FC236}">
                    <a16:creationId xmlns:a16="http://schemas.microsoft.com/office/drawing/2014/main" id="{A2DB5F8D-1AF7-4E3B-8886-23B0E3F2C0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2447" y="31898"/>
                <a:ext cx="5731510" cy="2717165"/>
              </a:xfrm>
              <a:prstGeom prst="rect">
                <a:avLst/>
              </a:prstGeom>
              <a:noFill/>
              <a:ln>
                <a:noFill/>
              </a:ln>
            </p:spPr>
          </p:pic>
        </p:grpSp>
        <p:pic>
          <p:nvPicPr>
            <p:cNvPr id="7" name="Picture 6">
              <a:extLst>
                <a:ext uri="{FF2B5EF4-FFF2-40B4-BE49-F238E27FC236}">
                  <a16:creationId xmlns:a16="http://schemas.microsoft.com/office/drawing/2014/main" id="{612DF55B-13C4-4DA6-AAD4-B82A7F3A6401}"/>
                </a:ext>
              </a:extLst>
            </p:cNvPr>
            <p:cNvPicPr/>
            <p:nvPr/>
          </p:nvPicPr>
          <p:blipFill>
            <a:blip r:embed="rId4">
              <a:extLst>
                <a:ext uri="{28A0092B-C50C-407E-A947-70E740481C1C}">
                  <a14:useLocalDpi xmlns:a14="http://schemas.microsoft.com/office/drawing/2010/main" val="0"/>
                </a:ext>
              </a:extLst>
            </a:blip>
            <a:stretch>
              <a:fillRect/>
            </a:stretch>
          </p:blipFill>
          <p:spPr>
            <a:xfrm>
              <a:off x="6891940" y="4141373"/>
              <a:ext cx="2529269" cy="2336483"/>
            </a:xfrm>
            <a:prstGeom prst="rect">
              <a:avLst/>
            </a:prstGeom>
          </p:spPr>
        </p:pic>
        <p:pic>
          <p:nvPicPr>
            <p:cNvPr id="8" name="Picture 7">
              <a:extLst>
                <a:ext uri="{FF2B5EF4-FFF2-40B4-BE49-F238E27FC236}">
                  <a16:creationId xmlns:a16="http://schemas.microsoft.com/office/drawing/2014/main" id="{57C30BF9-0053-490F-B7DF-FA8D5D808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04719" y="4061236"/>
              <a:ext cx="3982847" cy="2423097"/>
            </a:xfrm>
            <a:prstGeom prst="rect">
              <a:avLst/>
            </a:prstGeom>
            <a:noFill/>
            <a:ln>
              <a:noFill/>
            </a:ln>
          </p:spPr>
        </p:pic>
      </p:grpSp>
    </p:spTree>
    <p:extLst>
      <p:ext uri="{BB962C8B-B14F-4D97-AF65-F5344CB8AC3E}">
        <p14:creationId xmlns:p14="http://schemas.microsoft.com/office/powerpoint/2010/main" val="31131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The data are further sectioned into elements: width is indicated by X, while height is indicated by Y. Each one of these two-dimensional squares is a pixel (picture element). </a:t>
            </a:r>
          </a:p>
          <a:p>
            <a:pPr algn="just">
              <a:lnSpc>
                <a:spcPct val="100000"/>
              </a:lnSpc>
            </a:pPr>
            <a:r>
              <a:rPr lang="en-US" sz="2000" dirty="0"/>
              <a:t>A composite of thousands of pixels creates the CT image that displays on the CT monitor. </a:t>
            </a:r>
          </a:p>
          <a:p>
            <a:pPr algn="just">
              <a:lnSpc>
                <a:spcPct val="100000"/>
              </a:lnSpc>
            </a:pPr>
            <a:r>
              <a:rPr lang="en-US" sz="2000" dirty="0"/>
              <a:t>If the Z axis is taken into account, the result is a cube, rather than a square. This cube is referred to as a voxel (volume element).</a:t>
            </a:r>
          </a:p>
        </p:txBody>
      </p:sp>
      <p:pic>
        <p:nvPicPr>
          <p:cNvPr id="4" name="Picture 3">
            <a:extLst>
              <a:ext uri="{FF2B5EF4-FFF2-40B4-BE49-F238E27FC236}">
                <a16:creationId xmlns:a16="http://schemas.microsoft.com/office/drawing/2014/main" id="{FDE1825A-EE10-40BB-A955-F5C8CF05266B}"/>
              </a:ext>
            </a:extLst>
          </p:cNvPr>
          <p:cNvPicPr/>
          <p:nvPr/>
        </p:nvPicPr>
        <p:blipFill>
          <a:blip r:embed="rId2">
            <a:extLst>
              <a:ext uri="{28A0092B-C50C-407E-A947-70E740481C1C}">
                <a14:useLocalDpi xmlns:a14="http://schemas.microsoft.com/office/drawing/2010/main" val="0"/>
              </a:ext>
            </a:extLst>
          </a:blip>
          <a:stretch>
            <a:fillRect/>
          </a:stretch>
        </p:blipFill>
        <p:spPr>
          <a:xfrm>
            <a:off x="7453734" y="3020644"/>
            <a:ext cx="3732337" cy="3832915"/>
          </a:xfrm>
          <a:prstGeom prst="rect">
            <a:avLst/>
          </a:prstGeom>
        </p:spPr>
      </p:pic>
    </p:spTree>
    <p:extLst>
      <p:ext uri="{BB962C8B-B14F-4D97-AF65-F5344CB8AC3E}">
        <p14:creationId xmlns:p14="http://schemas.microsoft.com/office/powerpoint/2010/main" val="14557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marL="0" indent="0" algn="just">
              <a:lnSpc>
                <a:spcPct val="100000"/>
              </a:lnSpc>
              <a:buNone/>
            </a:pPr>
            <a:r>
              <a:rPr lang="en-US" sz="2000" b="1" i="1" dirty="0"/>
              <a:t>Beam attenuation</a:t>
            </a:r>
          </a:p>
          <a:p>
            <a:pPr algn="just">
              <a:lnSpc>
                <a:spcPct val="100000"/>
              </a:lnSpc>
            </a:pPr>
            <a:r>
              <a:rPr lang="en-US" sz="2000" dirty="0"/>
              <a:t>The structures in a CT image are represented by varying shades of gray. </a:t>
            </a:r>
          </a:p>
          <a:p>
            <a:pPr algn="just">
              <a:lnSpc>
                <a:spcPct val="100000"/>
              </a:lnSpc>
            </a:pPr>
            <a:r>
              <a:rPr lang="en-US" sz="2000" dirty="0"/>
              <a:t>The creation of these shades of gray is based on basic radiation principles. </a:t>
            </a:r>
          </a:p>
          <a:p>
            <a:pPr algn="just">
              <a:lnSpc>
                <a:spcPct val="100000"/>
              </a:lnSpc>
            </a:pPr>
            <a:r>
              <a:rPr lang="en-US" sz="2000" dirty="0"/>
              <a:t>An x-ray beam consists of bundles of energy known as photons. These photons may pass through or be redirected (i.e., scattered) by a structure, or my be may be absorbed by a given structure in varying amounts, depending on the strength (average photon energy) of the x-ray beam and the characteristics of the structure in its path. </a:t>
            </a:r>
          </a:p>
          <a:p>
            <a:pPr algn="just">
              <a:lnSpc>
                <a:spcPct val="100000"/>
              </a:lnSpc>
            </a:pPr>
            <a:r>
              <a:rPr lang="en-US" sz="2000" dirty="0"/>
              <a:t>The degree to which a beam is reduced is a phenomenon referred to as attenuation.</a:t>
            </a:r>
          </a:p>
          <a:p>
            <a:pPr algn="just">
              <a:lnSpc>
                <a:spcPct val="100000"/>
              </a:lnSpc>
            </a:pPr>
            <a:endParaRPr lang="en-US" sz="2000" dirty="0"/>
          </a:p>
        </p:txBody>
      </p:sp>
    </p:spTree>
    <p:extLst>
      <p:ext uri="{BB962C8B-B14F-4D97-AF65-F5344CB8AC3E}">
        <p14:creationId xmlns:p14="http://schemas.microsoft.com/office/powerpoint/2010/main" val="422688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chemeClr val="accent6">
                    <a:lumMod val="50000"/>
                  </a:schemeClr>
                </a:solidFill>
              </a:rPr>
              <a:t>Computed Tomography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9156" y="1109272"/>
            <a:ext cx="10545125" cy="4904380"/>
          </a:xfrm>
        </p:spPr>
        <p:txBody>
          <a:bodyPr>
            <a:normAutofit/>
          </a:bodyPr>
          <a:lstStyle/>
          <a:p>
            <a:pPr algn="just">
              <a:lnSpc>
                <a:spcPct val="100000"/>
              </a:lnSpc>
            </a:pPr>
            <a:r>
              <a:rPr lang="en-US" sz="2000" dirty="0"/>
              <a:t>In CT, the x-ray beam passes through the patient’s body and is recorded by the detectors. The computer then processes this information to create the CT image. </a:t>
            </a:r>
          </a:p>
          <a:p>
            <a:pPr algn="just">
              <a:lnSpc>
                <a:spcPct val="100000"/>
              </a:lnSpc>
            </a:pPr>
            <a:r>
              <a:rPr lang="en-US" sz="2000" dirty="0"/>
              <a:t>The quantities of x-ray photons that pass through the body determine the shades of gray on the image. </a:t>
            </a:r>
          </a:p>
          <a:p>
            <a:pPr algn="just">
              <a:lnSpc>
                <a:spcPct val="100000"/>
              </a:lnSpc>
            </a:pPr>
            <a:r>
              <a:rPr lang="en-US" sz="2000" dirty="0"/>
              <a:t>X-ray photons that pass through objects unimpeded are represented by a black area on the image (the areas having low attenuation). While an X-ray beam that is completely absorbed by an object cannot be detected, the place on the image is white (the areas having high attenuation).</a:t>
            </a:r>
          </a:p>
          <a:p>
            <a:pPr algn="just">
              <a:lnSpc>
                <a:spcPct val="100000"/>
              </a:lnSpc>
            </a:pPr>
            <a:r>
              <a:rPr lang="en-US" sz="2000" dirty="0"/>
              <a:t>Areas of intermediate attenuations are represented by various shades of gray.</a:t>
            </a:r>
          </a:p>
          <a:p>
            <a:pPr algn="just">
              <a:lnSpc>
                <a:spcPct val="100000"/>
              </a:lnSpc>
            </a:pPr>
            <a:r>
              <a:rPr lang="en-US" sz="2000" dirty="0"/>
              <a:t>The number of the photons that interact depends on the thickness, density, and atomic number of the object. </a:t>
            </a:r>
          </a:p>
        </p:txBody>
      </p:sp>
      <p:pic>
        <p:nvPicPr>
          <p:cNvPr id="4" name="Picture 3">
            <a:extLst>
              <a:ext uri="{FF2B5EF4-FFF2-40B4-BE49-F238E27FC236}">
                <a16:creationId xmlns:a16="http://schemas.microsoft.com/office/drawing/2014/main" id="{5A1AC1F8-2BC1-45AE-88DF-99C257429DEE}"/>
              </a:ext>
            </a:extLst>
          </p:cNvPr>
          <p:cNvPicPr>
            <a:picLocks noChangeAspect="1"/>
          </p:cNvPicPr>
          <p:nvPr/>
        </p:nvPicPr>
        <p:blipFill>
          <a:blip r:embed="rId2"/>
          <a:stretch>
            <a:fillRect/>
          </a:stretch>
        </p:blipFill>
        <p:spPr>
          <a:xfrm>
            <a:off x="4342448" y="4927876"/>
            <a:ext cx="5762625" cy="1901667"/>
          </a:xfrm>
          <a:prstGeom prst="rect">
            <a:avLst/>
          </a:prstGeom>
        </p:spPr>
      </p:pic>
    </p:spTree>
    <p:extLst>
      <p:ext uri="{BB962C8B-B14F-4D97-AF65-F5344CB8AC3E}">
        <p14:creationId xmlns:p14="http://schemas.microsoft.com/office/powerpoint/2010/main" val="17026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2024</TotalTime>
  <Words>2534</Words>
  <Application>Microsoft Office PowerPoint</Application>
  <PresentationFormat>Widescreen</PresentationFormat>
  <Paragraphs>144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Euphemia</vt:lpstr>
      <vt:lpstr>Times New Roman</vt:lpstr>
      <vt:lpstr>Theme1</vt:lpstr>
      <vt:lpstr>Al-Mustaqbal University. College of Engineering and Technologies. Biomedical Engineering Department.</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Computed Tomography</vt:lpstr>
      <vt:lpstr>Polychromatic X-Ray Beam</vt:lpstr>
      <vt:lpstr>Polychromatic X-Ray Beam</vt:lpstr>
      <vt:lpstr>Volume Averaging</vt:lpstr>
      <vt:lpstr>Volume Averaging</vt:lpstr>
      <vt:lpstr>Volume Averaging</vt:lpstr>
      <vt:lpstr>Volume Averaging</vt:lpstr>
      <vt:lpstr>Volume Averaging</vt:lpstr>
      <vt:lpstr>Volume Averaging: X and Y</vt:lpstr>
      <vt:lpstr>Raw Data and Image Data</vt:lpstr>
      <vt:lpstr>Scanning modes: step and shot</vt:lpstr>
      <vt:lpstr>Scanning modes: Helical (Spiral) </vt:lpstr>
      <vt:lpstr>Multidetector Scanner</vt:lpstr>
      <vt:lpstr>Overview of CT System</vt:lpstr>
      <vt:lpstr>Overview of CT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MAHIR RAHMAN ABDUL-A AL-HAJAJ</cp:lastModifiedBy>
  <cp:revision>135</cp:revision>
  <dcterms:created xsi:type="dcterms:W3CDTF">2021-10-31T09:31:15Z</dcterms:created>
  <dcterms:modified xsi:type="dcterms:W3CDTF">2024-02-11T21:33:26Z</dcterms:modified>
</cp:coreProperties>
</file>