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4"/>
  </p:notesMasterIdLst>
  <p:sldIdLst>
    <p:sldId id="332" r:id="rId2"/>
    <p:sldId id="258" r:id="rId3"/>
    <p:sldId id="259" r:id="rId4"/>
    <p:sldId id="260" r:id="rId5"/>
    <p:sldId id="261" r:id="rId6"/>
    <p:sldId id="262" r:id="rId7"/>
    <p:sldId id="263" r:id="rId8"/>
    <p:sldId id="264" r:id="rId9"/>
    <p:sldId id="265" r:id="rId10"/>
    <p:sldId id="266" r:id="rId11"/>
    <p:sldId id="267" r:id="rId12"/>
    <p:sldId id="35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2D2D3541-D81A-4436-8D7C-0B031BB44718}" type="datetime1">
              <a:rPr lang="en-US" smtClean="0"/>
              <a:t>4/25/2024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EA2F137-7BAF-4C00-9942-55233779FE23}"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7" name="Rectangle 6">
            <a:extLst>
              <a:ext uri="{FF2B5EF4-FFF2-40B4-BE49-F238E27FC236}">
                <a16:creationId xmlns:a16="http://schemas.microsoft.com/office/drawing/2014/main" id="{44D0FF39-3137-43A0-9669-20EA309C6B73}"/>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0001877-5DE0-4EF6-B23E-4F1EF908786B}"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15" name="Rectangle 14">
            <a:extLst>
              <a:ext uri="{FF2B5EF4-FFF2-40B4-BE49-F238E27FC236}">
                <a16:creationId xmlns:a16="http://schemas.microsoft.com/office/drawing/2014/main" id="{9D2C6285-E5A8-4CF5-9ABC-E4F3E7C606BD}"/>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3B918A4-C95D-4034-8BB3-E42F49B194CE}"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7" name="Rectangle 6">
            <a:extLst>
              <a:ext uri="{FF2B5EF4-FFF2-40B4-BE49-F238E27FC236}">
                <a16:creationId xmlns:a16="http://schemas.microsoft.com/office/drawing/2014/main" id="{4C0E3B82-D614-44AD-A7D8-E7297F2B64E8}"/>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750CAA48-ECCE-4C32-949A-CC394AB10A90}" type="datetime1">
              <a:rPr lang="en-US" smtClean="0"/>
              <a:t>4/25/2024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42E87D9-9793-4367-A8F2-24933090059C}" type="datetime1">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
        <p:nvSpPr>
          <p:cNvPr id="8" name="Rectangle 7">
            <a:extLst>
              <a:ext uri="{FF2B5EF4-FFF2-40B4-BE49-F238E27FC236}">
                <a16:creationId xmlns:a16="http://schemas.microsoft.com/office/drawing/2014/main" id="{87FFD18A-EE98-477A-9A0E-953F649BFCC6}"/>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7C4349-B946-4A14-A1CA-942CBF0360FB}" type="datetime1">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
        <p:nvSpPr>
          <p:cNvPr id="10" name="Rectangle 9">
            <a:extLst>
              <a:ext uri="{FF2B5EF4-FFF2-40B4-BE49-F238E27FC236}">
                <a16:creationId xmlns:a16="http://schemas.microsoft.com/office/drawing/2014/main" id="{4A6F1C29-61E9-4D97-9D3A-8B492F38FA81}"/>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09587E9-0A6D-4398-9328-4F69E48B18FA}" type="datetime1">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
        <p:nvSpPr>
          <p:cNvPr id="6" name="Rectangle 5">
            <a:extLst>
              <a:ext uri="{FF2B5EF4-FFF2-40B4-BE49-F238E27FC236}">
                <a16:creationId xmlns:a16="http://schemas.microsoft.com/office/drawing/2014/main" id="{C4E3203C-69F3-4535-B84C-2B065BC2AF15}"/>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744813D4-0BDC-40E3-8A2E-452263410C99}" type="datetime1">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0D97F-9E67-4B1B-9643-3C24E8606C97}" type="datetime1">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502EFC42-59B8-4A87-B813-25184F7F7177}" type="datetime1">
              <a:rPr lang="en-US" smtClean="0"/>
              <a:t>4/25/2024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29EB7ACF-8BEA-4D19-9E8C-9518E3C46C29}" type="datetime1">
              <a:rPr lang="en-US" smtClean="0"/>
              <a:t>4/25/2024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845041" y="623633"/>
            <a:ext cx="8329031" cy="2373218"/>
          </a:xfrm>
        </p:spPr>
        <p:txBody>
          <a:bodyPr/>
          <a:lstStyle/>
          <a:p>
            <a:pPr>
              <a:lnSpc>
                <a:spcPct val="150000"/>
              </a:lnSpc>
            </a:pPr>
            <a:r>
              <a:rPr lang="en-US" sz="2800" dirty="0"/>
              <a:t>Al-</a:t>
            </a:r>
            <a:r>
              <a:rPr lang="en-US" sz="2800" dirty="0" err="1"/>
              <a:t>Mustaqbal</a:t>
            </a:r>
            <a:r>
              <a:rPr lang="en-US" sz="2800" dirty="0"/>
              <a:t> University.</a:t>
            </a:r>
            <a:br>
              <a:rPr lang="en-US" sz="2800" dirty="0"/>
            </a:br>
            <a:r>
              <a:rPr lang="en-US" sz="2800" dirty="0"/>
              <a:t>College of Engineering and Technologies.</a:t>
            </a:r>
            <a:br>
              <a:rPr lang="en-US" sz="2800" dirty="0"/>
            </a:br>
            <a:r>
              <a:rPr lang="en-US" sz="2800" dirty="0"/>
              <a:t>Biomedical Engineering Department.</a:t>
            </a:r>
          </a:p>
        </p:txBody>
      </p:sp>
      <p:sp>
        <p:nvSpPr>
          <p:cNvPr id="3" name="Subtitle 2"/>
          <p:cNvSpPr>
            <a:spLocks noGrp="1"/>
          </p:cNvSpPr>
          <p:nvPr>
            <p:ph type="subTitle" idx="1"/>
          </p:nvPr>
        </p:nvSpPr>
        <p:spPr>
          <a:xfrm>
            <a:off x="1856934" y="3575007"/>
            <a:ext cx="7516442" cy="1946506"/>
          </a:xfrm>
        </p:spPr>
        <p:txBody>
          <a:bodyPr>
            <a:normAutofit fontScale="92500" lnSpcReduction="10000"/>
          </a:bodyPr>
          <a:lstStyle/>
          <a:p>
            <a:pPr algn="just">
              <a:lnSpc>
                <a:spcPct val="200000"/>
              </a:lnSpc>
            </a:pPr>
            <a:r>
              <a:rPr lang="en-US" sz="2400" b="1" i="1" u="sng" dirty="0"/>
              <a:t>Subject: </a:t>
            </a:r>
            <a:r>
              <a:rPr lang="en-US" sz="2400" b="1" dirty="0"/>
              <a:t> </a:t>
            </a:r>
            <a:r>
              <a:rPr lang="en-US" sz="2400" dirty="0"/>
              <a:t>Biomedical Instrumentation </a:t>
            </a:r>
            <a:r>
              <a:rPr lang="en-US" sz="2400" dirty="0" err="1"/>
              <a:t>Design_II</a:t>
            </a:r>
            <a:r>
              <a:rPr lang="en-US" sz="2400" dirty="0"/>
              <a:t>.</a:t>
            </a:r>
          </a:p>
          <a:p>
            <a:pPr algn="just">
              <a:lnSpc>
                <a:spcPct val="200000"/>
              </a:lnSpc>
            </a:pPr>
            <a:r>
              <a:rPr lang="en-US" sz="2400" b="1" i="1" u="sng" dirty="0"/>
              <a:t>Class (code): </a:t>
            </a:r>
            <a:r>
              <a:rPr lang="en-US" sz="2400" dirty="0"/>
              <a:t> 5</a:t>
            </a:r>
            <a:r>
              <a:rPr lang="en-US" sz="2400" baseline="30000" dirty="0"/>
              <a:t>th</a:t>
            </a:r>
            <a:r>
              <a:rPr lang="en-US" sz="2400" dirty="0"/>
              <a:t> (MU0115202).</a:t>
            </a:r>
          </a:p>
          <a:p>
            <a:pPr algn="just">
              <a:lnSpc>
                <a:spcPct val="200000"/>
              </a:lnSpc>
            </a:pPr>
            <a:r>
              <a:rPr lang="en-US" sz="2400" b="1" i="1" u="sng" dirty="0"/>
              <a:t>Lecture: </a:t>
            </a:r>
            <a:r>
              <a:rPr lang="en-US" sz="2400" b="1" i="1" dirty="0"/>
              <a:t> 9.</a:t>
            </a:r>
            <a:endParaRPr lang="en-US" sz="2400" dirty="0"/>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BMID_II</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246027" y="3487194"/>
            <a:ext cx="1744886" cy="1744886"/>
          </a:xfrm>
          <a:prstGeom prst="rect">
            <a:avLst/>
          </a:prstGeom>
        </p:spPr>
      </p:pic>
      <p:pic>
        <p:nvPicPr>
          <p:cNvPr id="4" name="Picture 3">
            <a:extLst>
              <a:ext uri="{FF2B5EF4-FFF2-40B4-BE49-F238E27FC236}">
                <a16:creationId xmlns:a16="http://schemas.microsoft.com/office/drawing/2014/main" id="{49039C3D-E870-4828-8474-D5F7266A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857" y="103380"/>
            <a:ext cx="1669227" cy="1669227"/>
          </a:xfrm>
          <a:prstGeom prst="rect">
            <a:avLst/>
          </a:prstGeom>
        </p:spPr>
      </p:pic>
      <p:pic>
        <p:nvPicPr>
          <p:cNvPr id="9" name="Picture 8">
            <a:extLst>
              <a:ext uri="{FF2B5EF4-FFF2-40B4-BE49-F238E27FC236}">
                <a16:creationId xmlns:a16="http://schemas.microsoft.com/office/drawing/2014/main" id="{B6ABC14E-4CD2-42CA-8A2F-32B09FC26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996" y="1804814"/>
            <a:ext cx="1304948" cy="16051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2D46A55-031D-4CE4-BE41-546F3A5ABB76}"/>
              </a:ext>
            </a:extLst>
          </p:cNvPr>
          <p:cNvSpPr>
            <a:spLocks noGrp="1"/>
          </p:cNvSpPr>
          <p:nvPr>
            <p:ph type="sldNum" sz="quarter" idx="12"/>
          </p:nvPr>
        </p:nvSpPr>
        <p:spPr/>
        <p:txBody>
          <a:bodyPr/>
          <a:lstStyle/>
          <a:p>
            <a:fld id="{A8E4F1CF-F213-459E-92F5-2910829C24EB}" type="slidenum">
              <a:rPr lang="en-US" smtClean="0"/>
              <a:t>1</a:t>
            </a:fld>
            <a:endParaRPr lang="en-US"/>
          </a:p>
        </p:txBody>
      </p:sp>
    </p:spTree>
    <p:extLst>
      <p:ext uri="{BB962C8B-B14F-4D97-AF65-F5344CB8AC3E}">
        <p14:creationId xmlns:p14="http://schemas.microsoft.com/office/powerpoint/2010/main" val="3739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60729"/>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Networks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79096" y="627017"/>
            <a:ext cx="10369560" cy="6105648"/>
          </a:xfrm>
        </p:spPr>
        <p:txBody>
          <a:bodyPr>
            <a:normAutofit fontScale="70000" lnSpcReduction="20000"/>
          </a:bodyPr>
          <a:lstStyle/>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The routing mechanisms (Bridging, switching, routers, and hubs) have a significant impact on eliminating bottlenecks and allowing data to flow smoothly and rapidly to all users in the network.</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Network bandwidth: The amount of data that can be transmitted between two points in the network in a set period of time, commonly expressed in bits per second; one million bits is known as a megabit and denoted as 1 Mb.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Bandwidth represents the capacity of the network connection and is primarily dependent on the transmission medium (e.g., copper wires, </a:t>
            </a:r>
            <a:r>
              <a:rPr lang="en-US" dirty="0" err="1">
                <a:solidFill>
                  <a:srgbClr val="000000"/>
                </a:solidFill>
                <a:latin typeface="Times New Roman" panose="02020603050405020304" pitchFamily="18" charset="0"/>
                <a:ea typeface="MinionPro-Regular"/>
                <a:cs typeface="Arial" panose="020B0604020202020204" pitchFamily="34" charset="0"/>
              </a:rPr>
              <a:t>fiberoptics</a:t>
            </a:r>
            <a:r>
              <a:rPr lang="en-US" dirty="0">
                <a:solidFill>
                  <a:srgbClr val="000000"/>
                </a:solidFill>
                <a:latin typeface="Times New Roman" panose="02020603050405020304" pitchFamily="18" charset="0"/>
                <a:ea typeface="MinionPro-Regular"/>
                <a:cs typeface="Arial" panose="020B0604020202020204" pitchFamily="34" charset="0"/>
              </a:rPr>
              <a:t>, wireless). </a:t>
            </a:r>
          </a:p>
          <a:p>
            <a:pPr marL="246063" indent="263525" algn="just">
              <a:lnSpc>
                <a:spcPct val="150000"/>
              </a:lnSpc>
            </a:pPr>
            <a:r>
              <a:rPr lang="en-US" i="1" dirty="0">
                <a:solidFill>
                  <a:srgbClr val="000000"/>
                </a:solidFill>
                <a:latin typeface="Times New Roman" panose="02020603050405020304" pitchFamily="18" charset="0"/>
                <a:ea typeface="MinionPro-Regular"/>
                <a:cs typeface="Arial" panose="020B0604020202020204" pitchFamily="34" charset="0"/>
              </a:rPr>
              <a:t>The greater the capacity, the more likely that greater performance will follow.</a:t>
            </a:r>
            <a:endParaRPr lang="en-US" dirty="0">
              <a:solidFill>
                <a:srgbClr val="000000"/>
              </a:solidFill>
              <a:latin typeface="Times New Roman" panose="02020603050405020304" pitchFamily="18" charset="0"/>
              <a:ea typeface="MinionPro-Regular"/>
              <a:cs typeface="Arial" panose="020B0604020202020204" pitchFamily="34" charset="0"/>
            </a:endParaRP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Overall network performance also depends on other factors, such as the number of computers sharing the same bandwidth. The time required for an image to be sent from a PACS server to a workstation depends greatly on the bandwidth of the network infrastructure and the number of simultaneous requests from users on the network.</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endParaRPr lang="en-US"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394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224742"/>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Networks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04144" y="627017"/>
            <a:ext cx="10444511" cy="6105648"/>
          </a:xfrm>
        </p:spPr>
        <p:txBody>
          <a:bodyPr>
            <a:normAutofit fontScale="70000" lnSpcReduction="20000"/>
          </a:bodyPr>
          <a:lstStyle/>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Image data can be compressed to make transmission more efficient, requiring less bandwidth.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The goal of image compression is to minimize the size (in bytes) of an image file without degrading the quality of the image to an unacceptable level.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Image compression schemes can be lossless or lossy.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When a lossless scheme is used for compression, the image that is then decompressed is an exact replica of the original.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Lossy compression methods introduce compression artifacts because not all data are restored.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Lossy compression can be applied to an image without decreasing diagnostic accuracy. Therefore, many PACS use only lossless compression methods.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Lossy compression can be used to transmit images that do not need to be of diagnostic quality, referred to as “conversational” quality.</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endParaRPr lang="en-US"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219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7" name="Picture 6">
            <a:extLst>
              <a:ext uri="{FF2B5EF4-FFF2-40B4-BE49-F238E27FC236}">
                <a16:creationId xmlns:a16="http://schemas.microsoft.com/office/drawing/2014/main" id="{F6CDCA79-FD0C-4E3C-AD43-771090549F49}"/>
              </a:ext>
            </a:extLst>
          </p:cNvPr>
          <p:cNvPicPr>
            <a:picLocks noChangeAspect="1"/>
          </p:cNvPicPr>
          <p:nvPr/>
        </p:nvPicPr>
        <p:blipFill>
          <a:blip r:embed="rId2"/>
          <a:stretch>
            <a:fillRect/>
          </a:stretch>
        </p:blipFill>
        <p:spPr>
          <a:xfrm>
            <a:off x="3030667" y="749139"/>
            <a:ext cx="6895475" cy="5171606"/>
          </a:xfrm>
          <a:prstGeom prst="rect">
            <a:avLst/>
          </a:prstGeom>
        </p:spPr>
      </p:pic>
      <p:sp>
        <p:nvSpPr>
          <p:cNvPr id="2" name="Slide Number Placeholder 1">
            <a:extLst>
              <a:ext uri="{FF2B5EF4-FFF2-40B4-BE49-F238E27FC236}">
                <a16:creationId xmlns:a16="http://schemas.microsoft.com/office/drawing/2014/main" id="{723C8931-B11C-4852-9F65-423187FCF7EE}"/>
              </a:ext>
            </a:extLst>
          </p:cNvPr>
          <p:cNvSpPr>
            <a:spLocks noGrp="1"/>
          </p:cNvSpPr>
          <p:nvPr>
            <p:ph type="sldNum" sz="quarter" idx="12"/>
          </p:nvPr>
        </p:nvSpPr>
        <p:spPr/>
        <p:txBody>
          <a:bodyPr/>
          <a:lstStyle/>
          <a:p>
            <a:fld id="{A8E4F1CF-F213-459E-92F5-2910829C24EB}" type="slidenum">
              <a:rPr lang="en-US" smtClean="0"/>
              <a:t>12</a:t>
            </a:fld>
            <a:endParaRPr lang="en-US"/>
          </a:p>
        </p:txBody>
      </p:sp>
    </p:spTree>
    <p:extLst>
      <p:ext uri="{BB962C8B-B14F-4D97-AF65-F5344CB8AC3E}">
        <p14:creationId xmlns:p14="http://schemas.microsoft.com/office/powerpoint/2010/main" val="250296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45739"/>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CT Informatics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26635" y="627017"/>
            <a:ext cx="10275754" cy="6105648"/>
          </a:xfrm>
        </p:spPr>
        <p:txBody>
          <a:bodyPr>
            <a:normAutofit fontScale="77500" lnSpcReduction="20000"/>
          </a:bodyPr>
          <a:lstStyle/>
          <a:p>
            <a:pPr indent="457200"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Informatics: the collection, classification, storage, retrieval, and dissemination of recorded information. </a:t>
            </a:r>
          </a:p>
          <a:p>
            <a:pPr indent="457200"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Imaging informatics is a subspecialty that is vital to radiology and is devoted to how information about medical images is exchanged within the radiology departments and throughout the medical enterprise. </a:t>
            </a:r>
          </a:p>
          <a:p>
            <a:pPr indent="457200"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Hospital information systems (HIS) focus on administrative issues, such as patient demographic data, financial data, and patient locations within the hospital. </a:t>
            </a:r>
          </a:p>
          <a:p>
            <a:pPr indent="457200"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Clinical information systems (CIS) may be integrated into the HIS, but are often separate systems that keep track of clinical data. </a:t>
            </a:r>
          </a:p>
          <a:p>
            <a:pPr indent="457200"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Individual facilities may also have a computerized physician (or provider) order entry (</a:t>
            </a:r>
            <a:r>
              <a:rPr lang="en-US" dirty="0" err="1">
                <a:solidFill>
                  <a:srgbClr val="000000"/>
                </a:solidFill>
                <a:latin typeface="Times New Roman" panose="02020603050405020304" pitchFamily="18" charset="0"/>
                <a:ea typeface="MinionPro-Regular"/>
                <a:cs typeface="Arial" panose="020B0604020202020204" pitchFamily="34" charset="0"/>
              </a:rPr>
              <a:t>CPOE</a:t>
            </a:r>
            <a:r>
              <a:rPr lang="en-US" dirty="0">
                <a:solidFill>
                  <a:srgbClr val="000000"/>
                </a:solidFill>
                <a:latin typeface="Times New Roman" panose="02020603050405020304" pitchFamily="18" charset="0"/>
                <a:ea typeface="MinionPro-Regular"/>
                <a:cs typeface="Arial" panose="020B0604020202020204" pitchFamily="34" charset="0"/>
              </a:rPr>
              <a:t>) system that electronically transmits clinician orders to radiology and other departments.</a:t>
            </a:r>
            <a:endParaRPr lang="en-US" dirty="0"/>
          </a:p>
        </p:txBody>
      </p:sp>
    </p:spTree>
    <p:extLst>
      <p:ext uri="{BB962C8B-B14F-4D97-AF65-F5344CB8AC3E}">
        <p14:creationId xmlns:p14="http://schemas.microsoft.com/office/powerpoint/2010/main" val="24523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25335"/>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CT Informatics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64106" y="627017"/>
            <a:ext cx="10264629" cy="6105648"/>
          </a:xfrm>
        </p:spPr>
        <p:txBody>
          <a:bodyPr>
            <a:normAutofit fontScale="70000" lnSpcReduction="20000"/>
          </a:bodyPr>
          <a:lstStyle/>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A generic term for a digital patient record is electronic health record or EHR. These are often composed of electronic medical records (</a:t>
            </a:r>
            <a:r>
              <a:rPr lang="en-US" dirty="0" err="1">
                <a:solidFill>
                  <a:srgbClr val="000000"/>
                </a:solidFill>
                <a:latin typeface="Times New Roman" panose="02020603050405020304" pitchFamily="18" charset="0"/>
                <a:cs typeface="Arial" panose="020B0604020202020204" pitchFamily="34" charset="0"/>
              </a:rPr>
              <a:t>EMR</a:t>
            </a:r>
            <a:r>
              <a:rPr lang="en-US" dirty="0">
                <a:solidFill>
                  <a:srgbClr val="000000"/>
                </a:solidFill>
                <a:latin typeface="Times New Roman" panose="02020603050405020304" pitchFamily="18" charset="0"/>
                <a:cs typeface="Arial" panose="020B0604020202020204" pitchFamily="34" charset="0"/>
              </a:rPr>
              <a:t>) from a variety of sources, including radiology. However, in general usage, </a:t>
            </a:r>
            <a:r>
              <a:rPr lang="en-US" dirty="0" err="1">
                <a:solidFill>
                  <a:srgbClr val="000000"/>
                </a:solidFill>
                <a:latin typeface="Times New Roman" panose="02020603050405020304" pitchFamily="18" charset="0"/>
                <a:cs typeface="Arial" panose="020B0604020202020204" pitchFamily="34" charset="0"/>
              </a:rPr>
              <a:t>EHR</a:t>
            </a:r>
            <a:r>
              <a:rPr lang="en-US" dirty="0">
                <a:solidFill>
                  <a:srgbClr val="000000"/>
                </a:solidFill>
                <a:latin typeface="Times New Roman" panose="02020603050405020304" pitchFamily="18" charset="0"/>
                <a:cs typeface="Arial" panose="020B0604020202020204" pitchFamily="34" charset="0"/>
              </a:rPr>
              <a:t> and </a:t>
            </a:r>
            <a:r>
              <a:rPr lang="en-US" dirty="0" err="1">
                <a:solidFill>
                  <a:srgbClr val="000000"/>
                </a:solidFill>
                <a:latin typeface="Times New Roman" panose="02020603050405020304" pitchFamily="18" charset="0"/>
                <a:cs typeface="Arial" panose="020B0604020202020204" pitchFamily="34" charset="0"/>
              </a:rPr>
              <a:t>EMR</a:t>
            </a:r>
            <a:r>
              <a:rPr lang="en-US" dirty="0">
                <a:solidFill>
                  <a:srgbClr val="000000"/>
                </a:solidFill>
                <a:latin typeface="Times New Roman" panose="02020603050405020304" pitchFamily="18" charset="0"/>
                <a:cs typeface="Arial" panose="020B0604020202020204" pitchFamily="34" charset="0"/>
              </a:rPr>
              <a:t> are used synonymously.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Within the radiology department two key elements form the information infrastructure. First is the radiology information system (</a:t>
            </a:r>
            <a:r>
              <a:rPr lang="en-US" dirty="0" err="1">
                <a:solidFill>
                  <a:srgbClr val="000000"/>
                </a:solidFill>
                <a:latin typeface="Times New Roman" panose="02020603050405020304" pitchFamily="18" charset="0"/>
                <a:cs typeface="Arial" panose="020B0604020202020204" pitchFamily="34" charset="0"/>
              </a:rPr>
              <a:t>RIS</a:t>
            </a:r>
            <a:r>
              <a:rPr lang="en-US" dirty="0">
                <a:solidFill>
                  <a:srgbClr val="000000"/>
                </a:solidFill>
                <a:latin typeface="Times New Roman" panose="02020603050405020304" pitchFamily="18" charset="0"/>
                <a:cs typeface="Arial" panose="020B0604020202020204" pitchFamily="34" charset="0"/>
              </a:rPr>
              <a:t>).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The </a:t>
            </a:r>
            <a:r>
              <a:rPr lang="en-US" dirty="0" err="1">
                <a:solidFill>
                  <a:srgbClr val="000000"/>
                </a:solidFill>
                <a:latin typeface="Times New Roman" panose="02020603050405020304" pitchFamily="18" charset="0"/>
                <a:cs typeface="Arial" panose="020B0604020202020204" pitchFamily="34" charset="0"/>
              </a:rPr>
              <a:t>RIS</a:t>
            </a:r>
            <a:r>
              <a:rPr lang="en-US" dirty="0">
                <a:solidFill>
                  <a:srgbClr val="000000"/>
                </a:solidFill>
                <a:latin typeface="Times New Roman" panose="02020603050405020304" pitchFamily="18" charset="0"/>
                <a:cs typeface="Arial" panose="020B0604020202020204" pitchFamily="34" charset="0"/>
              </a:rPr>
              <a:t> is most often designed for scheduling patients, storing reports, patient tracking, protocoling examinations, and billing.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The </a:t>
            </a:r>
            <a:r>
              <a:rPr lang="en-US" dirty="0" err="1">
                <a:solidFill>
                  <a:srgbClr val="000000"/>
                </a:solidFill>
                <a:latin typeface="Times New Roman" panose="02020603050405020304" pitchFamily="18" charset="0"/>
                <a:cs typeface="Arial" panose="020B0604020202020204" pitchFamily="34" charset="0"/>
              </a:rPr>
              <a:t>RIS</a:t>
            </a:r>
            <a:r>
              <a:rPr lang="en-US" dirty="0">
                <a:solidFill>
                  <a:srgbClr val="000000"/>
                </a:solidFill>
                <a:latin typeface="Times New Roman" panose="02020603050405020304" pitchFamily="18" charset="0"/>
                <a:cs typeface="Arial" panose="020B0604020202020204" pitchFamily="34" charset="0"/>
              </a:rPr>
              <a:t> should have two-way communication with both the HIS and the CIS.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Ideally, the </a:t>
            </a:r>
            <a:r>
              <a:rPr lang="en-US" dirty="0" err="1">
                <a:solidFill>
                  <a:srgbClr val="000000"/>
                </a:solidFill>
                <a:latin typeface="Times New Roman" panose="02020603050405020304" pitchFamily="18" charset="0"/>
                <a:cs typeface="Arial" panose="020B0604020202020204" pitchFamily="34" charset="0"/>
              </a:rPr>
              <a:t>RIS</a:t>
            </a:r>
            <a:r>
              <a:rPr lang="en-US" dirty="0">
                <a:solidFill>
                  <a:srgbClr val="000000"/>
                </a:solidFill>
                <a:latin typeface="Times New Roman" panose="02020603050405020304" pitchFamily="18" charset="0"/>
                <a:cs typeface="Arial" panose="020B0604020202020204" pitchFamily="34" charset="0"/>
              </a:rPr>
              <a:t> ties together all the computer systems within the radiology department. </a:t>
            </a:r>
          </a:p>
          <a:p>
            <a:pPr marL="246063" indent="21907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The second key element is the imaging network, most often called the picture archive and communication system (PACS). </a:t>
            </a:r>
            <a:endParaRPr lang="en-US"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56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3025906" y="125335"/>
            <a:ext cx="614018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CT Informatics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627017"/>
            <a:ext cx="10354570" cy="6105648"/>
          </a:xfrm>
        </p:spPr>
        <p:txBody>
          <a:bodyPr>
            <a:normAutofit/>
          </a:bodyPr>
          <a:lstStyle/>
          <a:p>
            <a:pPr algn="just">
              <a:lnSpc>
                <a:spcPct val="150000"/>
              </a:lnSpc>
            </a:pPr>
            <a:r>
              <a:rPr lang="en-US" sz="2000" dirty="0">
                <a:solidFill>
                  <a:srgbClr val="000000"/>
                </a:solidFill>
                <a:latin typeface="Times New Roman" panose="02020603050405020304" pitchFamily="18" charset="0"/>
                <a:ea typeface="MinionPro-Regular"/>
                <a:cs typeface="Arial" panose="020B0604020202020204" pitchFamily="34" charset="0"/>
              </a:rPr>
              <a:t>PACS encompasses a broad range of technologies necessary for the storage, retrieval, distribution, and display of images. </a:t>
            </a:r>
          </a:p>
          <a:p>
            <a:pPr marL="0" indent="225425" algn="just">
              <a:lnSpc>
                <a:spcPct val="150000"/>
              </a:lnSpc>
            </a:pPr>
            <a:r>
              <a:rPr lang="en-US" sz="2000" dirty="0" err="1">
                <a:solidFill>
                  <a:srgbClr val="000000"/>
                </a:solidFill>
                <a:latin typeface="Times New Roman" panose="02020603050405020304" pitchFamily="18" charset="0"/>
                <a:ea typeface="MinionPro-Regular"/>
                <a:cs typeface="Arial" panose="020B0604020202020204" pitchFamily="34" charset="0"/>
              </a:rPr>
              <a:t>MDCT</a:t>
            </a:r>
            <a:r>
              <a:rPr lang="en-US" sz="2000" dirty="0">
                <a:solidFill>
                  <a:srgbClr val="000000"/>
                </a:solidFill>
                <a:latin typeface="Times New Roman" panose="02020603050405020304" pitchFamily="18" charset="0"/>
                <a:ea typeface="MinionPro-Regular"/>
                <a:cs typeface="Arial" panose="020B0604020202020204" pitchFamily="34" charset="0"/>
              </a:rPr>
              <a:t> data sets result in higher-resolution images that aid in more accurate diagnosis, but present significant challenges in how the images are handled after they are acquired. </a:t>
            </a:r>
          </a:p>
          <a:p>
            <a:pPr marL="0" indent="225425" algn="just">
              <a:lnSpc>
                <a:spcPct val="150000"/>
              </a:lnSpc>
            </a:pPr>
            <a:r>
              <a:rPr lang="en-US" sz="2000" dirty="0">
                <a:solidFill>
                  <a:srgbClr val="000000"/>
                </a:solidFill>
                <a:latin typeface="Times New Roman" panose="02020603050405020304" pitchFamily="18" charset="0"/>
                <a:ea typeface="MinionPro-Regular"/>
                <a:cs typeface="Arial" panose="020B0604020202020204" pitchFamily="34" charset="0"/>
              </a:rPr>
              <a:t>For example, it is not uncommon </a:t>
            </a:r>
            <a:endParaRPr lang="ar-SA" sz="2000" dirty="0">
              <a:solidFill>
                <a:srgbClr val="000000"/>
              </a:solidFill>
              <a:latin typeface="Times New Roman" panose="02020603050405020304" pitchFamily="18" charset="0"/>
              <a:ea typeface="MinionPro-Regular"/>
              <a:cs typeface="Arial" panose="020B0604020202020204" pitchFamily="34" charset="0"/>
            </a:endParaRPr>
          </a:p>
          <a:p>
            <a:pPr marL="0" indent="0" algn="just">
              <a:lnSpc>
                <a:spcPct val="150000"/>
              </a:lnSpc>
              <a:buNone/>
            </a:pPr>
            <a:r>
              <a:rPr lang="en-US" sz="2000" dirty="0">
                <a:solidFill>
                  <a:srgbClr val="000000"/>
                </a:solidFill>
                <a:latin typeface="Times New Roman" panose="02020603050405020304" pitchFamily="18" charset="0"/>
                <a:ea typeface="MinionPro-Regular"/>
                <a:cs typeface="Arial" panose="020B0604020202020204" pitchFamily="34" charset="0"/>
              </a:rPr>
              <a:t>For a coronary study to produce </a:t>
            </a:r>
            <a:endParaRPr lang="ar-SA" sz="2000" dirty="0">
              <a:solidFill>
                <a:srgbClr val="000000"/>
              </a:solidFill>
              <a:latin typeface="Times New Roman" panose="02020603050405020304" pitchFamily="18" charset="0"/>
              <a:ea typeface="MinionPro-Regular"/>
              <a:cs typeface="Arial" panose="020B0604020202020204" pitchFamily="34" charset="0"/>
            </a:endParaRPr>
          </a:p>
          <a:p>
            <a:pPr marL="0" indent="0" algn="just">
              <a:lnSpc>
                <a:spcPct val="150000"/>
              </a:lnSpc>
              <a:buNone/>
            </a:pPr>
            <a:r>
              <a:rPr lang="en-US" sz="2000" dirty="0">
                <a:solidFill>
                  <a:srgbClr val="000000"/>
                </a:solidFill>
                <a:latin typeface="Times New Roman" panose="02020603050405020304" pitchFamily="18" charset="0"/>
                <a:ea typeface="MinionPro-Regular"/>
                <a:cs typeface="Arial" panose="020B0604020202020204" pitchFamily="34" charset="0"/>
              </a:rPr>
              <a:t>well over two thousand images.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endParaRPr lang="en-US" sz="2000" dirty="0">
              <a:solidFill>
                <a:srgbClr val="000000"/>
              </a:solidFill>
              <a:latin typeface="Times New Roman" panose="02020603050405020304" pitchFamily="18" charset="0"/>
              <a:ea typeface="MinionPro-Regular"/>
              <a:cs typeface="Arial" panose="020B0604020202020204" pitchFamily="34" charset="0"/>
            </a:endParaRPr>
          </a:p>
          <a:p>
            <a:pPr algn="just">
              <a:lnSpc>
                <a:spcPct val="150000"/>
              </a:lnSpc>
            </a:pPr>
            <a:endParaRPr lang="en-US" sz="11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endParaRPr lang="en-US" sz="2000" dirty="0">
              <a:solidFill>
                <a:srgbClr val="000000"/>
              </a:solidFill>
              <a:latin typeface="Times New Roman" panose="02020603050405020304" pitchFamily="18" charset="0"/>
              <a:cs typeface="Arial" panose="020B0604020202020204" pitchFamily="34" charset="0"/>
            </a:endParaRPr>
          </a:p>
          <a:p>
            <a:pPr indent="457200" algn="just">
              <a:lnSpc>
                <a:spcPct val="150000"/>
              </a:lnSpc>
            </a:pPr>
            <a:endParaRPr lang="en-US" sz="2000" dirty="0">
              <a:solidFill>
                <a:srgbClr val="000000"/>
              </a:solidFill>
              <a:latin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AC0C2496-0E5D-4A8F-8292-3B078E09BD54}"/>
              </a:ext>
            </a:extLst>
          </p:cNvPr>
          <p:cNvPicPr>
            <a:picLocks noChangeAspect="1"/>
          </p:cNvPicPr>
          <p:nvPr/>
        </p:nvPicPr>
        <p:blipFill>
          <a:blip r:embed="rId2"/>
          <a:stretch>
            <a:fillRect/>
          </a:stretch>
        </p:blipFill>
        <p:spPr>
          <a:xfrm>
            <a:off x="6408638" y="2683240"/>
            <a:ext cx="4372841" cy="4049426"/>
          </a:xfrm>
          <a:prstGeom prst="rect">
            <a:avLst/>
          </a:prstGeom>
        </p:spPr>
      </p:pic>
    </p:spTree>
    <p:extLst>
      <p:ext uri="{BB962C8B-B14F-4D97-AF65-F5344CB8AC3E}">
        <p14:creationId xmlns:p14="http://schemas.microsoft.com/office/powerpoint/2010/main" val="305867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703618" y="204618"/>
            <a:ext cx="6784764" cy="402970"/>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PACS Fundamentals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64672" y="752352"/>
            <a:ext cx="10214165" cy="6105648"/>
          </a:xfrm>
        </p:spPr>
        <p:txBody>
          <a:bodyPr>
            <a:normAutofit fontScale="70000" lnSpcReduction="20000"/>
          </a:bodyPr>
          <a:lstStyle/>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PACS is used to refer to a broad range of technologies that enable digital radiology. </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Using a computer network, the PACS technology allows the integration of image acquisition devices, display workstations, and storage systems. </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Physicians can allow easy remote access to the images of their patients, improving turnaround times and patient care. </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PACS can also provide an excellent resource for education, statistical analysis, and research.</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To be included in a PACS, images must be in a digital form. CT, like magnetic resonance imaging (MRI) and positron emission tomography (PET), is intrinsically digital. </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All other modalities (i.e., nuclear medicine, ultrasound, conventional radiography, angiography, and mammography) have been modified to allow direct digital image capture.</a:t>
            </a:r>
          </a:p>
          <a:p>
            <a:pPr indent="457200" algn="just">
              <a:lnSpc>
                <a:spcPct val="150000"/>
              </a:lnSpc>
            </a:pPr>
            <a:endParaRPr lang="en-US" dirty="0">
              <a:solidFill>
                <a:srgbClr val="000000"/>
              </a:solidFill>
              <a:latin typeface="Times New Roman" panose="02020603050405020304" pitchFamily="18" charset="0"/>
              <a:cs typeface="Arial" panose="020B0604020202020204" pitchFamily="34" charset="0"/>
            </a:endParaRPr>
          </a:p>
          <a:p>
            <a:pPr algn="just">
              <a:lnSpc>
                <a:spcPct val="150000"/>
              </a:lnSpc>
            </a:pPr>
            <a:endParaRPr lang="en-US" dirty="0">
              <a:solidFill>
                <a:srgbClr val="000000"/>
              </a:solidFill>
              <a:latin typeface="Times New Roman" panose="02020603050405020304" pitchFamily="18" charset="0"/>
              <a:ea typeface="MinionPro-Regular"/>
              <a:cs typeface="Arial" panose="020B0604020202020204" pitchFamily="34" charset="0"/>
            </a:endParaRPr>
          </a:p>
          <a:p>
            <a:pPr algn="just">
              <a:lnSpc>
                <a:spcPct val="150000"/>
              </a:lnSpc>
            </a:pPr>
            <a:endParaRPr lang="en-US" sz="14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endParaRPr lang="en-US" dirty="0">
              <a:solidFill>
                <a:srgbClr val="000000"/>
              </a:solidFill>
              <a:latin typeface="Times New Roman" panose="02020603050405020304" pitchFamily="18" charset="0"/>
              <a:cs typeface="Arial" panose="020B0604020202020204" pitchFamily="34" charset="0"/>
            </a:endParaRPr>
          </a:p>
          <a:p>
            <a:pPr indent="457200" algn="just">
              <a:lnSpc>
                <a:spcPct val="150000"/>
              </a:lnSpc>
            </a:pPr>
            <a:endParaRPr lang="en-US"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766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52745"/>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PACS Fundamentals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454046" y="627017"/>
            <a:ext cx="10294609" cy="6105648"/>
          </a:xfrm>
        </p:spPr>
        <p:txBody>
          <a:bodyPr>
            <a:normAutofit fontScale="77500" lnSpcReduction="20000"/>
          </a:bodyPr>
          <a:lstStyle/>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The necessary component of any PACS is a skilled team of information technology (IT) personnel to keep the PACS running smoothly. </a:t>
            </a:r>
          </a:p>
          <a:p>
            <a:pPr marL="246063" indent="263525" algn="just">
              <a:lnSpc>
                <a:spcPct val="150000"/>
              </a:lnSpc>
              <a:tabLst>
                <a:tab pos="3822700" algn="l"/>
              </a:tabLst>
            </a:pPr>
            <a:r>
              <a:rPr lang="en-US" dirty="0">
                <a:solidFill>
                  <a:srgbClr val="000000"/>
                </a:solidFill>
                <a:latin typeface="Times New Roman" panose="02020603050405020304" pitchFamily="18" charset="0"/>
                <a:ea typeface="MinionPro-Regular"/>
                <a:cs typeface="Arial" panose="020B0604020202020204" pitchFamily="34" charset="0"/>
              </a:rPr>
              <a:t>These individuals must possess a thorough understanding of the technology so that they can be relied on to troubleshoot most problems. </a:t>
            </a:r>
          </a:p>
          <a:p>
            <a:pPr marL="246063" indent="26352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Technologists should become familiar with the basic elements of the PACS: networking, digital </a:t>
            </a:r>
            <a:r>
              <a:rPr lang="en-US" dirty="0">
                <a:solidFill>
                  <a:srgbClr val="000000"/>
                </a:solidFill>
                <a:latin typeface="Times New Roman" panose="02020603050405020304" pitchFamily="18" charset="0"/>
                <a:cs typeface="Arial" panose="020B0604020202020204" pitchFamily="34" charset="0"/>
              </a:rPr>
              <a:t>image format standards, image acquisition, workstations, data storage, and image distribution. </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Computer networks are fundamental to the success of a PACS because they regulate the movement of data and directly affect all users. </a:t>
            </a:r>
          </a:p>
          <a:p>
            <a:pPr marL="246063" indent="263525" algn="just">
              <a:lnSpc>
                <a:spcPct val="150000"/>
              </a:lnSpc>
            </a:pPr>
            <a:r>
              <a:rPr lang="en-US" dirty="0">
                <a:solidFill>
                  <a:srgbClr val="000000"/>
                </a:solidFill>
                <a:latin typeface="Times New Roman" panose="02020603050405020304" pitchFamily="18" charset="0"/>
                <a:cs typeface="Arial" panose="020B0604020202020204" pitchFamily="34" charset="0"/>
              </a:rPr>
              <a:t>Network problems can mean that technologists are unable to send images, radiologists are unable to interpret studies, and referring clinicians are unable to access images or reports. </a:t>
            </a:r>
          </a:p>
        </p:txBody>
      </p:sp>
    </p:spTree>
    <p:extLst>
      <p:ext uri="{BB962C8B-B14F-4D97-AF65-F5344CB8AC3E}">
        <p14:creationId xmlns:p14="http://schemas.microsoft.com/office/powerpoint/2010/main" val="42153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25334"/>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Networks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409076" y="582047"/>
            <a:ext cx="10339580" cy="6105648"/>
          </a:xfrm>
        </p:spPr>
        <p:txBody>
          <a:bodyPr>
            <a:normAutofit/>
          </a:bodyPr>
          <a:lstStyle/>
          <a:p>
            <a:pPr indent="457200" algn="just">
              <a:lnSpc>
                <a:spcPct val="150000"/>
              </a:lnSpc>
            </a:pPr>
            <a:r>
              <a:rPr lang="en-US" sz="2000" dirty="0">
                <a:solidFill>
                  <a:srgbClr val="000000"/>
                </a:solidFill>
                <a:latin typeface="Times New Roman" panose="02020603050405020304" pitchFamily="18" charset="0"/>
                <a:cs typeface="Arial" panose="020B0604020202020204" pitchFamily="34" charset="0"/>
              </a:rPr>
              <a:t>There are many different types and configurations of computer networks,. Linked computers that are geographically close together (i.e., in the same building) are often called local area networks, or LANs.  Computers </a:t>
            </a:r>
            <a:r>
              <a:rPr lang="en-US" sz="2000" dirty="0">
                <a:solidFill>
                  <a:srgbClr val="000000"/>
                </a:solidFill>
                <a:latin typeface="Times New Roman" panose="02020603050405020304" pitchFamily="18" charset="0"/>
                <a:ea typeface="MinionPro-Regular"/>
              </a:rPr>
              <a:t>that are farther apart and must be connected by telephone lines, cables, or radio waves are called wide area networks, or WANs. </a:t>
            </a:r>
          </a:p>
          <a:p>
            <a:pPr indent="457200" algn="just">
              <a:lnSpc>
                <a:spcPct val="150000"/>
              </a:lnSpc>
            </a:pPr>
            <a:r>
              <a:rPr lang="en-US" sz="2000" dirty="0">
                <a:solidFill>
                  <a:srgbClr val="000000"/>
                </a:solidFill>
                <a:latin typeface="Times New Roman" panose="02020603050405020304" pitchFamily="18" charset="0"/>
                <a:ea typeface="MinionPro-Regular"/>
              </a:rPr>
              <a:t>The geometric arrangement of a computer system is referred to as its topology. Common topologies include bus, star, ring, and tree. A LAN can be a combination of these types of topologies. </a:t>
            </a:r>
            <a:endParaRPr lang="en-US" sz="2000" dirty="0">
              <a:solidFill>
                <a:srgbClr val="000000"/>
              </a:solidFill>
              <a:latin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B7830ADE-A1E2-4101-87D8-713F1AEFC686}"/>
              </a:ext>
            </a:extLst>
          </p:cNvPr>
          <p:cNvPicPr/>
          <p:nvPr/>
        </p:nvPicPr>
        <p:blipFill rotWithShape="1">
          <a:blip r:embed="rId2">
            <a:extLst>
              <a:ext uri="{28A0092B-C50C-407E-A947-70E740481C1C}">
                <a14:useLocalDpi xmlns:a14="http://schemas.microsoft.com/office/drawing/2010/main" val="0"/>
              </a:ext>
            </a:extLst>
          </a:blip>
          <a:srcRect b="12859"/>
          <a:stretch/>
        </p:blipFill>
        <p:spPr>
          <a:xfrm>
            <a:off x="5106478" y="3581573"/>
            <a:ext cx="6500915" cy="3267028"/>
          </a:xfrm>
          <a:prstGeom prst="rect">
            <a:avLst/>
          </a:prstGeom>
        </p:spPr>
      </p:pic>
    </p:spTree>
    <p:extLst>
      <p:ext uri="{BB962C8B-B14F-4D97-AF65-F5344CB8AC3E}">
        <p14:creationId xmlns:p14="http://schemas.microsoft.com/office/powerpoint/2010/main" val="3527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72282"/>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Networks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469036" y="627017"/>
            <a:ext cx="10279619" cy="6105648"/>
          </a:xfrm>
        </p:spPr>
        <p:txBody>
          <a:bodyPr>
            <a:normAutofit/>
          </a:bodyPr>
          <a:lstStyle/>
          <a:p>
            <a:pPr indent="457200" algn="just">
              <a:lnSpc>
                <a:spcPct val="150000"/>
              </a:lnSpc>
              <a:tabLst>
                <a:tab pos="509588" algn="l"/>
              </a:tabLst>
            </a:pPr>
            <a:r>
              <a:rPr lang="en-US" sz="2000" dirty="0">
                <a:solidFill>
                  <a:srgbClr val="000000"/>
                </a:solidFill>
                <a:latin typeface="Times New Roman" panose="02020603050405020304" pitchFamily="18" charset="0"/>
                <a:ea typeface="MinionPro-Regular"/>
                <a:cs typeface="Arial" panose="020B0604020202020204" pitchFamily="34" charset="0"/>
              </a:rPr>
              <a:t>Networks can be broadly classified into:</a:t>
            </a:r>
          </a:p>
          <a:p>
            <a:pPr indent="457200" algn="just">
              <a:lnSpc>
                <a:spcPct val="150000"/>
              </a:lnSpc>
              <a:tabLst>
                <a:tab pos="509588" algn="l"/>
              </a:tabLst>
            </a:pPr>
            <a:r>
              <a:rPr lang="en-US" sz="2000" dirty="0">
                <a:solidFill>
                  <a:srgbClr val="000000"/>
                </a:solidFill>
                <a:latin typeface="Times New Roman" panose="02020603050405020304" pitchFamily="18" charset="0"/>
                <a:ea typeface="MinionPro-Regular"/>
                <a:cs typeface="Arial" panose="020B0604020202020204" pitchFamily="34" charset="0"/>
              </a:rPr>
              <a:t> In Peer-to-peer (or P2P) networks, each party has the same capabilities, and any party can initiate communication. P2P networks exploit the diverse connectivity and the cumulative data capacity of network participants rather than using a centralized resource. </a:t>
            </a:r>
          </a:p>
          <a:p>
            <a:pPr indent="457200" algn="just">
              <a:lnSpc>
                <a:spcPct val="150000"/>
              </a:lnSpc>
              <a:tabLst>
                <a:tab pos="509588" algn="l"/>
              </a:tabLst>
            </a:pPr>
            <a:r>
              <a:rPr lang="en-US" sz="2000" dirty="0">
                <a:solidFill>
                  <a:srgbClr val="000000"/>
                </a:solidFill>
                <a:latin typeface="Times New Roman" panose="02020603050405020304" pitchFamily="18" charset="0"/>
                <a:cs typeface="Arial" panose="020B0604020202020204" pitchFamily="34" charset="0"/>
              </a:rPr>
              <a:t>Client-server architecture: computers in this models are classified as servers or clients.</a:t>
            </a:r>
          </a:p>
        </p:txBody>
      </p:sp>
      <p:pic>
        <p:nvPicPr>
          <p:cNvPr id="5" name="Picture 4">
            <a:extLst>
              <a:ext uri="{FF2B5EF4-FFF2-40B4-BE49-F238E27FC236}">
                <a16:creationId xmlns:a16="http://schemas.microsoft.com/office/drawing/2014/main" id="{3AE43077-1BE6-4B4D-8531-C2EBBA729876}"/>
              </a:ext>
            </a:extLst>
          </p:cNvPr>
          <p:cNvPicPr/>
          <p:nvPr/>
        </p:nvPicPr>
        <p:blipFill rotWithShape="1">
          <a:blip r:embed="rId2">
            <a:extLst>
              <a:ext uri="{28A0092B-C50C-407E-A947-70E740481C1C}">
                <a14:useLocalDpi xmlns:a14="http://schemas.microsoft.com/office/drawing/2010/main" val="0"/>
              </a:ext>
            </a:extLst>
          </a:blip>
          <a:srcRect t="48380" b="9324"/>
          <a:stretch/>
        </p:blipFill>
        <p:spPr>
          <a:xfrm>
            <a:off x="6723485" y="3977800"/>
            <a:ext cx="4816237" cy="2528841"/>
          </a:xfrm>
          <a:prstGeom prst="rect">
            <a:avLst/>
          </a:prstGeom>
        </p:spPr>
      </p:pic>
      <p:pic>
        <p:nvPicPr>
          <p:cNvPr id="6" name="Picture 5">
            <a:extLst>
              <a:ext uri="{FF2B5EF4-FFF2-40B4-BE49-F238E27FC236}">
                <a16:creationId xmlns:a16="http://schemas.microsoft.com/office/drawing/2014/main" id="{328BF742-A447-4115-9BA9-49CD3ACD5123}"/>
              </a:ext>
            </a:extLst>
          </p:cNvPr>
          <p:cNvPicPr/>
          <p:nvPr/>
        </p:nvPicPr>
        <p:blipFill rotWithShape="1">
          <a:blip r:embed="rId2">
            <a:extLst>
              <a:ext uri="{28A0092B-C50C-407E-A947-70E740481C1C}">
                <a14:useLocalDpi xmlns:a14="http://schemas.microsoft.com/office/drawing/2010/main" val="0"/>
              </a:ext>
            </a:extLst>
          </a:blip>
          <a:srcRect b="54800"/>
          <a:stretch/>
        </p:blipFill>
        <p:spPr>
          <a:xfrm>
            <a:off x="1897111" y="3962732"/>
            <a:ext cx="4816237" cy="2702483"/>
          </a:xfrm>
          <a:prstGeom prst="rect">
            <a:avLst/>
          </a:prstGeom>
        </p:spPr>
      </p:pic>
    </p:spTree>
    <p:extLst>
      <p:ext uri="{BB962C8B-B14F-4D97-AF65-F5344CB8AC3E}">
        <p14:creationId xmlns:p14="http://schemas.microsoft.com/office/powerpoint/2010/main" val="22457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1658586" y="125335"/>
            <a:ext cx="8874827" cy="387285"/>
          </a:xfrm>
        </p:spPr>
        <p:txBody>
          <a:bodyPr>
            <a:normAutofit fontScale="90000"/>
          </a:bodyPr>
          <a:lstStyle/>
          <a:p>
            <a:pPr algn="ctr">
              <a:lnSpc>
                <a:spcPct val="150000"/>
              </a:lnSpc>
              <a:spcAft>
                <a:spcPts val="0"/>
              </a:spcAft>
            </a:pPr>
            <a:r>
              <a:rPr lang="en-US" sz="2400" dirty="0">
                <a:solidFill>
                  <a:srgbClr val="1F3864"/>
                </a:solidFill>
                <a:latin typeface="Georgia" panose="02040502050405020303" pitchFamily="18" charset="0"/>
                <a:ea typeface="Calibri" panose="020F0502020204030204" pitchFamily="34" charset="0"/>
                <a:cs typeface="CIDFont+F1"/>
              </a:rPr>
              <a:t>Networks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274164" y="627017"/>
            <a:ext cx="10474491" cy="6105648"/>
          </a:xfrm>
        </p:spPr>
        <p:txBody>
          <a:bodyPr>
            <a:normAutofit fontScale="70000" lnSpcReduction="20000"/>
          </a:bodyPr>
          <a:lstStyle/>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A server is a computer that facilitates communication between and delivers information to other computers.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The server acts on requests from other networked computers rather than from a person inputting directly into it. Servers are passive</a:t>
            </a:r>
            <a:r>
              <a:rPr lang="ar-IQ" dirty="0">
                <a:solidFill>
                  <a:srgbClr val="000000"/>
                </a:solidFill>
                <a:latin typeface="Times New Roman" panose="02020603050405020304" pitchFamily="18" charset="0"/>
                <a:cs typeface="Arial" panose="020B0604020202020204" pitchFamily="34" charset="0"/>
              </a:rPr>
              <a:t>; that</a:t>
            </a:r>
            <a:r>
              <a:rPr lang="en-US" dirty="0">
                <a:solidFill>
                  <a:srgbClr val="000000"/>
                </a:solidFill>
                <a:latin typeface="Times New Roman" panose="02020603050405020304" pitchFamily="18" charset="0"/>
                <a:cs typeface="Arial" panose="020B0604020202020204" pitchFamily="34" charset="0"/>
              </a:rPr>
              <a:t> is, they wait for requests from clients.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A server typically accepts connections from a large number of clients.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End-users interact directly with client computers to send data requests to one or more connected servers.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The servers then accept the requests, process them, and supply the requested information to the client. Clients usually connect to a small number of servers at one time. </a:t>
            </a:r>
          </a:p>
          <a:p>
            <a:pPr marL="246063" indent="219075" algn="just">
              <a:lnSpc>
                <a:spcPct val="150000"/>
              </a:lnSpc>
            </a:pPr>
            <a:r>
              <a:rPr lang="en-US" dirty="0">
                <a:solidFill>
                  <a:srgbClr val="000000"/>
                </a:solidFill>
                <a:latin typeface="Times New Roman" panose="02020603050405020304" pitchFamily="18" charset="0"/>
                <a:cs typeface="Arial" panose="020B0604020202020204" pitchFamily="34" charset="0"/>
              </a:rPr>
              <a:t>Each client or server in the network may also be referred to as a node.</a:t>
            </a:r>
            <a:r>
              <a:rPr lang="en-US" dirty="0">
                <a:solidFill>
                  <a:srgbClr val="000000"/>
                </a:solidFill>
                <a:latin typeface="Times New Roman" panose="02020603050405020304" pitchFamily="18" charset="0"/>
                <a:ea typeface="MinionPro-Regular"/>
                <a:cs typeface="Arial" panose="020B0604020202020204" pitchFamily="34" charset="0"/>
              </a:rPr>
              <a:t> </a:t>
            </a:r>
          </a:p>
          <a:p>
            <a:pPr marL="246063" indent="219075" algn="just">
              <a:lnSpc>
                <a:spcPct val="150000"/>
              </a:lnSpc>
            </a:pPr>
            <a:r>
              <a:rPr lang="en-US" dirty="0">
                <a:solidFill>
                  <a:srgbClr val="000000"/>
                </a:solidFill>
                <a:latin typeface="Times New Roman" panose="02020603050405020304" pitchFamily="18" charset="0"/>
                <a:ea typeface="MinionPro-Regular"/>
                <a:cs typeface="Arial" panose="020B0604020202020204" pitchFamily="34" charset="0"/>
              </a:rPr>
              <a:t>The server computers that are integral to the functioning of the PACS are referred to as </a:t>
            </a:r>
            <a:r>
              <a:rPr lang="en-US" i="1" dirty="0">
                <a:solidFill>
                  <a:srgbClr val="000000"/>
                </a:solidFill>
                <a:latin typeface="Times New Roman" panose="02020603050405020304" pitchFamily="18" charset="0"/>
                <a:ea typeface="MinionPro-Regular"/>
                <a:cs typeface="Arial" panose="020B0604020202020204" pitchFamily="34" charset="0"/>
              </a:rPr>
              <a:t>core servers</a:t>
            </a:r>
            <a:r>
              <a:rPr lang="en-US" dirty="0">
                <a:solidFill>
                  <a:srgbClr val="000000"/>
                </a:solidFill>
                <a:latin typeface="Times New Roman" panose="02020603050405020304" pitchFamily="18" charset="0"/>
                <a:ea typeface="MinionPro-Regular"/>
                <a:cs typeface="Arial" panose="020B0604020202020204" pitchFamily="34" charset="0"/>
              </a:rPr>
              <a:t>.</a:t>
            </a:r>
            <a:endParaRPr lang="en-US"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968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2355</TotalTime>
  <Words>1287</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Euphemia</vt:lpstr>
      <vt:lpstr>Georgia</vt:lpstr>
      <vt:lpstr>Times New Roman</vt:lpstr>
      <vt:lpstr>Theme1</vt:lpstr>
      <vt:lpstr>Al-Mustaqbal University. College of Engineering and Technologies. Biomedical Engineering Department.</vt:lpstr>
      <vt:lpstr>CT Informatics</vt:lpstr>
      <vt:lpstr>CT Informatics</vt:lpstr>
      <vt:lpstr>CT Informatics</vt:lpstr>
      <vt:lpstr>PACS Fundamentals</vt:lpstr>
      <vt:lpstr>PACS Fundamentals</vt:lpstr>
      <vt:lpstr>Networks</vt:lpstr>
      <vt:lpstr>Networks</vt:lpstr>
      <vt:lpstr>Networks</vt:lpstr>
      <vt:lpstr>Networks</vt:lpstr>
      <vt:lpstr>Networks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MAHIR RAHMAN ABDUL-A AL-HAJAJ</cp:lastModifiedBy>
  <cp:revision>134</cp:revision>
  <dcterms:created xsi:type="dcterms:W3CDTF">2021-10-31T09:31:15Z</dcterms:created>
  <dcterms:modified xsi:type="dcterms:W3CDTF">2024-04-25T17:10:15Z</dcterms:modified>
</cp:coreProperties>
</file>