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7" r:id="rId2"/>
    <p:sldId id="285" r:id="rId3"/>
    <p:sldId id="286" r:id="rId4"/>
    <p:sldId id="258" r:id="rId5"/>
    <p:sldId id="292" r:id="rId6"/>
    <p:sldId id="259" r:id="rId7"/>
    <p:sldId id="260" r:id="rId8"/>
    <p:sldId id="29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7" r:id="rId28"/>
    <p:sldId id="288" r:id="rId29"/>
    <p:sldId id="289" r:id="rId30"/>
    <p:sldId id="280" r:id="rId31"/>
    <p:sldId id="281" r:id="rId32"/>
    <p:sldId id="282" r:id="rId33"/>
    <p:sldId id="283" r:id="rId34"/>
    <p:sldId id="284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110" d="100"/>
          <a:sy n="110" d="100"/>
        </p:scale>
        <p:origin x="-514" y="105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FBD0E6-0CFE-4DCF-A2C5-166CF4C98348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5D7138-A56F-47CE-A479-D8EF07774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776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302" y="694286"/>
            <a:ext cx="4531396" cy="3428424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191" y="4342363"/>
            <a:ext cx="5486096" cy="411503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3A5C7-16F1-4EA9-B60F-604278FCD4A4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AAB8-D52E-46C1-8D3A-B0543D971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21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3A5C7-16F1-4EA9-B60F-604278FCD4A4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AAB8-D52E-46C1-8D3A-B0543D971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939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3A5C7-16F1-4EA9-B60F-604278FCD4A4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AAB8-D52E-46C1-8D3A-B0543D971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496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3A5C7-16F1-4EA9-B60F-604278FCD4A4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AAB8-D52E-46C1-8D3A-B0543D971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18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3A5C7-16F1-4EA9-B60F-604278FCD4A4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AAB8-D52E-46C1-8D3A-B0543D971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788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3A5C7-16F1-4EA9-B60F-604278FCD4A4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AAB8-D52E-46C1-8D3A-B0543D971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098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3A5C7-16F1-4EA9-B60F-604278FCD4A4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AAB8-D52E-46C1-8D3A-B0543D971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495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3A5C7-16F1-4EA9-B60F-604278FCD4A4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AAB8-D52E-46C1-8D3A-B0543D971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21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3A5C7-16F1-4EA9-B60F-604278FCD4A4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AAB8-D52E-46C1-8D3A-B0543D971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2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3A5C7-16F1-4EA9-B60F-604278FCD4A4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AAB8-D52E-46C1-8D3A-B0543D971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401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3A5C7-16F1-4EA9-B60F-604278FCD4A4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AAB8-D52E-46C1-8D3A-B0543D971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97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3A5C7-16F1-4EA9-B60F-604278FCD4A4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9AAB8-D52E-46C1-8D3A-B0543D971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14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53" t="14863" r="14185" b="12285"/>
          <a:stretch/>
        </p:blipFill>
        <p:spPr bwMode="auto">
          <a:xfrm>
            <a:off x="445417" y="481553"/>
            <a:ext cx="8012783" cy="5995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4201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72" t="12572" r="13669" b="7818"/>
          <a:stretch/>
        </p:blipFill>
        <p:spPr bwMode="auto">
          <a:xfrm>
            <a:off x="304800" y="197962"/>
            <a:ext cx="8305014" cy="6551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282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32" t="12572" r="16375" b="10681"/>
          <a:stretch/>
        </p:blipFill>
        <p:spPr bwMode="auto">
          <a:xfrm>
            <a:off x="817775" y="348792"/>
            <a:ext cx="7183225" cy="6315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171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25" t="11999" r="9997" b="16982"/>
          <a:stretch/>
        </p:blipFill>
        <p:spPr bwMode="auto">
          <a:xfrm>
            <a:off x="0" y="479982"/>
            <a:ext cx="9068585" cy="5844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196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1" t="14863" r="9481" b="7474"/>
          <a:stretch/>
        </p:blipFill>
        <p:spPr bwMode="auto">
          <a:xfrm>
            <a:off x="64416" y="304800"/>
            <a:ext cx="9068586" cy="6391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123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4" t="14633" r="10190" b="14004"/>
          <a:stretch/>
        </p:blipFill>
        <p:spPr bwMode="auto">
          <a:xfrm>
            <a:off x="76200" y="457200"/>
            <a:ext cx="8936610" cy="5872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208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6" t="14176" r="11994" b="8333"/>
          <a:stretch/>
        </p:blipFill>
        <p:spPr bwMode="auto">
          <a:xfrm>
            <a:off x="304800" y="228600"/>
            <a:ext cx="8455843" cy="6377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439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0" t="12801" r="9481" b="6672"/>
          <a:stretch/>
        </p:blipFill>
        <p:spPr bwMode="auto">
          <a:xfrm>
            <a:off x="76200" y="152400"/>
            <a:ext cx="9049732" cy="6627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893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36" t="12457" r="14957" b="21334"/>
          <a:stretch/>
        </p:blipFill>
        <p:spPr bwMode="auto">
          <a:xfrm>
            <a:off x="685800" y="723507"/>
            <a:ext cx="7682845" cy="5448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140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10" t="11312" r="12831" b="17210"/>
          <a:stretch/>
        </p:blipFill>
        <p:spPr bwMode="auto">
          <a:xfrm>
            <a:off x="457986" y="518474"/>
            <a:ext cx="8305014" cy="5882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271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2" t="13602" r="9546" b="18815"/>
          <a:stretch/>
        </p:blipFill>
        <p:spPr bwMode="auto">
          <a:xfrm>
            <a:off x="65988" y="433633"/>
            <a:ext cx="9078012" cy="5561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406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914400" y="89471"/>
            <a:ext cx="68178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 Biological  Importance of Chirality</a:t>
            </a:r>
            <a:endParaRPr lang="ar-SA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My Documents\My Pictures\binding site.bmp"/>
          <p:cNvPicPr>
            <a:picLocks noChangeAspect="1" noChangeArrowheads="1"/>
          </p:cNvPicPr>
          <p:nvPr/>
        </p:nvPicPr>
        <p:blipFill rotWithShape="1">
          <a:blip r:embed="rId2" cstate="print"/>
          <a:srcRect t="13327" b="9920"/>
          <a:stretch/>
        </p:blipFill>
        <p:spPr>
          <a:xfrm>
            <a:off x="2019074" y="3124200"/>
            <a:ext cx="5128139" cy="29520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6" name="مربع نص 5"/>
          <p:cNvSpPr txBox="1"/>
          <p:nvPr/>
        </p:nvSpPr>
        <p:spPr>
          <a:xfrm>
            <a:off x="-1" y="990600"/>
            <a:ext cx="9526967" cy="138499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Only one of the two enantiomers shown ( the right-hand one)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achieve three-point binding with hypothetical binding site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e.g., in an enzyme )</a:t>
            </a:r>
            <a:endParaRPr lang="ar-S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92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85" t="11541" r="9610" b="19273"/>
          <a:stretch/>
        </p:blipFill>
        <p:spPr bwMode="auto">
          <a:xfrm>
            <a:off x="76200" y="478411"/>
            <a:ext cx="8955464" cy="5693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218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26" t="12801" r="9288" b="12285"/>
          <a:stretch/>
        </p:blipFill>
        <p:spPr bwMode="auto">
          <a:xfrm>
            <a:off x="76200" y="437871"/>
            <a:ext cx="9067800" cy="609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872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3" t="12778" r="9481" b="13519"/>
          <a:stretch/>
        </p:blipFill>
        <p:spPr bwMode="auto">
          <a:xfrm>
            <a:off x="0" y="365760"/>
            <a:ext cx="9160340" cy="6065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123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2" t="13774" r="9580" b="7523"/>
          <a:stretch/>
        </p:blipFill>
        <p:spPr bwMode="auto">
          <a:xfrm>
            <a:off x="180975" y="304800"/>
            <a:ext cx="8810625" cy="6247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1118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6" t="11690" r="12184" b="20371"/>
          <a:stretch/>
        </p:blipFill>
        <p:spPr bwMode="auto">
          <a:xfrm>
            <a:off x="152400" y="581025"/>
            <a:ext cx="8858250" cy="559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76236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7" t="11806" r="10101" b="17824"/>
          <a:stretch/>
        </p:blipFill>
        <p:spPr bwMode="auto">
          <a:xfrm>
            <a:off x="0" y="381000"/>
            <a:ext cx="90678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49842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47" t="12269" r="9905" b="12037"/>
          <a:stretch/>
        </p:blipFill>
        <p:spPr bwMode="auto">
          <a:xfrm>
            <a:off x="47625" y="323850"/>
            <a:ext cx="9020175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94512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52" t="9954" r="15699" b="5440"/>
          <a:stretch/>
        </p:blipFill>
        <p:spPr bwMode="auto">
          <a:xfrm>
            <a:off x="685800" y="0"/>
            <a:ext cx="7696200" cy="68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46024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1" t="13542" r="15764" b="8333"/>
          <a:stretch/>
        </p:blipFill>
        <p:spPr bwMode="auto">
          <a:xfrm>
            <a:off x="990600" y="200025"/>
            <a:ext cx="7296150" cy="642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76039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13" t="16204" r="23836" b="7407"/>
          <a:stretch/>
        </p:blipFill>
        <p:spPr bwMode="auto">
          <a:xfrm>
            <a:off x="1428750" y="304800"/>
            <a:ext cx="5962650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2603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0" y="380999"/>
            <a:ext cx="9270487" cy="95410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Chiral molecules can show their handedness in many ways,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including the way they affect human beings.</a:t>
            </a:r>
          </a:p>
        </p:txBody>
      </p:sp>
      <p:grpSp>
        <p:nvGrpSpPr>
          <p:cNvPr id="7" name="مجموعة 6"/>
          <p:cNvGrpSpPr/>
          <p:nvPr/>
        </p:nvGrpSpPr>
        <p:grpSpPr>
          <a:xfrm>
            <a:off x="825625" y="2010949"/>
            <a:ext cx="2521146" cy="2993133"/>
            <a:chOff x="520602" y="2041467"/>
            <a:chExt cx="2521146" cy="2993133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r="70001"/>
            <a:stretch/>
          </p:blipFill>
          <p:spPr bwMode="auto">
            <a:xfrm>
              <a:off x="520602" y="2514600"/>
              <a:ext cx="2521146" cy="25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مربع نص 4"/>
            <p:cNvSpPr txBox="1"/>
            <p:nvPr/>
          </p:nvSpPr>
          <p:spPr>
            <a:xfrm>
              <a:off x="825625" y="2041467"/>
              <a:ext cx="1911100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(+)-Limonene</a:t>
              </a:r>
              <a:endParaRPr lang="ar-SA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مجموعة 7"/>
          <p:cNvGrpSpPr/>
          <p:nvPr/>
        </p:nvGrpSpPr>
        <p:grpSpPr>
          <a:xfrm>
            <a:off x="5715000" y="2041467"/>
            <a:ext cx="2215926" cy="2981665"/>
            <a:chOff x="6134100" y="1579802"/>
            <a:chExt cx="2215926" cy="2981665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73633"/>
            <a:stretch/>
          </p:blipFill>
          <p:spPr bwMode="auto">
            <a:xfrm>
              <a:off x="6134100" y="2041467"/>
              <a:ext cx="2215926" cy="25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مربع نص 5"/>
            <p:cNvSpPr txBox="1"/>
            <p:nvPr/>
          </p:nvSpPr>
          <p:spPr>
            <a:xfrm>
              <a:off x="6286513" y="1579802"/>
              <a:ext cx="1911100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(-)-Limonene</a:t>
              </a:r>
              <a:endParaRPr lang="ar-SA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833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9" t="14005" r="9579" b="11920"/>
          <a:stretch/>
        </p:blipFill>
        <p:spPr bwMode="auto">
          <a:xfrm>
            <a:off x="76200" y="381000"/>
            <a:ext cx="901065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24581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47" t="14120" r="9059" b="7408"/>
          <a:stretch/>
        </p:blipFill>
        <p:spPr bwMode="auto">
          <a:xfrm>
            <a:off x="0" y="228600"/>
            <a:ext cx="9144000" cy="645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63347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0" t="13889" r="10557" b="10300"/>
          <a:stretch/>
        </p:blipFill>
        <p:spPr bwMode="auto">
          <a:xfrm>
            <a:off x="314325" y="304800"/>
            <a:ext cx="8677275" cy="623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535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98" t="13889" r="9190" b="13541"/>
          <a:stretch/>
        </p:blipFill>
        <p:spPr bwMode="auto">
          <a:xfrm>
            <a:off x="76200" y="457200"/>
            <a:ext cx="9029700" cy="597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67315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98" t="14120" r="9450" b="10417"/>
          <a:stretch/>
        </p:blipFill>
        <p:spPr bwMode="auto">
          <a:xfrm>
            <a:off x="76200" y="304800"/>
            <a:ext cx="8991600" cy="621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8955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5" t="10280" r="8772" b="5413"/>
          <a:stretch/>
        </p:blipFill>
        <p:spPr bwMode="auto">
          <a:xfrm>
            <a:off x="76200" y="152400"/>
            <a:ext cx="8915400" cy="6628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436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18" t="10995" r="14918" b="6598"/>
          <a:stretch/>
        </p:blipFill>
        <p:spPr bwMode="auto">
          <a:xfrm>
            <a:off x="762000" y="0"/>
            <a:ext cx="7705725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107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29" t="10853" r="12251" b="15149"/>
          <a:stretch/>
        </p:blipFill>
        <p:spPr bwMode="auto">
          <a:xfrm>
            <a:off x="364503" y="387285"/>
            <a:ext cx="8474697" cy="608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985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6" t="12075" r="9675" b="8371"/>
          <a:stretch/>
        </p:blipFill>
        <p:spPr bwMode="auto">
          <a:xfrm>
            <a:off x="228600" y="0"/>
            <a:ext cx="8686800" cy="6284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6284357"/>
            <a:ext cx="899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 molecule that is not identical to its mirror image is said to be </a:t>
            </a:r>
            <a:r>
              <a:rPr lang="en-US" b="1" dirty="0" smtClean="0"/>
              <a:t>chiral </a:t>
            </a:r>
            <a:r>
              <a:rPr lang="en-US" dirty="0"/>
              <a:t>(</a:t>
            </a:r>
            <a:r>
              <a:rPr lang="en-US" b="1" dirty="0" err="1" smtClean="0"/>
              <a:t>ky</a:t>
            </a:r>
            <a:r>
              <a:rPr lang="en-US" dirty="0" err="1" smtClean="0"/>
              <a:t>-ral</a:t>
            </a:r>
            <a:r>
              <a:rPr lang="en-US" dirty="0" smtClean="0"/>
              <a:t>, from </a:t>
            </a:r>
            <a:r>
              <a:rPr lang="en-US" dirty="0"/>
              <a:t>the Greek </a:t>
            </a:r>
            <a:r>
              <a:rPr lang="en-US" i="1" dirty="0" err="1"/>
              <a:t>cheir</a:t>
            </a:r>
            <a:r>
              <a:rPr lang="en-US" i="1" dirty="0"/>
              <a:t>, </a:t>
            </a:r>
            <a:r>
              <a:rPr lang="en-US" dirty="0"/>
              <a:t>meaning “hand</a:t>
            </a:r>
            <a:r>
              <a:rPr lang="en-US" dirty="0" smtClean="0"/>
              <a:t>”).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04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/>
              <a:t>Achiral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41313" indent="-341313" eaLnBrk="1" hangingPunct="1">
              <a:buClr>
                <a:srgbClr val="0000FF"/>
              </a:buClr>
              <a:buSzPct val="85000"/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Many molecules and objects are </a:t>
            </a:r>
            <a:r>
              <a:rPr lang="en-US" dirty="0" smtClean="0">
                <a:solidFill>
                  <a:srgbClr val="FF0000"/>
                </a:solidFill>
              </a:rPr>
              <a:t>achiral</a:t>
            </a:r>
            <a:r>
              <a:rPr lang="en-US" dirty="0" smtClean="0"/>
              <a:t>:</a:t>
            </a:r>
          </a:p>
          <a:p>
            <a:pPr marL="741363" lvl="1" indent="-284163" eaLnBrk="1" hangingPunct="1">
              <a:buClr>
                <a:srgbClr val="FF0000"/>
              </a:buClr>
              <a:buSzPct val="85000"/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>
                <a:solidFill>
                  <a:srgbClr val="000066"/>
                </a:solidFill>
              </a:rPr>
              <a:t>identical to its mirror image</a:t>
            </a:r>
          </a:p>
          <a:p>
            <a:pPr marL="741363" lvl="1" indent="-284163" eaLnBrk="1" hangingPunct="1">
              <a:buClr>
                <a:srgbClr val="FF0000"/>
              </a:buClr>
              <a:buSzPct val="85000"/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>
                <a:solidFill>
                  <a:srgbClr val="000066"/>
                </a:solidFill>
              </a:rPr>
              <a:t>not chiral</a:t>
            </a:r>
          </a:p>
        </p:txBody>
      </p:sp>
      <p:grpSp>
        <p:nvGrpSpPr>
          <p:cNvPr id="8196" name="Group 3"/>
          <p:cNvGrpSpPr>
            <a:grpSpLocks/>
          </p:cNvGrpSpPr>
          <p:nvPr/>
        </p:nvGrpSpPr>
        <p:grpSpPr bwMode="auto">
          <a:xfrm>
            <a:off x="4724400" y="3581400"/>
            <a:ext cx="3365500" cy="1873250"/>
            <a:chOff x="2976" y="2256"/>
            <a:chExt cx="2120" cy="1180"/>
          </a:xfrm>
        </p:grpSpPr>
        <p:pic>
          <p:nvPicPr>
            <p:cNvPr id="819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2256"/>
              <a:ext cx="969" cy="1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99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2304"/>
              <a:ext cx="969" cy="1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200" name="Rectangle 6"/>
            <p:cNvSpPr>
              <a:spLocks noChangeArrowheads="1"/>
            </p:cNvSpPr>
            <p:nvPr/>
          </p:nvSpPr>
          <p:spPr bwMode="auto">
            <a:xfrm>
              <a:off x="3984" y="2304"/>
              <a:ext cx="48" cy="960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819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" t="-24" r="54280"/>
          <a:stretch>
            <a:fillRect/>
          </a:stretch>
        </p:blipFill>
        <p:spPr bwMode="auto">
          <a:xfrm>
            <a:off x="914400" y="3200400"/>
            <a:ext cx="2971800" cy="275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-9" t="-24" r="5428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03384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5" t="29101" r="9675" b="6443"/>
          <a:stretch/>
        </p:blipFill>
        <p:spPr bwMode="auto">
          <a:xfrm>
            <a:off x="76201" y="1672986"/>
            <a:ext cx="8762999" cy="518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" y="0"/>
            <a:ext cx="8991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MeliorLTStd"/>
              </a:rPr>
              <a:t>Chirality</a:t>
            </a:r>
            <a:r>
              <a:rPr lang="en-US" dirty="0" smtClean="0">
                <a:solidFill>
                  <a:srgbClr val="221F1F"/>
                </a:solidFill>
                <a:latin typeface="MeliorLTStd"/>
              </a:rPr>
              <a:t> </a:t>
            </a:r>
          </a:p>
          <a:p>
            <a:r>
              <a:rPr lang="en-US" dirty="0" smtClean="0">
                <a:solidFill>
                  <a:srgbClr val="221F1F"/>
                </a:solidFill>
                <a:latin typeface="MeliorLTStd"/>
              </a:rPr>
              <a:t>Molecules </a:t>
            </a:r>
            <a:r>
              <a:rPr lang="en-US" dirty="0">
                <a:solidFill>
                  <a:srgbClr val="221F1F"/>
                </a:solidFill>
                <a:latin typeface="MeliorLTStd"/>
              </a:rPr>
              <a:t>that are not identical to their mirror images are a kind of stereoisomer</a:t>
            </a:r>
          </a:p>
          <a:p>
            <a:r>
              <a:rPr lang="en-US" dirty="0">
                <a:solidFill>
                  <a:srgbClr val="221F1F"/>
                </a:solidFill>
                <a:latin typeface="MeliorLTStd"/>
              </a:rPr>
              <a:t>called </a:t>
            </a:r>
            <a:r>
              <a:rPr lang="en-US" b="1" dirty="0">
                <a:solidFill>
                  <a:srgbClr val="221F1F"/>
                </a:solidFill>
                <a:latin typeface="MeliorLTStd-Bold"/>
              </a:rPr>
              <a:t>enantiomers </a:t>
            </a:r>
            <a:r>
              <a:rPr lang="en-US" dirty="0">
                <a:solidFill>
                  <a:srgbClr val="221F1F"/>
                </a:solidFill>
                <a:latin typeface="MeliorLTStd"/>
              </a:rPr>
              <a:t>(Greek </a:t>
            </a:r>
            <a:r>
              <a:rPr lang="en-US" i="1" dirty="0" err="1">
                <a:solidFill>
                  <a:srgbClr val="221F1F"/>
                </a:solidFill>
                <a:latin typeface="MeliorLTStd-Italic"/>
              </a:rPr>
              <a:t>enantio</a:t>
            </a:r>
            <a:r>
              <a:rPr lang="en-US" i="1" dirty="0">
                <a:solidFill>
                  <a:srgbClr val="221F1F"/>
                </a:solidFill>
                <a:latin typeface="MeliorLTStd-Italic"/>
              </a:rPr>
              <a:t>, </a:t>
            </a:r>
            <a:r>
              <a:rPr lang="en-US" dirty="0">
                <a:solidFill>
                  <a:srgbClr val="221F1F"/>
                </a:solidFill>
                <a:latin typeface="MeliorLTStd"/>
              </a:rPr>
              <a:t>meaning “opposite”). </a:t>
            </a:r>
            <a:r>
              <a:rPr lang="en-US" dirty="0" smtClean="0">
                <a:solidFill>
                  <a:srgbClr val="221F1F"/>
                </a:solidFill>
                <a:latin typeface="MeliorLTStd"/>
              </a:rPr>
              <a:t>Enantiomers are </a:t>
            </a:r>
            <a:r>
              <a:rPr lang="en-US" dirty="0">
                <a:solidFill>
                  <a:srgbClr val="221F1F"/>
                </a:solidFill>
                <a:latin typeface="MeliorLTStd"/>
              </a:rPr>
              <a:t>related to each other as a right hand is related to a left hand and </a:t>
            </a:r>
            <a:r>
              <a:rPr lang="en-US" dirty="0" smtClean="0">
                <a:solidFill>
                  <a:srgbClr val="221F1F"/>
                </a:solidFill>
                <a:latin typeface="MeliorLTStd"/>
              </a:rPr>
              <a:t>result whenever </a:t>
            </a:r>
            <a:r>
              <a:rPr lang="en-US" dirty="0">
                <a:solidFill>
                  <a:srgbClr val="221F1F"/>
                </a:solidFill>
                <a:latin typeface="MeliorLTStd"/>
              </a:rPr>
              <a:t>a tetrahedral carbon is bonded to four different </a:t>
            </a:r>
            <a:r>
              <a:rPr lang="en-US" dirty="0" smtClean="0">
                <a:solidFill>
                  <a:srgbClr val="221F1F"/>
                </a:solidFill>
                <a:latin typeface="MeliorLTStd"/>
              </a:rPr>
              <a:t>substituents(one </a:t>
            </a:r>
            <a:r>
              <a:rPr lang="en-US" dirty="0">
                <a:solidFill>
                  <a:srgbClr val="221F1F"/>
                </a:solidFill>
                <a:latin typeface="MeliorLTStd"/>
              </a:rPr>
              <a:t>need not be H).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23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154</Words>
  <Application>Microsoft Office PowerPoint</Application>
  <PresentationFormat>On-screen Show (4:3)</PresentationFormat>
  <Paragraphs>16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Achiral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Maher</dc:creator>
  <cp:lastModifiedBy>Maher</cp:lastModifiedBy>
  <cp:revision>24</cp:revision>
  <dcterms:created xsi:type="dcterms:W3CDTF">2024-05-03T17:38:53Z</dcterms:created>
  <dcterms:modified xsi:type="dcterms:W3CDTF">2024-05-08T18:38:23Z</dcterms:modified>
</cp:coreProperties>
</file>