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1" r:id="rId16"/>
    <p:sldId id="270" r:id="rId17"/>
    <p:sldId id="272" r:id="rId18"/>
    <p:sldId id="273" r:id="rId19"/>
    <p:sldId id="274" r:id="rId20"/>
    <p:sldId id="275" r:id="rId21"/>
    <p:sldId id="269" r:id="rId2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5441" autoAdjust="0"/>
    <p:restoredTop sz="92540" autoAdjust="0"/>
  </p:normalViewPr>
  <p:slideViewPr>
    <p:cSldViewPr>
      <p:cViewPr varScale="1">
        <p:scale>
          <a:sx n="68" d="100"/>
          <a:sy n="68" d="100"/>
        </p:scale>
        <p:origin x="-1212" y="-96"/>
      </p:cViewPr>
      <p:guideLst>
        <p:guide orient="horz" pos="2160"/>
        <p:guide pos="2880"/>
      </p:guideLst>
    </p:cSldViewPr>
  </p:slideViewPr>
  <p:outlineViewPr>
    <p:cViewPr>
      <p:scale>
        <a:sx n="33" d="100"/>
        <a:sy n="33" d="100"/>
      </p:scale>
      <p:origin x="6" y="756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DBC52020-D83D-4D8E-9BB6-3C06FC2993E2}" type="datetimeFigureOut">
              <a:rPr lang="en-US" smtClean="0"/>
              <a:t>4/19/2024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FF750D8-6B29-4019-BBBC-7A9CFF071A80}" type="slidenum">
              <a:rPr lang="en-US" smtClean="0"/>
              <a:t>‹#›</a:t>
            </a:fld>
            <a:endParaRPr lang="en-US"/>
          </a:p>
        </p:txBody>
      </p:sp>
    </p:spTree>
    <p:extLst>
      <p:ext uri="{BB962C8B-B14F-4D97-AF65-F5344CB8AC3E}">
        <p14:creationId xmlns:p14="http://schemas.microsoft.com/office/powerpoint/2010/main" val="204722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BC52020-D83D-4D8E-9BB6-3C06FC2993E2}" type="datetimeFigureOut">
              <a:rPr lang="en-US" smtClean="0"/>
              <a:t>4/19/2024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FF750D8-6B29-4019-BBBC-7A9CFF071A80}" type="slidenum">
              <a:rPr lang="en-US" smtClean="0"/>
              <a:t>‹#›</a:t>
            </a:fld>
            <a:endParaRPr lang="en-US"/>
          </a:p>
        </p:txBody>
      </p:sp>
    </p:spTree>
    <p:extLst>
      <p:ext uri="{BB962C8B-B14F-4D97-AF65-F5344CB8AC3E}">
        <p14:creationId xmlns:p14="http://schemas.microsoft.com/office/powerpoint/2010/main" val="1176218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BC52020-D83D-4D8E-9BB6-3C06FC2993E2}" type="datetimeFigureOut">
              <a:rPr lang="en-US" smtClean="0"/>
              <a:t>4/19/2024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FF750D8-6B29-4019-BBBC-7A9CFF071A80}" type="slidenum">
              <a:rPr lang="en-US" smtClean="0"/>
              <a:t>‹#›</a:t>
            </a:fld>
            <a:endParaRPr lang="en-US"/>
          </a:p>
        </p:txBody>
      </p:sp>
    </p:spTree>
    <p:extLst>
      <p:ext uri="{BB962C8B-B14F-4D97-AF65-F5344CB8AC3E}">
        <p14:creationId xmlns:p14="http://schemas.microsoft.com/office/powerpoint/2010/main" val="398470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BC52020-D83D-4D8E-9BB6-3C06FC2993E2}" type="datetimeFigureOut">
              <a:rPr lang="en-US" smtClean="0"/>
              <a:t>4/19/2024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FF750D8-6B29-4019-BBBC-7A9CFF071A80}" type="slidenum">
              <a:rPr lang="en-US" smtClean="0"/>
              <a:t>‹#›</a:t>
            </a:fld>
            <a:endParaRPr lang="en-US"/>
          </a:p>
        </p:txBody>
      </p:sp>
    </p:spTree>
    <p:extLst>
      <p:ext uri="{BB962C8B-B14F-4D97-AF65-F5344CB8AC3E}">
        <p14:creationId xmlns:p14="http://schemas.microsoft.com/office/powerpoint/2010/main" val="364136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BC52020-D83D-4D8E-9BB6-3C06FC2993E2}" type="datetimeFigureOut">
              <a:rPr lang="en-US" smtClean="0"/>
              <a:t>4/19/2024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FF750D8-6B29-4019-BBBC-7A9CFF071A80}" type="slidenum">
              <a:rPr lang="en-US" smtClean="0"/>
              <a:t>‹#›</a:t>
            </a:fld>
            <a:endParaRPr lang="en-US"/>
          </a:p>
        </p:txBody>
      </p:sp>
    </p:spTree>
    <p:extLst>
      <p:ext uri="{BB962C8B-B14F-4D97-AF65-F5344CB8AC3E}">
        <p14:creationId xmlns:p14="http://schemas.microsoft.com/office/powerpoint/2010/main" val="195898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DBC52020-D83D-4D8E-9BB6-3C06FC2993E2}" type="datetimeFigureOut">
              <a:rPr lang="en-US" smtClean="0"/>
              <a:t>4/19/2024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FF750D8-6B29-4019-BBBC-7A9CFF071A80}" type="slidenum">
              <a:rPr lang="en-US" smtClean="0"/>
              <a:t>‹#›</a:t>
            </a:fld>
            <a:endParaRPr lang="en-US"/>
          </a:p>
        </p:txBody>
      </p:sp>
    </p:spTree>
    <p:extLst>
      <p:ext uri="{BB962C8B-B14F-4D97-AF65-F5344CB8AC3E}">
        <p14:creationId xmlns:p14="http://schemas.microsoft.com/office/powerpoint/2010/main" val="17437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DBC52020-D83D-4D8E-9BB6-3C06FC2993E2}" type="datetimeFigureOut">
              <a:rPr lang="en-US" smtClean="0"/>
              <a:t>4/19/2024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0FF750D8-6B29-4019-BBBC-7A9CFF071A80}" type="slidenum">
              <a:rPr lang="en-US" smtClean="0"/>
              <a:t>‹#›</a:t>
            </a:fld>
            <a:endParaRPr lang="en-US"/>
          </a:p>
        </p:txBody>
      </p:sp>
    </p:spTree>
    <p:extLst>
      <p:ext uri="{BB962C8B-B14F-4D97-AF65-F5344CB8AC3E}">
        <p14:creationId xmlns:p14="http://schemas.microsoft.com/office/powerpoint/2010/main" val="196349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DBC52020-D83D-4D8E-9BB6-3C06FC2993E2}" type="datetimeFigureOut">
              <a:rPr lang="en-US" smtClean="0"/>
              <a:t>4/19/2024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0FF750D8-6B29-4019-BBBC-7A9CFF071A80}" type="slidenum">
              <a:rPr lang="en-US" smtClean="0"/>
              <a:t>‹#›</a:t>
            </a:fld>
            <a:endParaRPr lang="en-US"/>
          </a:p>
        </p:txBody>
      </p:sp>
    </p:spTree>
    <p:extLst>
      <p:ext uri="{BB962C8B-B14F-4D97-AF65-F5344CB8AC3E}">
        <p14:creationId xmlns:p14="http://schemas.microsoft.com/office/powerpoint/2010/main" val="344410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BC52020-D83D-4D8E-9BB6-3C06FC2993E2}" type="datetimeFigureOut">
              <a:rPr lang="en-US" smtClean="0"/>
              <a:t>4/19/2024</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FF750D8-6B29-4019-BBBC-7A9CFF071A80}" type="slidenum">
              <a:rPr lang="en-US" smtClean="0"/>
              <a:t>‹#›</a:t>
            </a:fld>
            <a:endParaRPr lang="en-US"/>
          </a:p>
        </p:txBody>
      </p:sp>
    </p:spTree>
    <p:extLst>
      <p:ext uri="{BB962C8B-B14F-4D97-AF65-F5344CB8AC3E}">
        <p14:creationId xmlns:p14="http://schemas.microsoft.com/office/powerpoint/2010/main" val="3583199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BC52020-D83D-4D8E-9BB6-3C06FC2993E2}" type="datetimeFigureOut">
              <a:rPr lang="en-US" smtClean="0"/>
              <a:t>4/19/2024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FF750D8-6B29-4019-BBBC-7A9CFF071A80}" type="slidenum">
              <a:rPr lang="en-US" smtClean="0"/>
              <a:t>‹#›</a:t>
            </a:fld>
            <a:endParaRPr lang="en-US"/>
          </a:p>
        </p:txBody>
      </p:sp>
    </p:spTree>
    <p:extLst>
      <p:ext uri="{BB962C8B-B14F-4D97-AF65-F5344CB8AC3E}">
        <p14:creationId xmlns:p14="http://schemas.microsoft.com/office/powerpoint/2010/main" val="269766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BC52020-D83D-4D8E-9BB6-3C06FC2993E2}" type="datetimeFigureOut">
              <a:rPr lang="en-US" smtClean="0"/>
              <a:t>4/19/2024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FF750D8-6B29-4019-BBBC-7A9CFF071A80}" type="slidenum">
              <a:rPr lang="en-US" smtClean="0"/>
              <a:t>‹#›</a:t>
            </a:fld>
            <a:endParaRPr lang="en-US"/>
          </a:p>
        </p:txBody>
      </p:sp>
    </p:spTree>
    <p:extLst>
      <p:ext uri="{BB962C8B-B14F-4D97-AF65-F5344CB8AC3E}">
        <p14:creationId xmlns:p14="http://schemas.microsoft.com/office/powerpoint/2010/main" val="2515345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BC52020-D83D-4D8E-9BB6-3C06FC2993E2}" type="datetimeFigureOut">
              <a:rPr lang="en-US" smtClean="0"/>
              <a:t>4/19/2024</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FF750D8-6B29-4019-BBBC-7A9CFF071A80}" type="slidenum">
              <a:rPr lang="en-US" smtClean="0"/>
              <a:t>‹#›</a:t>
            </a:fld>
            <a:endParaRPr lang="en-US"/>
          </a:p>
        </p:txBody>
      </p:sp>
    </p:spTree>
    <p:extLst>
      <p:ext uri="{BB962C8B-B14F-4D97-AF65-F5344CB8AC3E}">
        <p14:creationId xmlns:p14="http://schemas.microsoft.com/office/powerpoint/2010/main" val="1822527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lstStyle/>
          <a:p>
            <a:pPr marL="0" indent="0" algn="l" rtl="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222"/>
            <a:ext cx="9144000" cy="699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110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0" y="0"/>
            <a:ext cx="9036496" cy="2308324"/>
          </a:xfrm>
          <a:prstGeom prst="rect">
            <a:avLst/>
          </a:prstGeom>
        </p:spPr>
        <p:txBody>
          <a:bodyPr wrap="square">
            <a:spAutoFit/>
          </a:bodyPr>
          <a:lstStyle/>
          <a:p>
            <a:pPr algn="l" rtl="0"/>
            <a:r>
              <a:rPr lang="en-US" sz="2400" b="1" dirty="0">
                <a:solidFill>
                  <a:srgbClr val="FF0000"/>
                </a:solidFill>
              </a:rPr>
              <a:t>Spinal curves</a:t>
            </a:r>
          </a:p>
          <a:p>
            <a:pPr algn="l" rtl="0"/>
            <a:r>
              <a:rPr lang="en-US" sz="2000" b="1" dirty="0">
                <a:solidFill>
                  <a:schemeClr val="tx1">
                    <a:lumMod val="95000"/>
                    <a:lumOff val="5000"/>
                  </a:schemeClr>
                </a:solidFill>
              </a:rPr>
              <a:t>When viewed from the side, an adult spine has a natural </a:t>
            </a:r>
            <a:r>
              <a:rPr lang="en-US" sz="2000" b="1" dirty="0">
                <a:solidFill>
                  <a:srgbClr val="FF0000"/>
                </a:solidFill>
              </a:rPr>
              <a:t>S-shaped</a:t>
            </a:r>
            <a:r>
              <a:rPr lang="en-US" sz="2000" b="1" dirty="0">
                <a:solidFill>
                  <a:schemeClr val="tx1">
                    <a:lumMod val="95000"/>
                    <a:lumOff val="5000"/>
                  </a:schemeClr>
                </a:solidFill>
              </a:rPr>
              <a:t> curve. </a:t>
            </a:r>
            <a:r>
              <a:rPr lang="en-US" sz="2000" b="1" dirty="0">
                <a:solidFill>
                  <a:schemeClr val="accent1">
                    <a:lumMod val="75000"/>
                  </a:schemeClr>
                </a:solidFill>
              </a:rPr>
              <a:t>The neck </a:t>
            </a:r>
            <a:r>
              <a:rPr lang="en-US" sz="2000" b="1" dirty="0">
                <a:solidFill>
                  <a:schemeClr val="tx1">
                    <a:lumMod val="95000"/>
                    <a:lumOff val="5000"/>
                  </a:schemeClr>
                </a:solidFill>
              </a:rPr>
              <a:t>(</a:t>
            </a:r>
            <a:r>
              <a:rPr lang="en-US" sz="2000" b="1" dirty="0" smtClean="0">
                <a:solidFill>
                  <a:srgbClr val="FF0000"/>
                </a:solidFill>
              </a:rPr>
              <a:t>cervical lordosis , posterior concavity</a:t>
            </a:r>
            <a:r>
              <a:rPr lang="en-US" sz="2000" b="1" dirty="0" smtClean="0">
                <a:solidFill>
                  <a:schemeClr val="tx1">
                    <a:lumMod val="95000"/>
                    <a:lumOff val="5000"/>
                  </a:schemeClr>
                </a:solidFill>
              </a:rPr>
              <a:t>) ,thoracic kyphosis (</a:t>
            </a:r>
            <a:r>
              <a:rPr lang="en-US" sz="2000" b="1" dirty="0" smtClean="0">
                <a:solidFill>
                  <a:srgbClr val="FF0000"/>
                </a:solidFill>
              </a:rPr>
              <a:t>anterior concavity</a:t>
            </a:r>
            <a:r>
              <a:rPr lang="en-US" sz="2000" b="1" dirty="0" smtClean="0">
                <a:solidFill>
                  <a:schemeClr val="tx1">
                    <a:lumMod val="95000"/>
                    <a:lumOff val="5000"/>
                  </a:schemeClr>
                </a:solidFill>
              </a:rPr>
              <a:t>) </a:t>
            </a:r>
            <a:r>
              <a:rPr lang="en-US" sz="2000" b="1" dirty="0">
                <a:solidFill>
                  <a:schemeClr val="tx1">
                    <a:lumMod val="95000"/>
                    <a:lumOff val="5000"/>
                  </a:schemeClr>
                </a:solidFill>
              </a:rPr>
              <a:t>and low back (lumbar) regions have a </a:t>
            </a:r>
            <a:r>
              <a:rPr lang="en-US" sz="2000" b="1" dirty="0">
                <a:solidFill>
                  <a:srgbClr val="FF0000"/>
                </a:solidFill>
              </a:rPr>
              <a:t>slight concave</a:t>
            </a:r>
            <a:r>
              <a:rPr lang="en-US" sz="2000" b="1" dirty="0">
                <a:solidFill>
                  <a:schemeClr val="tx1">
                    <a:lumMod val="95000"/>
                    <a:lumOff val="5000"/>
                  </a:schemeClr>
                </a:solidFill>
              </a:rPr>
              <a:t> </a:t>
            </a:r>
            <a:r>
              <a:rPr lang="en-US" sz="2000" b="1" dirty="0" smtClean="0">
                <a:solidFill>
                  <a:schemeClr val="tx1">
                    <a:lumMod val="95000"/>
                    <a:lumOff val="5000"/>
                  </a:schemeClr>
                </a:solidFill>
              </a:rPr>
              <a:t>curve(</a:t>
            </a:r>
            <a:r>
              <a:rPr lang="en-US" sz="2000" b="1" dirty="0" smtClean="0">
                <a:solidFill>
                  <a:srgbClr val="FF0000"/>
                </a:solidFill>
              </a:rPr>
              <a:t>lordosis</a:t>
            </a:r>
            <a:r>
              <a:rPr lang="en-US" sz="2000" b="1" dirty="0" smtClean="0">
                <a:solidFill>
                  <a:schemeClr val="tx1">
                    <a:lumMod val="95000"/>
                    <a:lumOff val="5000"/>
                  </a:schemeClr>
                </a:solidFill>
              </a:rPr>
              <a:t>), and</a:t>
            </a:r>
            <a:r>
              <a:rPr lang="en-US" sz="2000" b="1" dirty="0" smtClean="0">
                <a:solidFill>
                  <a:srgbClr val="7030A0"/>
                </a:solidFill>
              </a:rPr>
              <a:t> </a:t>
            </a:r>
            <a:r>
              <a:rPr lang="en-US" sz="2000" b="1" dirty="0">
                <a:solidFill>
                  <a:srgbClr val="7030A0"/>
                </a:solidFill>
              </a:rPr>
              <a:t>sacral </a:t>
            </a:r>
            <a:r>
              <a:rPr lang="en-US" sz="2000" b="1" dirty="0">
                <a:solidFill>
                  <a:schemeClr val="tx1">
                    <a:lumMod val="95000"/>
                    <a:lumOff val="5000"/>
                  </a:schemeClr>
                </a:solidFill>
              </a:rPr>
              <a:t>regions have a gentle </a:t>
            </a:r>
            <a:r>
              <a:rPr lang="en-US" sz="2000" b="1" dirty="0">
                <a:solidFill>
                  <a:srgbClr val="7030A0"/>
                </a:solidFill>
              </a:rPr>
              <a:t>convex curve </a:t>
            </a:r>
            <a:r>
              <a:rPr lang="en-US" sz="2000" b="1" dirty="0" smtClean="0">
                <a:solidFill>
                  <a:schemeClr val="tx1">
                    <a:lumMod val="95000"/>
                    <a:lumOff val="5000"/>
                  </a:schemeClr>
                </a:solidFill>
              </a:rPr>
              <a:t>(</a:t>
            </a:r>
            <a:r>
              <a:rPr lang="en-US" sz="2000" b="1" dirty="0" smtClean="0">
                <a:solidFill>
                  <a:srgbClr val="FF0000"/>
                </a:solidFill>
              </a:rPr>
              <a:t>kyphosis</a:t>
            </a:r>
            <a:r>
              <a:rPr lang="en-US" sz="2000" b="1" dirty="0" smtClean="0">
                <a:solidFill>
                  <a:schemeClr val="tx1">
                    <a:lumMod val="95000"/>
                    <a:lumOff val="5000"/>
                  </a:schemeClr>
                </a:solidFill>
              </a:rPr>
              <a:t>). </a:t>
            </a:r>
            <a:r>
              <a:rPr lang="en-US" sz="2000" b="1" dirty="0">
                <a:solidFill>
                  <a:schemeClr val="tx1">
                    <a:lumMod val="95000"/>
                    <a:lumOff val="5000"/>
                  </a:schemeClr>
                </a:solidFill>
              </a:rPr>
              <a:t>The curves work like a coiled spring to absorb shock, maintain balance, and allow range of motion throughout the spinal </a:t>
            </a:r>
            <a:r>
              <a:rPr lang="en-US" sz="2000" b="1" dirty="0" smtClean="0">
                <a:solidFill>
                  <a:schemeClr val="tx1">
                    <a:lumMod val="95000"/>
                    <a:lumOff val="5000"/>
                  </a:schemeClr>
                </a:solidFill>
              </a:rPr>
              <a:t>column, so kyphosis are primary curvatures while lordosis are secondary curvatures</a:t>
            </a:r>
            <a:endParaRPr lang="en-US" sz="2000" b="1" dirty="0">
              <a:solidFill>
                <a:schemeClr val="tx1">
                  <a:lumMod val="95000"/>
                  <a:lumOff val="5000"/>
                </a:schemeClr>
              </a:solidFill>
            </a:endParaRPr>
          </a:p>
        </p:txBody>
      </p:sp>
      <p:sp>
        <p:nvSpPr>
          <p:cNvPr id="7" name="مستطيل 6"/>
          <p:cNvSpPr/>
          <p:nvPr/>
        </p:nvSpPr>
        <p:spPr>
          <a:xfrm>
            <a:off x="0" y="2256919"/>
            <a:ext cx="9036496" cy="4278094"/>
          </a:xfrm>
          <a:prstGeom prst="rect">
            <a:avLst/>
          </a:prstGeom>
        </p:spPr>
        <p:txBody>
          <a:bodyPr wrap="square">
            <a:spAutoFit/>
          </a:bodyPr>
          <a:lstStyle/>
          <a:p>
            <a:pPr algn="l" rtl="0"/>
            <a:r>
              <a:rPr lang="en-US" sz="2000" b="1" dirty="0"/>
              <a:t>Each vertebra </a:t>
            </a:r>
            <a:r>
              <a:rPr lang="en-US" sz="2000" b="1" dirty="0" smtClean="0"/>
              <a:t>in the</a:t>
            </a:r>
          </a:p>
          <a:p>
            <a:pPr algn="l" rtl="0"/>
            <a:r>
              <a:rPr lang="en-US" sz="2000" b="1" dirty="0" smtClean="0"/>
              <a:t>spine is separated and</a:t>
            </a:r>
          </a:p>
          <a:p>
            <a:pPr algn="l" rtl="0"/>
            <a:r>
              <a:rPr lang="en-US" sz="2000" b="1" dirty="0" smtClean="0"/>
              <a:t>Cushioned by an</a:t>
            </a:r>
          </a:p>
          <a:p>
            <a:pPr algn="l" rtl="0"/>
            <a:r>
              <a:rPr lang="en-US" sz="2400" b="1" dirty="0" err="1" smtClean="0">
                <a:solidFill>
                  <a:srgbClr val="FF0000"/>
                </a:solidFill>
              </a:rPr>
              <a:t>intervertebraldisc</a:t>
            </a:r>
            <a:r>
              <a:rPr lang="en-US" sz="2400" b="1" dirty="0" smtClean="0"/>
              <a:t>, </a:t>
            </a:r>
          </a:p>
          <a:p>
            <a:pPr algn="l" rtl="0"/>
            <a:r>
              <a:rPr lang="en-US" sz="2000" b="1" dirty="0" smtClean="0"/>
              <a:t>Which keeps the bones</a:t>
            </a:r>
          </a:p>
          <a:p>
            <a:pPr algn="l" rtl="0"/>
            <a:r>
              <a:rPr lang="en-US" sz="2000" b="1" dirty="0" smtClean="0"/>
              <a:t>from  rubbing together</a:t>
            </a:r>
          </a:p>
          <a:p>
            <a:pPr algn="l" rtl="0"/>
            <a:r>
              <a:rPr lang="en-US" sz="2000" b="1" dirty="0" smtClean="0"/>
              <a:t>Discs  are designed like</a:t>
            </a:r>
          </a:p>
          <a:p>
            <a:pPr algn="l" rtl="0"/>
            <a:r>
              <a:rPr lang="en-US" sz="2000" b="1" dirty="0" smtClean="0"/>
              <a:t>a radial car tire. The </a:t>
            </a:r>
          </a:p>
          <a:p>
            <a:pPr algn="l" rtl="0"/>
            <a:r>
              <a:rPr lang="en-US" sz="2000" b="1" dirty="0" smtClean="0"/>
              <a:t>ring, called the </a:t>
            </a:r>
            <a:r>
              <a:rPr lang="en-US" sz="2400" b="1" dirty="0" smtClean="0">
                <a:solidFill>
                  <a:srgbClr val="FF0000"/>
                </a:solidFill>
              </a:rPr>
              <a:t>annulus</a:t>
            </a:r>
          </a:p>
          <a:p>
            <a:pPr algn="l" rtl="0"/>
            <a:r>
              <a:rPr lang="en-US" sz="2000" b="1" dirty="0" smtClean="0"/>
              <a:t>has </a:t>
            </a:r>
            <a:r>
              <a:rPr lang="en-US" sz="2000" b="1" dirty="0"/>
              <a:t>crisscrossing </a:t>
            </a:r>
            <a:r>
              <a:rPr lang="en-US" sz="2000" b="1" dirty="0" smtClean="0"/>
              <a:t>fibrous</a:t>
            </a:r>
          </a:p>
          <a:p>
            <a:pPr algn="l" rtl="0"/>
            <a:r>
              <a:rPr lang="en-US" sz="2000" b="1" dirty="0" smtClean="0"/>
              <a:t> </a:t>
            </a:r>
            <a:r>
              <a:rPr lang="en-US" sz="2000" b="1" dirty="0"/>
              <a:t>bands, much like a tire </a:t>
            </a:r>
            <a:endParaRPr lang="en-US" sz="2000" b="1" dirty="0" smtClean="0"/>
          </a:p>
          <a:p>
            <a:pPr algn="l" rtl="0"/>
            <a:r>
              <a:rPr lang="en-US" sz="2000" b="1" dirty="0" smtClean="0"/>
              <a:t>tread</a:t>
            </a:r>
            <a:r>
              <a:rPr lang="en-US" sz="2000" b="1" dirty="0"/>
              <a:t>. These bands </a:t>
            </a:r>
            <a:r>
              <a:rPr lang="en-US" sz="2000" b="1" dirty="0" smtClean="0"/>
              <a:t>attach between the body of each vertebra. Inside the disc is </a:t>
            </a:r>
          </a:p>
          <a:p>
            <a:pPr algn="l" rtl="0"/>
            <a:r>
              <a:rPr lang="en-US" sz="2000" b="1" dirty="0" smtClean="0"/>
              <a:t>is </a:t>
            </a:r>
            <a:r>
              <a:rPr lang="en-US" sz="2000" b="1" dirty="0"/>
              <a:t>a gel-filled center called the </a:t>
            </a:r>
            <a:r>
              <a:rPr lang="en-US" sz="2400" b="1" dirty="0">
                <a:solidFill>
                  <a:srgbClr val="FF0000"/>
                </a:solidFill>
              </a:rPr>
              <a:t>nucleus</a:t>
            </a:r>
            <a:r>
              <a:rPr lang="en-US" sz="2000" b="1" dirty="0"/>
              <a:t>, much like a tire </a:t>
            </a:r>
            <a:r>
              <a:rPr lang="en-US" sz="2000" b="1" dirty="0" smtClean="0"/>
              <a:t>tube</a:t>
            </a:r>
            <a:r>
              <a:rPr lang="en-US" dirty="0" smtClean="0"/>
              <a:t>.</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4" r="106"/>
          <a:stretch/>
        </p:blipFill>
        <p:spPr bwMode="auto">
          <a:xfrm>
            <a:off x="5971234" y="2587675"/>
            <a:ext cx="316992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580" y="2564904"/>
            <a:ext cx="323850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676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036496" cy="6858000"/>
          </a:xfrm>
        </p:spPr>
        <p:txBody>
          <a:bodyPr>
            <a:normAutofit/>
          </a:bodyPr>
          <a:lstStyle/>
          <a:p>
            <a:pPr marL="0" indent="0" algn="l" rtl="0">
              <a:buNone/>
            </a:pPr>
            <a:r>
              <a:rPr lang="en-US" sz="2000" b="1" dirty="0" smtClean="0">
                <a:solidFill>
                  <a:srgbClr val="FF0000"/>
                </a:solidFill>
              </a:rPr>
              <a:t>Intervertebral </a:t>
            </a:r>
            <a:r>
              <a:rPr lang="en-US" sz="2000" b="1" dirty="0">
                <a:solidFill>
                  <a:srgbClr val="FF0000"/>
                </a:solidFill>
              </a:rPr>
              <a:t>discs </a:t>
            </a:r>
            <a:r>
              <a:rPr lang="en-US" sz="2000" b="1" dirty="0"/>
              <a:t>are present from vertebra</a:t>
            </a:r>
            <a:r>
              <a:rPr lang="en-US" sz="2000" b="1" dirty="0">
                <a:solidFill>
                  <a:srgbClr val="FF0000"/>
                </a:solidFill>
              </a:rPr>
              <a:t> C2 </a:t>
            </a:r>
            <a:r>
              <a:rPr lang="en-US" sz="2000" b="1" dirty="0"/>
              <a:t>to the </a:t>
            </a:r>
            <a:r>
              <a:rPr lang="en-US" sz="2000" b="1" dirty="0">
                <a:solidFill>
                  <a:srgbClr val="FF0000"/>
                </a:solidFill>
              </a:rPr>
              <a:t>sacrum</a:t>
            </a:r>
            <a:r>
              <a:rPr lang="en-US" sz="2000" b="1" dirty="0"/>
              <a:t> and are the main structures that bind together the vertebral bodies . Because vertebra </a:t>
            </a:r>
            <a:r>
              <a:rPr lang="en-US" sz="2000" b="1" dirty="0">
                <a:solidFill>
                  <a:srgbClr val="FF0000"/>
                </a:solidFill>
              </a:rPr>
              <a:t>C1</a:t>
            </a:r>
            <a:r>
              <a:rPr lang="en-US" sz="2000" b="1" dirty="0"/>
              <a:t> has </a:t>
            </a:r>
            <a:r>
              <a:rPr lang="en-US" sz="2000" b="1" dirty="0">
                <a:solidFill>
                  <a:srgbClr val="FF0000"/>
                </a:solidFill>
              </a:rPr>
              <a:t>no</a:t>
            </a:r>
            <a:r>
              <a:rPr lang="en-US" sz="2000" b="1" dirty="0"/>
              <a:t> </a:t>
            </a:r>
            <a:r>
              <a:rPr lang="en-US" sz="2000" b="1" dirty="0">
                <a:solidFill>
                  <a:srgbClr val="FF0000"/>
                </a:solidFill>
              </a:rPr>
              <a:t>body</a:t>
            </a:r>
            <a:r>
              <a:rPr lang="en-US" sz="2000" b="1" dirty="0"/>
              <a:t>, intervertebral discs do not occur between </a:t>
            </a:r>
            <a:r>
              <a:rPr lang="en-US" sz="2000" b="1" dirty="0">
                <a:solidFill>
                  <a:srgbClr val="FF0000"/>
                </a:solidFill>
              </a:rPr>
              <a:t>C1 and the base of the skull</a:t>
            </a:r>
            <a:r>
              <a:rPr lang="en-US" sz="2000" b="1" dirty="0"/>
              <a:t> and between </a:t>
            </a:r>
            <a:r>
              <a:rPr lang="en-US" sz="2000" b="1" dirty="0">
                <a:solidFill>
                  <a:srgbClr val="FF0000"/>
                </a:solidFill>
              </a:rPr>
              <a:t>vertebrae C1 and 2</a:t>
            </a:r>
            <a:r>
              <a:rPr lang="en-US" sz="2000" b="1" dirty="0"/>
              <a:t>. The adult sacrum and coccyx also </a:t>
            </a:r>
            <a:r>
              <a:rPr lang="en-US" sz="2000" b="1" dirty="0" smtClean="0"/>
              <a:t>lack of  </a:t>
            </a:r>
            <a:r>
              <a:rPr lang="en-US" sz="2000" b="1" dirty="0"/>
              <a:t>intervertebral </a:t>
            </a:r>
            <a:r>
              <a:rPr lang="en-US" sz="2000" b="1" dirty="0" smtClean="0"/>
              <a:t>discs</a:t>
            </a:r>
          </a:p>
          <a:p>
            <a:pPr marL="0" indent="0" algn="l" rtl="0">
              <a:buNone/>
            </a:pPr>
            <a:r>
              <a:rPr lang="en-US" sz="2400" b="1" dirty="0">
                <a:solidFill>
                  <a:srgbClr val="FF0000"/>
                </a:solidFill>
              </a:rPr>
              <a:t>Typical </a:t>
            </a:r>
            <a:r>
              <a:rPr lang="en-US" sz="2400" b="1" dirty="0" smtClean="0">
                <a:solidFill>
                  <a:srgbClr val="FF0000"/>
                </a:solidFill>
              </a:rPr>
              <a:t>vertebra</a:t>
            </a:r>
            <a:r>
              <a:rPr lang="en-US" sz="2000" b="1" dirty="0" smtClean="0"/>
              <a:t>:-No </a:t>
            </a:r>
            <a:r>
              <a:rPr lang="en-US" sz="2000" b="1" dirty="0"/>
              <a:t>two vertebrae are identical. They vary in size and characteristics, especially from one region to the next. However, they all have the following basic structure::-</a:t>
            </a:r>
            <a:endParaRPr lang="en-US" sz="2400" b="1" dirty="0"/>
          </a:p>
          <a:p>
            <a:pPr marL="0" indent="0" algn="l" rtl="0">
              <a:buNone/>
            </a:pPr>
            <a:endParaRPr lang="en-US" sz="2000" b="1" dirty="0" smtClean="0"/>
          </a:p>
          <a:p>
            <a:pPr marL="0" indent="0" algn="l" rtl="0">
              <a:buNone/>
            </a:pPr>
            <a:endParaRPr lang="en-US" sz="20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20888"/>
            <a:ext cx="8964488" cy="4269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299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88640"/>
            <a:ext cx="9144000" cy="6408712"/>
          </a:xfrm>
        </p:spPr>
        <p:txBody>
          <a:bodyPr>
            <a:normAutofit fontScale="92500" lnSpcReduction="10000"/>
          </a:bodyPr>
          <a:lstStyle/>
          <a:p>
            <a:pPr marL="0" indent="0" algn="l" rtl="0">
              <a:buNone/>
            </a:pPr>
            <a:r>
              <a:rPr lang="en-US" sz="2600" b="1" dirty="0" smtClean="0">
                <a:solidFill>
                  <a:srgbClr val="FF0000"/>
                </a:solidFill>
              </a:rPr>
              <a:t>vertebral </a:t>
            </a:r>
            <a:r>
              <a:rPr lang="en-US" sz="2600" b="1" dirty="0">
                <a:solidFill>
                  <a:srgbClr val="FF0000"/>
                </a:solidFill>
              </a:rPr>
              <a:t>body </a:t>
            </a:r>
            <a:r>
              <a:rPr lang="en-US" sz="2000" b="1" dirty="0"/>
              <a:t>- the large cylindrical part located anteriorly that gives strength to the spine. They are involved in weight bearing. Their size increases as one descends down the vertebral column. Adjacent vertebral bodies are separated by intervertebral discs.</a:t>
            </a:r>
          </a:p>
          <a:p>
            <a:pPr marL="0" indent="0" algn="l" rtl="0">
              <a:buNone/>
            </a:pPr>
            <a:r>
              <a:rPr lang="en-US" sz="2600" b="1" dirty="0">
                <a:solidFill>
                  <a:srgbClr val="FF0000"/>
                </a:solidFill>
              </a:rPr>
              <a:t>Vertebral arch </a:t>
            </a:r>
            <a:r>
              <a:rPr lang="en-US" sz="2000" b="1" dirty="0"/>
              <a:t>- the structure located posterior </a:t>
            </a:r>
            <a:endParaRPr lang="en-US" sz="2000" b="1" dirty="0" smtClean="0"/>
          </a:p>
          <a:p>
            <a:pPr marL="0" indent="0" algn="l" rtl="0">
              <a:buNone/>
            </a:pPr>
            <a:r>
              <a:rPr lang="en-US" sz="2000" b="1" dirty="0" smtClean="0"/>
              <a:t>to </a:t>
            </a:r>
            <a:r>
              <a:rPr lang="en-US" sz="2000" b="1" dirty="0"/>
              <a:t>the body. It consists of </a:t>
            </a:r>
            <a:r>
              <a:rPr lang="en-US" sz="2200" b="1" dirty="0">
                <a:solidFill>
                  <a:srgbClr val="FF0000"/>
                </a:solidFill>
              </a:rPr>
              <a:t>two pedicles </a:t>
            </a:r>
            <a:r>
              <a:rPr lang="en-US" sz="2000" b="1" dirty="0" smtClean="0"/>
              <a:t>and</a:t>
            </a:r>
          </a:p>
          <a:p>
            <a:pPr marL="0" indent="0" algn="l" rtl="0">
              <a:buNone/>
            </a:pPr>
            <a:r>
              <a:rPr lang="en-US" sz="2000" b="1" dirty="0" smtClean="0"/>
              <a:t> </a:t>
            </a:r>
            <a:r>
              <a:rPr lang="en-US" sz="2200" b="1" dirty="0">
                <a:solidFill>
                  <a:srgbClr val="FF0000"/>
                </a:solidFill>
              </a:rPr>
              <a:t>two laminae</a:t>
            </a:r>
            <a:r>
              <a:rPr lang="en-US" sz="2200" b="1" dirty="0"/>
              <a:t>. </a:t>
            </a:r>
            <a:r>
              <a:rPr lang="en-US" sz="2000" b="1" dirty="0"/>
              <a:t>The pedicles contain </a:t>
            </a:r>
            <a:r>
              <a:rPr lang="en-US" sz="2000" b="1" dirty="0" smtClean="0"/>
              <a:t>vertebral</a:t>
            </a:r>
          </a:p>
          <a:p>
            <a:pPr marL="0" indent="0" algn="l" rtl="0">
              <a:buNone/>
            </a:pPr>
            <a:r>
              <a:rPr lang="en-US" sz="2000" b="1" dirty="0" smtClean="0"/>
              <a:t> </a:t>
            </a:r>
            <a:r>
              <a:rPr lang="en-US" sz="2000" b="1" dirty="0"/>
              <a:t>notches (superior, inferior) which </a:t>
            </a:r>
            <a:r>
              <a:rPr lang="en-US" sz="2000" b="1" dirty="0" smtClean="0"/>
              <a:t>form</a:t>
            </a:r>
          </a:p>
          <a:p>
            <a:pPr marL="0" indent="0" algn="l" rtl="0">
              <a:buNone/>
            </a:pPr>
            <a:r>
              <a:rPr lang="en-US" sz="2000" b="1" dirty="0" smtClean="0"/>
              <a:t> </a:t>
            </a:r>
            <a:r>
              <a:rPr lang="en-US" sz="2000" b="1" dirty="0"/>
              <a:t>intervertebral foramina. These facilitate </a:t>
            </a:r>
            <a:endParaRPr lang="en-US" sz="2000" b="1" dirty="0" smtClean="0"/>
          </a:p>
          <a:p>
            <a:pPr marL="0" indent="0" algn="l" rtl="0">
              <a:buNone/>
            </a:pPr>
            <a:r>
              <a:rPr lang="en-US" sz="2000" b="1" dirty="0" smtClean="0"/>
              <a:t>the </a:t>
            </a:r>
            <a:r>
              <a:rPr lang="en-US" sz="2000" b="1" dirty="0"/>
              <a:t>passage of spinal nerves from the spinal cord</a:t>
            </a:r>
            <a:r>
              <a:rPr lang="en-US" sz="2000" b="1" dirty="0" smtClean="0"/>
              <a:t>.</a:t>
            </a:r>
          </a:p>
          <a:p>
            <a:pPr marL="0" indent="0" algn="l" rtl="0">
              <a:buNone/>
            </a:pPr>
            <a:r>
              <a:rPr lang="en-US" sz="2000" b="1" dirty="0" smtClean="0"/>
              <a:t> </a:t>
            </a:r>
            <a:r>
              <a:rPr lang="en-US" sz="2000" b="1" dirty="0"/>
              <a:t>The</a:t>
            </a:r>
            <a:r>
              <a:rPr lang="en-US" sz="2000" b="1" dirty="0">
                <a:solidFill>
                  <a:srgbClr val="FF0000"/>
                </a:solidFill>
              </a:rPr>
              <a:t> </a:t>
            </a:r>
            <a:r>
              <a:rPr lang="en-US" sz="2200" b="1" dirty="0">
                <a:solidFill>
                  <a:srgbClr val="FF0000"/>
                </a:solidFill>
              </a:rPr>
              <a:t>pedicles</a:t>
            </a:r>
            <a:r>
              <a:rPr lang="en-US" sz="2200" b="1" dirty="0"/>
              <a:t>, </a:t>
            </a:r>
            <a:r>
              <a:rPr lang="en-US" sz="2000" b="1" dirty="0"/>
              <a:t>l</a:t>
            </a:r>
            <a:r>
              <a:rPr lang="en-US" sz="2000" b="1" dirty="0">
                <a:solidFill>
                  <a:srgbClr val="0070C0"/>
                </a:solidFill>
              </a:rPr>
              <a:t>aminae</a:t>
            </a:r>
            <a:r>
              <a:rPr lang="en-US" sz="2000" b="1" dirty="0"/>
              <a:t>, and</a:t>
            </a:r>
            <a:r>
              <a:rPr lang="en-US" sz="2000" b="1" dirty="0">
                <a:solidFill>
                  <a:srgbClr val="FF0000"/>
                </a:solidFill>
              </a:rPr>
              <a:t> </a:t>
            </a:r>
            <a:r>
              <a:rPr lang="en-US" sz="2200" b="1" dirty="0">
                <a:solidFill>
                  <a:srgbClr val="FF0000"/>
                </a:solidFill>
              </a:rPr>
              <a:t>body </a:t>
            </a:r>
            <a:r>
              <a:rPr lang="en-US" sz="2000" b="1" dirty="0"/>
              <a:t>of each </a:t>
            </a:r>
            <a:r>
              <a:rPr lang="en-US" sz="2000" b="1" dirty="0" smtClean="0"/>
              <a:t>vertebra</a:t>
            </a:r>
            <a:endParaRPr lang="en-US" sz="2000" b="1" dirty="0"/>
          </a:p>
          <a:p>
            <a:pPr marL="0" indent="0" algn="l" rtl="0">
              <a:buNone/>
            </a:pPr>
            <a:r>
              <a:rPr lang="en-US" sz="2000" b="1" dirty="0" smtClean="0"/>
              <a:t> </a:t>
            </a:r>
            <a:r>
              <a:rPr lang="en-US" sz="2000" b="1" dirty="0"/>
              <a:t>form a cavity (</a:t>
            </a:r>
            <a:r>
              <a:rPr lang="en-US" sz="2200" b="1" dirty="0">
                <a:solidFill>
                  <a:srgbClr val="FF0000"/>
                </a:solidFill>
              </a:rPr>
              <a:t>vertebral foramen</a:t>
            </a:r>
            <a:r>
              <a:rPr lang="en-US" sz="2200" b="1" dirty="0" smtClean="0"/>
              <a:t>).</a:t>
            </a:r>
            <a:endParaRPr lang="en-US" sz="2000" b="1" dirty="0" smtClean="0"/>
          </a:p>
          <a:p>
            <a:pPr marL="0" indent="0" algn="l" rtl="0">
              <a:buNone/>
            </a:pPr>
            <a:r>
              <a:rPr lang="en-US" sz="2000" b="1" dirty="0" smtClean="0"/>
              <a:t>The </a:t>
            </a:r>
            <a:r>
              <a:rPr lang="en-US" sz="2000" b="1" dirty="0"/>
              <a:t>vertebral </a:t>
            </a:r>
            <a:r>
              <a:rPr lang="en-US" sz="2000" b="1" dirty="0" smtClean="0"/>
              <a:t>canal</a:t>
            </a:r>
          </a:p>
          <a:p>
            <a:pPr marL="0" indent="0" algn="l" rtl="0">
              <a:buNone/>
            </a:pPr>
            <a:r>
              <a:rPr lang="en-US" sz="2000" b="1" dirty="0" smtClean="0"/>
              <a:t> </a:t>
            </a:r>
            <a:r>
              <a:rPr lang="en-US" sz="2000" b="1" dirty="0"/>
              <a:t>is the space throughout the spinal column that </a:t>
            </a:r>
            <a:r>
              <a:rPr lang="en-US" sz="2000" b="1" dirty="0" smtClean="0"/>
              <a:t>is</a:t>
            </a:r>
          </a:p>
          <a:p>
            <a:pPr marL="0" indent="0" algn="l" rtl="0">
              <a:buNone/>
            </a:pPr>
            <a:r>
              <a:rPr lang="en-US" sz="2000" b="1" dirty="0" smtClean="0"/>
              <a:t> </a:t>
            </a:r>
            <a:r>
              <a:rPr lang="en-US" sz="2000" b="1" dirty="0"/>
              <a:t>enclosed by the vertebral foramina</a:t>
            </a:r>
            <a:r>
              <a:rPr lang="en-US" dirty="0"/>
              <a:t>. </a:t>
            </a:r>
            <a:endParaRPr lang="en-US" dirty="0" smtClean="0"/>
          </a:p>
          <a:p>
            <a:pPr marL="0" indent="0" algn="l" rtl="0">
              <a:buNone/>
            </a:pPr>
            <a:r>
              <a:rPr lang="en-US" sz="2600" b="1" dirty="0" smtClean="0">
                <a:solidFill>
                  <a:srgbClr val="FF0000"/>
                </a:solidFill>
              </a:rPr>
              <a:t>Vertebral </a:t>
            </a:r>
            <a:r>
              <a:rPr lang="en-US" sz="2600" b="1" dirty="0">
                <a:solidFill>
                  <a:srgbClr val="FF0000"/>
                </a:solidFill>
              </a:rPr>
              <a:t>processes </a:t>
            </a:r>
            <a:r>
              <a:rPr lang="en-US" sz="2000" b="1" dirty="0"/>
              <a:t>- there are seven in total </a:t>
            </a:r>
            <a:endParaRPr lang="en-US" sz="2000" b="1" dirty="0" smtClean="0"/>
          </a:p>
          <a:p>
            <a:pPr marL="0" indent="0" algn="l" rtl="0">
              <a:buNone/>
            </a:pPr>
            <a:r>
              <a:rPr lang="en-US" sz="2000" b="1" dirty="0" smtClean="0"/>
              <a:t>all </a:t>
            </a:r>
            <a:r>
              <a:rPr lang="en-US" sz="2000" b="1" dirty="0"/>
              <a:t>projecting from the vertebral arch: one </a:t>
            </a:r>
            <a:r>
              <a:rPr lang="en-US" sz="2200" b="1" dirty="0">
                <a:solidFill>
                  <a:srgbClr val="FF0000"/>
                </a:solidFill>
              </a:rPr>
              <a:t>spinous process </a:t>
            </a:r>
            <a:r>
              <a:rPr lang="en-US" sz="2000" b="1" dirty="0"/>
              <a:t>(</a:t>
            </a:r>
            <a:r>
              <a:rPr lang="en-US" sz="2000" b="1" dirty="0" smtClean="0">
                <a:solidFill>
                  <a:srgbClr val="7030A0"/>
                </a:solidFill>
              </a:rPr>
              <a:t>postero inferior</a:t>
            </a:r>
            <a:r>
              <a:rPr lang="en-US" sz="2000" b="1" dirty="0"/>
              <a:t>), two </a:t>
            </a:r>
            <a:r>
              <a:rPr lang="en-US" sz="2200" b="1" dirty="0">
                <a:solidFill>
                  <a:srgbClr val="FF0000"/>
                </a:solidFill>
              </a:rPr>
              <a:t>transverse processes </a:t>
            </a:r>
            <a:r>
              <a:rPr lang="en-US" sz="2000" b="1" dirty="0"/>
              <a:t>(</a:t>
            </a:r>
            <a:r>
              <a:rPr lang="en-US" sz="2000" b="1" dirty="0">
                <a:solidFill>
                  <a:srgbClr val="00B0F0"/>
                </a:solidFill>
              </a:rPr>
              <a:t>posterolateral</a:t>
            </a:r>
            <a:r>
              <a:rPr lang="en-US" sz="2000" b="1" dirty="0"/>
              <a:t>), and </a:t>
            </a:r>
            <a:r>
              <a:rPr lang="en-US" sz="2200" b="1" dirty="0">
                <a:solidFill>
                  <a:srgbClr val="FF0000"/>
                </a:solidFill>
              </a:rPr>
              <a:t>four articular processes. </a:t>
            </a:r>
            <a:r>
              <a:rPr lang="en-US" sz="2000" b="1" dirty="0"/>
              <a:t>The latter contain </a:t>
            </a:r>
            <a:r>
              <a:rPr lang="en-US" sz="2200" b="1" dirty="0">
                <a:solidFill>
                  <a:srgbClr val="FF0000"/>
                </a:solidFill>
              </a:rPr>
              <a:t>articular facets</a:t>
            </a:r>
            <a:r>
              <a:rPr lang="en-US" sz="2200" b="1" dirty="0"/>
              <a:t>. </a:t>
            </a:r>
            <a:r>
              <a:rPr lang="en-US" sz="2000" b="1" dirty="0"/>
              <a:t>The vertebral processes serve as attachment points for ligaments and back muscles. They also take part in joint formation</a:t>
            </a:r>
          </a:p>
          <a:p>
            <a:pPr marL="0" indent="0" algn="l" rtl="0">
              <a:buNone/>
            </a:pP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64" b="4806"/>
          <a:stretch/>
        </p:blipFill>
        <p:spPr bwMode="auto">
          <a:xfrm>
            <a:off x="5384264" y="1165880"/>
            <a:ext cx="3794760" cy="396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760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1440" y="-2624"/>
            <a:ext cx="9144000" cy="6858000"/>
          </a:xfrm>
        </p:spPr>
        <p:txBody>
          <a:bodyPr>
            <a:normAutofit fontScale="92500" lnSpcReduction="10000"/>
          </a:bodyPr>
          <a:lstStyle/>
          <a:p>
            <a:pPr marL="0" indent="0" algn="l" rtl="0">
              <a:buNone/>
            </a:pPr>
            <a:r>
              <a:rPr lang="en-US" dirty="0" smtClean="0"/>
              <a:t> </a:t>
            </a:r>
            <a:r>
              <a:rPr lang="en-US" sz="2400" b="1" dirty="0" smtClean="0">
                <a:solidFill>
                  <a:srgbClr val="FF0000"/>
                </a:solidFill>
              </a:rPr>
              <a:t>Atypical vertebrae</a:t>
            </a:r>
            <a:r>
              <a:rPr lang="en-US" sz="2000" b="1" dirty="0" smtClean="0"/>
              <a:t>:-The</a:t>
            </a:r>
            <a:r>
              <a:rPr lang="en-US" sz="2000" b="1" dirty="0" smtClean="0">
                <a:solidFill>
                  <a:srgbClr val="C00000"/>
                </a:solidFill>
              </a:rPr>
              <a:t> </a:t>
            </a:r>
            <a:r>
              <a:rPr lang="en-US" sz="2000" b="1" dirty="0">
                <a:solidFill>
                  <a:srgbClr val="C00000"/>
                </a:solidFill>
              </a:rPr>
              <a:t>first</a:t>
            </a:r>
            <a:r>
              <a:rPr lang="en-US" sz="2000" b="1" dirty="0"/>
              <a:t>, </a:t>
            </a:r>
            <a:r>
              <a:rPr lang="en-US" sz="2000" b="1" dirty="0">
                <a:solidFill>
                  <a:srgbClr val="0070C0"/>
                </a:solidFill>
              </a:rPr>
              <a:t>second</a:t>
            </a:r>
            <a:r>
              <a:rPr lang="en-US" sz="2000" b="1" dirty="0"/>
              <a:t>, and</a:t>
            </a:r>
            <a:r>
              <a:rPr lang="en-US" sz="2000" b="1" dirty="0">
                <a:solidFill>
                  <a:srgbClr val="00B050"/>
                </a:solidFill>
              </a:rPr>
              <a:t> seventh </a:t>
            </a:r>
            <a:r>
              <a:rPr lang="en-US" sz="2000" b="1" dirty="0">
                <a:solidFill>
                  <a:srgbClr val="FF0000"/>
                </a:solidFill>
              </a:rPr>
              <a:t>cervical vertebrae </a:t>
            </a:r>
            <a:r>
              <a:rPr lang="en-US" sz="2000" b="1" dirty="0"/>
              <a:t>and the </a:t>
            </a:r>
            <a:r>
              <a:rPr lang="en-US" sz="2000" b="1" dirty="0">
                <a:solidFill>
                  <a:srgbClr val="7030A0"/>
                </a:solidFill>
              </a:rPr>
              <a:t>1st</a:t>
            </a:r>
            <a:r>
              <a:rPr lang="en-US" sz="2000" b="1" dirty="0"/>
              <a:t>, </a:t>
            </a:r>
            <a:r>
              <a:rPr lang="en-US" sz="2000" b="1" dirty="0">
                <a:solidFill>
                  <a:srgbClr val="7030A0"/>
                </a:solidFill>
              </a:rPr>
              <a:t>10th, 11th</a:t>
            </a:r>
            <a:r>
              <a:rPr lang="en-US" sz="2000" b="1" dirty="0"/>
              <a:t>, and </a:t>
            </a:r>
            <a:r>
              <a:rPr lang="en-US" sz="2000" b="1" dirty="0">
                <a:solidFill>
                  <a:srgbClr val="7030A0"/>
                </a:solidFill>
              </a:rPr>
              <a:t>12th</a:t>
            </a:r>
            <a:r>
              <a:rPr lang="en-US" sz="2000" b="1" dirty="0"/>
              <a:t> </a:t>
            </a:r>
            <a:r>
              <a:rPr lang="en-US" sz="2000" b="1" dirty="0">
                <a:solidFill>
                  <a:srgbClr val="FF0000"/>
                </a:solidFill>
              </a:rPr>
              <a:t>thoracic vertebrae </a:t>
            </a:r>
            <a:r>
              <a:rPr lang="en-US" sz="2000" b="1" dirty="0" smtClean="0"/>
              <a:t>are</a:t>
            </a:r>
          </a:p>
          <a:p>
            <a:pPr marL="0" indent="0" algn="l" rtl="0">
              <a:buNone/>
            </a:pPr>
            <a:r>
              <a:rPr lang="en-US" sz="2000" b="1" dirty="0" smtClean="0"/>
              <a:t> </a:t>
            </a:r>
            <a:r>
              <a:rPr lang="en-US" sz="2000" b="1" dirty="0" smtClean="0">
                <a:solidFill>
                  <a:srgbClr val="FF0000"/>
                </a:solidFill>
              </a:rPr>
              <a:t>atypical</a:t>
            </a:r>
          </a:p>
          <a:p>
            <a:pPr marL="0" indent="0" algn="l" rtl="0">
              <a:buNone/>
            </a:pPr>
            <a:r>
              <a:rPr lang="en-US" sz="2000" b="1" dirty="0" smtClean="0"/>
              <a:t>The </a:t>
            </a:r>
            <a:r>
              <a:rPr lang="en-US" sz="2000" b="1" dirty="0">
                <a:solidFill>
                  <a:srgbClr val="FF0000"/>
                </a:solidFill>
              </a:rPr>
              <a:t>first cervical vertebra</a:t>
            </a:r>
            <a:r>
              <a:rPr lang="en-US" sz="2000" b="1" dirty="0"/>
              <a:t>, or</a:t>
            </a:r>
            <a:r>
              <a:rPr lang="en-US" sz="2000" b="1" dirty="0">
                <a:solidFill>
                  <a:srgbClr val="FF0000"/>
                </a:solidFill>
              </a:rPr>
              <a:t> atlas</a:t>
            </a:r>
            <a:r>
              <a:rPr lang="en-US" sz="2000" b="1" dirty="0"/>
              <a:t>, </a:t>
            </a:r>
            <a:r>
              <a:rPr lang="en-US" sz="2000" b="1" dirty="0" smtClean="0"/>
              <a:t>does</a:t>
            </a:r>
          </a:p>
          <a:p>
            <a:pPr marL="0" indent="0" algn="l" rtl="0">
              <a:buNone/>
            </a:pPr>
            <a:r>
              <a:rPr lang="en-US" sz="2000" b="1" dirty="0" smtClean="0"/>
              <a:t> </a:t>
            </a:r>
            <a:r>
              <a:rPr lang="en-US" sz="2000" b="1" dirty="0"/>
              <a:t>not </a:t>
            </a:r>
            <a:r>
              <a:rPr lang="en-US" sz="2000" b="1" dirty="0" smtClean="0"/>
              <a:t>possess body or a spinous process</a:t>
            </a:r>
          </a:p>
          <a:p>
            <a:pPr marL="0" indent="0" algn="l" rtl="0">
              <a:buNone/>
            </a:pPr>
            <a:r>
              <a:rPr lang="en-US" sz="2000" b="1" dirty="0" smtClean="0"/>
              <a:t>  </a:t>
            </a:r>
            <a:r>
              <a:rPr lang="en-US" sz="2000" b="1" dirty="0"/>
              <a:t>Instead, </a:t>
            </a:r>
            <a:r>
              <a:rPr lang="en-US" sz="2000" b="1" dirty="0" smtClean="0"/>
              <a:t>it has anterior and posterior arches</a:t>
            </a:r>
          </a:p>
          <a:p>
            <a:pPr marL="0" indent="0" algn="l" rtl="0">
              <a:buNone/>
            </a:pPr>
            <a:r>
              <a:rPr lang="en-US" sz="2000" b="1" dirty="0" smtClean="0"/>
              <a:t>. </a:t>
            </a:r>
            <a:r>
              <a:rPr lang="en-US" sz="2000" b="1" dirty="0"/>
              <a:t>It has a lateral mass </a:t>
            </a:r>
            <a:r>
              <a:rPr lang="en-US" sz="2000" b="1" dirty="0" smtClean="0"/>
              <a:t>on each side with</a:t>
            </a:r>
          </a:p>
          <a:p>
            <a:pPr marL="0" indent="0" algn="l" rtl="0">
              <a:buNone/>
            </a:pPr>
            <a:r>
              <a:rPr lang="en-US" sz="2000" b="1" dirty="0" smtClean="0"/>
              <a:t>articular </a:t>
            </a:r>
            <a:r>
              <a:rPr lang="en-US" sz="2000" b="1" dirty="0"/>
              <a:t>surfaces on its upper surface for </a:t>
            </a:r>
            <a:endParaRPr lang="en-US" sz="2000" b="1" dirty="0" smtClean="0"/>
          </a:p>
          <a:p>
            <a:pPr marL="0" indent="0" algn="l" rtl="0">
              <a:buNone/>
            </a:pPr>
            <a:r>
              <a:rPr lang="en-US" sz="2000" b="1" dirty="0" smtClean="0"/>
              <a:t>articulation </a:t>
            </a:r>
            <a:r>
              <a:rPr lang="en-US" sz="2000" b="1" dirty="0"/>
              <a:t>with the occipital condyles of </a:t>
            </a:r>
            <a:r>
              <a:rPr lang="en-US" sz="2000" b="1" dirty="0" smtClean="0"/>
              <a:t>the</a:t>
            </a:r>
          </a:p>
          <a:p>
            <a:pPr marL="0" indent="0" algn="l" rtl="0">
              <a:buNone/>
            </a:pPr>
            <a:r>
              <a:rPr lang="en-US" sz="2000" b="1" dirty="0" smtClean="0"/>
              <a:t> </a:t>
            </a:r>
            <a:r>
              <a:rPr lang="en-US" sz="2000" b="1" dirty="0"/>
              <a:t>skull (</a:t>
            </a:r>
            <a:r>
              <a:rPr lang="en-US" sz="2000" b="1" dirty="0" err="1"/>
              <a:t>atlanto</a:t>
            </a:r>
            <a:r>
              <a:rPr lang="en-US" sz="2000" b="1" dirty="0"/>
              <a:t>-occipital joints) and articular </a:t>
            </a:r>
            <a:endParaRPr lang="en-US" sz="2000" b="1" dirty="0" smtClean="0"/>
          </a:p>
          <a:p>
            <a:pPr marL="0" indent="0" algn="l" rtl="0">
              <a:buNone/>
            </a:pPr>
            <a:r>
              <a:rPr lang="en-US" sz="2000" b="1" dirty="0" smtClean="0"/>
              <a:t>surfaces </a:t>
            </a:r>
            <a:r>
              <a:rPr lang="en-US" sz="2000" b="1" dirty="0"/>
              <a:t>on its inferior surface for articulation </a:t>
            </a:r>
            <a:endParaRPr lang="en-US" sz="2000" b="1" dirty="0" smtClean="0"/>
          </a:p>
          <a:p>
            <a:pPr marL="0" indent="0" algn="l" rtl="0">
              <a:buNone/>
            </a:pPr>
            <a:r>
              <a:rPr lang="en-US" sz="2000" b="1" dirty="0" smtClean="0"/>
              <a:t>with </a:t>
            </a:r>
            <a:r>
              <a:rPr lang="en-US" sz="2000" b="1" dirty="0"/>
              <a:t>the </a:t>
            </a:r>
            <a:r>
              <a:rPr lang="en-US" sz="2000" b="1" dirty="0">
                <a:solidFill>
                  <a:srgbClr val="FF0000"/>
                </a:solidFill>
              </a:rPr>
              <a:t>C2 vertebra </a:t>
            </a:r>
            <a:r>
              <a:rPr lang="en-US" sz="2000" b="1" dirty="0"/>
              <a:t>(</a:t>
            </a:r>
            <a:r>
              <a:rPr lang="en-US" sz="2000" b="1" dirty="0" err="1"/>
              <a:t>atlantoaxial</a:t>
            </a:r>
            <a:r>
              <a:rPr lang="en-US" sz="2000" b="1" dirty="0"/>
              <a:t> joints).</a:t>
            </a:r>
          </a:p>
          <a:p>
            <a:pPr marL="0" indent="0" algn="l" rtl="0">
              <a:buNone/>
            </a:pPr>
            <a:r>
              <a:rPr lang="en-US" sz="2000" b="1" dirty="0"/>
              <a:t>The </a:t>
            </a:r>
            <a:r>
              <a:rPr lang="en-US" sz="2000" b="1" dirty="0">
                <a:solidFill>
                  <a:srgbClr val="FF0000"/>
                </a:solidFill>
              </a:rPr>
              <a:t>second cervical vertebra</a:t>
            </a:r>
            <a:r>
              <a:rPr lang="en-US" sz="2000" b="1" dirty="0"/>
              <a:t>, or </a:t>
            </a:r>
            <a:r>
              <a:rPr lang="en-US" sz="2000" b="1" dirty="0">
                <a:solidFill>
                  <a:srgbClr val="FF0000"/>
                </a:solidFill>
              </a:rPr>
              <a:t>axis</a:t>
            </a:r>
            <a:r>
              <a:rPr lang="en-US" sz="2000" b="1" dirty="0"/>
              <a:t>, has </a:t>
            </a:r>
            <a:r>
              <a:rPr lang="en-US" sz="2000" b="1" dirty="0" smtClean="0"/>
              <a:t>a</a:t>
            </a:r>
          </a:p>
          <a:p>
            <a:pPr marL="0" indent="0" algn="l" rtl="0">
              <a:buNone/>
            </a:pPr>
            <a:r>
              <a:rPr lang="en-US" sz="2000" b="1" dirty="0" smtClean="0"/>
              <a:t> </a:t>
            </a:r>
            <a:r>
              <a:rPr lang="en-US" sz="2000" b="1" dirty="0"/>
              <a:t>peg-like odontoid process (dens) that </a:t>
            </a:r>
            <a:r>
              <a:rPr lang="en-US" sz="2000" b="1" dirty="0" smtClean="0"/>
              <a:t>projects</a:t>
            </a:r>
          </a:p>
          <a:p>
            <a:pPr marL="0" indent="0" algn="l" rtl="0">
              <a:buNone/>
            </a:pPr>
            <a:r>
              <a:rPr lang="en-US" sz="2000" b="1" dirty="0" smtClean="0"/>
              <a:t> </a:t>
            </a:r>
            <a:r>
              <a:rPr lang="en-US" sz="2000" b="1" dirty="0"/>
              <a:t>upward from the superior surface of the body. </a:t>
            </a:r>
          </a:p>
          <a:p>
            <a:pPr marL="0" indent="0" algn="l" rtl="0">
              <a:buNone/>
            </a:pPr>
            <a:r>
              <a:rPr lang="en-US" sz="2200" b="1" dirty="0" smtClean="0">
                <a:solidFill>
                  <a:srgbClr val="FF0000"/>
                </a:solidFill>
              </a:rPr>
              <a:t>The seventh cervical vertebra, </a:t>
            </a:r>
            <a:r>
              <a:rPr lang="en-US" sz="2000" b="1" dirty="0" smtClean="0"/>
              <a:t>or </a:t>
            </a:r>
            <a:r>
              <a:rPr lang="en-US" sz="2000" b="1" dirty="0" smtClean="0">
                <a:solidFill>
                  <a:srgbClr val="00B0F0"/>
                </a:solidFill>
              </a:rPr>
              <a:t>vertebra</a:t>
            </a:r>
          </a:p>
          <a:p>
            <a:pPr marL="0" indent="0" algn="l" rtl="0">
              <a:buNone/>
            </a:pPr>
            <a:r>
              <a:rPr lang="en-US" sz="2000" b="1" dirty="0" smtClean="0"/>
              <a:t> </a:t>
            </a:r>
            <a:r>
              <a:rPr lang="en-US" sz="2000" b="1" dirty="0" smtClean="0">
                <a:solidFill>
                  <a:srgbClr val="00B0F0"/>
                </a:solidFill>
              </a:rPr>
              <a:t>prominence</a:t>
            </a:r>
            <a:r>
              <a:rPr lang="en-US" sz="2000" b="1" dirty="0" smtClean="0"/>
              <a:t>, is so named because it has the</a:t>
            </a:r>
          </a:p>
          <a:p>
            <a:pPr marL="0" indent="0" algn="l" rtl="0">
              <a:buNone/>
            </a:pPr>
            <a:r>
              <a:rPr lang="en-US" sz="2000" b="1" dirty="0" smtClean="0"/>
              <a:t> longest spinous process, and the process is</a:t>
            </a:r>
          </a:p>
          <a:p>
            <a:pPr marL="0" indent="0" algn="l" rtl="0">
              <a:buNone/>
            </a:pPr>
            <a:r>
              <a:rPr lang="en-US" sz="2000" b="1" dirty="0" smtClean="0"/>
              <a:t> not bifid. The transverse process is large,</a:t>
            </a:r>
          </a:p>
          <a:p>
            <a:pPr marL="0" indent="0" algn="l" rtl="0">
              <a:buNone/>
            </a:pPr>
            <a:r>
              <a:rPr lang="en-US" sz="2000" b="1" dirty="0" smtClean="0"/>
              <a:t> but the foramen transversarium is small and transmits the vertebral vein or veins</a:t>
            </a:r>
          </a:p>
          <a:p>
            <a:pPr marL="0" indent="0" algn="l" rtl="0">
              <a:buNone/>
            </a:pPr>
            <a:endParaRPr lang="en-US" b="1"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9135" r="-1" b="52460"/>
          <a:stretch/>
        </p:blipFill>
        <p:spPr bwMode="auto">
          <a:xfrm>
            <a:off x="4788023" y="620688"/>
            <a:ext cx="4355977" cy="2984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73" t="45980" r="50288" b="664"/>
          <a:stretch/>
        </p:blipFill>
        <p:spPr bwMode="auto">
          <a:xfrm>
            <a:off x="5004047" y="3147237"/>
            <a:ext cx="4132345" cy="295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032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5213" b="16646"/>
          <a:stretch/>
        </p:blipFill>
        <p:spPr bwMode="auto">
          <a:xfrm>
            <a:off x="5134708" y="29627"/>
            <a:ext cx="3927482" cy="350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5309" b="11478"/>
          <a:stretch/>
        </p:blipFill>
        <p:spPr bwMode="auto">
          <a:xfrm>
            <a:off x="4788025" y="3429000"/>
            <a:ext cx="421196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1441" r="43846" b="18405"/>
          <a:stretch/>
        </p:blipFill>
        <p:spPr bwMode="auto">
          <a:xfrm>
            <a:off x="1" y="795856"/>
            <a:ext cx="4788024" cy="558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6924" r="26768" b="92867"/>
          <a:stretch/>
        </p:blipFill>
        <p:spPr bwMode="auto">
          <a:xfrm>
            <a:off x="2461845" y="3175"/>
            <a:ext cx="4234377" cy="48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108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60648"/>
            <a:ext cx="9036496" cy="6408712"/>
          </a:xfrm>
        </p:spPr>
        <p:txBody>
          <a:bodyPr>
            <a:normAutofit/>
          </a:bodyPr>
          <a:lstStyle/>
          <a:p>
            <a:pPr marL="0" indent="0" algn="l" rtl="0">
              <a:buNone/>
            </a:pPr>
            <a:r>
              <a:rPr lang="en-US" sz="2000" b="1" dirty="0">
                <a:solidFill>
                  <a:srgbClr val="FF0000"/>
                </a:solidFill>
              </a:rPr>
              <a:t>The lumbar spine </a:t>
            </a:r>
            <a:r>
              <a:rPr lang="en-US" sz="2000" b="1" dirty="0"/>
              <a:t>is the third region of the vertebral column, located in the lower back between the thoracic and sacral vertebral segments</a:t>
            </a:r>
            <a:r>
              <a:rPr lang="en-US" sz="2000" dirty="0"/>
              <a:t>. </a:t>
            </a:r>
            <a:r>
              <a:rPr lang="en-US" sz="2000" b="1" dirty="0"/>
              <a:t>It is made up of</a:t>
            </a:r>
            <a:r>
              <a:rPr lang="en-US" sz="2000" b="1" dirty="0">
                <a:solidFill>
                  <a:srgbClr val="FF0000"/>
                </a:solidFill>
              </a:rPr>
              <a:t> five </a:t>
            </a:r>
            <a:r>
              <a:rPr lang="en-US" sz="2000" b="1" dirty="0" smtClean="0"/>
              <a:t>separated vertebrae</a:t>
            </a:r>
            <a:r>
              <a:rPr lang="en-US" sz="2000" b="1" dirty="0"/>
              <a:t>, which are the largest of the vertebral column. This supports the lumbar spine in its main function as a weight bearing structure. </a:t>
            </a:r>
            <a:endParaRPr lang="en-US" sz="2000" b="1" dirty="0" smtClean="0"/>
          </a:p>
          <a:p>
            <a:pPr marL="0" indent="0" algn="l" rtl="0">
              <a:buNone/>
            </a:pPr>
            <a:r>
              <a:rPr lang="en-US" sz="2000" b="1" dirty="0" smtClean="0"/>
              <a:t>-</a:t>
            </a:r>
            <a:r>
              <a:rPr lang="en-US" sz="2000" b="1" dirty="0" smtClean="0">
                <a:solidFill>
                  <a:srgbClr val="FF0000"/>
                </a:solidFill>
              </a:rPr>
              <a:t>The </a:t>
            </a:r>
            <a:r>
              <a:rPr lang="en-US" sz="2000" b="1" dirty="0">
                <a:solidFill>
                  <a:srgbClr val="FF0000"/>
                </a:solidFill>
              </a:rPr>
              <a:t>vertebral bodies </a:t>
            </a:r>
            <a:r>
              <a:rPr lang="en-US" sz="2000" b="1" dirty="0"/>
              <a:t>are large and </a:t>
            </a:r>
            <a:r>
              <a:rPr lang="en-US" sz="2000" b="1" dirty="0" smtClean="0"/>
              <a:t>kidney-shaped</a:t>
            </a:r>
          </a:p>
          <a:p>
            <a:pPr marL="0" indent="0" algn="l" rtl="0">
              <a:buNone/>
            </a:pPr>
            <a:r>
              <a:rPr lang="en-US" sz="2000" b="1" dirty="0" smtClean="0">
                <a:solidFill>
                  <a:srgbClr val="FF0000"/>
                </a:solidFill>
              </a:rPr>
              <a:t>-The </a:t>
            </a:r>
            <a:r>
              <a:rPr lang="en-US" sz="2000" b="1" dirty="0">
                <a:solidFill>
                  <a:srgbClr val="FF0000"/>
                </a:solidFill>
              </a:rPr>
              <a:t>vertebral foramen </a:t>
            </a:r>
            <a:r>
              <a:rPr lang="en-US" sz="2000" b="1" dirty="0"/>
              <a:t>is triangular in </a:t>
            </a:r>
            <a:r>
              <a:rPr lang="en-US" sz="2000" b="1" dirty="0" smtClean="0"/>
              <a:t>shape</a:t>
            </a:r>
          </a:p>
          <a:p>
            <a:pPr marL="0" indent="0" algn="l" rtl="0">
              <a:buNone/>
            </a:pPr>
            <a:r>
              <a:rPr lang="en-US" sz="2000" b="1" dirty="0" smtClean="0">
                <a:solidFill>
                  <a:srgbClr val="FF0000"/>
                </a:solidFill>
              </a:rPr>
              <a:t>-Transverse </a:t>
            </a:r>
            <a:r>
              <a:rPr lang="en-US" sz="2000" b="1" dirty="0">
                <a:solidFill>
                  <a:srgbClr val="FF0000"/>
                </a:solidFill>
              </a:rPr>
              <a:t>processes </a:t>
            </a:r>
            <a:r>
              <a:rPr lang="en-US" sz="2000" b="1" dirty="0"/>
              <a:t>are long and slender.</a:t>
            </a:r>
          </a:p>
          <a:p>
            <a:pPr marL="0" indent="0" algn="l" rtl="0">
              <a:buNone/>
            </a:pPr>
            <a:r>
              <a:rPr lang="en-US" sz="2000" b="1" dirty="0" smtClean="0">
                <a:solidFill>
                  <a:srgbClr val="FF0000"/>
                </a:solidFill>
              </a:rPr>
              <a:t>--Articular </a:t>
            </a:r>
            <a:r>
              <a:rPr lang="en-US" sz="2000" b="1" dirty="0">
                <a:solidFill>
                  <a:srgbClr val="FF0000"/>
                </a:solidFill>
              </a:rPr>
              <a:t>processes </a:t>
            </a:r>
            <a:r>
              <a:rPr lang="en-US" sz="2000" b="1" dirty="0"/>
              <a:t>have nearly vertical facets.</a:t>
            </a:r>
          </a:p>
          <a:p>
            <a:pPr marL="0" indent="0" algn="l" rtl="0">
              <a:buNone/>
            </a:pPr>
            <a:r>
              <a:rPr lang="en-US" sz="2000" b="1" dirty="0" smtClean="0">
                <a:solidFill>
                  <a:srgbClr val="FF0000"/>
                </a:solidFill>
              </a:rPr>
              <a:t>-Spinous </a:t>
            </a:r>
            <a:r>
              <a:rPr lang="en-US" sz="2000" b="1" dirty="0">
                <a:solidFill>
                  <a:srgbClr val="FF0000"/>
                </a:solidFill>
              </a:rPr>
              <a:t>processes </a:t>
            </a:r>
            <a:r>
              <a:rPr lang="en-US" sz="2000" b="1" dirty="0"/>
              <a:t>are short and broad</a:t>
            </a:r>
            <a:r>
              <a:rPr lang="en-US" sz="2000" b="1" dirty="0" smtClean="0"/>
              <a:t>.</a:t>
            </a:r>
          </a:p>
          <a:p>
            <a:pPr marL="0" indent="0" algn="l" rtl="0">
              <a:buNone/>
            </a:pPr>
            <a:r>
              <a:rPr lang="en-US" sz="2000" b="1" dirty="0" smtClean="0">
                <a:solidFill>
                  <a:srgbClr val="FF0000"/>
                </a:solidFill>
              </a:rPr>
              <a:t>-Accessory processes </a:t>
            </a:r>
            <a:r>
              <a:rPr lang="en-US" sz="2000" b="1" dirty="0" smtClean="0"/>
              <a:t>in the </a:t>
            </a:r>
            <a:r>
              <a:rPr lang="en-US" sz="2000" b="1" dirty="0"/>
              <a:t>posterior aspect of the </a:t>
            </a:r>
            <a:r>
              <a:rPr lang="en-US" sz="2000" b="1" dirty="0" smtClean="0"/>
              <a:t>base</a:t>
            </a:r>
          </a:p>
          <a:p>
            <a:pPr marL="0" indent="0" algn="l" rtl="0">
              <a:buNone/>
            </a:pPr>
            <a:r>
              <a:rPr lang="en-US" sz="2000" b="1" dirty="0" smtClean="0"/>
              <a:t> </a:t>
            </a:r>
            <a:r>
              <a:rPr lang="en-US" sz="2000" b="1" dirty="0"/>
              <a:t>of each transverse process. They act as sites </a:t>
            </a:r>
            <a:r>
              <a:rPr lang="en-US" sz="2000" b="1" dirty="0" smtClean="0"/>
              <a:t>of</a:t>
            </a:r>
          </a:p>
          <a:p>
            <a:pPr marL="0" indent="0" algn="l" rtl="0">
              <a:buNone/>
            </a:pPr>
            <a:r>
              <a:rPr lang="en-US" sz="2000" b="1" dirty="0" smtClean="0"/>
              <a:t> </a:t>
            </a:r>
            <a:r>
              <a:rPr lang="en-US" sz="2000" b="1" dirty="0"/>
              <a:t>attachment for deep back muscles</a:t>
            </a:r>
            <a:r>
              <a:rPr lang="en-US" sz="2000" b="1" dirty="0" smtClean="0"/>
              <a:t>.</a:t>
            </a:r>
          </a:p>
          <a:p>
            <a:pPr marL="0" indent="0" algn="l" rtl="0">
              <a:buNone/>
            </a:pPr>
            <a:r>
              <a:rPr lang="en-US" sz="2000" b="1" dirty="0" smtClean="0">
                <a:solidFill>
                  <a:srgbClr val="FF0000"/>
                </a:solidFill>
              </a:rPr>
              <a:t>-Mammillary </a:t>
            </a:r>
            <a:r>
              <a:rPr lang="en-US" sz="2000" b="1" dirty="0">
                <a:solidFill>
                  <a:srgbClr val="FF0000"/>
                </a:solidFill>
              </a:rPr>
              <a:t>processes </a:t>
            </a:r>
            <a:r>
              <a:rPr lang="en-US" sz="2000" b="1" dirty="0" smtClean="0">
                <a:solidFill>
                  <a:srgbClr val="FF0000"/>
                </a:solidFill>
              </a:rPr>
              <a:t> in</a:t>
            </a:r>
          </a:p>
          <a:p>
            <a:pPr marL="0" indent="0" algn="l" rtl="0">
              <a:buNone/>
            </a:pPr>
            <a:r>
              <a:rPr lang="en-US" sz="2000" b="1" dirty="0" smtClean="0"/>
              <a:t> the </a:t>
            </a:r>
            <a:r>
              <a:rPr lang="en-US" sz="2000" b="1" dirty="0"/>
              <a:t>posterior surface of </a:t>
            </a:r>
            <a:r>
              <a:rPr lang="en-US" sz="2000" b="1" dirty="0" smtClean="0"/>
              <a:t>each</a:t>
            </a:r>
          </a:p>
          <a:p>
            <a:pPr marL="0" indent="0" algn="l" rtl="0">
              <a:buNone/>
            </a:pPr>
            <a:r>
              <a:rPr lang="en-US" sz="2000" b="1" dirty="0" smtClean="0"/>
              <a:t> </a:t>
            </a:r>
            <a:r>
              <a:rPr lang="en-US" sz="2000" b="1" dirty="0"/>
              <a:t>superior articular process. </a:t>
            </a:r>
            <a:r>
              <a:rPr lang="en-US" sz="2000" b="1" dirty="0" smtClean="0"/>
              <a:t>They</a:t>
            </a:r>
          </a:p>
          <a:p>
            <a:pPr marL="0" indent="0" algn="l" rtl="0">
              <a:buNone/>
            </a:pPr>
            <a:r>
              <a:rPr lang="en-US" sz="2000" b="1" dirty="0" smtClean="0"/>
              <a:t> </a:t>
            </a:r>
            <a:r>
              <a:rPr lang="en-US" sz="2000" b="1" dirty="0"/>
              <a:t>act as sites of attachment for </a:t>
            </a:r>
            <a:endParaRPr lang="en-US" sz="2000" b="1" dirty="0" smtClean="0"/>
          </a:p>
          <a:p>
            <a:pPr marL="0" indent="0" algn="l" rtl="0">
              <a:buNone/>
            </a:pPr>
            <a:r>
              <a:rPr lang="en-US" sz="2000" b="1" dirty="0" smtClean="0"/>
              <a:t>deep </a:t>
            </a:r>
            <a:r>
              <a:rPr lang="en-US" sz="2000" b="1" dirty="0"/>
              <a:t>back muscles.</a:t>
            </a:r>
          </a:p>
          <a:p>
            <a:pPr marL="0" indent="0" algn="l" rtl="0">
              <a:buNone/>
            </a:pPr>
            <a:endParaRPr lang="en-US" sz="2000" b="1" dirty="0"/>
          </a:p>
          <a:p>
            <a:pPr marL="0" indent="0" algn="l" rtl="0">
              <a:buNone/>
            </a:pPr>
            <a:endParaRPr lang="en-US" sz="2000" b="1" dirty="0"/>
          </a:p>
          <a:p>
            <a:pPr marL="0" indent="0" algn="l" rtl="0">
              <a:buNone/>
            </a:pPr>
            <a:endParaRPr lang="en-US" sz="2000"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9633" y="1526809"/>
            <a:ext cx="306083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8787" t="8734" r="2403" b="41477"/>
          <a:stretch/>
        </p:blipFill>
        <p:spPr bwMode="auto">
          <a:xfrm>
            <a:off x="3491880" y="4725143"/>
            <a:ext cx="2581558" cy="194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22540" t="56194" r="3863"/>
          <a:stretch/>
        </p:blipFill>
        <p:spPr bwMode="auto">
          <a:xfrm>
            <a:off x="6084167" y="4509120"/>
            <a:ext cx="3059833" cy="234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424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28136"/>
            <a:ext cx="9129932" cy="6769503"/>
          </a:xfrm>
        </p:spPr>
        <p:txBody>
          <a:bodyPr>
            <a:normAutofit lnSpcReduction="10000"/>
          </a:bodyPr>
          <a:lstStyle/>
          <a:p>
            <a:pPr marL="0" indent="0" algn="ctr" rtl="0">
              <a:buNone/>
            </a:pPr>
            <a:r>
              <a:rPr lang="en-US" sz="2800" b="1" dirty="0" smtClean="0">
                <a:solidFill>
                  <a:srgbClr val="FF0000"/>
                </a:solidFill>
              </a:rPr>
              <a:t>A typical thoracic vertebrae</a:t>
            </a:r>
          </a:p>
          <a:p>
            <a:pPr marL="0" indent="0" algn="l" rtl="0">
              <a:buNone/>
            </a:pPr>
            <a:r>
              <a:rPr lang="en-US" sz="2000" b="1" dirty="0" smtClean="0"/>
              <a:t>These are displaying variation in size , location and</a:t>
            </a:r>
          </a:p>
          <a:p>
            <a:pPr marL="0" indent="0" algn="l" rtl="0">
              <a:buNone/>
            </a:pPr>
            <a:r>
              <a:rPr lang="en-US" sz="2000" b="1" dirty="0" smtClean="0"/>
              <a:t>number of their superior and inferior costal  facets</a:t>
            </a:r>
          </a:p>
          <a:p>
            <a:pPr marL="0" indent="0" algn="l" rtl="0">
              <a:buNone/>
            </a:pPr>
            <a:r>
              <a:rPr lang="en-US" sz="2800" b="1" dirty="0" smtClean="0">
                <a:solidFill>
                  <a:srgbClr val="FF0000"/>
                </a:solidFill>
              </a:rPr>
              <a:t>T1</a:t>
            </a:r>
            <a:r>
              <a:rPr lang="en-US" sz="2000" b="1" dirty="0" smtClean="0"/>
              <a:t>-The </a:t>
            </a:r>
            <a:r>
              <a:rPr lang="en-US" sz="2000" b="1" dirty="0"/>
              <a:t>superior costal facets of </a:t>
            </a:r>
            <a:r>
              <a:rPr lang="en-US" sz="2000" b="1" dirty="0" smtClean="0"/>
              <a:t>T1 </a:t>
            </a:r>
            <a:r>
              <a:rPr lang="en-US" sz="2000" b="1" dirty="0"/>
              <a:t>are </a:t>
            </a:r>
            <a:r>
              <a:rPr lang="en-US" sz="2000" b="1" dirty="0" smtClean="0"/>
              <a:t>“whole</a:t>
            </a:r>
          </a:p>
          <a:p>
            <a:pPr marL="0" indent="0" algn="l" rtl="0">
              <a:buNone/>
            </a:pPr>
            <a:r>
              <a:rPr lang="en-US" sz="2000" b="1" dirty="0" smtClean="0"/>
              <a:t>” </a:t>
            </a:r>
            <a:r>
              <a:rPr lang="en-US" sz="2000" b="1" dirty="0"/>
              <a:t>costal facets. They alone </a:t>
            </a:r>
            <a:r>
              <a:rPr lang="en-US" sz="2000" b="1" dirty="0" smtClean="0"/>
              <a:t>articulate </a:t>
            </a:r>
            <a:r>
              <a:rPr lang="en-US" sz="2000" b="1" dirty="0"/>
              <a:t>with </a:t>
            </a:r>
            <a:r>
              <a:rPr lang="en-US" sz="2000" b="1" dirty="0" smtClean="0"/>
              <a:t>the </a:t>
            </a:r>
            <a:r>
              <a:rPr lang="en-US" sz="2000" b="1" dirty="0" smtClean="0">
                <a:solidFill>
                  <a:srgbClr val="FF0000"/>
                </a:solidFill>
              </a:rPr>
              <a:t>first</a:t>
            </a:r>
          </a:p>
          <a:p>
            <a:pPr marL="0" indent="0" algn="l" rtl="0">
              <a:buNone/>
            </a:pPr>
            <a:r>
              <a:rPr lang="en-US" sz="2000" b="1" dirty="0" smtClean="0">
                <a:solidFill>
                  <a:srgbClr val="FF0000"/>
                </a:solidFill>
              </a:rPr>
              <a:t>rib</a:t>
            </a:r>
            <a:r>
              <a:rPr lang="en-US" sz="2000" b="1" dirty="0" smtClean="0"/>
              <a:t>;. </a:t>
            </a:r>
            <a:r>
              <a:rPr lang="en-US" sz="2000" b="1" dirty="0"/>
              <a:t>T1 does, however, have </a:t>
            </a:r>
            <a:r>
              <a:rPr lang="en-US" sz="2000" b="1" dirty="0" smtClean="0"/>
              <a:t>typical</a:t>
            </a:r>
          </a:p>
          <a:p>
            <a:pPr marL="0" indent="0" algn="l" rtl="0">
              <a:buNone/>
            </a:pPr>
            <a:r>
              <a:rPr lang="en-US" sz="2000" b="1" dirty="0" smtClean="0"/>
              <a:t> </a:t>
            </a:r>
            <a:r>
              <a:rPr lang="en-US" sz="2000" b="1" dirty="0"/>
              <a:t>inferior </a:t>
            </a:r>
            <a:r>
              <a:rPr lang="en-US" sz="2000" b="1" dirty="0" smtClean="0"/>
              <a:t>demi facets </a:t>
            </a:r>
            <a:r>
              <a:rPr lang="en-US" sz="2000" b="1" dirty="0"/>
              <a:t>for articulation </a:t>
            </a:r>
            <a:r>
              <a:rPr lang="en-US" sz="2000" b="1" dirty="0" smtClean="0"/>
              <a:t>with the</a:t>
            </a:r>
          </a:p>
          <a:p>
            <a:pPr marL="0" indent="0" algn="l" rtl="0">
              <a:buNone/>
            </a:pPr>
            <a:r>
              <a:rPr lang="en-US" sz="2000" b="1" dirty="0" smtClean="0">
                <a:solidFill>
                  <a:srgbClr val="FF0000"/>
                </a:solidFill>
              </a:rPr>
              <a:t>second rib</a:t>
            </a:r>
            <a:r>
              <a:rPr lang="en-US" sz="2000" b="1" dirty="0" smtClean="0"/>
              <a:t>. T1 also has a long, almost horizontal</a:t>
            </a:r>
          </a:p>
          <a:p>
            <a:pPr marL="0" indent="0" algn="l" rtl="0">
              <a:buNone/>
            </a:pPr>
            <a:r>
              <a:rPr lang="en-US" sz="2000" b="1" dirty="0" smtClean="0"/>
              <a:t>spinous </a:t>
            </a:r>
            <a:r>
              <a:rPr lang="en-US" sz="2000" b="1" dirty="0"/>
              <a:t>process, similar to </a:t>
            </a:r>
            <a:r>
              <a:rPr lang="en-US" sz="2000" b="1" dirty="0" smtClean="0"/>
              <a:t>a cervical vertebra</a:t>
            </a:r>
          </a:p>
          <a:p>
            <a:pPr marL="0" indent="0" algn="l" rtl="0">
              <a:buNone/>
            </a:pPr>
            <a:r>
              <a:rPr lang="en-US" sz="2000" b="1" dirty="0" smtClean="0"/>
              <a:t>that </a:t>
            </a:r>
            <a:r>
              <a:rPr lang="en-US" sz="2000" b="1" dirty="0"/>
              <a:t>may be as long </a:t>
            </a:r>
            <a:r>
              <a:rPr lang="en-US" sz="2000" b="1" dirty="0" smtClean="0"/>
              <a:t>as the vertebra of C7</a:t>
            </a:r>
          </a:p>
          <a:p>
            <a:pPr marL="0" indent="0" algn="l" rtl="0">
              <a:buNone/>
            </a:pPr>
            <a:r>
              <a:rPr lang="en-US" sz="2800" b="1" dirty="0" smtClean="0">
                <a:solidFill>
                  <a:srgbClr val="FF0000"/>
                </a:solidFill>
              </a:rPr>
              <a:t>T10-</a:t>
            </a:r>
            <a:r>
              <a:rPr lang="en-US" sz="2000" b="1" dirty="0" smtClean="0"/>
              <a:t>single pair of whole facet is present which</a:t>
            </a:r>
          </a:p>
          <a:p>
            <a:pPr marL="0" indent="0" algn="l" rtl="0">
              <a:buNone/>
            </a:pPr>
            <a:r>
              <a:rPr lang="en-US" sz="2000" b="1" dirty="0" smtClean="0"/>
              <a:t>  articulate with</a:t>
            </a:r>
            <a:r>
              <a:rPr lang="en-US" sz="2800" b="1" dirty="0" smtClean="0">
                <a:solidFill>
                  <a:srgbClr val="FF0000"/>
                </a:solidFill>
              </a:rPr>
              <a:t>10th </a:t>
            </a:r>
            <a:r>
              <a:rPr lang="en-US" sz="2000" b="1" dirty="0" smtClean="0"/>
              <a:t>rib ,These Facets are located</a:t>
            </a:r>
          </a:p>
          <a:p>
            <a:pPr marL="0" indent="0" algn="l" rtl="0">
              <a:buNone/>
            </a:pPr>
            <a:r>
              <a:rPr lang="en-US" sz="2000" b="1" dirty="0" smtClean="0"/>
              <a:t>located across both vertebral body and pedicle.</a:t>
            </a:r>
          </a:p>
          <a:p>
            <a:pPr marL="0" indent="0" algn="l" rtl="0">
              <a:buNone/>
            </a:pPr>
            <a:r>
              <a:rPr lang="en-US" sz="2800" b="1" dirty="0" smtClean="0">
                <a:solidFill>
                  <a:srgbClr val="FF0000"/>
                </a:solidFill>
              </a:rPr>
              <a:t>T11</a:t>
            </a:r>
            <a:r>
              <a:rPr lang="en-US" sz="2000" b="1" dirty="0" smtClean="0"/>
              <a:t> </a:t>
            </a:r>
            <a:r>
              <a:rPr lang="en-US" sz="2400" b="1" dirty="0" smtClean="0"/>
              <a:t>and</a:t>
            </a:r>
            <a:r>
              <a:rPr lang="en-US" sz="2000" b="1" dirty="0" smtClean="0"/>
              <a:t> </a:t>
            </a:r>
            <a:r>
              <a:rPr lang="en-US" sz="2800" b="1" dirty="0" smtClean="0">
                <a:solidFill>
                  <a:srgbClr val="FF0000"/>
                </a:solidFill>
              </a:rPr>
              <a:t>T12-</a:t>
            </a:r>
            <a:r>
              <a:rPr lang="en-US" sz="2000" b="1" dirty="0" smtClean="0"/>
              <a:t>Each have a single pair of entire</a:t>
            </a:r>
          </a:p>
          <a:p>
            <a:pPr marL="0" indent="0" algn="l" rtl="0">
              <a:buNone/>
            </a:pPr>
            <a:r>
              <a:rPr lang="en-US" sz="2000" b="1" dirty="0" smtClean="0"/>
              <a:t> facet which are located at </a:t>
            </a:r>
            <a:r>
              <a:rPr lang="en-US" sz="2000" b="1" dirty="0"/>
              <a:t>the </a:t>
            </a:r>
            <a:r>
              <a:rPr lang="en-US" sz="2000" b="1" dirty="0" smtClean="0"/>
              <a:t>pedicle, that </a:t>
            </a:r>
          </a:p>
          <a:p>
            <a:pPr marL="0" indent="0" algn="l" rtl="0">
              <a:buNone/>
            </a:pPr>
            <a:r>
              <a:rPr lang="en-US" sz="2000" b="1" dirty="0" smtClean="0"/>
              <a:t>articulate </a:t>
            </a:r>
            <a:r>
              <a:rPr lang="en-US" sz="2000" b="1" dirty="0"/>
              <a:t>with the 11 and 12 ribs, respectively</a:t>
            </a:r>
            <a:r>
              <a:rPr lang="en-US" sz="2000" b="1" dirty="0" smtClean="0"/>
              <a:t>.</a:t>
            </a:r>
          </a:p>
          <a:p>
            <a:pPr marL="0" indent="0" algn="l" rtl="0">
              <a:buNone/>
            </a:pPr>
            <a:r>
              <a:rPr lang="en-US" sz="2000" b="1" dirty="0" smtClean="0"/>
              <a:t> </a:t>
            </a:r>
            <a:r>
              <a:rPr lang="en-US" sz="2000" b="1" dirty="0"/>
              <a:t>They also lack facets on the transverse processes</a:t>
            </a:r>
            <a:endParaRPr lang="en-US" sz="2000" b="1" dirty="0" smtClean="0"/>
          </a:p>
        </p:txBody>
      </p:sp>
      <p:pic>
        <p:nvPicPr>
          <p:cNvPr id="103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37585" t="6442" r="24049" b="8036"/>
          <a:stretch/>
        </p:blipFill>
        <p:spPr bwMode="auto">
          <a:xfrm>
            <a:off x="5580112" y="620688"/>
            <a:ext cx="3428958" cy="603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4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60648"/>
            <a:ext cx="9036496" cy="6597352"/>
          </a:xfrm>
        </p:spPr>
        <p:txBody>
          <a:bodyPr>
            <a:normAutofit lnSpcReduction="10000"/>
          </a:bodyPr>
          <a:lstStyle/>
          <a:p>
            <a:pPr marL="0" indent="0" algn="l" rtl="0">
              <a:buNone/>
            </a:pPr>
            <a:r>
              <a:rPr lang="en-US" sz="2400" b="1" dirty="0">
                <a:solidFill>
                  <a:srgbClr val="FF0000"/>
                </a:solidFill>
              </a:rPr>
              <a:t>The sacral region (sacrum) </a:t>
            </a:r>
            <a:r>
              <a:rPr lang="en-US" sz="2000" b="1" dirty="0"/>
              <a:t>is at the </a:t>
            </a:r>
            <a:r>
              <a:rPr lang="en-US" sz="2000" b="1" dirty="0" smtClean="0"/>
              <a:t>bottom</a:t>
            </a:r>
          </a:p>
          <a:p>
            <a:pPr marL="0" indent="0" algn="l" rtl="0">
              <a:buNone/>
            </a:pPr>
            <a:r>
              <a:rPr lang="en-US" sz="2000" b="1" dirty="0" smtClean="0"/>
              <a:t> </a:t>
            </a:r>
            <a:r>
              <a:rPr lang="en-US" sz="2000" b="1" dirty="0"/>
              <a:t>of the spine and lies between the </a:t>
            </a:r>
            <a:r>
              <a:rPr lang="en-US" sz="2000" b="1" dirty="0" smtClean="0"/>
              <a:t>fifth segment</a:t>
            </a:r>
          </a:p>
          <a:p>
            <a:pPr marL="0" indent="0" algn="l" rtl="0">
              <a:buNone/>
            </a:pPr>
            <a:r>
              <a:rPr lang="en-US" sz="2000" b="1" dirty="0" smtClean="0"/>
              <a:t>of </a:t>
            </a:r>
            <a:r>
              <a:rPr lang="en-US" sz="2000" b="1" dirty="0"/>
              <a:t>the lumbar spine (L5) </a:t>
            </a:r>
            <a:r>
              <a:rPr lang="en-US" sz="2000" b="1" dirty="0" smtClean="0"/>
              <a:t>and the coccyx (tailbone)</a:t>
            </a:r>
          </a:p>
          <a:p>
            <a:pPr marL="0" indent="0" algn="l" rtl="0">
              <a:buNone/>
            </a:pPr>
            <a:r>
              <a:rPr lang="en-US" sz="2000" b="1" dirty="0" smtClean="0"/>
              <a:t> </a:t>
            </a:r>
            <a:r>
              <a:rPr lang="en-US" sz="2000" b="1" dirty="0"/>
              <a:t>the coccyx (tailbone</a:t>
            </a:r>
            <a:r>
              <a:rPr lang="en-US" sz="2000" b="1" dirty="0" smtClean="0"/>
              <a:t>).The sacrum is triangular-</a:t>
            </a:r>
            <a:endParaRPr lang="en-US" sz="2000" b="1" dirty="0"/>
          </a:p>
          <a:p>
            <a:pPr marL="0" indent="0" algn="l" rtl="0">
              <a:buNone/>
            </a:pPr>
            <a:r>
              <a:rPr lang="en-US" sz="2000" b="1" dirty="0" smtClean="0"/>
              <a:t>shaped  bone and consist of five  segments(S1-S5)</a:t>
            </a:r>
          </a:p>
          <a:p>
            <a:pPr marL="0" indent="0" algn="l" rtl="0">
              <a:buNone/>
            </a:pPr>
            <a:r>
              <a:rPr lang="en-US" sz="2000" b="1" dirty="0" smtClean="0"/>
              <a:t>(that </a:t>
            </a:r>
            <a:r>
              <a:rPr lang="en-US" sz="2000" b="1" dirty="0"/>
              <a:t>are fused together. </a:t>
            </a:r>
            <a:r>
              <a:rPr lang="en-US" sz="2000" b="1" dirty="0" smtClean="0"/>
              <a:t>That is connected to the </a:t>
            </a:r>
          </a:p>
          <a:p>
            <a:pPr marL="0" indent="0" algn="l" rtl="0">
              <a:buNone/>
            </a:pPr>
            <a:r>
              <a:rPr lang="en-US" sz="2000" b="1" dirty="0" smtClean="0"/>
              <a:t>pelvis</a:t>
            </a:r>
            <a:r>
              <a:rPr lang="en-US" sz="2000" b="1" dirty="0"/>
              <a:t>. The sacrum </a:t>
            </a:r>
            <a:r>
              <a:rPr lang="en-US" sz="2000" b="1" dirty="0" smtClean="0"/>
              <a:t> forms posterior pelvic  wall</a:t>
            </a:r>
          </a:p>
          <a:p>
            <a:pPr marL="0" indent="0" algn="l" rtl="0">
              <a:buNone/>
            </a:pPr>
            <a:r>
              <a:rPr lang="en-US" sz="2000" b="1" dirty="0" smtClean="0"/>
              <a:t> and </a:t>
            </a:r>
            <a:r>
              <a:rPr lang="en-US" sz="2000" b="1" dirty="0"/>
              <a:t>strengthens </a:t>
            </a:r>
            <a:r>
              <a:rPr lang="en-US" sz="2000" b="1" dirty="0" smtClean="0"/>
              <a:t> and stabilized </a:t>
            </a:r>
            <a:r>
              <a:rPr lang="en-US" sz="2000" b="1" dirty="0"/>
              <a:t>the </a:t>
            </a:r>
            <a:r>
              <a:rPr lang="en-US" sz="2000" b="1" dirty="0" smtClean="0"/>
              <a:t>pelvis It is</a:t>
            </a:r>
          </a:p>
          <a:p>
            <a:pPr marL="0" indent="0" algn="l" rtl="0">
              <a:buNone/>
            </a:pPr>
            <a:r>
              <a:rPr lang="en-US" sz="2000" b="1" dirty="0" smtClean="0"/>
              <a:t>thick</a:t>
            </a:r>
            <a:r>
              <a:rPr lang="en-US" sz="2000" b="1" dirty="0"/>
              <a:t>, which aids in supporting and transmitting the weight of the </a:t>
            </a:r>
            <a:r>
              <a:rPr lang="en-US" sz="2000" b="1" dirty="0" smtClean="0"/>
              <a:t>body It </a:t>
            </a:r>
            <a:r>
              <a:rPr lang="en-US" sz="2000" b="1" dirty="0"/>
              <a:t>has an inverted triangular, concave shape. The bone consists of a base, apex and four surfaces</a:t>
            </a:r>
            <a:r>
              <a:rPr lang="en-US" sz="2000" b="1" dirty="0" smtClean="0"/>
              <a:t>: </a:t>
            </a:r>
          </a:p>
          <a:p>
            <a:pPr marL="0" indent="0" algn="l" rtl="0">
              <a:buNone/>
            </a:pPr>
            <a:r>
              <a:rPr lang="en-US" sz="2000" b="1" dirty="0" smtClean="0">
                <a:solidFill>
                  <a:srgbClr val="FF0000"/>
                </a:solidFill>
              </a:rPr>
              <a:t>Base</a:t>
            </a:r>
            <a:r>
              <a:rPr lang="en-US" sz="2000" b="1" dirty="0" smtClean="0"/>
              <a:t> </a:t>
            </a:r>
            <a:r>
              <a:rPr lang="en-US" sz="2000" b="1" dirty="0"/>
              <a:t>– articulates superiorly with the fifth lumbar vertebra and its associated intervertebral disc</a:t>
            </a:r>
            <a:r>
              <a:rPr lang="en-US" sz="2000" b="1" dirty="0" smtClean="0"/>
              <a:t>.</a:t>
            </a:r>
            <a:r>
              <a:rPr lang="en-US" sz="2000" b="1" dirty="0" smtClean="0">
                <a:solidFill>
                  <a:srgbClr val="FF0000"/>
                </a:solidFill>
              </a:rPr>
              <a:t> Apex </a:t>
            </a:r>
            <a:r>
              <a:rPr lang="en-US" sz="2000" b="1" dirty="0" smtClean="0"/>
              <a:t>– meets the coccyx inferiorly.</a:t>
            </a:r>
          </a:p>
          <a:p>
            <a:pPr marL="0" indent="0" algn="l" rtl="0">
              <a:buNone/>
            </a:pPr>
            <a:r>
              <a:rPr lang="en-US" sz="2000" b="1" dirty="0">
                <a:solidFill>
                  <a:srgbClr val="FF0000"/>
                </a:solidFill>
              </a:rPr>
              <a:t>Auricular surfaces </a:t>
            </a:r>
            <a:r>
              <a:rPr lang="en-US" sz="2000" b="1" dirty="0"/>
              <a:t>– located laterally on the sacrum, and shaped like the outer ear – hence the name. Each articulates with the auricular surface of the ilium.</a:t>
            </a:r>
          </a:p>
          <a:p>
            <a:pPr marL="0" indent="0" algn="l" rtl="0">
              <a:buNone/>
            </a:pPr>
            <a:r>
              <a:rPr lang="en-US" sz="2000" b="1" dirty="0">
                <a:solidFill>
                  <a:srgbClr val="FF0000"/>
                </a:solidFill>
              </a:rPr>
              <a:t>Anterior and posterior surfaces </a:t>
            </a:r>
            <a:r>
              <a:rPr lang="en-US" sz="2000" b="1" dirty="0"/>
              <a:t>– provide attachment to pelvic ligaments and muscles.</a:t>
            </a:r>
          </a:p>
          <a:p>
            <a:pPr marL="0" indent="0" algn="l" rtl="0">
              <a:buNone/>
            </a:pPr>
            <a:r>
              <a:rPr lang="en-US" sz="2000" b="1" dirty="0" smtClean="0"/>
              <a:t>I</a:t>
            </a:r>
            <a:r>
              <a:rPr lang="en-US" sz="2000" b="1" dirty="0" smtClean="0">
                <a:solidFill>
                  <a:srgbClr val="FF0000"/>
                </a:solidFill>
              </a:rPr>
              <a:t>nternall</a:t>
            </a:r>
            <a:r>
              <a:rPr lang="en-US" sz="2000" b="1" dirty="0" smtClean="0"/>
              <a:t>y, the central canal of the vertebral column continues along the core of the sacrum and ends at the </a:t>
            </a:r>
            <a:r>
              <a:rPr lang="en-US" sz="2000" b="1" dirty="0" smtClean="0">
                <a:solidFill>
                  <a:srgbClr val="FF0000"/>
                </a:solidFill>
              </a:rPr>
              <a:t>4th sacral foramina</a:t>
            </a:r>
            <a:r>
              <a:rPr lang="en-US" sz="2000" b="1" dirty="0" smtClean="0"/>
              <a:t>, as </a:t>
            </a:r>
            <a:r>
              <a:rPr lang="en-US" sz="2000" b="1" dirty="0" smtClean="0">
                <a:solidFill>
                  <a:srgbClr val="FF0000"/>
                </a:solidFill>
              </a:rPr>
              <a:t>the sacral hiatus</a:t>
            </a:r>
          </a:p>
          <a:p>
            <a:pPr marL="0" indent="0" algn="l" rtl="0">
              <a:buNone/>
            </a:pPr>
            <a:endParaRPr lang="en-US" sz="2000" b="1" dirty="0" smtClean="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500"/>
          <a:stretch/>
        </p:blipFill>
        <p:spPr bwMode="auto">
          <a:xfrm>
            <a:off x="5335205" y="0"/>
            <a:ext cx="3810000" cy="32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805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784976" cy="6336704"/>
          </a:xfrm>
        </p:spPr>
        <p:txBody>
          <a:bodyPr>
            <a:normAutofit fontScale="92500" lnSpcReduction="10000"/>
          </a:bodyPr>
          <a:lstStyle/>
          <a:p>
            <a:pPr marL="0" indent="0" algn="l" rtl="0">
              <a:buNone/>
            </a:pPr>
            <a:r>
              <a:rPr lang="en-US" sz="2400" b="1" dirty="0" smtClean="0">
                <a:solidFill>
                  <a:srgbClr val="FF0000"/>
                </a:solidFill>
              </a:rPr>
              <a:t>coccyx </a:t>
            </a:r>
            <a:r>
              <a:rPr lang="en-US" sz="2400" b="1" dirty="0">
                <a:solidFill>
                  <a:srgbClr val="FF0000"/>
                </a:solidFill>
              </a:rPr>
              <a:t>(tailbone) </a:t>
            </a:r>
            <a:r>
              <a:rPr lang="en-US" sz="2000" b="1" dirty="0" smtClean="0"/>
              <a:t>it </a:t>
            </a:r>
            <a:r>
              <a:rPr lang="en-US" sz="2000" b="1" dirty="0"/>
              <a:t>consists of</a:t>
            </a:r>
            <a:r>
              <a:rPr lang="en-US" sz="2000" b="1" dirty="0">
                <a:solidFill>
                  <a:srgbClr val="FF0000"/>
                </a:solidFill>
              </a:rPr>
              <a:t> three </a:t>
            </a:r>
            <a:r>
              <a:rPr lang="en-US" sz="2000" b="1" dirty="0"/>
              <a:t>to </a:t>
            </a:r>
            <a:r>
              <a:rPr lang="en-US" sz="2000" b="1" dirty="0">
                <a:solidFill>
                  <a:srgbClr val="FF0000"/>
                </a:solidFill>
              </a:rPr>
              <a:t>five fused </a:t>
            </a:r>
            <a:r>
              <a:rPr lang="en-US" sz="2000" b="1" dirty="0" smtClean="0"/>
              <a:t>vertebrae to produce a triangular shape  is </a:t>
            </a:r>
            <a:r>
              <a:rPr lang="en-US" sz="2000" b="1" dirty="0"/>
              <a:t>the terminal part of the vertebral </a:t>
            </a:r>
            <a:r>
              <a:rPr lang="en-US" sz="2000" b="1" dirty="0" smtClean="0"/>
              <a:t>column. </a:t>
            </a:r>
          </a:p>
          <a:p>
            <a:pPr marL="0" indent="0" algn="l" rtl="0">
              <a:buNone/>
            </a:pPr>
            <a:r>
              <a:rPr lang="en-US" sz="2000" b="1" dirty="0" smtClean="0"/>
              <a:t> It helps in sitting </a:t>
            </a:r>
            <a:r>
              <a:rPr lang="en-US" sz="2000" b="1" dirty="0"/>
              <a:t>down, it helps </a:t>
            </a:r>
            <a:r>
              <a:rPr lang="en-US" sz="2000" b="1" dirty="0" smtClean="0"/>
              <a:t>steadying </a:t>
            </a:r>
          </a:p>
          <a:p>
            <a:pPr marL="0" indent="0" algn="l" rtl="0">
              <a:buNone/>
            </a:pPr>
            <a:r>
              <a:rPr lang="en-US" sz="2000" b="1" dirty="0" smtClean="0"/>
              <a:t>and </a:t>
            </a:r>
            <a:r>
              <a:rPr lang="en-US" sz="2000" b="1" dirty="0"/>
              <a:t>support </a:t>
            </a:r>
            <a:r>
              <a:rPr lang="en-US" sz="2000" b="1" dirty="0" smtClean="0"/>
              <a:t>the weight</a:t>
            </a:r>
            <a:r>
              <a:rPr lang="en-US" sz="2000" b="1" dirty="0"/>
              <a:t>. It's also </a:t>
            </a:r>
            <a:r>
              <a:rPr lang="en-US" sz="2000" b="1" dirty="0" smtClean="0"/>
              <a:t>where</a:t>
            </a:r>
          </a:p>
          <a:p>
            <a:pPr marL="0" indent="0" algn="l" rtl="0">
              <a:buNone/>
            </a:pPr>
            <a:r>
              <a:rPr lang="en-US" sz="2000" b="1" dirty="0" smtClean="0"/>
              <a:t> </a:t>
            </a:r>
            <a:r>
              <a:rPr lang="en-US" sz="2000" b="1" dirty="0"/>
              <a:t>several tendons, ligaments and </a:t>
            </a:r>
            <a:r>
              <a:rPr lang="en-US" sz="2000" b="1" dirty="0" smtClean="0"/>
              <a:t>muscles</a:t>
            </a:r>
          </a:p>
          <a:p>
            <a:pPr marL="0" indent="0" algn="l" rtl="0">
              <a:buNone/>
            </a:pPr>
            <a:r>
              <a:rPr lang="en-US" sz="2000" b="1" dirty="0" smtClean="0"/>
              <a:t> </a:t>
            </a:r>
            <a:r>
              <a:rPr lang="en-US" sz="2000" b="1" dirty="0"/>
              <a:t>in </a:t>
            </a:r>
            <a:r>
              <a:rPr lang="en-US" sz="2000" b="1" dirty="0" smtClean="0"/>
              <a:t> the body </a:t>
            </a:r>
            <a:r>
              <a:rPr lang="en-US" sz="2000" b="1" dirty="0"/>
              <a:t>connect. The coccyx </a:t>
            </a:r>
            <a:r>
              <a:rPr lang="en-US" sz="2000" b="1" dirty="0" smtClean="0"/>
              <a:t>consists</a:t>
            </a:r>
          </a:p>
          <a:p>
            <a:pPr marL="0" indent="0" algn="l" rtl="0">
              <a:buNone/>
            </a:pPr>
            <a:r>
              <a:rPr lang="en-US" sz="2000" b="1" dirty="0" smtClean="0"/>
              <a:t> </a:t>
            </a:r>
            <a:r>
              <a:rPr lang="en-US" sz="2000" b="1" dirty="0"/>
              <a:t>of an apex, base, anterior surface, </a:t>
            </a:r>
            <a:r>
              <a:rPr lang="en-US" sz="2000" b="1" dirty="0" smtClean="0"/>
              <a:t>posterior</a:t>
            </a:r>
          </a:p>
          <a:p>
            <a:pPr marL="0" indent="0" algn="l" rtl="0">
              <a:buNone/>
            </a:pPr>
            <a:r>
              <a:rPr lang="en-US" sz="2000" b="1" dirty="0" smtClean="0"/>
              <a:t> </a:t>
            </a:r>
            <a:r>
              <a:rPr lang="en-US" sz="2000" b="1" dirty="0"/>
              <a:t>surface and two lateral surfaces. </a:t>
            </a:r>
            <a:endParaRPr lang="en-US" sz="2000" b="1" dirty="0" smtClean="0"/>
          </a:p>
          <a:p>
            <a:pPr marL="0" indent="0" algn="l" rtl="0">
              <a:buNone/>
            </a:pPr>
            <a:r>
              <a:rPr lang="en-US" sz="2000" b="1" dirty="0" smtClean="0">
                <a:solidFill>
                  <a:srgbClr val="FF0000"/>
                </a:solidFill>
              </a:rPr>
              <a:t>The </a:t>
            </a:r>
            <a:r>
              <a:rPr lang="en-US" sz="2000" b="1" dirty="0">
                <a:solidFill>
                  <a:srgbClr val="FF0000"/>
                </a:solidFill>
              </a:rPr>
              <a:t>base </a:t>
            </a:r>
            <a:r>
              <a:rPr lang="en-US" sz="2000" b="1" dirty="0"/>
              <a:t>is located most superiorly, </a:t>
            </a:r>
            <a:r>
              <a:rPr lang="en-US" sz="2000" b="1" dirty="0" smtClean="0"/>
              <a:t>and</a:t>
            </a:r>
          </a:p>
          <a:p>
            <a:pPr marL="0" indent="0" algn="l" rtl="0">
              <a:buNone/>
            </a:pPr>
            <a:r>
              <a:rPr lang="en-US" sz="2000" b="1" dirty="0" smtClean="0"/>
              <a:t> </a:t>
            </a:r>
            <a:r>
              <a:rPr lang="en-US" sz="2000" b="1" dirty="0"/>
              <a:t>contains a facet for articulation with the </a:t>
            </a:r>
            <a:r>
              <a:rPr lang="en-US" sz="2000" b="1" dirty="0" smtClean="0"/>
              <a:t>  </a:t>
            </a:r>
          </a:p>
          <a:p>
            <a:pPr marL="0" indent="0" algn="l" rtl="0">
              <a:buNone/>
            </a:pPr>
            <a:r>
              <a:rPr lang="en-US" sz="2000" b="1" dirty="0" smtClean="0"/>
              <a:t>sacrum.</a:t>
            </a:r>
          </a:p>
          <a:p>
            <a:pPr marL="0" indent="0" algn="l" rtl="0">
              <a:buNone/>
            </a:pPr>
            <a:r>
              <a:rPr lang="en-US" sz="2000" b="1" dirty="0" smtClean="0"/>
              <a:t> </a:t>
            </a:r>
            <a:r>
              <a:rPr lang="en-US" sz="2000" b="1" dirty="0">
                <a:solidFill>
                  <a:srgbClr val="FF0000"/>
                </a:solidFill>
              </a:rPr>
              <a:t>The apex </a:t>
            </a:r>
            <a:r>
              <a:rPr lang="en-US" sz="2000" b="1" dirty="0"/>
              <a:t>is situated inferiorly, at </a:t>
            </a:r>
            <a:r>
              <a:rPr lang="en-US" sz="2000" b="1" dirty="0" smtClean="0"/>
              <a:t>the</a:t>
            </a:r>
          </a:p>
          <a:p>
            <a:pPr marL="0" indent="0" algn="l" rtl="0">
              <a:buNone/>
            </a:pPr>
            <a:r>
              <a:rPr lang="en-US" sz="2000" b="1" dirty="0" smtClean="0"/>
              <a:t> </a:t>
            </a:r>
            <a:r>
              <a:rPr lang="en-US" sz="2000" b="1" dirty="0"/>
              <a:t>terminus of the vertebral column. The </a:t>
            </a:r>
            <a:endParaRPr lang="en-US" sz="2000" b="1" dirty="0" smtClean="0"/>
          </a:p>
          <a:p>
            <a:pPr marL="0" indent="0" algn="l" rtl="0">
              <a:buNone/>
            </a:pPr>
            <a:r>
              <a:rPr lang="en-US" sz="2000" b="1" dirty="0" smtClean="0"/>
              <a:t>lateral </a:t>
            </a:r>
            <a:r>
              <a:rPr lang="en-US" sz="2000" b="1" dirty="0"/>
              <a:t>surfaces of the coccyx are marked </a:t>
            </a:r>
            <a:endParaRPr lang="en-US" sz="2000" b="1" dirty="0" smtClean="0"/>
          </a:p>
          <a:p>
            <a:pPr marL="0" indent="0" algn="l" rtl="0">
              <a:buNone/>
            </a:pPr>
            <a:r>
              <a:rPr lang="en-US" sz="2000" b="1" dirty="0" smtClean="0"/>
              <a:t>by </a:t>
            </a:r>
            <a:r>
              <a:rPr lang="en-US" sz="2000" b="1" dirty="0"/>
              <a:t>a small transverse process, which </a:t>
            </a:r>
            <a:r>
              <a:rPr lang="en-US" sz="2000" b="1" dirty="0" smtClean="0"/>
              <a:t>projects</a:t>
            </a:r>
          </a:p>
          <a:p>
            <a:pPr marL="0" indent="0" algn="l" rtl="0">
              <a:buNone/>
            </a:pPr>
            <a:r>
              <a:rPr lang="en-US" sz="2000" b="1" dirty="0" smtClean="0"/>
              <a:t> </a:t>
            </a:r>
            <a:r>
              <a:rPr lang="en-US" sz="2000" b="1" dirty="0"/>
              <a:t>from Co1. The coccygeal </a:t>
            </a:r>
            <a:r>
              <a:rPr lang="en-US" sz="2000" b="1" dirty="0" err="1"/>
              <a:t>cornua</a:t>
            </a:r>
            <a:r>
              <a:rPr lang="en-US" sz="2000" b="1" dirty="0"/>
              <a:t> of Co1 </a:t>
            </a:r>
            <a:r>
              <a:rPr lang="en-US" sz="2000" b="1" dirty="0" smtClean="0"/>
              <a:t>are</a:t>
            </a:r>
          </a:p>
          <a:p>
            <a:pPr marL="0" indent="0" algn="l" rtl="0">
              <a:buNone/>
            </a:pPr>
            <a:r>
              <a:rPr lang="en-US" sz="2000" b="1" dirty="0" smtClean="0"/>
              <a:t> </a:t>
            </a:r>
            <a:r>
              <a:rPr lang="en-US" sz="2000" b="1" dirty="0"/>
              <a:t>the largest of the small articular processes </a:t>
            </a:r>
            <a:r>
              <a:rPr lang="en-US" sz="2000" b="1" dirty="0" smtClean="0"/>
              <a:t>of</a:t>
            </a:r>
          </a:p>
          <a:p>
            <a:pPr marL="0" indent="0" algn="l" rtl="0">
              <a:buNone/>
            </a:pPr>
            <a:r>
              <a:rPr lang="en-US" sz="2000" b="1" dirty="0" smtClean="0"/>
              <a:t> </a:t>
            </a:r>
            <a:r>
              <a:rPr lang="en-US" sz="2000" b="1" dirty="0"/>
              <a:t>the coccygeal vertebrae. They </a:t>
            </a:r>
            <a:r>
              <a:rPr lang="en-US" sz="2000" b="1" dirty="0" smtClean="0"/>
              <a:t>project</a:t>
            </a:r>
          </a:p>
          <a:p>
            <a:pPr marL="0" indent="0" algn="l" rtl="0">
              <a:buNone/>
            </a:pPr>
            <a:r>
              <a:rPr lang="en-US" sz="2000" b="1" dirty="0" smtClean="0"/>
              <a:t> </a:t>
            </a:r>
            <a:r>
              <a:rPr lang="en-US" sz="2000" b="1" dirty="0"/>
              <a:t>upwards to articulate with the sacral </a:t>
            </a:r>
            <a:r>
              <a:rPr lang="en-US" sz="2000" b="1" dirty="0" err="1"/>
              <a:t>cornua</a:t>
            </a:r>
            <a:r>
              <a:rPr lang="en-US" sz="2000" b="1" dirty="0"/>
              <a:t>.</a:t>
            </a:r>
          </a:p>
          <a:p>
            <a:pPr marL="0" indent="0" algn="l" rtl="0">
              <a:buNone/>
            </a:pPr>
            <a:endParaRPr lang="en-US" sz="20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908721"/>
            <a:ext cx="331236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314" t="25666" r="41857" b="12164"/>
          <a:stretch/>
        </p:blipFill>
        <p:spPr bwMode="auto">
          <a:xfrm>
            <a:off x="5076056" y="3717032"/>
            <a:ext cx="4067944" cy="265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433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0"/>
            <a:ext cx="8856984" cy="6669360"/>
          </a:xfrm>
        </p:spPr>
        <p:txBody>
          <a:bodyPr>
            <a:normAutofit fontScale="92500" lnSpcReduction="10000"/>
          </a:bodyPr>
          <a:lstStyle/>
          <a:p>
            <a:pPr marL="0" indent="0" algn="l" rtl="0">
              <a:buNone/>
            </a:pPr>
            <a:r>
              <a:rPr lang="en-US" sz="2000" b="1" dirty="0"/>
              <a:t> </a:t>
            </a:r>
            <a:r>
              <a:rPr lang="en-US" sz="2400" b="1" dirty="0">
                <a:solidFill>
                  <a:srgbClr val="FF0000"/>
                </a:solidFill>
              </a:rPr>
              <a:t>Joints and Ligaments</a:t>
            </a:r>
          </a:p>
          <a:p>
            <a:pPr marL="0" indent="0" algn="l" rtl="0">
              <a:buNone/>
            </a:pPr>
            <a:r>
              <a:rPr lang="en-US" sz="2000" b="1" dirty="0"/>
              <a:t>The mobile vertebrae articulate with each </a:t>
            </a:r>
            <a:r>
              <a:rPr lang="en-US" sz="2000" b="1" dirty="0" smtClean="0"/>
              <a:t>other</a:t>
            </a:r>
          </a:p>
          <a:p>
            <a:pPr marL="0" indent="0" algn="l" rtl="0">
              <a:buNone/>
            </a:pPr>
            <a:r>
              <a:rPr lang="en-US" sz="2000" b="1" dirty="0" smtClean="0"/>
              <a:t> via joints between their bodies and articular facets:</a:t>
            </a:r>
          </a:p>
          <a:p>
            <a:pPr marL="0" indent="0" algn="l" rtl="0">
              <a:buNone/>
            </a:pPr>
            <a:r>
              <a:rPr lang="en-US" sz="2000" b="1" dirty="0" smtClean="0">
                <a:solidFill>
                  <a:srgbClr val="00B050"/>
                </a:solidFill>
              </a:rPr>
              <a:t>Left</a:t>
            </a:r>
            <a:r>
              <a:rPr lang="en-US" sz="2000" b="1" dirty="0" smtClean="0"/>
              <a:t> </a:t>
            </a:r>
            <a:r>
              <a:rPr lang="en-US" sz="2000" b="1" dirty="0"/>
              <a:t>and </a:t>
            </a:r>
            <a:r>
              <a:rPr lang="en-US" sz="2000" b="1" dirty="0">
                <a:solidFill>
                  <a:srgbClr val="00B0F0"/>
                </a:solidFill>
              </a:rPr>
              <a:t>right</a:t>
            </a:r>
            <a:r>
              <a:rPr lang="en-US" sz="2000" b="1" dirty="0"/>
              <a:t> </a:t>
            </a:r>
            <a:r>
              <a:rPr lang="en-US" sz="2000" b="1" dirty="0">
                <a:solidFill>
                  <a:srgbClr val="FF0000"/>
                </a:solidFill>
              </a:rPr>
              <a:t>superior articular facets </a:t>
            </a:r>
            <a:r>
              <a:rPr lang="en-US" sz="2000" b="1" dirty="0" smtClean="0"/>
              <a:t>articulate</a:t>
            </a:r>
          </a:p>
          <a:p>
            <a:pPr marL="0" indent="0" algn="l" rtl="0">
              <a:buNone/>
            </a:pPr>
            <a:r>
              <a:rPr lang="en-US" sz="2000" b="1" dirty="0" smtClean="0"/>
              <a:t> </a:t>
            </a:r>
            <a:r>
              <a:rPr lang="en-US" sz="2000" b="1" dirty="0"/>
              <a:t>with the </a:t>
            </a:r>
            <a:r>
              <a:rPr lang="en-US" sz="2000" b="1" dirty="0">
                <a:solidFill>
                  <a:srgbClr val="7030A0"/>
                </a:solidFill>
              </a:rPr>
              <a:t>vertebra above</a:t>
            </a:r>
            <a:r>
              <a:rPr lang="en-US" sz="2000" b="1" dirty="0"/>
              <a:t>.</a:t>
            </a:r>
          </a:p>
          <a:p>
            <a:pPr marL="0" indent="0" algn="l" rtl="0">
              <a:buNone/>
            </a:pPr>
            <a:r>
              <a:rPr lang="en-US" sz="2000" b="1" dirty="0">
                <a:solidFill>
                  <a:srgbClr val="00B050"/>
                </a:solidFill>
              </a:rPr>
              <a:t>Left</a:t>
            </a:r>
            <a:r>
              <a:rPr lang="en-US" sz="2000" b="1" dirty="0"/>
              <a:t> and </a:t>
            </a:r>
            <a:r>
              <a:rPr lang="en-US" sz="2000" b="1" dirty="0">
                <a:solidFill>
                  <a:srgbClr val="00B0F0"/>
                </a:solidFill>
              </a:rPr>
              <a:t>right</a:t>
            </a:r>
            <a:r>
              <a:rPr lang="en-US" sz="2000" b="1" dirty="0"/>
              <a:t> </a:t>
            </a:r>
            <a:r>
              <a:rPr lang="en-US" sz="2000" b="1" dirty="0">
                <a:solidFill>
                  <a:srgbClr val="FF0000"/>
                </a:solidFill>
              </a:rPr>
              <a:t>inferior articular facets </a:t>
            </a:r>
            <a:r>
              <a:rPr lang="en-US" sz="2000" b="1" dirty="0" smtClean="0"/>
              <a:t>articulate</a:t>
            </a:r>
          </a:p>
          <a:p>
            <a:pPr marL="0" indent="0" algn="l" rtl="0">
              <a:buNone/>
            </a:pPr>
            <a:r>
              <a:rPr lang="en-US" sz="2000" b="1" dirty="0" smtClean="0"/>
              <a:t> </a:t>
            </a:r>
            <a:r>
              <a:rPr lang="en-US" sz="2000" b="1" dirty="0"/>
              <a:t>with </a:t>
            </a:r>
            <a:r>
              <a:rPr lang="en-US" sz="2000" b="1" dirty="0">
                <a:solidFill>
                  <a:srgbClr val="7030A0"/>
                </a:solidFill>
              </a:rPr>
              <a:t>the vertebra below</a:t>
            </a:r>
            <a:r>
              <a:rPr lang="en-US" sz="2000" b="1" dirty="0"/>
              <a:t>.</a:t>
            </a:r>
          </a:p>
          <a:p>
            <a:pPr marL="0" indent="0" algn="l" rtl="0">
              <a:buNone/>
            </a:pPr>
            <a:r>
              <a:rPr lang="en-US" sz="2000" b="1" dirty="0">
                <a:solidFill>
                  <a:srgbClr val="FF0000"/>
                </a:solidFill>
              </a:rPr>
              <a:t>Vertebral bodies </a:t>
            </a:r>
            <a:r>
              <a:rPr lang="en-US" sz="2000" b="1" dirty="0"/>
              <a:t>indirectly articulate with </a:t>
            </a:r>
            <a:r>
              <a:rPr lang="en-US" sz="2000" b="1" dirty="0" smtClean="0"/>
              <a:t>each</a:t>
            </a:r>
          </a:p>
          <a:p>
            <a:pPr marL="0" indent="0" algn="l" rtl="0">
              <a:buNone/>
            </a:pPr>
            <a:r>
              <a:rPr lang="en-US" sz="2000" b="1" dirty="0" smtClean="0"/>
              <a:t> </a:t>
            </a:r>
            <a:r>
              <a:rPr lang="en-US" sz="2000" b="1" dirty="0"/>
              <a:t>other via </a:t>
            </a:r>
            <a:r>
              <a:rPr lang="en-US" sz="2000" b="1" dirty="0">
                <a:solidFill>
                  <a:srgbClr val="FF0000"/>
                </a:solidFill>
              </a:rPr>
              <a:t>the intervertebral discs</a:t>
            </a:r>
            <a:r>
              <a:rPr lang="en-US" sz="2000" b="1" dirty="0"/>
              <a:t>.</a:t>
            </a:r>
          </a:p>
          <a:p>
            <a:pPr marL="0" indent="0" algn="l" rtl="0">
              <a:buNone/>
            </a:pPr>
            <a:r>
              <a:rPr lang="en-US" sz="2000" b="1" dirty="0"/>
              <a:t>The </a:t>
            </a:r>
            <a:r>
              <a:rPr lang="en-US" sz="2000" b="1" dirty="0">
                <a:solidFill>
                  <a:srgbClr val="0070C0"/>
                </a:solidFill>
              </a:rPr>
              <a:t>vertebral body </a:t>
            </a:r>
            <a:r>
              <a:rPr lang="en-US" sz="2000" b="1" dirty="0"/>
              <a:t>joints are </a:t>
            </a:r>
            <a:r>
              <a:rPr lang="en-US" sz="2000" b="1" dirty="0">
                <a:solidFill>
                  <a:srgbClr val="FF0000"/>
                </a:solidFill>
              </a:rPr>
              <a:t>cartilaginous </a:t>
            </a:r>
            <a:r>
              <a:rPr lang="en-US" sz="2000" b="1" dirty="0" smtClean="0">
                <a:solidFill>
                  <a:srgbClr val="FF0000"/>
                </a:solidFill>
              </a:rPr>
              <a:t>joints</a:t>
            </a:r>
          </a:p>
          <a:p>
            <a:pPr marL="0" indent="0" algn="l" rtl="0">
              <a:buNone/>
            </a:pPr>
            <a:r>
              <a:rPr lang="en-US" sz="2000" b="1" dirty="0" smtClean="0"/>
              <a:t> </a:t>
            </a:r>
            <a:r>
              <a:rPr lang="en-US" sz="2000" b="1" dirty="0"/>
              <a:t>designed for </a:t>
            </a:r>
            <a:r>
              <a:rPr lang="en-US" sz="2000" b="1" dirty="0" smtClean="0"/>
              <a:t>weight-</a:t>
            </a:r>
            <a:r>
              <a:rPr lang="en-US" sz="2000" b="1" dirty="0" err="1" smtClean="0"/>
              <a:t>bearing.The</a:t>
            </a:r>
            <a:r>
              <a:rPr lang="en-US" sz="2000" b="1" dirty="0" smtClean="0"/>
              <a:t> </a:t>
            </a:r>
            <a:r>
              <a:rPr lang="en-US" sz="2000" b="1" dirty="0">
                <a:solidFill>
                  <a:srgbClr val="7030A0"/>
                </a:solidFill>
              </a:rPr>
              <a:t>articular </a:t>
            </a:r>
            <a:r>
              <a:rPr lang="en-US" sz="2000" b="1" dirty="0" smtClean="0">
                <a:solidFill>
                  <a:srgbClr val="7030A0"/>
                </a:solidFill>
              </a:rPr>
              <a:t>surface </a:t>
            </a:r>
          </a:p>
          <a:p>
            <a:pPr marL="0" indent="0" algn="l" rtl="0">
              <a:buNone/>
            </a:pPr>
            <a:r>
              <a:rPr lang="en-US" sz="2000" b="1" dirty="0" smtClean="0"/>
              <a:t>are </a:t>
            </a:r>
            <a:r>
              <a:rPr lang="en-US" sz="2000" b="1" dirty="0"/>
              <a:t>covered by </a:t>
            </a:r>
            <a:r>
              <a:rPr lang="en-US" sz="2000" b="1" dirty="0">
                <a:solidFill>
                  <a:srgbClr val="FF0000"/>
                </a:solidFill>
              </a:rPr>
              <a:t>hyaline cartilage</a:t>
            </a:r>
            <a:r>
              <a:rPr lang="en-US" sz="2000" b="1" dirty="0"/>
              <a:t>, and are connected by the intervertebral disc</a:t>
            </a:r>
            <a:r>
              <a:rPr lang="en-US" sz="2000" b="1" dirty="0" smtClean="0"/>
              <a:t>.</a:t>
            </a:r>
            <a:endParaRPr lang="en-US" sz="2000" b="1" dirty="0"/>
          </a:p>
          <a:p>
            <a:pPr marL="0" indent="0" algn="l" rtl="0">
              <a:buNone/>
            </a:pPr>
            <a:r>
              <a:rPr lang="en-US" sz="2000" b="1" dirty="0">
                <a:solidFill>
                  <a:srgbClr val="FF0000"/>
                </a:solidFill>
              </a:rPr>
              <a:t>Two ligaments </a:t>
            </a:r>
            <a:r>
              <a:rPr lang="en-US" sz="2000" b="1" dirty="0"/>
              <a:t>strengthen </a:t>
            </a:r>
            <a:r>
              <a:rPr lang="en-US" sz="2000" b="1" dirty="0">
                <a:solidFill>
                  <a:srgbClr val="FF0000"/>
                </a:solidFill>
              </a:rPr>
              <a:t>the vertebral body joints</a:t>
            </a:r>
            <a:r>
              <a:rPr lang="en-US" sz="2000" b="1" dirty="0"/>
              <a:t>: the </a:t>
            </a:r>
            <a:r>
              <a:rPr lang="en-US" sz="2000" b="1" dirty="0">
                <a:solidFill>
                  <a:srgbClr val="0070C0"/>
                </a:solidFill>
              </a:rPr>
              <a:t>anterior</a:t>
            </a:r>
            <a:r>
              <a:rPr lang="en-US" sz="2000" b="1" dirty="0"/>
              <a:t> and </a:t>
            </a:r>
            <a:r>
              <a:rPr lang="en-US" sz="2000" b="1" dirty="0">
                <a:solidFill>
                  <a:srgbClr val="0070C0"/>
                </a:solidFill>
              </a:rPr>
              <a:t>posterior</a:t>
            </a:r>
            <a:r>
              <a:rPr lang="en-US" sz="2000" b="1" dirty="0"/>
              <a:t> </a:t>
            </a:r>
            <a:r>
              <a:rPr lang="en-US" sz="2000" b="1" dirty="0">
                <a:solidFill>
                  <a:srgbClr val="0070C0"/>
                </a:solidFill>
              </a:rPr>
              <a:t>longitudinal ligaments</a:t>
            </a:r>
            <a:r>
              <a:rPr lang="en-US" sz="2000" b="1" dirty="0"/>
              <a:t>, which run the full length of the vertebral column. The anterior longitudinal ligament is thick and </a:t>
            </a:r>
            <a:r>
              <a:rPr lang="en-US" sz="2000" b="1" dirty="0" smtClean="0"/>
              <a:t>prevents </a:t>
            </a:r>
            <a:r>
              <a:rPr lang="en-US" sz="2000" b="1" dirty="0" smtClean="0">
                <a:solidFill>
                  <a:srgbClr val="FF0000"/>
                </a:solidFill>
              </a:rPr>
              <a:t>hyperextension </a:t>
            </a:r>
            <a:r>
              <a:rPr lang="en-US" sz="2000" b="1" dirty="0"/>
              <a:t>of the vertebral column</a:t>
            </a:r>
            <a:r>
              <a:rPr lang="en-US" sz="2000" b="1" dirty="0" smtClean="0"/>
              <a:t>. it is </a:t>
            </a:r>
            <a:r>
              <a:rPr lang="en-US" sz="2000" b="1" dirty="0"/>
              <a:t>a strong, wide, fibrous band that runs down the anterior aspects of the vertebral bodies and intervertebral </a:t>
            </a:r>
            <a:r>
              <a:rPr lang="en-US" sz="2000" b="1" dirty="0" smtClean="0"/>
              <a:t>discs. It extends from </a:t>
            </a:r>
            <a:r>
              <a:rPr lang="en-US" sz="2000" b="1" dirty="0" smtClean="0">
                <a:solidFill>
                  <a:srgbClr val="FF0000"/>
                </a:solidFill>
              </a:rPr>
              <a:t>the base of the occipital bone and C1 to sacrum</a:t>
            </a:r>
            <a:endParaRPr lang="en-US" sz="2000" b="1" dirty="0">
              <a:solidFill>
                <a:srgbClr val="FF0000"/>
              </a:solidFill>
            </a:endParaRPr>
          </a:p>
          <a:p>
            <a:pPr marL="0" indent="0" algn="l" rtl="0">
              <a:buNone/>
            </a:pPr>
            <a:r>
              <a:rPr lang="en-US" sz="2000" b="1" dirty="0" smtClean="0"/>
              <a:t>The </a:t>
            </a:r>
            <a:r>
              <a:rPr lang="en-US" sz="2000" b="1" dirty="0"/>
              <a:t>posterior longitudinal ligament is </a:t>
            </a:r>
            <a:r>
              <a:rPr lang="en-US" sz="2000" b="1" dirty="0" smtClean="0"/>
              <a:t>weaker and narrow. It extends </a:t>
            </a:r>
            <a:r>
              <a:rPr lang="en-US" sz="2000" b="1" dirty="0" smtClean="0">
                <a:solidFill>
                  <a:srgbClr val="FF0000"/>
                </a:solidFill>
              </a:rPr>
              <a:t>from C2  </a:t>
            </a:r>
            <a:r>
              <a:rPr lang="en-US" sz="2000" b="1" dirty="0" smtClean="0"/>
              <a:t>to </a:t>
            </a:r>
            <a:r>
              <a:rPr lang="en-US" sz="2000" b="1" dirty="0" smtClean="0">
                <a:solidFill>
                  <a:srgbClr val="FF0000"/>
                </a:solidFill>
              </a:rPr>
              <a:t>sacrum</a:t>
            </a:r>
            <a:r>
              <a:rPr lang="en-US" sz="2000" b="1" dirty="0" smtClean="0"/>
              <a:t>   and attach more to intervertebral disc rather than posteriorly ,it runs with vertebral canal. It prevents hyperflexion</a:t>
            </a:r>
          </a:p>
          <a:p>
            <a:pPr marL="0" indent="0" algn="l" rtl="0">
              <a:buNone/>
            </a:pPr>
            <a:endParaRPr lang="en-US" sz="2000" b="1" dirty="0" smtClean="0"/>
          </a:p>
          <a:p>
            <a:pPr marL="0" indent="0" algn="l" rtl="0">
              <a:buNone/>
            </a:pPr>
            <a:endParaRPr lang="en-US" sz="2000" b="1"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0"/>
            <a:ext cx="3672408"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290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23528" y="30403"/>
            <a:ext cx="8496944" cy="590285"/>
          </a:xfrm>
        </p:spPr>
        <p:txBody>
          <a:bodyPr>
            <a:normAutofit fontScale="90000"/>
          </a:bodyPr>
          <a:lstStyle/>
          <a:p>
            <a:pPr rtl="0"/>
            <a:r>
              <a:rPr lang="en-US" b="1" dirty="0" smtClean="0">
                <a:solidFill>
                  <a:srgbClr val="FF0000"/>
                </a:solidFill>
              </a:rPr>
              <a:t>Skull</a:t>
            </a:r>
          </a:p>
        </p:txBody>
      </p:sp>
      <p:sp>
        <p:nvSpPr>
          <p:cNvPr id="3" name="عنوان فرعي 2"/>
          <p:cNvSpPr>
            <a:spLocks noGrp="1"/>
          </p:cNvSpPr>
          <p:nvPr>
            <p:ph type="subTitle" idx="1"/>
          </p:nvPr>
        </p:nvSpPr>
        <p:spPr>
          <a:xfrm>
            <a:off x="0" y="548680"/>
            <a:ext cx="9144000" cy="6309320"/>
          </a:xfrm>
        </p:spPr>
        <p:txBody>
          <a:bodyPr>
            <a:normAutofit/>
          </a:bodyPr>
          <a:lstStyle/>
          <a:p>
            <a:pPr algn="l" rtl="0"/>
            <a:r>
              <a:rPr lang="en-US" sz="2000" b="1" dirty="0" smtClean="0">
                <a:solidFill>
                  <a:srgbClr val="FF0000"/>
                </a:solidFill>
              </a:rPr>
              <a:t>The skull </a:t>
            </a:r>
            <a:r>
              <a:rPr lang="en-US" sz="2000" b="1" dirty="0" smtClean="0">
                <a:solidFill>
                  <a:schemeClr val="tx1"/>
                </a:solidFill>
              </a:rPr>
              <a:t>is a bony structure that</a:t>
            </a:r>
          </a:p>
          <a:p>
            <a:pPr algn="l" rtl="0"/>
            <a:r>
              <a:rPr lang="en-US" sz="2000" b="1" dirty="0" smtClean="0">
                <a:solidFill>
                  <a:schemeClr val="tx1"/>
                </a:solidFill>
              </a:rPr>
              <a:t> supports the face and a protective </a:t>
            </a:r>
          </a:p>
          <a:p>
            <a:pPr algn="l" rtl="0"/>
            <a:r>
              <a:rPr lang="en-US" sz="2000" b="1" dirty="0" smtClean="0">
                <a:solidFill>
                  <a:schemeClr val="tx1"/>
                </a:solidFill>
              </a:rPr>
              <a:t>for the brain .It is comprised of</a:t>
            </a:r>
          </a:p>
          <a:p>
            <a:pPr algn="l" rtl="0"/>
            <a:r>
              <a:rPr lang="en-US" sz="2000" b="1" dirty="0" smtClean="0">
                <a:solidFill>
                  <a:schemeClr val="tx1"/>
                </a:solidFill>
              </a:rPr>
              <a:t>many bones ,which are formed </a:t>
            </a:r>
          </a:p>
          <a:p>
            <a:pPr algn="l" rtl="0"/>
            <a:r>
              <a:rPr lang="en-US" sz="2000" b="1" dirty="0" smtClean="0">
                <a:solidFill>
                  <a:schemeClr val="tx1"/>
                </a:solidFill>
              </a:rPr>
              <a:t>by intramembranous ossification, </a:t>
            </a:r>
          </a:p>
          <a:p>
            <a:pPr algn="l" rtl="0"/>
            <a:r>
              <a:rPr lang="en-US" sz="2000" b="1" dirty="0" smtClean="0">
                <a:solidFill>
                  <a:schemeClr val="tx1"/>
                </a:solidFill>
              </a:rPr>
              <a:t>and joined by sutures( </a:t>
            </a:r>
            <a:r>
              <a:rPr lang="en-US" sz="2000" b="1" dirty="0" smtClean="0">
                <a:solidFill>
                  <a:srgbClr val="FF0000"/>
                </a:solidFill>
              </a:rPr>
              <a:t>fibrous joints</a:t>
            </a:r>
            <a:r>
              <a:rPr lang="en-US" sz="2000" b="1" dirty="0" smtClean="0">
                <a:solidFill>
                  <a:schemeClr val="tx1"/>
                </a:solidFill>
              </a:rPr>
              <a:t>)</a:t>
            </a:r>
          </a:p>
          <a:p>
            <a:pPr algn="l" rtl="0"/>
            <a:r>
              <a:rPr lang="en-US" sz="2000" b="1" dirty="0" smtClean="0">
                <a:solidFill>
                  <a:schemeClr val="tx1"/>
                </a:solidFill>
              </a:rPr>
              <a:t>The bones of the  skull can be</a:t>
            </a:r>
          </a:p>
          <a:p>
            <a:pPr algn="l" rtl="0"/>
            <a:r>
              <a:rPr lang="en-US" sz="2000" b="1" dirty="0" smtClean="0">
                <a:solidFill>
                  <a:schemeClr val="tx1"/>
                </a:solidFill>
              </a:rPr>
              <a:t>considered as </a:t>
            </a:r>
            <a:r>
              <a:rPr lang="en-US" sz="2000" b="1" dirty="0" smtClean="0">
                <a:solidFill>
                  <a:srgbClr val="FF0000"/>
                </a:solidFill>
              </a:rPr>
              <a:t>two </a:t>
            </a:r>
            <a:r>
              <a:rPr lang="en-US" sz="2000" b="1" dirty="0" smtClean="0">
                <a:solidFill>
                  <a:schemeClr val="tx1"/>
                </a:solidFill>
              </a:rPr>
              <a:t>groups: those</a:t>
            </a:r>
          </a:p>
          <a:p>
            <a:pPr algn="l" rtl="0"/>
            <a:r>
              <a:rPr lang="en-US" sz="2000" b="1" dirty="0" smtClean="0">
                <a:solidFill>
                  <a:schemeClr val="tx1"/>
                </a:solidFill>
              </a:rPr>
              <a:t> of </a:t>
            </a:r>
            <a:r>
              <a:rPr lang="en-US" sz="2000" b="1" dirty="0" smtClean="0">
                <a:solidFill>
                  <a:srgbClr val="FF0000"/>
                </a:solidFill>
              </a:rPr>
              <a:t>the cranium </a:t>
            </a:r>
            <a:r>
              <a:rPr lang="en-US" sz="2000" b="1" dirty="0" smtClean="0"/>
              <a:t>(</a:t>
            </a:r>
            <a:r>
              <a:rPr lang="en-US" sz="2000" b="1" dirty="0" smtClean="0">
                <a:solidFill>
                  <a:schemeClr val="tx1"/>
                </a:solidFill>
              </a:rPr>
              <a:t>which consist of</a:t>
            </a:r>
          </a:p>
          <a:p>
            <a:pPr algn="l" rtl="0"/>
            <a:r>
              <a:rPr lang="en-US" sz="2000" b="1" dirty="0" smtClean="0">
                <a:solidFill>
                  <a:schemeClr val="tx1"/>
                </a:solidFill>
              </a:rPr>
              <a:t> the </a:t>
            </a:r>
            <a:r>
              <a:rPr lang="en-US" sz="2000" b="1" dirty="0" smtClean="0">
                <a:solidFill>
                  <a:srgbClr val="FF0000"/>
                </a:solidFill>
              </a:rPr>
              <a:t>cranial roof and cranial base)</a:t>
            </a:r>
          </a:p>
          <a:p>
            <a:pPr algn="l" rtl="0"/>
            <a:r>
              <a:rPr lang="en-US" sz="2000" b="1" dirty="0" smtClean="0">
                <a:solidFill>
                  <a:schemeClr val="tx1"/>
                </a:solidFill>
              </a:rPr>
              <a:t>and those of the </a:t>
            </a:r>
            <a:r>
              <a:rPr lang="en-US" sz="2000" b="1" dirty="0" smtClean="0">
                <a:solidFill>
                  <a:srgbClr val="7030A0"/>
                </a:solidFill>
              </a:rPr>
              <a:t>face.</a:t>
            </a:r>
          </a:p>
          <a:p>
            <a:pPr algn="l" rtl="0"/>
            <a:r>
              <a:rPr lang="en-US" sz="2000" b="1" dirty="0" smtClean="0">
                <a:solidFill>
                  <a:srgbClr val="FF0000"/>
                </a:solidFill>
              </a:rPr>
              <a:t>I-The cranium </a:t>
            </a:r>
            <a:r>
              <a:rPr lang="en-US" sz="2000" b="1" dirty="0" smtClean="0">
                <a:solidFill>
                  <a:schemeClr val="tx1"/>
                </a:solidFill>
              </a:rPr>
              <a:t>(</a:t>
            </a:r>
            <a:r>
              <a:rPr lang="en-US" sz="2000" b="1" dirty="0" smtClean="0">
                <a:solidFill>
                  <a:srgbClr val="C00000"/>
                </a:solidFill>
              </a:rPr>
              <a:t>neurocranium</a:t>
            </a:r>
            <a:r>
              <a:rPr lang="en-US" sz="2000" b="1" dirty="0" smtClean="0">
                <a:solidFill>
                  <a:schemeClr val="tx1"/>
                </a:solidFill>
              </a:rPr>
              <a:t>)</a:t>
            </a:r>
          </a:p>
          <a:p>
            <a:pPr algn="l" rtl="0"/>
            <a:r>
              <a:rPr lang="en-US" sz="2000" b="1" dirty="0" smtClean="0">
                <a:solidFill>
                  <a:schemeClr val="tx1"/>
                </a:solidFill>
              </a:rPr>
              <a:t>Is formed the superior aspect of the </a:t>
            </a:r>
          </a:p>
          <a:p>
            <a:pPr algn="l" rtl="0"/>
            <a:r>
              <a:rPr lang="en-US" sz="2000" b="1" dirty="0" smtClean="0">
                <a:solidFill>
                  <a:schemeClr val="tx1"/>
                </a:solidFill>
              </a:rPr>
              <a:t>skull. It encloses  and protect the </a:t>
            </a:r>
          </a:p>
          <a:p>
            <a:pPr algn="l" rtl="0"/>
            <a:r>
              <a:rPr lang="en-US" sz="2000" b="1" dirty="0" smtClean="0">
                <a:solidFill>
                  <a:srgbClr val="FF0000"/>
                </a:solidFill>
              </a:rPr>
              <a:t>brain</a:t>
            </a:r>
            <a:r>
              <a:rPr lang="en-US" sz="2000" b="1" dirty="0" smtClean="0">
                <a:solidFill>
                  <a:schemeClr val="tx1"/>
                </a:solidFill>
              </a:rPr>
              <a:t>, </a:t>
            </a:r>
            <a:r>
              <a:rPr lang="en-US" sz="2000" b="1" dirty="0" smtClean="0">
                <a:solidFill>
                  <a:srgbClr val="00B050"/>
                </a:solidFill>
              </a:rPr>
              <a:t>meninges</a:t>
            </a:r>
            <a:r>
              <a:rPr lang="en-US" sz="2000" b="1" dirty="0" smtClean="0">
                <a:solidFill>
                  <a:schemeClr val="tx1"/>
                </a:solidFill>
              </a:rPr>
              <a:t>, and</a:t>
            </a:r>
          </a:p>
          <a:p>
            <a:pPr algn="l" rtl="0"/>
            <a:r>
              <a:rPr lang="en-US" sz="2000" b="1" dirty="0" smtClean="0">
                <a:solidFill>
                  <a:schemeClr val="tx1"/>
                </a:solidFill>
              </a:rPr>
              <a:t> cerebr</a:t>
            </a:r>
            <a:r>
              <a:rPr lang="en-US" sz="2000" b="1" dirty="0" smtClean="0">
                <a:solidFill>
                  <a:srgbClr val="0070C0"/>
                </a:solidFill>
              </a:rPr>
              <a:t>al vasculature</a:t>
            </a:r>
            <a:r>
              <a:rPr lang="en-US" sz="2000" b="1" dirty="0" smtClean="0">
                <a:solidFill>
                  <a:srgbClr val="7030A0"/>
                </a:solidFill>
              </a:rPr>
              <a:t>.</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620688"/>
            <a:ext cx="4896544" cy="563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647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856984" cy="6408712"/>
          </a:xfrm>
        </p:spPr>
        <p:txBody>
          <a:bodyPr>
            <a:normAutofit/>
          </a:bodyPr>
          <a:lstStyle/>
          <a:p>
            <a:pPr marL="0" indent="0" algn="l" rtl="0">
              <a:buNone/>
            </a:pPr>
            <a:r>
              <a:rPr lang="en-US" sz="2000" b="1" dirty="0"/>
              <a:t>The joints between the articular facets, called </a:t>
            </a:r>
            <a:r>
              <a:rPr lang="en-US" sz="2000" b="1" dirty="0">
                <a:solidFill>
                  <a:srgbClr val="FF0000"/>
                </a:solidFill>
              </a:rPr>
              <a:t>facet joints</a:t>
            </a:r>
            <a:r>
              <a:rPr lang="en-US" sz="2000" b="1" dirty="0"/>
              <a:t>, allow for some gliding motions between the vertebrae. They are strengthened by several ligaments</a:t>
            </a:r>
            <a:r>
              <a:rPr lang="en-US" sz="2000" b="1" dirty="0" smtClean="0"/>
              <a:t>:</a:t>
            </a:r>
            <a:endParaRPr lang="en-US" sz="2000" b="1" dirty="0"/>
          </a:p>
          <a:p>
            <a:pPr marL="0" indent="0" algn="l" rtl="0">
              <a:buNone/>
            </a:pPr>
            <a:r>
              <a:rPr lang="en-US" sz="2000" b="1" dirty="0">
                <a:solidFill>
                  <a:srgbClr val="FF0000"/>
                </a:solidFill>
              </a:rPr>
              <a:t>Ligamentum </a:t>
            </a:r>
            <a:r>
              <a:rPr lang="en-US" sz="2000" b="1" dirty="0" err="1">
                <a:solidFill>
                  <a:srgbClr val="FF0000"/>
                </a:solidFill>
              </a:rPr>
              <a:t>flavum</a:t>
            </a:r>
            <a:r>
              <a:rPr lang="en-US" sz="2000" b="1" dirty="0">
                <a:solidFill>
                  <a:srgbClr val="FF0000"/>
                </a:solidFill>
              </a:rPr>
              <a:t> </a:t>
            </a:r>
            <a:r>
              <a:rPr lang="en-US" sz="2000" b="1" dirty="0"/>
              <a:t>– extends between lamina of adjacent vertebrae.</a:t>
            </a:r>
          </a:p>
          <a:p>
            <a:pPr marL="0" indent="0" algn="l" rtl="0">
              <a:buNone/>
            </a:pPr>
            <a:r>
              <a:rPr lang="en-US" sz="2000" b="1" dirty="0" err="1">
                <a:solidFill>
                  <a:srgbClr val="FF0000"/>
                </a:solidFill>
              </a:rPr>
              <a:t>Interspinous</a:t>
            </a:r>
            <a:r>
              <a:rPr lang="en-US" sz="2000" b="1" dirty="0">
                <a:solidFill>
                  <a:srgbClr val="FF0000"/>
                </a:solidFill>
              </a:rPr>
              <a:t> and </a:t>
            </a:r>
            <a:r>
              <a:rPr lang="en-US" sz="2000" b="1" dirty="0" err="1">
                <a:solidFill>
                  <a:srgbClr val="FF0000"/>
                </a:solidFill>
              </a:rPr>
              <a:t>supraspinous</a:t>
            </a:r>
            <a:r>
              <a:rPr lang="en-US" sz="2000" b="1" dirty="0">
                <a:solidFill>
                  <a:srgbClr val="FF0000"/>
                </a:solidFill>
              </a:rPr>
              <a:t> </a:t>
            </a:r>
            <a:r>
              <a:rPr lang="en-US" sz="2000" b="1" dirty="0"/>
              <a:t>– join the spinous processes of adjacent vertebrae. The </a:t>
            </a:r>
            <a:r>
              <a:rPr lang="en-US" sz="2000" b="1" dirty="0" err="1"/>
              <a:t>interspinous</a:t>
            </a:r>
            <a:r>
              <a:rPr lang="en-US" sz="2000" b="1" dirty="0"/>
              <a:t> ligaments attach between processes, and the </a:t>
            </a:r>
            <a:r>
              <a:rPr lang="en-US" sz="2000" b="1" dirty="0" err="1">
                <a:solidFill>
                  <a:srgbClr val="FF0000"/>
                </a:solidFill>
              </a:rPr>
              <a:t>supraspinous</a:t>
            </a:r>
            <a:r>
              <a:rPr lang="en-US" sz="2000" b="1" dirty="0"/>
              <a:t> </a:t>
            </a:r>
            <a:r>
              <a:rPr lang="en-US" sz="2000" b="1" dirty="0">
                <a:solidFill>
                  <a:srgbClr val="FF0000"/>
                </a:solidFill>
              </a:rPr>
              <a:t>ligament</a:t>
            </a:r>
            <a:r>
              <a:rPr lang="en-US" sz="2000" b="1" dirty="0"/>
              <a:t>s attach to the tips.</a:t>
            </a:r>
          </a:p>
          <a:p>
            <a:pPr marL="0" indent="0" algn="l" rtl="0">
              <a:buNone/>
            </a:pPr>
            <a:r>
              <a:rPr lang="en-US" sz="2000" b="1" dirty="0" err="1">
                <a:solidFill>
                  <a:srgbClr val="FF0000"/>
                </a:solidFill>
              </a:rPr>
              <a:t>Intertransverse</a:t>
            </a:r>
            <a:r>
              <a:rPr lang="en-US" sz="2000" b="1" dirty="0"/>
              <a:t> ligaments – extends between transverse processes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636913"/>
            <a:ext cx="6696744"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55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1368544" y="4941168"/>
            <a:ext cx="2380075" cy="1015663"/>
          </a:xfrm>
          <a:prstGeom prst="rect">
            <a:avLst/>
          </a:prstGeom>
          <a:noFill/>
        </p:spPr>
        <p:txBody>
          <a:bodyPr wrap="none" rtlCol="1">
            <a:spAutoFit/>
          </a:bodyPr>
          <a:lstStyle/>
          <a:p>
            <a:r>
              <a:rPr lang="en-US" sz="6000" dirty="0" smtClean="0">
                <a:solidFill>
                  <a:srgbClr val="FFC000"/>
                </a:solidFill>
              </a:rPr>
              <a:t>Thanks</a:t>
            </a:r>
            <a:endParaRPr lang="en-US" dirty="0">
              <a:solidFill>
                <a:srgbClr val="FFC000"/>
              </a:solidFill>
            </a:endParaRPr>
          </a:p>
        </p:txBody>
      </p:sp>
    </p:spTree>
    <p:extLst>
      <p:ext uri="{BB962C8B-B14F-4D97-AF65-F5344CB8AC3E}">
        <p14:creationId xmlns:p14="http://schemas.microsoft.com/office/powerpoint/2010/main" val="2488966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16632"/>
            <a:ext cx="9143998" cy="6624736"/>
          </a:xfrm>
        </p:spPr>
        <p:txBody>
          <a:bodyPr>
            <a:normAutofit/>
          </a:bodyPr>
          <a:lstStyle/>
          <a:p>
            <a:pPr marL="0" indent="0" algn="l" rtl="0">
              <a:buNone/>
            </a:pPr>
            <a:r>
              <a:rPr lang="en-US" sz="2000" b="1" dirty="0"/>
              <a:t>Anatomically, the</a:t>
            </a:r>
            <a:r>
              <a:rPr lang="en-US" sz="2000" b="1" dirty="0">
                <a:solidFill>
                  <a:srgbClr val="FF0000"/>
                </a:solidFill>
              </a:rPr>
              <a:t> cranium </a:t>
            </a:r>
            <a:r>
              <a:rPr lang="en-US" sz="2000" b="1" dirty="0"/>
              <a:t>can be subdivided </a:t>
            </a:r>
            <a:r>
              <a:rPr lang="en-US" sz="2000" b="1" dirty="0" smtClean="0"/>
              <a:t>into </a:t>
            </a:r>
            <a:r>
              <a:rPr lang="en-US" sz="2000" b="1" dirty="0"/>
              <a:t>a </a:t>
            </a:r>
            <a:r>
              <a:rPr lang="en-US" sz="2000" b="1" dirty="0" smtClean="0">
                <a:solidFill>
                  <a:srgbClr val="FF0000"/>
                </a:solidFill>
              </a:rPr>
              <a:t>roof </a:t>
            </a:r>
            <a:r>
              <a:rPr lang="en-US" sz="2000" b="1" dirty="0"/>
              <a:t>and a </a:t>
            </a:r>
            <a:r>
              <a:rPr lang="en-US" sz="2000" b="1" dirty="0" smtClean="0">
                <a:solidFill>
                  <a:srgbClr val="92D050"/>
                </a:solidFill>
              </a:rPr>
              <a:t>base</a:t>
            </a:r>
            <a:endParaRPr lang="en-US" sz="2000" b="1" dirty="0">
              <a:solidFill>
                <a:srgbClr val="92D050"/>
              </a:solidFill>
            </a:endParaRPr>
          </a:p>
          <a:p>
            <a:pPr marL="0" indent="0" algn="l" rtl="0">
              <a:buNone/>
            </a:pPr>
            <a:r>
              <a:rPr lang="en-US" sz="2000" b="1" dirty="0">
                <a:solidFill>
                  <a:srgbClr val="FF0000"/>
                </a:solidFill>
              </a:rPr>
              <a:t>Cranial roof </a:t>
            </a:r>
            <a:r>
              <a:rPr lang="en-US" sz="2000" b="1" dirty="0" smtClean="0"/>
              <a:t>(</a:t>
            </a:r>
            <a:r>
              <a:rPr lang="en-US" sz="2000" b="1" dirty="0" err="1" smtClean="0"/>
              <a:t>calvarium</a:t>
            </a:r>
            <a:r>
              <a:rPr lang="en-US" sz="2000" b="1" dirty="0" smtClean="0"/>
              <a:t>) comprised </a:t>
            </a:r>
            <a:r>
              <a:rPr lang="en-US" sz="2000" b="1" dirty="0"/>
              <a:t>of </a:t>
            </a:r>
            <a:r>
              <a:rPr lang="en-US" sz="2000" b="1" dirty="0" smtClean="0"/>
              <a:t>the</a:t>
            </a:r>
            <a:r>
              <a:rPr lang="en-US" sz="2000" b="1" dirty="0" smtClean="0">
                <a:solidFill>
                  <a:schemeClr val="tx2">
                    <a:lumMod val="60000"/>
                    <a:lumOff val="40000"/>
                  </a:schemeClr>
                </a:solidFill>
              </a:rPr>
              <a:t> frontal</a:t>
            </a:r>
            <a:r>
              <a:rPr lang="en-US" sz="2000" b="1" dirty="0" smtClean="0"/>
              <a:t>, </a:t>
            </a:r>
            <a:r>
              <a:rPr lang="en-US" sz="2000" b="1" dirty="0" smtClean="0">
                <a:solidFill>
                  <a:srgbClr val="C00000"/>
                </a:solidFill>
              </a:rPr>
              <a:t>occipital</a:t>
            </a:r>
            <a:r>
              <a:rPr lang="en-US" sz="2000" b="1" dirty="0" smtClean="0"/>
              <a:t> and two </a:t>
            </a:r>
            <a:r>
              <a:rPr lang="en-US" sz="2000" b="1" dirty="0" smtClean="0">
                <a:solidFill>
                  <a:srgbClr val="00B050"/>
                </a:solidFill>
              </a:rPr>
              <a:t>parietal </a:t>
            </a:r>
            <a:r>
              <a:rPr lang="en-US" sz="2000" b="1" dirty="0" smtClean="0"/>
              <a:t>bones</a:t>
            </a:r>
          </a:p>
          <a:p>
            <a:pPr marL="0" indent="0" algn="l" rtl="0">
              <a:buNone/>
            </a:pPr>
            <a:r>
              <a:rPr lang="en-US" sz="2000" b="1" dirty="0" smtClean="0">
                <a:solidFill>
                  <a:srgbClr val="00B050"/>
                </a:solidFill>
              </a:rPr>
              <a:t>Cranial </a:t>
            </a:r>
            <a:r>
              <a:rPr lang="en-US" sz="2000" b="1" dirty="0">
                <a:solidFill>
                  <a:srgbClr val="00B050"/>
                </a:solidFill>
              </a:rPr>
              <a:t>base </a:t>
            </a:r>
            <a:r>
              <a:rPr lang="en-US" sz="2000" b="1" dirty="0"/>
              <a:t>– comprised of the</a:t>
            </a:r>
            <a:r>
              <a:rPr lang="en-US" sz="2000" b="1" dirty="0">
                <a:solidFill>
                  <a:schemeClr val="tx2">
                    <a:lumMod val="60000"/>
                    <a:lumOff val="40000"/>
                  </a:schemeClr>
                </a:solidFill>
              </a:rPr>
              <a:t> frontal</a:t>
            </a:r>
            <a:r>
              <a:rPr lang="en-US" sz="2000" b="1" dirty="0" smtClean="0"/>
              <a:t>,  </a:t>
            </a:r>
            <a:r>
              <a:rPr lang="en-US" sz="2000" b="1" dirty="0" smtClean="0">
                <a:solidFill>
                  <a:srgbClr val="FFC000"/>
                </a:solidFill>
              </a:rPr>
              <a:t>sphenoid, </a:t>
            </a:r>
            <a:r>
              <a:rPr lang="en-US" sz="2000" b="1" dirty="0" smtClean="0">
                <a:solidFill>
                  <a:srgbClr val="7030A0"/>
                </a:solidFill>
              </a:rPr>
              <a:t>ethmoid </a:t>
            </a:r>
            <a:r>
              <a:rPr lang="en-US" sz="2000" b="1" dirty="0" smtClean="0"/>
              <a:t>,</a:t>
            </a:r>
            <a:r>
              <a:rPr lang="en-US" sz="2000" b="1" dirty="0" smtClean="0">
                <a:solidFill>
                  <a:srgbClr val="C00000"/>
                </a:solidFill>
              </a:rPr>
              <a:t>occipital </a:t>
            </a:r>
            <a:r>
              <a:rPr lang="en-US" sz="2000" b="1" dirty="0" smtClean="0"/>
              <a:t>, </a:t>
            </a:r>
            <a:r>
              <a:rPr lang="en-US" sz="2000" b="1" dirty="0" smtClean="0">
                <a:solidFill>
                  <a:srgbClr val="00B050"/>
                </a:solidFill>
              </a:rPr>
              <a:t>parietal</a:t>
            </a:r>
            <a:r>
              <a:rPr lang="en-US" sz="2000" b="1" dirty="0" smtClean="0"/>
              <a:t> and</a:t>
            </a:r>
          </a:p>
          <a:p>
            <a:pPr marL="0" indent="0" algn="l" rtl="0">
              <a:buNone/>
            </a:pPr>
            <a:r>
              <a:rPr lang="en-US" sz="2000" b="1" dirty="0" smtClean="0">
                <a:solidFill>
                  <a:srgbClr val="FF0000"/>
                </a:solidFill>
              </a:rPr>
              <a:t>temporal</a:t>
            </a:r>
            <a:r>
              <a:rPr lang="en-US" sz="2000" b="1" dirty="0" smtClean="0"/>
              <a:t> </a:t>
            </a:r>
            <a:r>
              <a:rPr lang="en-US" sz="2000" b="1" dirty="0"/>
              <a:t>bones. These </a:t>
            </a:r>
            <a:r>
              <a:rPr lang="en-US" sz="2000" b="1" dirty="0" smtClean="0"/>
              <a:t>bones articulate with the 1</a:t>
            </a:r>
            <a:r>
              <a:rPr lang="en-US" sz="2000" b="1" baseline="30000" dirty="0" smtClean="0"/>
              <a:t>st</a:t>
            </a:r>
            <a:r>
              <a:rPr lang="en-US" sz="2000" b="1" dirty="0" smtClean="0"/>
              <a:t> cervical  vertebra (a atlas)</a:t>
            </a:r>
          </a:p>
          <a:p>
            <a:pPr marL="0" indent="0" algn="l" rtl="0">
              <a:buNone/>
            </a:pPr>
            <a:r>
              <a:rPr lang="en-US" sz="2000" b="1" dirty="0" smtClean="0"/>
              <a:t>.In the middle  line of the occipital bone, there is rough elevation called the</a:t>
            </a:r>
          </a:p>
          <a:p>
            <a:pPr marL="0" indent="0" algn="l" rtl="0">
              <a:buNone/>
            </a:pPr>
            <a:endParaRPr lang="en-US" sz="2000" b="1" dirty="0" smtClean="0"/>
          </a:p>
          <a:p>
            <a:pPr marL="0" indent="0" algn="l" rtl="0">
              <a:buNone/>
            </a:pPr>
            <a:r>
              <a:rPr lang="en-US" sz="2000" b="1" dirty="0" smtClean="0"/>
              <a:t>It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37427"/>
            <a:ext cx="9143999" cy="3096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07503" y="5021884"/>
            <a:ext cx="9036495" cy="830997"/>
          </a:xfrm>
          <a:prstGeom prst="rect">
            <a:avLst/>
          </a:prstGeom>
        </p:spPr>
        <p:txBody>
          <a:bodyPr wrap="square">
            <a:spAutoFit/>
          </a:bodyPr>
          <a:lstStyle/>
          <a:p>
            <a:pPr algn="l" rtl="0"/>
            <a:r>
              <a:rPr lang="en-US" sz="2800" b="1" dirty="0" smtClean="0">
                <a:solidFill>
                  <a:srgbClr val="FF0000"/>
                </a:solidFill>
              </a:rPr>
              <a:t>2-Face</a:t>
            </a:r>
            <a:endParaRPr lang="en-US" sz="2800" b="1" dirty="0">
              <a:solidFill>
                <a:srgbClr val="FF0000"/>
              </a:solidFill>
            </a:endParaRPr>
          </a:p>
          <a:p>
            <a:pPr algn="l" rtl="0"/>
            <a:r>
              <a:rPr lang="en-US" sz="2000" b="1" dirty="0"/>
              <a:t>The facial skeleton </a:t>
            </a:r>
            <a:r>
              <a:rPr lang="en-US" sz="2000" b="1" dirty="0" smtClean="0"/>
              <a:t>(</a:t>
            </a:r>
            <a:r>
              <a:rPr lang="en-US" sz="2000" b="1" dirty="0" err="1" smtClean="0">
                <a:solidFill>
                  <a:srgbClr val="FF0000"/>
                </a:solidFill>
              </a:rPr>
              <a:t>viscerocranium</a:t>
            </a:r>
            <a:r>
              <a:rPr lang="en-US" sz="2000" b="1" dirty="0"/>
              <a:t>) supports the soft tissues of the face</a:t>
            </a:r>
            <a:r>
              <a:rPr lang="en-US" sz="2000" b="1" dirty="0" smtClean="0"/>
              <a:t>. It  consist </a:t>
            </a:r>
            <a:endParaRPr lang="en-US" sz="2000" b="1" dirty="0"/>
          </a:p>
        </p:txBody>
      </p:sp>
      <p:sp>
        <p:nvSpPr>
          <p:cNvPr id="5" name="مستطيل 4"/>
          <p:cNvSpPr/>
          <p:nvPr/>
        </p:nvSpPr>
        <p:spPr>
          <a:xfrm>
            <a:off x="107504" y="5860697"/>
            <a:ext cx="8784976" cy="1015663"/>
          </a:xfrm>
          <a:prstGeom prst="rect">
            <a:avLst/>
          </a:prstGeom>
        </p:spPr>
        <p:txBody>
          <a:bodyPr wrap="square">
            <a:spAutoFit/>
          </a:bodyPr>
          <a:lstStyle/>
          <a:p>
            <a:pPr algn="l" rtl="0"/>
            <a:r>
              <a:rPr lang="en-US" sz="2000" b="1" dirty="0" smtClean="0"/>
              <a:t>of </a:t>
            </a:r>
            <a:r>
              <a:rPr lang="en-US" sz="2000" b="1" dirty="0"/>
              <a:t>14 bones, which fuse to house the orbits of the eyes, the nasal and oral cavities, and the sinuses. The frontal bone</a:t>
            </a:r>
            <a:r>
              <a:rPr lang="en-US" sz="2000" b="1" dirty="0" smtClean="0"/>
              <a:t>,, </a:t>
            </a:r>
            <a:r>
              <a:rPr lang="en-US" sz="2000" b="1" dirty="0"/>
              <a:t>is sometimes included as part of the facial skeleton</a:t>
            </a:r>
            <a:r>
              <a:rPr lang="en-US" dirty="0"/>
              <a:t>.</a:t>
            </a:r>
          </a:p>
        </p:txBody>
      </p:sp>
      <p:sp>
        <p:nvSpPr>
          <p:cNvPr id="6" name="مستطيل 5"/>
          <p:cNvSpPr/>
          <p:nvPr/>
        </p:nvSpPr>
        <p:spPr>
          <a:xfrm>
            <a:off x="1" y="1916831"/>
            <a:ext cx="8892480" cy="707886"/>
          </a:xfrm>
          <a:prstGeom prst="rect">
            <a:avLst/>
          </a:prstGeom>
        </p:spPr>
        <p:txBody>
          <a:bodyPr wrap="square">
            <a:spAutoFit/>
          </a:bodyPr>
          <a:lstStyle/>
          <a:p>
            <a:pPr algn="l" rtl="0"/>
            <a:r>
              <a:rPr lang="en-US" sz="2000" b="1" dirty="0" smtClean="0">
                <a:solidFill>
                  <a:srgbClr val="FF0000"/>
                </a:solidFill>
              </a:rPr>
              <a:t>external </a:t>
            </a:r>
            <a:r>
              <a:rPr lang="en-US" sz="2000" b="1" dirty="0">
                <a:solidFill>
                  <a:srgbClr val="FF0000"/>
                </a:solidFill>
              </a:rPr>
              <a:t>occipital protuberance  </a:t>
            </a:r>
            <a:r>
              <a:rPr lang="en-US" sz="2000" b="1" dirty="0"/>
              <a:t>which gives attachment to muscles and </a:t>
            </a:r>
            <a:r>
              <a:rPr lang="en-US" sz="2000" b="1" dirty="0">
                <a:solidFill>
                  <a:srgbClr val="FF0000"/>
                </a:solidFill>
              </a:rPr>
              <a:t>the ligamentum </a:t>
            </a:r>
            <a:r>
              <a:rPr lang="en-US" sz="2000" b="1" dirty="0" err="1">
                <a:solidFill>
                  <a:srgbClr val="FF0000"/>
                </a:solidFill>
              </a:rPr>
              <a:t>nuchae</a:t>
            </a:r>
            <a:endParaRPr lang="en-US" sz="2000" b="1" dirty="0">
              <a:solidFill>
                <a:srgbClr val="FF0000"/>
              </a:solidFill>
            </a:endParaRPr>
          </a:p>
        </p:txBody>
      </p:sp>
    </p:spTree>
    <p:extLst>
      <p:ext uri="{BB962C8B-B14F-4D97-AF65-F5344CB8AC3E}">
        <p14:creationId xmlns:p14="http://schemas.microsoft.com/office/powerpoint/2010/main" val="55786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0"/>
            <a:ext cx="9036496" cy="6741368"/>
          </a:xfrm>
        </p:spPr>
        <p:txBody>
          <a:bodyPr>
            <a:normAutofit fontScale="92500" lnSpcReduction="20000"/>
          </a:bodyPr>
          <a:lstStyle/>
          <a:p>
            <a:pPr marL="0" indent="0" algn="l" rtl="0">
              <a:buNone/>
            </a:pPr>
            <a:r>
              <a:rPr lang="en-US" sz="2000" b="1" dirty="0"/>
              <a:t>The facial bones are</a:t>
            </a:r>
            <a:r>
              <a:rPr lang="en-US" sz="2000" b="1" dirty="0" smtClean="0"/>
              <a:t>:</a:t>
            </a:r>
            <a:endParaRPr lang="en-US" sz="2000" b="1" dirty="0"/>
          </a:p>
          <a:p>
            <a:pPr marL="0" indent="0" algn="l" rtl="0">
              <a:buNone/>
            </a:pPr>
            <a:r>
              <a:rPr lang="en-US" sz="2000" b="1" dirty="0" err="1">
                <a:solidFill>
                  <a:schemeClr val="tx2">
                    <a:lumMod val="60000"/>
                    <a:lumOff val="40000"/>
                  </a:schemeClr>
                </a:solidFill>
              </a:rPr>
              <a:t>Zygomatic</a:t>
            </a:r>
            <a:r>
              <a:rPr lang="en-US" sz="2000" b="1" dirty="0"/>
              <a:t> (2) – forms the </a:t>
            </a:r>
            <a:endParaRPr lang="en-US" sz="2000" b="1" dirty="0" smtClean="0"/>
          </a:p>
          <a:p>
            <a:pPr marL="0" indent="0" algn="l" rtl="0">
              <a:buNone/>
            </a:pPr>
            <a:r>
              <a:rPr lang="en-US" sz="2000" b="1" dirty="0" smtClean="0"/>
              <a:t>cheek </a:t>
            </a:r>
            <a:r>
              <a:rPr lang="en-US" sz="2000" b="1" dirty="0"/>
              <a:t>bones </a:t>
            </a:r>
            <a:endParaRPr lang="en-US" sz="2000" b="1" dirty="0" smtClean="0"/>
          </a:p>
          <a:p>
            <a:pPr marL="0" indent="0" algn="l" rtl="0">
              <a:buNone/>
            </a:pPr>
            <a:r>
              <a:rPr lang="en-US" sz="2000" b="1" dirty="0" smtClean="0"/>
              <a:t>of </a:t>
            </a:r>
            <a:r>
              <a:rPr lang="en-US" sz="2000" b="1" dirty="0"/>
              <a:t>the face and articulates </a:t>
            </a:r>
            <a:endParaRPr lang="en-US" sz="2000" b="1" dirty="0" smtClean="0"/>
          </a:p>
          <a:p>
            <a:pPr marL="0" indent="0" algn="l" rtl="0">
              <a:buNone/>
            </a:pPr>
            <a:r>
              <a:rPr lang="en-US" sz="2000" b="1" dirty="0" smtClean="0"/>
              <a:t>with the fronta</a:t>
            </a:r>
            <a:r>
              <a:rPr lang="en-US" sz="2000" b="1" dirty="0"/>
              <a:t>l</a:t>
            </a:r>
            <a:r>
              <a:rPr lang="en-US" sz="2000" b="1" dirty="0" smtClean="0"/>
              <a:t>, sphenoid</a:t>
            </a:r>
          </a:p>
          <a:p>
            <a:pPr marL="0" indent="0" algn="l" rtl="0">
              <a:buNone/>
            </a:pPr>
            <a:r>
              <a:rPr lang="en-US" sz="2000" b="1" dirty="0" smtClean="0"/>
              <a:t>temporal </a:t>
            </a:r>
            <a:r>
              <a:rPr lang="en-US" sz="2000" b="1" dirty="0"/>
              <a:t>and </a:t>
            </a:r>
            <a:r>
              <a:rPr lang="en-US" sz="2000" b="1" dirty="0" smtClean="0"/>
              <a:t> maxilla bones</a:t>
            </a:r>
          </a:p>
          <a:p>
            <a:pPr marL="0" indent="0" algn="l" rtl="0">
              <a:buNone/>
            </a:pPr>
            <a:r>
              <a:rPr lang="en-US" sz="2000" b="1" dirty="0" smtClean="0">
                <a:solidFill>
                  <a:srgbClr val="7030A0"/>
                </a:solidFill>
              </a:rPr>
              <a:t>Lacrimal</a:t>
            </a:r>
            <a:r>
              <a:rPr lang="en-US" sz="2000" b="1" dirty="0" smtClean="0"/>
              <a:t> </a:t>
            </a:r>
            <a:r>
              <a:rPr lang="en-US" sz="2000" b="1" dirty="0"/>
              <a:t>(2) – the </a:t>
            </a:r>
            <a:r>
              <a:rPr lang="en-US" sz="2000" b="1" dirty="0" smtClean="0"/>
              <a:t>smallest bones</a:t>
            </a:r>
          </a:p>
          <a:p>
            <a:pPr marL="0" indent="0" algn="l" rtl="0">
              <a:buNone/>
            </a:pPr>
            <a:r>
              <a:rPr lang="en-US" sz="2000" b="1" dirty="0" smtClean="0"/>
              <a:t>Of the face. They </a:t>
            </a:r>
            <a:r>
              <a:rPr lang="en-US" sz="2000" b="1" dirty="0"/>
              <a:t>form part of </a:t>
            </a:r>
            <a:r>
              <a:rPr lang="en-US" sz="2000" b="1" dirty="0" smtClean="0"/>
              <a:t>the</a:t>
            </a:r>
          </a:p>
          <a:p>
            <a:pPr marL="0" indent="0" algn="l" rtl="0">
              <a:buNone/>
            </a:pPr>
            <a:r>
              <a:rPr lang="en-US" sz="2000" b="1" dirty="0" smtClean="0"/>
              <a:t> of medial wall of the orbit</a:t>
            </a:r>
          </a:p>
          <a:p>
            <a:pPr marL="0" indent="0" algn="l" rtl="0">
              <a:buNone/>
            </a:pPr>
            <a:r>
              <a:rPr lang="en-US" sz="2000" b="1" dirty="0" smtClean="0">
                <a:solidFill>
                  <a:srgbClr val="FFC000"/>
                </a:solidFill>
              </a:rPr>
              <a:t>Nasal</a:t>
            </a:r>
            <a:r>
              <a:rPr lang="en-US" sz="2000" b="1" dirty="0" smtClean="0"/>
              <a:t> </a:t>
            </a:r>
            <a:r>
              <a:rPr lang="en-US" sz="2000" b="1" dirty="0"/>
              <a:t>(2) – two slender </a:t>
            </a:r>
            <a:r>
              <a:rPr lang="en-US" sz="2000" b="1" dirty="0" smtClean="0"/>
              <a:t>bones</a:t>
            </a:r>
          </a:p>
          <a:p>
            <a:pPr marL="0" indent="0" algn="l" rtl="0">
              <a:buNone/>
            </a:pPr>
            <a:r>
              <a:rPr lang="en-US" sz="2000" b="1" dirty="0" smtClean="0"/>
              <a:t> that are located at bridge of the</a:t>
            </a:r>
          </a:p>
          <a:p>
            <a:pPr marL="0" indent="0" algn="l" rtl="0">
              <a:buNone/>
            </a:pPr>
            <a:r>
              <a:rPr lang="en-US" sz="2000" b="1" dirty="0"/>
              <a:t>Nose</a:t>
            </a:r>
            <a:r>
              <a:rPr lang="en-US" sz="2000" b="1" dirty="0" smtClean="0"/>
              <a:t>.</a:t>
            </a:r>
          </a:p>
          <a:p>
            <a:pPr marL="0" indent="0" algn="l" rtl="0">
              <a:buNone/>
            </a:pPr>
            <a:r>
              <a:rPr lang="en-US" sz="2000" b="1" dirty="0" smtClean="0"/>
              <a:t> </a:t>
            </a:r>
            <a:r>
              <a:rPr lang="en-US" sz="2000" b="1" dirty="0">
                <a:solidFill>
                  <a:srgbClr val="C00000"/>
                </a:solidFill>
              </a:rPr>
              <a:t>Inferior nasal conchae </a:t>
            </a:r>
            <a:r>
              <a:rPr lang="en-US" sz="2000" b="1" dirty="0"/>
              <a:t>(2) – </a:t>
            </a:r>
            <a:endParaRPr lang="en-US" sz="2000" b="1" dirty="0" smtClean="0"/>
          </a:p>
          <a:p>
            <a:pPr marL="0" indent="0" algn="l" rtl="0">
              <a:buNone/>
            </a:pPr>
            <a:r>
              <a:rPr lang="en-US" sz="2000" b="1" dirty="0" smtClean="0"/>
              <a:t>located within the nasal cavity, </a:t>
            </a:r>
          </a:p>
          <a:p>
            <a:pPr marL="0" indent="0" algn="l" rtl="0">
              <a:buNone/>
            </a:pPr>
            <a:r>
              <a:rPr lang="en-US" sz="2000" b="1" dirty="0" smtClean="0"/>
              <a:t>these </a:t>
            </a:r>
            <a:r>
              <a:rPr lang="en-US" sz="2000" b="1" dirty="0"/>
              <a:t>bones increase the </a:t>
            </a:r>
            <a:r>
              <a:rPr lang="en-US" sz="2000" b="1" dirty="0" smtClean="0"/>
              <a:t>surface</a:t>
            </a:r>
          </a:p>
          <a:p>
            <a:pPr marL="0" indent="0" algn="l" rtl="0">
              <a:buNone/>
            </a:pPr>
            <a:r>
              <a:rPr lang="en-US" sz="2000" b="1" dirty="0" smtClean="0"/>
              <a:t> </a:t>
            </a:r>
            <a:r>
              <a:rPr lang="en-US" sz="2000" b="1" dirty="0"/>
              <a:t>area of the nasal cavity, </a:t>
            </a:r>
            <a:r>
              <a:rPr lang="en-US" sz="2000" b="1" dirty="0" smtClean="0"/>
              <a:t>thus</a:t>
            </a:r>
          </a:p>
          <a:p>
            <a:pPr marL="0" indent="0" algn="l" rtl="0">
              <a:buNone/>
            </a:pPr>
            <a:r>
              <a:rPr lang="en-US" sz="2000" b="1" dirty="0" smtClean="0"/>
              <a:t> </a:t>
            </a:r>
            <a:r>
              <a:rPr lang="en-US" sz="2000" b="1" dirty="0"/>
              <a:t>increasing the amount of inspired air that can come into contact with the cavity walls.</a:t>
            </a:r>
          </a:p>
          <a:p>
            <a:pPr marL="0" indent="0" algn="l" rtl="0">
              <a:buNone/>
            </a:pPr>
            <a:r>
              <a:rPr lang="en-US" sz="2000" b="1" dirty="0">
                <a:solidFill>
                  <a:srgbClr val="C00000"/>
                </a:solidFill>
              </a:rPr>
              <a:t>Palatine</a:t>
            </a:r>
            <a:r>
              <a:rPr lang="en-US" sz="2000" b="1" dirty="0"/>
              <a:t> (2) – situated at the rear of oral cavity and forms part of the hard palate.</a:t>
            </a:r>
          </a:p>
          <a:p>
            <a:pPr marL="0" indent="0" algn="l" rtl="0">
              <a:buNone/>
            </a:pPr>
            <a:r>
              <a:rPr lang="en-US" sz="2000" b="1" dirty="0">
                <a:solidFill>
                  <a:srgbClr val="FF0000"/>
                </a:solidFill>
              </a:rPr>
              <a:t>Maxilla</a:t>
            </a:r>
            <a:r>
              <a:rPr lang="en-US" sz="2000" b="1" dirty="0"/>
              <a:t> (2) – comprises part of the upper jaw and hard palate.</a:t>
            </a:r>
          </a:p>
          <a:p>
            <a:pPr marL="0" indent="0" algn="l" rtl="0">
              <a:buNone/>
            </a:pPr>
            <a:r>
              <a:rPr lang="en-US" sz="2000" b="1" dirty="0"/>
              <a:t>Vomer – forms the posterior aspect of the nasal septum</a:t>
            </a:r>
            <a:r>
              <a:rPr lang="en-US" sz="2000" b="1" dirty="0" smtClean="0"/>
              <a:t>.</a:t>
            </a:r>
            <a:endParaRPr lang="en-US" sz="2000" b="1" dirty="0"/>
          </a:p>
          <a:p>
            <a:pPr marL="0" indent="0" algn="l" rtl="0">
              <a:buNone/>
            </a:pPr>
            <a:r>
              <a:rPr lang="en-US" sz="2000" b="1" dirty="0">
                <a:solidFill>
                  <a:srgbClr val="00B050"/>
                </a:solidFill>
              </a:rPr>
              <a:t>Mandible (jaw</a:t>
            </a:r>
            <a:r>
              <a:rPr lang="en-US" sz="2000" b="1" dirty="0"/>
              <a:t>) – articulates with the base of the cranium at the temporomandibular joint (TMJ).</a:t>
            </a:r>
            <a:endParaRPr lang="en-US" sz="2000" b="1" dirty="0" smtClean="0"/>
          </a:p>
          <a:p>
            <a:pPr marL="0" indent="0" algn="l" rtl="0">
              <a:buNone/>
            </a:pPr>
            <a:r>
              <a:rPr lang="en-US" sz="2000" b="1" dirty="0" smtClean="0"/>
              <a:t>,</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35063"/>
            <a:ext cx="5364088" cy="457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745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038" y="286624"/>
            <a:ext cx="9144000" cy="6552728"/>
          </a:xfrm>
        </p:spPr>
        <p:txBody>
          <a:bodyPr>
            <a:normAutofit fontScale="92500" lnSpcReduction="20000"/>
          </a:bodyPr>
          <a:lstStyle/>
          <a:p>
            <a:pPr marL="0" indent="0" algn="l" rtl="0">
              <a:buNone/>
            </a:pPr>
            <a:r>
              <a:rPr lang="en-US" sz="2400" b="1" dirty="0">
                <a:solidFill>
                  <a:srgbClr val="FF0000"/>
                </a:solidFill>
              </a:rPr>
              <a:t>Sutures</a:t>
            </a:r>
            <a:r>
              <a:rPr lang="en-US" sz="2000" b="1" dirty="0"/>
              <a:t> are a type of fibrous joint that are unique to the skull. They are immovable and fuse completely around the age of 20</a:t>
            </a:r>
            <a:r>
              <a:rPr lang="en-US" sz="2000" b="1" dirty="0" smtClean="0"/>
              <a:t>.</a:t>
            </a:r>
            <a:endParaRPr lang="en-US" sz="2000" b="1" dirty="0"/>
          </a:p>
          <a:p>
            <a:pPr marL="0" indent="0" algn="l" rtl="0">
              <a:buNone/>
            </a:pPr>
            <a:r>
              <a:rPr lang="en-US" sz="2000" b="1" dirty="0"/>
              <a:t>These joints are important in the </a:t>
            </a:r>
            <a:r>
              <a:rPr lang="en-US" sz="2000" b="1" dirty="0">
                <a:solidFill>
                  <a:srgbClr val="FF0000"/>
                </a:solidFill>
              </a:rPr>
              <a:t>context of trauma</a:t>
            </a:r>
            <a:r>
              <a:rPr lang="en-US" sz="2000" b="1" dirty="0"/>
              <a:t>, as they </a:t>
            </a:r>
            <a:r>
              <a:rPr lang="en-US" sz="2000" b="1" dirty="0">
                <a:solidFill>
                  <a:srgbClr val="FF0000"/>
                </a:solidFill>
              </a:rPr>
              <a:t>represent points of potential weakness </a:t>
            </a:r>
            <a:r>
              <a:rPr lang="en-US" sz="2000" b="1" dirty="0"/>
              <a:t>in the skull. The main sutures in the adult skull are</a:t>
            </a:r>
            <a:r>
              <a:rPr lang="en-US" sz="2000" b="1" dirty="0" smtClean="0"/>
              <a:t>:</a:t>
            </a:r>
            <a:endParaRPr lang="en-US" sz="2000" b="1" dirty="0"/>
          </a:p>
          <a:p>
            <a:pPr marL="0" indent="0" algn="l" rtl="0">
              <a:buNone/>
            </a:pPr>
            <a:r>
              <a:rPr lang="en-US" sz="2000" b="1" dirty="0">
                <a:solidFill>
                  <a:srgbClr val="00B0F0"/>
                </a:solidFill>
              </a:rPr>
              <a:t>Coronal suture </a:t>
            </a:r>
            <a:r>
              <a:rPr lang="en-US" sz="2000" b="1" dirty="0"/>
              <a:t>– fuses the frontal bone with the two parietal bones</a:t>
            </a:r>
            <a:r>
              <a:rPr lang="en-US" sz="2000" b="1" dirty="0" smtClean="0"/>
              <a:t>.(close at30-40years)</a:t>
            </a:r>
            <a:endParaRPr lang="en-US" sz="2000" b="1" dirty="0"/>
          </a:p>
          <a:p>
            <a:pPr marL="0" indent="0" algn="l" rtl="0">
              <a:buNone/>
            </a:pPr>
            <a:r>
              <a:rPr lang="en-US" sz="2000" b="1" dirty="0">
                <a:solidFill>
                  <a:srgbClr val="7030A0"/>
                </a:solidFill>
              </a:rPr>
              <a:t>Sagittal suture </a:t>
            </a:r>
            <a:r>
              <a:rPr lang="en-US" sz="2000" b="1" dirty="0"/>
              <a:t>– fuses both parietal bones to each other</a:t>
            </a:r>
            <a:r>
              <a:rPr lang="en-US" sz="2000" b="1" dirty="0" smtClean="0"/>
              <a:t>.(close at30- 50 years)</a:t>
            </a:r>
            <a:endParaRPr lang="en-US" sz="2000" b="1" dirty="0"/>
          </a:p>
          <a:p>
            <a:pPr marL="0" indent="0" algn="l" rtl="0">
              <a:buNone/>
            </a:pPr>
            <a:r>
              <a:rPr lang="en-US" sz="2000" b="1" dirty="0">
                <a:solidFill>
                  <a:srgbClr val="0070C0"/>
                </a:solidFill>
              </a:rPr>
              <a:t>Lambdoid suture </a:t>
            </a:r>
            <a:r>
              <a:rPr lang="en-US" sz="2000" b="1" dirty="0"/>
              <a:t>– fuses the occipital bone to the two parietal </a:t>
            </a:r>
            <a:r>
              <a:rPr lang="en-US" sz="2000" b="1" dirty="0" smtClean="0"/>
              <a:t>bones close at 30-40years</a:t>
            </a:r>
            <a:endParaRPr lang="en-US" sz="2000" b="1" dirty="0"/>
          </a:p>
          <a:p>
            <a:pPr marL="0" indent="0" algn="l" rtl="0">
              <a:buNone/>
            </a:pPr>
            <a:r>
              <a:rPr lang="en-US" sz="2000" b="1" dirty="0"/>
              <a:t>In neonates, the incompletely </a:t>
            </a:r>
            <a:endParaRPr lang="en-US" sz="2000" b="1" dirty="0" smtClean="0"/>
          </a:p>
          <a:p>
            <a:pPr marL="0" indent="0" algn="l" rtl="0">
              <a:buNone/>
            </a:pPr>
            <a:r>
              <a:rPr lang="en-US" sz="2000" b="1" dirty="0" smtClean="0"/>
              <a:t>fused </a:t>
            </a:r>
            <a:r>
              <a:rPr lang="en-US" sz="2000" b="1" dirty="0"/>
              <a:t>suture </a:t>
            </a:r>
            <a:r>
              <a:rPr lang="en-US" sz="2000" b="1" dirty="0" smtClean="0"/>
              <a:t>joints gives rise to</a:t>
            </a:r>
          </a:p>
          <a:p>
            <a:pPr marL="0" indent="0" algn="l" rtl="0">
              <a:buNone/>
            </a:pPr>
            <a:r>
              <a:rPr lang="en-US" sz="2000" b="1" dirty="0" smtClean="0"/>
              <a:t>Membranous gaps between the</a:t>
            </a:r>
          </a:p>
          <a:p>
            <a:pPr marL="0" indent="0" algn="l" rtl="0">
              <a:buNone/>
            </a:pPr>
            <a:r>
              <a:rPr lang="en-US" sz="2000" b="1" dirty="0" smtClean="0"/>
              <a:t>bones</a:t>
            </a:r>
            <a:r>
              <a:rPr lang="en-US" sz="2000" b="1" dirty="0"/>
              <a:t>, known as </a:t>
            </a:r>
            <a:r>
              <a:rPr lang="en-US" sz="2000" b="1" dirty="0">
                <a:solidFill>
                  <a:srgbClr val="FF0000"/>
                </a:solidFill>
              </a:rPr>
              <a:t>fontanelles</a:t>
            </a:r>
            <a:r>
              <a:rPr lang="en-US" sz="2000" b="1" dirty="0"/>
              <a:t>. </a:t>
            </a:r>
            <a:endParaRPr lang="en-US" sz="2000" b="1" dirty="0" smtClean="0"/>
          </a:p>
          <a:p>
            <a:pPr marL="0" indent="0" algn="l" rtl="0">
              <a:buNone/>
            </a:pPr>
            <a:r>
              <a:rPr lang="en-US" sz="2000" b="1" dirty="0" smtClean="0"/>
              <a:t>The </a:t>
            </a:r>
            <a:r>
              <a:rPr lang="en-US" sz="2000" b="1" dirty="0"/>
              <a:t>two major </a:t>
            </a:r>
            <a:r>
              <a:rPr lang="en-US" sz="2000" b="1" dirty="0">
                <a:solidFill>
                  <a:srgbClr val="FF0000"/>
                </a:solidFill>
              </a:rPr>
              <a:t>fontanelles</a:t>
            </a:r>
            <a:r>
              <a:rPr lang="en-US" sz="2000" b="1" dirty="0"/>
              <a:t> are</a:t>
            </a:r>
            <a:r>
              <a:rPr lang="en-US" sz="2000" b="1" dirty="0" smtClean="0"/>
              <a:t>:</a:t>
            </a:r>
            <a:endParaRPr lang="en-US" sz="2000" b="1" dirty="0"/>
          </a:p>
          <a:p>
            <a:pPr marL="0" indent="0" algn="l" rtl="0">
              <a:buNone/>
            </a:pPr>
            <a:r>
              <a:rPr lang="en-US" sz="2000" b="1" dirty="0">
                <a:solidFill>
                  <a:srgbClr val="FF0000"/>
                </a:solidFill>
              </a:rPr>
              <a:t>Frontal </a:t>
            </a:r>
            <a:r>
              <a:rPr lang="en-US" sz="2000" b="1" dirty="0" smtClean="0">
                <a:solidFill>
                  <a:srgbClr val="FF0000"/>
                </a:solidFill>
              </a:rPr>
              <a:t>fontanel </a:t>
            </a:r>
            <a:r>
              <a:rPr lang="en-US" sz="2000" b="1" dirty="0"/>
              <a:t>– located at </a:t>
            </a:r>
            <a:endParaRPr lang="en-US" sz="2000" b="1" dirty="0" smtClean="0"/>
          </a:p>
          <a:p>
            <a:pPr marL="0" indent="0" algn="l" rtl="0">
              <a:buNone/>
            </a:pPr>
            <a:r>
              <a:rPr lang="en-US" sz="2000" b="1" dirty="0" smtClean="0"/>
              <a:t>the </a:t>
            </a:r>
            <a:r>
              <a:rPr lang="en-US" sz="2000" b="1" dirty="0"/>
              <a:t>junction of the </a:t>
            </a:r>
            <a:r>
              <a:rPr lang="en-US" sz="2000" b="1" dirty="0" smtClean="0">
                <a:solidFill>
                  <a:srgbClr val="C00000"/>
                </a:solidFill>
              </a:rPr>
              <a:t>coronal</a:t>
            </a:r>
          </a:p>
          <a:p>
            <a:pPr marL="0" indent="0" algn="l" rtl="0">
              <a:buNone/>
            </a:pPr>
            <a:r>
              <a:rPr lang="en-US" sz="2000" b="1" dirty="0" smtClean="0">
                <a:solidFill>
                  <a:srgbClr val="C00000"/>
                </a:solidFill>
              </a:rPr>
              <a:t> </a:t>
            </a:r>
            <a:r>
              <a:rPr lang="en-US" sz="2000" b="1" dirty="0"/>
              <a:t>and </a:t>
            </a:r>
            <a:r>
              <a:rPr lang="en-US" sz="2000" b="1" dirty="0">
                <a:solidFill>
                  <a:srgbClr val="C00000"/>
                </a:solidFill>
              </a:rPr>
              <a:t>sagittal</a:t>
            </a:r>
            <a:r>
              <a:rPr lang="en-US" sz="2000" b="1" dirty="0"/>
              <a:t> </a:t>
            </a:r>
            <a:r>
              <a:rPr lang="en-US" sz="2000" b="1" dirty="0" smtClean="0"/>
              <a:t>sutures</a:t>
            </a:r>
          </a:p>
          <a:p>
            <a:pPr marL="0" indent="0" algn="l" rtl="0">
              <a:buNone/>
            </a:pPr>
            <a:r>
              <a:rPr lang="en-US" sz="2000" b="1" dirty="0" smtClean="0">
                <a:solidFill>
                  <a:srgbClr val="FF0000"/>
                </a:solidFill>
              </a:rPr>
              <a:t>Occipital fontanelles </a:t>
            </a:r>
            <a:r>
              <a:rPr lang="en-US" sz="2000" b="1" dirty="0"/>
              <a:t>– located </a:t>
            </a:r>
            <a:endParaRPr lang="en-US" sz="2000" b="1" dirty="0" smtClean="0"/>
          </a:p>
          <a:p>
            <a:pPr marL="0" indent="0" algn="l" rtl="0">
              <a:buNone/>
            </a:pPr>
            <a:r>
              <a:rPr lang="en-US" sz="2000" b="1" dirty="0" smtClean="0"/>
              <a:t>at </a:t>
            </a:r>
            <a:r>
              <a:rPr lang="en-US" sz="2000" b="1" dirty="0"/>
              <a:t>the </a:t>
            </a:r>
            <a:r>
              <a:rPr lang="en-US" sz="2000" b="1" dirty="0" smtClean="0"/>
              <a:t>junction of the saggitta</a:t>
            </a:r>
            <a:r>
              <a:rPr lang="en-US" sz="2000" b="1" dirty="0"/>
              <a:t>l</a:t>
            </a:r>
            <a:endParaRPr lang="en-US" sz="2000" b="1" dirty="0" smtClean="0"/>
          </a:p>
          <a:p>
            <a:pPr marL="0" indent="0" algn="l" rtl="0">
              <a:buNone/>
            </a:pPr>
            <a:r>
              <a:rPr lang="en-US" sz="2000" b="1" dirty="0" smtClean="0"/>
              <a:t> and lambdoid sutures</a:t>
            </a:r>
          </a:p>
          <a:p>
            <a:pPr marL="0" indent="0" algn="l" rtl="0">
              <a:buNone/>
            </a:pPr>
            <a:r>
              <a:rPr lang="en-US" sz="2000" b="1" dirty="0" smtClean="0">
                <a:solidFill>
                  <a:srgbClr val="FF0000"/>
                </a:solidFill>
              </a:rPr>
              <a:t>Metopic </a:t>
            </a:r>
            <a:r>
              <a:rPr lang="en-US" sz="2000" b="1" dirty="0">
                <a:solidFill>
                  <a:srgbClr val="FF0000"/>
                </a:solidFill>
              </a:rPr>
              <a:t>suture </a:t>
            </a:r>
            <a:r>
              <a:rPr lang="en-US" sz="2000" b="1" dirty="0"/>
              <a:t>which runs </a:t>
            </a:r>
            <a:r>
              <a:rPr lang="en-US" sz="2000" b="1" dirty="0" smtClean="0"/>
              <a:t>mid-line </a:t>
            </a:r>
          </a:p>
          <a:p>
            <a:pPr marL="0" indent="0" algn="l" rtl="0">
              <a:buNone/>
            </a:pPr>
            <a:r>
              <a:rPr lang="en-US" sz="2000" b="1" dirty="0" smtClean="0"/>
              <a:t>of the frontal bone will fuse normally </a:t>
            </a:r>
          </a:p>
          <a:p>
            <a:pPr marL="0" indent="0" algn="l" rtl="0">
              <a:buNone/>
            </a:pPr>
            <a:r>
              <a:rPr lang="en-US" sz="2000" b="1" dirty="0" smtClean="0"/>
              <a:t>the ages of (3-9months) .</a:t>
            </a:r>
          </a:p>
          <a:p>
            <a:pPr marL="0" indent="0" algn="l" rtl="0">
              <a:buNone/>
            </a:pPr>
            <a:endParaRPr lang="en-US" sz="20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3" y="2376686"/>
            <a:ext cx="5048019" cy="448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424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116632"/>
            <a:ext cx="9144000" cy="2246769"/>
          </a:xfrm>
          <a:prstGeom prst="rect">
            <a:avLst/>
          </a:prstGeom>
        </p:spPr>
        <p:txBody>
          <a:bodyPr wrap="square">
            <a:spAutoFit/>
          </a:bodyPr>
          <a:lstStyle/>
          <a:p>
            <a:pPr algn="l" rtl="0"/>
            <a:r>
              <a:rPr lang="en-US" sz="2000" b="1" dirty="0">
                <a:solidFill>
                  <a:srgbClr val="FF0000"/>
                </a:solidFill>
              </a:rPr>
              <a:t>The interior of the base of the skull </a:t>
            </a:r>
            <a:r>
              <a:rPr lang="en-US" sz="2000" b="1" dirty="0"/>
              <a:t>is divided into </a:t>
            </a:r>
            <a:r>
              <a:rPr lang="en-US" sz="2000" b="1" dirty="0">
                <a:solidFill>
                  <a:srgbClr val="FF0000"/>
                </a:solidFill>
              </a:rPr>
              <a:t>three cranial fossae:</a:t>
            </a:r>
          </a:p>
          <a:p>
            <a:pPr algn="l" rtl="0"/>
            <a:r>
              <a:rPr lang="en-US" sz="2000" b="1" dirty="0">
                <a:solidFill>
                  <a:srgbClr val="0070C0"/>
                </a:solidFill>
              </a:rPr>
              <a:t>anterior, </a:t>
            </a:r>
            <a:r>
              <a:rPr lang="en-US" sz="2000" b="1" dirty="0">
                <a:solidFill>
                  <a:srgbClr val="00B050"/>
                </a:solidFill>
              </a:rPr>
              <a:t>middle</a:t>
            </a:r>
            <a:r>
              <a:rPr lang="en-US" sz="2000" b="1" dirty="0"/>
              <a:t>, and </a:t>
            </a:r>
            <a:r>
              <a:rPr lang="en-US" sz="2000" b="1" dirty="0">
                <a:solidFill>
                  <a:srgbClr val="7030A0"/>
                </a:solidFill>
              </a:rPr>
              <a:t>posterior. </a:t>
            </a:r>
            <a:r>
              <a:rPr lang="en-US" sz="2000" b="1" dirty="0"/>
              <a:t>The anterior cranial fossa is separated from the middle cranial fossa by the lesser wing of the sphenoid. The middle cranial fossa is separated from the posterior cranial fossa by the petrous part of the </a:t>
            </a:r>
            <a:r>
              <a:rPr lang="en-US" sz="2000" b="1" dirty="0" smtClean="0"/>
              <a:t>temporal bone. </a:t>
            </a:r>
            <a:r>
              <a:rPr lang="en-US" sz="2000" b="1" dirty="0" smtClean="0">
                <a:solidFill>
                  <a:srgbClr val="FF0000"/>
                </a:solidFill>
              </a:rPr>
              <a:t>Anterior cranial fossa:-</a:t>
            </a:r>
            <a:r>
              <a:rPr lang="en-US" sz="2000" b="1" dirty="0" smtClean="0"/>
              <a:t>Its contains( frontal lobe of the brain, </a:t>
            </a:r>
            <a:r>
              <a:rPr lang="en-US" sz="2000" b="1" dirty="0" err="1" smtClean="0"/>
              <a:t>bulb</a:t>
            </a:r>
            <a:r>
              <a:rPr lang="en-US" sz="2000" b="1" dirty="0" err="1" smtClean="0">
                <a:solidFill>
                  <a:srgbClr val="FF0000"/>
                </a:solidFill>
              </a:rPr>
              <a:t>and</a:t>
            </a:r>
            <a:r>
              <a:rPr lang="en-US" sz="2000" b="1" dirty="0" smtClean="0">
                <a:solidFill>
                  <a:srgbClr val="FF0000"/>
                </a:solidFill>
              </a:rPr>
              <a:t> </a:t>
            </a:r>
            <a:r>
              <a:rPr lang="en-US" sz="2000" b="1" dirty="0" smtClean="0"/>
              <a:t>olfactory tract)</a:t>
            </a:r>
          </a:p>
          <a:p>
            <a:pPr algn="l" rtl="0"/>
            <a:r>
              <a:rPr lang="en-US" sz="2000" b="1" dirty="0" smtClean="0">
                <a:solidFill>
                  <a:srgbClr val="FF0000"/>
                </a:solidFill>
              </a:rPr>
              <a:t>Middle cranial fossa:-</a:t>
            </a:r>
            <a:r>
              <a:rPr lang="en-US" sz="2000" b="1" dirty="0" smtClean="0"/>
              <a:t>Its contains are  temporal lobes of the brain, pituitary gland</a:t>
            </a:r>
            <a:endParaRPr lang="en-US" sz="2000" b="1" dirty="0"/>
          </a:p>
          <a:p>
            <a:pPr algn="l" rtl="0"/>
            <a:r>
              <a:rPr lang="en-US" sz="2000" b="1" dirty="0">
                <a:solidFill>
                  <a:srgbClr val="FF0000"/>
                </a:solidFill>
              </a:rPr>
              <a:t>Posterior cranial </a:t>
            </a:r>
            <a:r>
              <a:rPr lang="en-US" sz="2000" b="1" dirty="0" smtClean="0">
                <a:solidFill>
                  <a:srgbClr val="FF0000"/>
                </a:solidFill>
              </a:rPr>
              <a:t>fossa:-</a:t>
            </a:r>
            <a:r>
              <a:rPr lang="en-US" sz="2000" b="1" dirty="0" smtClean="0"/>
              <a:t>Its contains are </a:t>
            </a:r>
            <a:r>
              <a:rPr lang="en-US" sz="2000" b="1" dirty="0"/>
              <a:t>brainstem and cerebellum</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472"/>
          <a:stretch/>
        </p:blipFill>
        <p:spPr bwMode="auto">
          <a:xfrm>
            <a:off x="4381500" y="2978954"/>
            <a:ext cx="4762500" cy="385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1666" y="2276872"/>
            <a:ext cx="9132334" cy="707886"/>
          </a:xfrm>
          <a:prstGeom prst="rect">
            <a:avLst/>
          </a:prstGeom>
        </p:spPr>
        <p:txBody>
          <a:bodyPr wrap="square">
            <a:spAutoFit/>
          </a:bodyPr>
          <a:lstStyle/>
          <a:p>
            <a:pPr algn="l" rtl="0"/>
            <a:r>
              <a:rPr lang="en-US" sz="2000" b="1" dirty="0">
                <a:solidFill>
                  <a:srgbClr val="FF0000"/>
                </a:solidFill>
              </a:rPr>
              <a:t>The foramina </a:t>
            </a:r>
            <a:r>
              <a:rPr lang="en-US" sz="2000" b="1" dirty="0"/>
              <a:t>of the skull are </a:t>
            </a:r>
            <a:r>
              <a:rPr lang="en-US" sz="2000" b="1" dirty="0" smtClean="0"/>
              <a:t>narrow openings that allow the passage of blood vessels  from the skull to rest of body</a:t>
            </a:r>
            <a:endParaRPr lang="en-US" sz="20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6" y="2978954"/>
            <a:ext cx="4176464" cy="383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736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116632"/>
            <a:ext cx="9144000" cy="5355312"/>
          </a:xfrm>
          <a:prstGeom prst="rect">
            <a:avLst/>
          </a:prstGeom>
        </p:spPr>
        <p:txBody>
          <a:bodyPr wrap="square">
            <a:spAutoFit/>
          </a:bodyPr>
          <a:lstStyle/>
          <a:p>
            <a:pPr algn="l" rtl="0"/>
            <a:r>
              <a:rPr lang="en-US" sz="2400" b="1" dirty="0">
                <a:solidFill>
                  <a:srgbClr val="FF0000"/>
                </a:solidFill>
              </a:rPr>
              <a:t>The </a:t>
            </a:r>
            <a:r>
              <a:rPr lang="en-US" sz="2400" b="1" dirty="0" smtClean="0">
                <a:solidFill>
                  <a:srgbClr val="FF0000"/>
                </a:solidFill>
              </a:rPr>
              <a:t>mandible </a:t>
            </a:r>
            <a:r>
              <a:rPr lang="en-US" sz="2000" b="1" dirty="0" smtClean="0"/>
              <a:t>I</a:t>
            </a:r>
            <a:r>
              <a:rPr lang="en-US" b="1" dirty="0" smtClean="0"/>
              <a:t>t is located</a:t>
            </a:r>
          </a:p>
          <a:p>
            <a:pPr algn="l" rtl="0"/>
            <a:r>
              <a:rPr lang="en-US" b="1" dirty="0" smtClean="0"/>
              <a:t>inferiorly in the facial  skeleton</a:t>
            </a:r>
          </a:p>
          <a:p>
            <a:pPr algn="l" rtl="0"/>
            <a:r>
              <a:rPr lang="en-US" b="1" dirty="0" smtClean="0"/>
              <a:t> </a:t>
            </a:r>
            <a:r>
              <a:rPr lang="en-US" b="1" dirty="0"/>
              <a:t>is </a:t>
            </a:r>
            <a:r>
              <a:rPr lang="en-US" sz="2000" b="1" dirty="0"/>
              <a:t>the </a:t>
            </a:r>
            <a:r>
              <a:rPr lang="en-US" sz="2000" b="1" dirty="0" smtClean="0"/>
              <a:t>largest and  strongest </a:t>
            </a:r>
          </a:p>
          <a:p>
            <a:pPr algn="l" rtl="0"/>
            <a:r>
              <a:rPr lang="en-US" sz="2000" b="1" dirty="0" smtClean="0"/>
              <a:t> face bone of .It is commonly</a:t>
            </a:r>
          </a:p>
          <a:p>
            <a:pPr algn="l" rtl="0"/>
            <a:r>
              <a:rPr lang="en-US" sz="2000" b="1" dirty="0" smtClean="0"/>
              <a:t>known as the lower jaw </a:t>
            </a:r>
          </a:p>
          <a:p>
            <a:pPr algn="l" rtl="0"/>
            <a:r>
              <a:rPr lang="en-US" sz="2000" b="1" dirty="0" smtClean="0"/>
              <a:t>It is located inferior to the</a:t>
            </a:r>
          </a:p>
          <a:p>
            <a:pPr algn="l" rtl="0"/>
            <a:r>
              <a:rPr lang="en-US" sz="2000" b="1" dirty="0" smtClean="0"/>
              <a:t>Maxilla .It consist of </a:t>
            </a:r>
            <a:r>
              <a:rPr lang="en-US" sz="2000" b="1" dirty="0" smtClean="0">
                <a:solidFill>
                  <a:srgbClr val="FF0000"/>
                </a:solidFill>
              </a:rPr>
              <a:t>body</a:t>
            </a:r>
          </a:p>
          <a:p>
            <a:pPr algn="l" rtl="0"/>
            <a:r>
              <a:rPr lang="en-US" sz="2000" b="1" dirty="0" smtClean="0"/>
              <a:t>  curved ,and much like</a:t>
            </a:r>
          </a:p>
          <a:p>
            <a:pPr algn="l" rtl="0"/>
            <a:r>
              <a:rPr lang="en-US" sz="2000" b="1" dirty="0" smtClean="0"/>
              <a:t>  horseshoe horizontally</a:t>
            </a:r>
          </a:p>
          <a:p>
            <a:pPr algn="l" rtl="0"/>
            <a:r>
              <a:rPr lang="en-US" sz="2000" b="1" dirty="0" smtClean="0"/>
              <a:t>which lodges the teeth</a:t>
            </a:r>
          </a:p>
          <a:p>
            <a:pPr algn="l" rtl="0"/>
            <a:r>
              <a:rPr lang="en-US" sz="2000" b="1" dirty="0" smtClean="0"/>
              <a:t>, and a </a:t>
            </a:r>
            <a:r>
              <a:rPr lang="en-US" sz="2000" b="1" dirty="0" smtClean="0">
                <a:solidFill>
                  <a:srgbClr val="FF0000"/>
                </a:solidFill>
              </a:rPr>
              <a:t>pair of</a:t>
            </a:r>
          </a:p>
          <a:p>
            <a:pPr algn="l" rtl="0"/>
            <a:r>
              <a:rPr lang="en-US" sz="2000" b="1" dirty="0" smtClean="0">
                <a:solidFill>
                  <a:srgbClr val="FF0000"/>
                </a:solidFill>
              </a:rPr>
              <a:t> vertical two rami</a:t>
            </a:r>
          </a:p>
          <a:p>
            <a:pPr algn="l" rtl="0"/>
            <a:r>
              <a:rPr lang="en-US" sz="2000" b="1" dirty="0" smtClean="0"/>
              <a:t>posteriorly which projects </a:t>
            </a:r>
          </a:p>
          <a:p>
            <a:pPr algn="l" rtl="0"/>
            <a:r>
              <a:rPr lang="en-US" sz="2000" b="1" dirty="0" smtClean="0"/>
              <a:t>upwards to articulate on</a:t>
            </a:r>
          </a:p>
          <a:p>
            <a:pPr algn="l" rtl="0"/>
            <a:r>
              <a:rPr lang="en-US" sz="2000" b="1" dirty="0" smtClean="0"/>
              <a:t>either side with  temporal </a:t>
            </a:r>
          </a:p>
          <a:p>
            <a:pPr algn="l" rtl="0"/>
            <a:r>
              <a:rPr lang="en-US" sz="2000" b="1" dirty="0" smtClean="0"/>
              <a:t>bone to form</a:t>
            </a:r>
          </a:p>
          <a:p>
            <a:pPr algn="l" rtl="0"/>
            <a:r>
              <a:rPr lang="en-US" sz="2000" b="1" dirty="0" smtClean="0"/>
              <a:t> temporomandibular joint</a:t>
            </a:r>
            <a:endParaRPr lang="en-US" sz="2000" b="1" dirty="0"/>
          </a:p>
        </p:txBody>
      </p:sp>
      <p:sp>
        <p:nvSpPr>
          <p:cNvPr id="5" name="مستطيل 4"/>
          <p:cNvSpPr/>
          <p:nvPr/>
        </p:nvSpPr>
        <p:spPr>
          <a:xfrm>
            <a:off x="161764" y="5471944"/>
            <a:ext cx="8820472" cy="1323439"/>
          </a:xfrm>
          <a:prstGeom prst="rect">
            <a:avLst/>
          </a:prstGeom>
        </p:spPr>
        <p:txBody>
          <a:bodyPr wrap="square">
            <a:spAutoFit/>
          </a:bodyPr>
          <a:lstStyle/>
          <a:p>
            <a:pPr algn="l" rtl="0"/>
            <a:r>
              <a:rPr lang="en-US" sz="2000" b="1" dirty="0" smtClean="0"/>
              <a:t>The </a:t>
            </a:r>
            <a:r>
              <a:rPr lang="en-US" sz="2000" b="1" dirty="0"/>
              <a:t>body and the rami meet on each side at the angle of the mandible</a:t>
            </a:r>
            <a:r>
              <a:rPr lang="en-US" dirty="0"/>
              <a:t>. </a:t>
            </a:r>
            <a:r>
              <a:rPr lang="en-US" sz="2000" b="1" dirty="0"/>
              <a:t>The </a:t>
            </a:r>
            <a:r>
              <a:rPr lang="en-US" sz="2000" b="1" dirty="0" smtClean="0"/>
              <a:t>body</a:t>
            </a:r>
            <a:r>
              <a:rPr lang="en-US" b="1" dirty="0" smtClean="0"/>
              <a:t>. </a:t>
            </a:r>
            <a:r>
              <a:rPr lang="en-US" sz="2000" b="1" dirty="0"/>
              <a:t>It has two borders</a:t>
            </a:r>
            <a:r>
              <a:rPr lang="en-US" b="1" dirty="0" smtClean="0"/>
              <a:t>:</a:t>
            </a:r>
            <a:endParaRPr lang="en-US" b="1" dirty="0"/>
          </a:p>
          <a:p>
            <a:pPr algn="l" rtl="0"/>
            <a:r>
              <a:rPr lang="en-US" sz="2000" b="1" dirty="0" smtClean="0">
                <a:solidFill>
                  <a:srgbClr val="FF0000"/>
                </a:solidFill>
              </a:rPr>
              <a:t>Alveolar </a:t>
            </a:r>
            <a:r>
              <a:rPr lang="en-US" sz="2000" b="1" dirty="0">
                <a:solidFill>
                  <a:srgbClr val="FF0000"/>
                </a:solidFill>
              </a:rPr>
              <a:t>border </a:t>
            </a:r>
            <a:r>
              <a:rPr lang="en-US" sz="2000" b="1" dirty="0"/>
              <a:t>(superior) – contains 16 sockets to hold the lower teeth.</a:t>
            </a:r>
          </a:p>
          <a:p>
            <a:pPr algn="l" rtl="0"/>
            <a:r>
              <a:rPr lang="en-US" sz="2000" b="1" dirty="0">
                <a:solidFill>
                  <a:srgbClr val="FF0000"/>
                </a:solidFill>
              </a:rPr>
              <a:t>Base</a:t>
            </a:r>
            <a:r>
              <a:rPr lang="en-US" sz="2000" b="1" dirty="0"/>
              <a:t> (inferior) – site of attachment for the digastric muscle medially</a:t>
            </a:r>
          </a:p>
        </p:txBody>
      </p:sp>
      <p:pic>
        <p:nvPicPr>
          <p:cNvPr id="103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3499" t="30753" r="11087" b="2577"/>
          <a:stretch/>
        </p:blipFill>
        <p:spPr bwMode="auto">
          <a:xfrm>
            <a:off x="3512002" y="417277"/>
            <a:ext cx="5688632" cy="457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61319" r="7163" b="67190"/>
          <a:stretch/>
        </p:blipFill>
        <p:spPr bwMode="auto">
          <a:xfrm>
            <a:off x="6985880" y="0"/>
            <a:ext cx="2207783" cy="188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324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77280"/>
            <a:ext cx="9148473" cy="6480720"/>
          </a:xfrm>
        </p:spPr>
        <p:txBody>
          <a:bodyPr>
            <a:normAutofit/>
          </a:bodyPr>
          <a:lstStyle/>
          <a:p>
            <a:pPr marL="0" indent="0" algn="l" rtl="0">
              <a:buNone/>
            </a:pPr>
            <a:r>
              <a:rPr lang="en-US" sz="1800" b="1" dirty="0"/>
              <a:t>The body is marked in the midline by the </a:t>
            </a:r>
            <a:r>
              <a:rPr lang="en-US" sz="2000" b="1" dirty="0">
                <a:solidFill>
                  <a:srgbClr val="FF0000"/>
                </a:solidFill>
              </a:rPr>
              <a:t>mandibular symphysis</a:t>
            </a:r>
            <a:r>
              <a:rPr lang="en-US" sz="1800" b="1" dirty="0"/>
              <a:t>. This is a small ridge of bone that represents the fusion of the two halves during development. The symphysis encloses a triangular </a:t>
            </a:r>
            <a:r>
              <a:rPr lang="en-US" sz="1800" b="1" dirty="0" smtClean="0"/>
              <a:t>eminence (</a:t>
            </a:r>
            <a:r>
              <a:rPr lang="en-US" sz="2000" b="1" dirty="0" smtClean="0">
                <a:solidFill>
                  <a:srgbClr val="FF0000"/>
                </a:solidFill>
              </a:rPr>
              <a:t>mental protuberance</a:t>
            </a:r>
            <a:r>
              <a:rPr lang="en-US" sz="1800" b="1" dirty="0" smtClean="0"/>
              <a:t>) </a:t>
            </a:r>
            <a:r>
              <a:rPr lang="en-US" sz="1800" b="1" dirty="0"/>
              <a:t>which forms the shape of the </a:t>
            </a:r>
            <a:r>
              <a:rPr lang="en-US" sz="1800" b="1" dirty="0" smtClean="0"/>
              <a:t>chin</a:t>
            </a:r>
          </a:p>
          <a:p>
            <a:pPr marL="0" indent="0" algn="l" rtl="0">
              <a:buNone/>
            </a:pPr>
            <a:r>
              <a:rPr lang="en-US" sz="1800" b="1" dirty="0" smtClean="0"/>
              <a:t>Lateral to the mental protuberance is the </a:t>
            </a:r>
            <a:r>
              <a:rPr lang="en-US" sz="2000" b="1" dirty="0" smtClean="0">
                <a:solidFill>
                  <a:srgbClr val="FF0000"/>
                </a:solidFill>
              </a:rPr>
              <a:t>mental foramen </a:t>
            </a:r>
            <a:r>
              <a:rPr lang="en-US" sz="1800" b="1" dirty="0" smtClean="0"/>
              <a:t>(below the second premolar tooth on either side). It acts as a passageway for neurovascular structures</a:t>
            </a:r>
          </a:p>
          <a:p>
            <a:pPr marL="0" indent="0" algn="l" rtl="0">
              <a:buNone/>
            </a:pPr>
            <a:r>
              <a:rPr lang="en-US" sz="1800" b="1" dirty="0" smtClean="0"/>
              <a:t> </a:t>
            </a:r>
            <a:r>
              <a:rPr lang="en-US" sz="2400" b="1" dirty="0" smtClean="0">
                <a:solidFill>
                  <a:srgbClr val="FF0000"/>
                </a:solidFill>
              </a:rPr>
              <a:t>Rami :-</a:t>
            </a:r>
            <a:r>
              <a:rPr lang="en-US" sz="2000" b="1" dirty="0" smtClean="0"/>
              <a:t>they are two rami ,each ramus contains   </a:t>
            </a:r>
            <a:r>
              <a:rPr lang="en-US" sz="1800" b="1" dirty="0" smtClean="0"/>
              <a:t>the following bony land marks:</a:t>
            </a:r>
          </a:p>
          <a:p>
            <a:pPr marL="0" indent="0" algn="l" rtl="0">
              <a:buNone/>
            </a:pPr>
            <a:r>
              <a:rPr lang="en-US" sz="2000" b="1" dirty="0" smtClean="0">
                <a:solidFill>
                  <a:srgbClr val="FF0000"/>
                </a:solidFill>
              </a:rPr>
              <a:t>Head</a:t>
            </a:r>
            <a:r>
              <a:rPr lang="en-US" sz="2000" b="1" dirty="0" smtClean="0"/>
              <a:t> </a:t>
            </a:r>
            <a:r>
              <a:rPr lang="en-US" sz="2000" b="1" dirty="0"/>
              <a:t>– </a:t>
            </a:r>
            <a:r>
              <a:rPr lang="en-US" sz="1800" b="1" dirty="0"/>
              <a:t>situated posteriorly, and articulates with the temporal bone to form the temporomandibular joint.</a:t>
            </a:r>
            <a:endParaRPr lang="en-US" sz="2000" b="1" dirty="0"/>
          </a:p>
          <a:p>
            <a:pPr marL="0" indent="0" algn="l" rtl="0">
              <a:buNone/>
            </a:pPr>
            <a:r>
              <a:rPr lang="en-US" sz="2000" b="1" dirty="0">
                <a:solidFill>
                  <a:srgbClr val="FF0000"/>
                </a:solidFill>
              </a:rPr>
              <a:t>Neck </a:t>
            </a:r>
            <a:r>
              <a:rPr lang="en-US" sz="2000" b="1" dirty="0" smtClean="0">
                <a:solidFill>
                  <a:srgbClr val="FF0000"/>
                </a:solidFill>
              </a:rPr>
              <a:t>–</a:t>
            </a:r>
            <a:r>
              <a:rPr lang="en-US" sz="1800" b="1" dirty="0" smtClean="0"/>
              <a:t>supports </a:t>
            </a:r>
            <a:r>
              <a:rPr lang="en-US" sz="1800" b="1" dirty="0"/>
              <a:t>the head of the </a:t>
            </a:r>
            <a:r>
              <a:rPr lang="en-US" sz="1800" b="1" dirty="0" smtClean="0"/>
              <a:t>ramus, </a:t>
            </a:r>
          </a:p>
          <a:p>
            <a:pPr marL="0" indent="0" algn="l" rtl="0">
              <a:buNone/>
            </a:pPr>
            <a:r>
              <a:rPr lang="en-US" sz="1800" b="1" dirty="0" smtClean="0"/>
              <a:t>it is </a:t>
            </a:r>
            <a:r>
              <a:rPr lang="en-US" sz="1800" b="1" dirty="0"/>
              <a:t>site of attachment of the </a:t>
            </a:r>
            <a:r>
              <a:rPr lang="en-US" sz="1800" b="1" dirty="0" smtClean="0"/>
              <a:t>lateral</a:t>
            </a:r>
          </a:p>
          <a:p>
            <a:pPr marL="0" indent="0" algn="l" rtl="0">
              <a:buNone/>
            </a:pPr>
            <a:r>
              <a:rPr lang="en-US" sz="1800" b="1" dirty="0" smtClean="0"/>
              <a:t> </a:t>
            </a:r>
            <a:r>
              <a:rPr lang="en-US" sz="1800" b="1" dirty="0"/>
              <a:t>pterygoid muscle.</a:t>
            </a:r>
          </a:p>
          <a:p>
            <a:pPr marL="0" indent="0" algn="l" rtl="0">
              <a:buNone/>
            </a:pPr>
            <a:r>
              <a:rPr lang="en-US" sz="2000" b="1" dirty="0">
                <a:solidFill>
                  <a:srgbClr val="FF0000"/>
                </a:solidFill>
              </a:rPr>
              <a:t>Coronoid process </a:t>
            </a:r>
            <a:r>
              <a:rPr lang="en-US" sz="2000" b="1" dirty="0"/>
              <a:t>– </a:t>
            </a:r>
            <a:r>
              <a:rPr lang="en-US" sz="1800" b="1" dirty="0"/>
              <a:t>site of attachment </a:t>
            </a:r>
            <a:endParaRPr lang="en-US" sz="1800" b="1" dirty="0" smtClean="0"/>
          </a:p>
          <a:p>
            <a:pPr marL="0" indent="0" algn="l" rtl="0">
              <a:buNone/>
            </a:pPr>
            <a:r>
              <a:rPr lang="en-US" sz="1800" b="1" dirty="0" smtClean="0"/>
              <a:t>of </a:t>
            </a:r>
            <a:r>
              <a:rPr lang="en-US" sz="1800" b="1" dirty="0"/>
              <a:t>the temporalis muscle</a:t>
            </a:r>
          </a:p>
          <a:p>
            <a:pPr marL="0" indent="0" algn="l" rtl="0">
              <a:buNone/>
            </a:pPr>
            <a:r>
              <a:rPr lang="en-US" sz="1800" b="1" dirty="0"/>
              <a:t>The internal surface of the ramus is </a:t>
            </a:r>
            <a:r>
              <a:rPr lang="en-US" sz="1800" b="1" dirty="0" smtClean="0"/>
              <a:t>also</a:t>
            </a:r>
          </a:p>
          <a:p>
            <a:pPr marL="0" indent="0" algn="l" rtl="0">
              <a:buNone/>
            </a:pPr>
            <a:r>
              <a:rPr lang="en-US" sz="1800" b="1" dirty="0" smtClean="0"/>
              <a:t> </a:t>
            </a:r>
            <a:r>
              <a:rPr lang="en-US" sz="1800" b="1" dirty="0"/>
              <a:t>marked by the mandibular foramen, </a:t>
            </a:r>
            <a:endParaRPr lang="en-US" sz="1800" b="1" dirty="0" smtClean="0"/>
          </a:p>
          <a:p>
            <a:pPr marL="0" indent="0" algn="l" rtl="0">
              <a:buNone/>
            </a:pPr>
            <a:r>
              <a:rPr lang="en-US" sz="1800" b="1" dirty="0" smtClean="0"/>
              <a:t>which </a:t>
            </a:r>
            <a:r>
              <a:rPr lang="en-US" sz="1800" b="1" dirty="0"/>
              <a:t>acts as a passageway for </a:t>
            </a:r>
            <a:endParaRPr lang="en-US" sz="1800" b="1" dirty="0" smtClean="0"/>
          </a:p>
          <a:p>
            <a:pPr marL="0" indent="0" algn="l" rtl="0">
              <a:buNone/>
            </a:pPr>
            <a:r>
              <a:rPr lang="en-US" sz="1800" b="1" dirty="0" smtClean="0"/>
              <a:t>neurovascular </a:t>
            </a:r>
            <a:r>
              <a:rPr lang="en-US" sz="1800" b="1" dirty="0"/>
              <a:t>structures</a:t>
            </a:r>
            <a:r>
              <a:rPr lang="en-US" sz="2000" b="1" dirty="0"/>
              <a:t>.</a:t>
            </a:r>
          </a:p>
          <a:p>
            <a:pPr marL="0" indent="0" algn="l" rtl="0">
              <a:buNone/>
            </a:pPr>
            <a:endParaRPr lang="en-US" sz="2000" b="1"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1014" t="18303" r="4487" b="3128"/>
          <a:stretch/>
        </p:blipFill>
        <p:spPr bwMode="auto">
          <a:xfrm>
            <a:off x="4283968" y="2694639"/>
            <a:ext cx="4546242" cy="3876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939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88640"/>
            <a:ext cx="9144000" cy="6480720"/>
          </a:xfrm>
        </p:spPr>
        <p:txBody>
          <a:bodyPr/>
          <a:lstStyle/>
          <a:p>
            <a:pPr marL="0" indent="0" algn="l" rtl="0">
              <a:buNone/>
            </a:pPr>
            <a:r>
              <a:rPr lang="en-US" sz="2400" b="1" dirty="0">
                <a:solidFill>
                  <a:srgbClr val="FF0000"/>
                </a:solidFill>
              </a:rPr>
              <a:t>Vertebral column</a:t>
            </a:r>
            <a:r>
              <a:rPr lang="en-US" sz="2400" b="1" dirty="0">
                <a:solidFill>
                  <a:srgbClr val="0070C0"/>
                </a:solidFill>
              </a:rPr>
              <a:t> </a:t>
            </a:r>
            <a:r>
              <a:rPr lang="en-US" sz="2400" b="1" dirty="0" smtClean="0">
                <a:solidFill>
                  <a:srgbClr val="0070C0"/>
                </a:solidFill>
              </a:rPr>
              <a:t>(spinal </a:t>
            </a:r>
            <a:r>
              <a:rPr lang="en-US" sz="2400" b="1" dirty="0">
                <a:solidFill>
                  <a:srgbClr val="0070C0"/>
                </a:solidFill>
              </a:rPr>
              <a:t>column or backbone</a:t>
            </a:r>
            <a:r>
              <a:rPr lang="en-US" sz="2400" b="1" dirty="0" smtClean="0"/>
              <a:t>) </a:t>
            </a:r>
            <a:r>
              <a:rPr lang="en-US" sz="2000" b="1" dirty="0" smtClean="0"/>
              <a:t>It </a:t>
            </a:r>
            <a:r>
              <a:rPr lang="en-US" sz="2000" b="1" dirty="0"/>
              <a:t>forms the main skeleton of the neck and </a:t>
            </a:r>
            <a:r>
              <a:rPr lang="en-US" sz="2000" b="1" dirty="0" smtClean="0"/>
              <a:t>back ,it is flexible column</a:t>
            </a:r>
          </a:p>
          <a:p>
            <a:pPr marL="0" indent="0" algn="l" rtl="0">
              <a:buNone/>
            </a:pPr>
            <a:r>
              <a:rPr lang="en-US" sz="2000" b="1" dirty="0" smtClean="0"/>
              <a:t> </a:t>
            </a:r>
            <a:r>
              <a:rPr lang="en-US" sz="2000" b="1" dirty="0"/>
              <a:t>extending from </a:t>
            </a:r>
            <a:r>
              <a:rPr lang="en-US" sz="2000" b="1" dirty="0" smtClean="0"/>
              <a:t> the base of the</a:t>
            </a:r>
          </a:p>
          <a:p>
            <a:pPr marL="0" indent="0" algn="l" rtl="0">
              <a:buNone/>
            </a:pPr>
            <a:r>
              <a:rPr lang="en-US" sz="2000" b="1" dirty="0" smtClean="0"/>
              <a:t>the </a:t>
            </a:r>
            <a:r>
              <a:rPr lang="en-US" sz="2000" b="1" dirty="0"/>
              <a:t>skull to the tip </a:t>
            </a:r>
            <a:r>
              <a:rPr lang="en-US" sz="2000" b="1" dirty="0" smtClean="0"/>
              <a:t>to tip of the</a:t>
            </a:r>
          </a:p>
          <a:p>
            <a:pPr marL="0" indent="0" algn="l" rtl="0">
              <a:buNone/>
            </a:pPr>
            <a:r>
              <a:rPr lang="en-US" sz="2000" b="1" dirty="0" smtClean="0"/>
              <a:t>Coccyx (tail bone).It is central</a:t>
            </a:r>
          </a:p>
          <a:p>
            <a:pPr marL="0" indent="0" algn="l" rtl="0">
              <a:buNone/>
            </a:pPr>
            <a:r>
              <a:rPr lang="en-US" sz="2000" b="1" dirty="0" smtClean="0"/>
              <a:t> (</a:t>
            </a:r>
            <a:r>
              <a:rPr lang="en-US" sz="2000" b="1" dirty="0" smtClean="0">
                <a:solidFill>
                  <a:srgbClr val="FF0000"/>
                </a:solidFill>
              </a:rPr>
              <a:t>axis of the skeleton) </a:t>
            </a:r>
            <a:r>
              <a:rPr lang="en-US" sz="2000" b="1" dirty="0" smtClean="0"/>
              <a:t>in all</a:t>
            </a:r>
          </a:p>
          <a:p>
            <a:pPr marL="0" indent="0" algn="l" rtl="0">
              <a:buNone/>
            </a:pPr>
            <a:r>
              <a:rPr lang="en-US" sz="2000" b="1" dirty="0" smtClean="0"/>
              <a:t>vertebrates</a:t>
            </a:r>
            <a:r>
              <a:rPr lang="en-US" sz="2000" b="1" dirty="0"/>
              <a:t>. The vertebral </a:t>
            </a:r>
            <a:r>
              <a:rPr lang="en-US" sz="2000" b="1" dirty="0" smtClean="0"/>
              <a:t> column</a:t>
            </a:r>
          </a:p>
          <a:p>
            <a:pPr marL="0" indent="0" algn="l" rtl="0">
              <a:buNone/>
            </a:pPr>
            <a:r>
              <a:rPr lang="en-US" sz="2000" b="1" dirty="0" smtClean="0"/>
              <a:t>provides </a:t>
            </a:r>
            <a:r>
              <a:rPr lang="en-US" sz="2000" b="1" dirty="0"/>
              <a:t>attachments to muscles, </a:t>
            </a:r>
            <a:endParaRPr lang="en-US" sz="2000" b="1" dirty="0" smtClean="0"/>
          </a:p>
          <a:p>
            <a:pPr marL="0" indent="0" algn="l" rtl="0">
              <a:buNone/>
            </a:pPr>
            <a:r>
              <a:rPr lang="en-US" sz="2000" b="1" dirty="0" smtClean="0"/>
              <a:t>supports </a:t>
            </a:r>
            <a:r>
              <a:rPr lang="en-US" sz="2000" b="1" dirty="0"/>
              <a:t>the trunk, protects </a:t>
            </a:r>
            <a:r>
              <a:rPr lang="en-US" sz="2000" b="1" dirty="0" smtClean="0"/>
              <a:t>the</a:t>
            </a:r>
          </a:p>
          <a:p>
            <a:pPr marL="0" indent="0" algn="l" rtl="0">
              <a:buNone/>
            </a:pPr>
            <a:r>
              <a:rPr lang="en-US" sz="2000" b="1" dirty="0" smtClean="0"/>
              <a:t> </a:t>
            </a:r>
            <a:r>
              <a:rPr lang="en-US" sz="2000" b="1" dirty="0"/>
              <a:t>spinal cord and nerve roots </a:t>
            </a:r>
            <a:r>
              <a:rPr lang="en-US" sz="2000" b="1" dirty="0" smtClean="0"/>
              <a:t>and</a:t>
            </a:r>
          </a:p>
          <a:p>
            <a:pPr marL="0" indent="0" algn="l" rtl="0">
              <a:buNone/>
            </a:pPr>
            <a:r>
              <a:rPr lang="en-US" sz="2000" b="1" dirty="0" smtClean="0"/>
              <a:t> </a:t>
            </a:r>
            <a:r>
              <a:rPr lang="en-US" sz="2000" b="1" dirty="0"/>
              <a:t>serves as a site for </a:t>
            </a:r>
            <a:r>
              <a:rPr lang="en-US" sz="2000" b="1" dirty="0" smtClean="0">
                <a:solidFill>
                  <a:srgbClr val="FF0000"/>
                </a:solidFill>
              </a:rPr>
              <a:t>haemopoiesis</a:t>
            </a:r>
          </a:p>
          <a:p>
            <a:pPr marL="0" indent="0" algn="l" rtl="0">
              <a:buNone/>
            </a:pPr>
            <a:r>
              <a:rPr lang="en-US" sz="2000" b="1" dirty="0" smtClean="0"/>
              <a:t>(</a:t>
            </a:r>
            <a:r>
              <a:rPr lang="en-US" sz="2000" b="1" dirty="0"/>
              <a:t>the production of blood cells </a:t>
            </a:r>
            <a:r>
              <a:rPr lang="en-US" sz="2000" b="1" dirty="0" smtClean="0"/>
              <a:t>and</a:t>
            </a:r>
          </a:p>
          <a:p>
            <a:pPr marL="0" indent="0" algn="l" rtl="0">
              <a:buNone/>
            </a:pPr>
            <a:r>
              <a:rPr lang="en-US" sz="2000" b="1" dirty="0" smtClean="0"/>
              <a:t> </a:t>
            </a:r>
            <a:r>
              <a:rPr lang="en-US" sz="2000" b="1" dirty="0"/>
              <a:t>platelets). In humans, </a:t>
            </a:r>
            <a:r>
              <a:rPr lang="en-US" sz="2000" b="1" dirty="0" smtClean="0"/>
              <a:t> It is composed</a:t>
            </a:r>
          </a:p>
          <a:p>
            <a:pPr marL="0" indent="0" algn="l" rtl="0">
              <a:buNone/>
            </a:pPr>
            <a:r>
              <a:rPr lang="en-US" sz="2000" b="1" dirty="0" smtClean="0"/>
              <a:t>of 33  vertebrae that include </a:t>
            </a:r>
            <a:r>
              <a:rPr lang="en-US" sz="2000" b="1" dirty="0" smtClean="0">
                <a:solidFill>
                  <a:srgbClr val="FF0000"/>
                </a:solidFill>
              </a:rPr>
              <a:t>7 </a:t>
            </a:r>
            <a:r>
              <a:rPr lang="en-US" sz="2000" b="1" dirty="0" smtClean="0"/>
              <a:t>cervical</a:t>
            </a:r>
          </a:p>
          <a:p>
            <a:pPr marL="0" indent="0" algn="l" rtl="0">
              <a:buNone/>
            </a:pPr>
            <a:r>
              <a:rPr lang="en-US" sz="2000" b="1" dirty="0" smtClean="0">
                <a:solidFill>
                  <a:srgbClr val="FF0000"/>
                </a:solidFill>
              </a:rPr>
              <a:t>12</a:t>
            </a:r>
            <a:r>
              <a:rPr lang="en-US" sz="2000" b="1" dirty="0" smtClean="0"/>
              <a:t> thoracic, </a:t>
            </a:r>
            <a:r>
              <a:rPr lang="en-US" sz="2000" b="1" dirty="0" smtClean="0">
                <a:solidFill>
                  <a:srgbClr val="FF0000"/>
                </a:solidFill>
              </a:rPr>
              <a:t>5 </a:t>
            </a:r>
            <a:r>
              <a:rPr lang="en-US" sz="2000" b="1" dirty="0" smtClean="0"/>
              <a:t>lumbar,</a:t>
            </a:r>
            <a:r>
              <a:rPr lang="en-US" sz="2000" b="1" dirty="0" smtClean="0">
                <a:solidFill>
                  <a:srgbClr val="FF0000"/>
                </a:solidFill>
              </a:rPr>
              <a:t> 5 </a:t>
            </a:r>
            <a:r>
              <a:rPr lang="en-US" sz="2000" b="1" dirty="0" smtClean="0"/>
              <a:t>sacral, and </a:t>
            </a:r>
            <a:endParaRPr lang="en-US" sz="2000" b="1" dirty="0" smtClean="0">
              <a:solidFill>
                <a:srgbClr val="FF0000"/>
              </a:solidFill>
            </a:endParaRPr>
          </a:p>
          <a:p>
            <a:pPr marL="0" indent="0" algn="l" rtl="0">
              <a:buNone/>
            </a:pPr>
            <a:r>
              <a:rPr lang="en-US" sz="2000" b="1" dirty="0" smtClean="0">
                <a:solidFill>
                  <a:srgbClr val="FF0000"/>
                </a:solidFill>
              </a:rPr>
              <a:t>4 </a:t>
            </a:r>
            <a:r>
              <a:rPr lang="en-US" sz="2000" b="1" dirty="0" smtClean="0"/>
              <a:t>coccygeal. Along with the skull, ribs, and sternum, these vertebrae make up the axial skeletal system</a:t>
            </a:r>
            <a:endParaRPr lang="en-US" sz="2000" b="1" dirty="0"/>
          </a:p>
        </p:txBody>
      </p:sp>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0312" r="21538"/>
          <a:stretch/>
        </p:blipFill>
        <p:spPr bwMode="auto">
          <a:xfrm>
            <a:off x="4211960" y="666760"/>
            <a:ext cx="493204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273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1722</TotalTime>
  <Words>2734</Words>
  <Application>Microsoft Office PowerPoint</Application>
  <PresentationFormat>عرض على الشاشة (3:4)‏</PresentationFormat>
  <Paragraphs>254</Paragraphs>
  <Slides>21</Slides>
  <Notes>0</Notes>
  <HiddenSlides>0</HiddenSlides>
  <MMClips>0</MMClips>
  <ScaleCrop>false</ScaleCrop>
  <HeadingPairs>
    <vt:vector size="4" baseType="variant">
      <vt:variant>
        <vt:lpstr>نسق</vt:lpstr>
      </vt:variant>
      <vt:variant>
        <vt:i4>1</vt:i4>
      </vt:variant>
      <vt:variant>
        <vt:lpstr>عناوين الشرائح</vt:lpstr>
      </vt:variant>
      <vt:variant>
        <vt:i4>21</vt:i4>
      </vt:variant>
    </vt:vector>
  </HeadingPairs>
  <TitlesOfParts>
    <vt:vector size="22" baseType="lpstr">
      <vt:lpstr>نسق Office</vt:lpstr>
      <vt:lpstr>عرض تقديمي في PowerPoint</vt:lpstr>
      <vt:lpstr>Skull</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Skull</dc:title>
  <dc:creator>Maher</dc:creator>
  <cp:lastModifiedBy>Maher</cp:lastModifiedBy>
  <cp:revision>187</cp:revision>
  <dcterms:created xsi:type="dcterms:W3CDTF">2024-01-15T19:43:17Z</dcterms:created>
  <dcterms:modified xsi:type="dcterms:W3CDTF">2024-04-19T18:54:31Z</dcterms:modified>
</cp:coreProperties>
</file>