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69" r:id="rId2"/>
    <p:sldId id="256" r:id="rId3"/>
    <p:sldId id="257" r:id="rId4"/>
    <p:sldId id="262" r:id="rId5"/>
    <p:sldId id="263" r:id="rId6"/>
    <p:sldId id="258" r:id="rId7"/>
    <p:sldId id="259" r:id="rId8"/>
    <p:sldId id="261" r:id="rId9"/>
    <p:sldId id="260" r:id="rId10"/>
    <p:sldId id="268" r:id="rId11"/>
    <p:sldId id="266" r:id="rId12"/>
    <p:sldId id="267" r:id="rId13"/>
    <p:sldId id="270"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57" d="100"/>
          <a:sy n="57" d="100"/>
        </p:scale>
        <p:origin x="-174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8951F6-6AB7-4766-9DD9-C892E163A2A4}" type="datetimeFigureOut">
              <a:rPr lang="en-US" smtClean="0"/>
              <a:t>4/28/2024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4793DBF-4BB7-4FBA-8CA9-712A0CF9FCD2}" type="slidenum">
              <a:rPr lang="en-US" smtClean="0"/>
              <a:t>‹#›</a:t>
            </a:fld>
            <a:endParaRPr lang="en-US"/>
          </a:p>
        </p:txBody>
      </p:sp>
    </p:spTree>
    <p:extLst>
      <p:ext uri="{BB962C8B-B14F-4D97-AF65-F5344CB8AC3E}">
        <p14:creationId xmlns:p14="http://schemas.microsoft.com/office/powerpoint/2010/main" val="4815134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4793DBF-4BB7-4FBA-8CA9-712A0CF9FCD2}" type="slidenum">
              <a:rPr lang="en-US" smtClean="0"/>
              <a:t>4</a:t>
            </a:fld>
            <a:endParaRPr lang="en-US"/>
          </a:p>
        </p:txBody>
      </p:sp>
    </p:spTree>
    <p:extLst>
      <p:ext uri="{BB962C8B-B14F-4D97-AF65-F5344CB8AC3E}">
        <p14:creationId xmlns:p14="http://schemas.microsoft.com/office/powerpoint/2010/main" val="426580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789047FF-DC0D-4650-80F4-CB3C270678C7}" type="datetimeFigureOut">
              <a:rPr lang="en-US" smtClean="0"/>
              <a:t>4/28/2024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413480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89047FF-DC0D-4650-80F4-CB3C270678C7}" type="datetimeFigureOut">
              <a:rPr lang="en-US" smtClean="0"/>
              <a:t>4/28/2024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2635465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89047FF-DC0D-4650-80F4-CB3C270678C7}" type="datetimeFigureOut">
              <a:rPr lang="en-US" smtClean="0"/>
              <a:t>4/28/2024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292180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789047FF-DC0D-4650-80F4-CB3C270678C7}" type="datetimeFigureOut">
              <a:rPr lang="en-US" smtClean="0"/>
              <a:t>4/28/2024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54935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89047FF-DC0D-4650-80F4-CB3C270678C7}" type="datetimeFigureOut">
              <a:rPr lang="en-US" smtClean="0"/>
              <a:t>4/28/2024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644789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89047FF-DC0D-4650-80F4-CB3C270678C7}" type="datetimeFigureOut">
              <a:rPr lang="en-US" smtClean="0"/>
              <a:t>4/28/2024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89543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789047FF-DC0D-4650-80F4-CB3C270678C7}" type="datetimeFigureOut">
              <a:rPr lang="en-US" smtClean="0"/>
              <a:t>4/28/2024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86877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789047FF-DC0D-4650-80F4-CB3C270678C7}" type="datetimeFigureOut">
              <a:rPr lang="en-US" smtClean="0"/>
              <a:t>4/28/2024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478785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89047FF-DC0D-4650-80F4-CB3C270678C7}" type="datetimeFigureOut">
              <a:rPr lang="en-US" smtClean="0"/>
              <a:t>4/28/2024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140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89047FF-DC0D-4650-80F4-CB3C270678C7}" type="datetimeFigureOut">
              <a:rPr lang="en-US" smtClean="0"/>
              <a:t>4/28/2024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39723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89047FF-DC0D-4650-80F4-CB3C270678C7}" type="datetimeFigureOut">
              <a:rPr lang="en-US" smtClean="0"/>
              <a:t>4/28/2024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CF01937-A63D-497B-9BDC-FB5BD97533D0}" type="slidenum">
              <a:rPr lang="en-US" smtClean="0"/>
              <a:t>‹#›</a:t>
            </a:fld>
            <a:endParaRPr lang="en-US"/>
          </a:p>
        </p:txBody>
      </p:sp>
    </p:spTree>
    <p:extLst>
      <p:ext uri="{BB962C8B-B14F-4D97-AF65-F5344CB8AC3E}">
        <p14:creationId xmlns:p14="http://schemas.microsoft.com/office/powerpoint/2010/main" val="1015026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89047FF-DC0D-4650-80F4-CB3C270678C7}" type="datetimeFigureOut">
              <a:rPr lang="en-US" smtClean="0"/>
              <a:t>4/28/2024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CF01937-A63D-497B-9BDC-FB5BD97533D0}" type="slidenum">
              <a:rPr lang="en-US" smtClean="0"/>
              <a:t>‹#›</a:t>
            </a:fld>
            <a:endParaRPr lang="en-US"/>
          </a:p>
        </p:txBody>
      </p:sp>
    </p:spTree>
    <p:extLst>
      <p:ext uri="{BB962C8B-B14F-4D97-AF65-F5344CB8AC3E}">
        <p14:creationId xmlns:p14="http://schemas.microsoft.com/office/powerpoint/2010/main" val="872232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65113"/>
            <a:ext cx="7742237"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255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52583" y="188640"/>
            <a:ext cx="4539517" cy="7799058"/>
          </a:xfrm>
          <a:prstGeom prst="rect">
            <a:avLst/>
          </a:prstGeom>
        </p:spPr>
        <p:txBody>
          <a:bodyPr wrap="square">
            <a:spAutoFit/>
          </a:bodyPr>
          <a:lstStyle/>
          <a:p>
            <a:pPr algn="l" rtl="0"/>
            <a:r>
              <a:rPr lang="en-US" sz="2400" b="1" dirty="0">
                <a:solidFill>
                  <a:srgbClr val="FF0000"/>
                </a:solidFill>
              </a:rPr>
              <a:t>The cardiac conduction </a:t>
            </a:r>
            <a:r>
              <a:rPr lang="en-US" sz="2400" b="1" dirty="0" smtClean="0">
                <a:solidFill>
                  <a:srgbClr val="FF0000"/>
                </a:solidFill>
              </a:rPr>
              <a:t>system</a:t>
            </a:r>
          </a:p>
          <a:p>
            <a:pPr lvl="0" algn="l" rtl="0">
              <a:spcBef>
                <a:spcPct val="20000"/>
              </a:spcBef>
            </a:pPr>
            <a:r>
              <a:rPr lang="en-US" sz="1600" b="1" dirty="0" smtClean="0">
                <a:solidFill>
                  <a:prstClr val="black"/>
                </a:solidFill>
              </a:rPr>
              <a:t>It is net work nodes(groups of nerve or muscle</a:t>
            </a:r>
          </a:p>
          <a:p>
            <a:pPr lvl="0" algn="l" rtl="0">
              <a:spcBef>
                <a:spcPct val="20000"/>
              </a:spcBef>
            </a:pPr>
            <a:r>
              <a:rPr lang="en-US" sz="1600" b="1" dirty="0">
                <a:solidFill>
                  <a:prstClr val="black"/>
                </a:solidFill>
              </a:rPr>
              <a:t>t</a:t>
            </a:r>
            <a:r>
              <a:rPr lang="en-US" sz="1600" b="1" dirty="0" smtClean="0">
                <a:solidFill>
                  <a:prstClr val="black"/>
                </a:solidFill>
              </a:rPr>
              <a:t>issue) ,specliazed cells and electrical that  keep</a:t>
            </a:r>
          </a:p>
          <a:p>
            <a:pPr lvl="0" algn="l" rtl="0">
              <a:spcBef>
                <a:spcPct val="20000"/>
              </a:spcBef>
            </a:pPr>
            <a:r>
              <a:rPr lang="en-US" sz="1600" b="1" dirty="0" smtClean="0">
                <a:solidFill>
                  <a:prstClr val="black"/>
                </a:solidFill>
              </a:rPr>
              <a:t>The heart beating .The heart (cardiac) </a:t>
            </a:r>
          </a:p>
          <a:p>
            <a:pPr lvl="0" algn="l" rtl="0">
              <a:spcBef>
                <a:spcPct val="20000"/>
              </a:spcBef>
            </a:pPr>
            <a:r>
              <a:rPr lang="en-US" b="1" dirty="0" smtClean="0"/>
              <a:t>conduction System sends the signals </a:t>
            </a:r>
          </a:p>
          <a:p>
            <a:pPr lvl="0" algn="l" rtl="0">
              <a:spcBef>
                <a:spcPct val="20000"/>
              </a:spcBef>
            </a:pPr>
            <a:r>
              <a:rPr lang="en-US" b="1" dirty="0" smtClean="0"/>
              <a:t> to start a heart beat. It also sends signals</a:t>
            </a:r>
          </a:p>
          <a:p>
            <a:pPr algn="l" rtl="0"/>
            <a:r>
              <a:rPr lang="en-US" b="1" dirty="0" smtClean="0"/>
              <a:t>that tell different parts of the heart to</a:t>
            </a:r>
          </a:p>
          <a:p>
            <a:pPr algn="l" rtl="0"/>
            <a:r>
              <a:rPr lang="en-US" b="1" dirty="0" smtClean="0"/>
              <a:t> relax and contract(squeeze)</a:t>
            </a:r>
            <a:endParaRPr lang="en-US" b="1" dirty="0"/>
          </a:p>
          <a:p>
            <a:pPr algn="l" rtl="0"/>
            <a:r>
              <a:rPr lang="en-US" b="1" dirty="0" smtClean="0"/>
              <a:t>This process of contracting and relaxing</a:t>
            </a:r>
            <a:endParaRPr lang="en-US" b="1" dirty="0"/>
          </a:p>
          <a:p>
            <a:pPr algn="l" rtl="0"/>
            <a:r>
              <a:rPr lang="en-US" b="1" dirty="0" smtClean="0"/>
              <a:t>Controls blood flow through heart to</a:t>
            </a:r>
          </a:p>
          <a:p>
            <a:pPr algn="l" rtl="0"/>
            <a:r>
              <a:rPr lang="en-US" b="1" dirty="0" smtClean="0"/>
              <a:t> the rest </a:t>
            </a:r>
            <a:r>
              <a:rPr lang="en-US" b="1" dirty="0"/>
              <a:t>of  </a:t>
            </a:r>
            <a:r>
              <a:rPr lang="en-US" b="1" dirty="0" smtClean="0"/>
              <a:t>body. </a:t>
            </a:r>
          </a:p>
          <a:p>
            <a:pPr algn="l" rtl="0"/>
            <a:r>
              <a:rPr lang="en-US" b="1" dirty="0" smtClean="0"/>
              <a:t>Two </a:t>
            </a:r>
            <a:r>
              <a:rPr lang="en-US" b="1" dirty="0"/>
              <a:t>types of cells control the heart beat:</a:t>
            </a:r>
          </a:p>
          <a:p>
            <a:pPr algn="l" rtl="0"/>
            <a:r>
              <a:rPr lang="en-US" b="1" dirty="0">
                <a:solidFill>
                  <a:srgbClr val="FF0000"/>
                </a:solidFill>
              </a:rPr>
              <a:t>1-Conducting cells </a:t>
            </a:r>
            <a:r>
              <a:rPr lang="en-US" b="1" dirty="0"/>
              <a:t>carry the electric signals.</a:t>
            </a:r>
          </a:p>
          <a:p>
            <a:pPr algn="l" rtl="0"/>
            <a:r>
              <a:rPr lang="en-US" b="1" dirty="0">
                <a:solidFill>
                  <a:srgbClr val="00B0F0"/>
                </a:solidFill>
              </a:rPr>
              <a:t>2-Muscle cells </a:t>
            </a:r>
            <a:r>
              <a:rPr lang="en-US" b="1" dirty="0"/>
              <a:t>control </a:t>
            </a:r>
            <a:r>
              <a:rPr lang="en-US" b="1" dirty="0" smtClean="0"/>
              <a:t>the hearts contraction</a:t>
            </a:r>
          </a:p>
          <a:p>
            <a:pPr algn="l" rtl="0"/>
            <a:r>
              <a:rPr lang="en-US" b="1" dirty="0" smtClean="0"/>
              <a:t>’ It contains specialized cells and nodes </a:t>
            </a:r>
            <a:r>
              <a:rPr lang="en-US" sz="1600" b="1" dirty="0" smtClean="0"/>
              <a:t>that control </a:t>
            </a:r>
            <a:r>
              <a:rPr lang="en-US" sz="1600" b="1" dirty="0"/>
              <a:t>your </a:t>
            </a:r>
            <a:r>
              <a:rPr lang="en-US" sz="1600" b="1" dirty="0" smtClean="0"/>
              <a:t>heart beat. </a:t>
            </a:r>
            <a:r>
              <a:rPr lang="en-US" b="1" dirty="0" smtClean="0"/>
              <a:t>These are:-                          </a:t>
            </a:r>
            <a:r>
              <a:rPr lang="en-US" sz="2000" b="1" dirty="0" smtClean="0">
                <a:solidFill>
                  <a:srgbClr val="FF0000"/>
                </a:solidFill>
              </a:rPr>
              <a:t>1- senatorial node(SA </a:t>
            </a:r>
            <a:r>
              <a:rPr lang="en-US" sz="2000" b="1" dirty="0" smtClean="0"/>
              <a:t>node)(</a:t>
            </a:r>
            <a:r>
              <a:rPr lang="en-US" sz="2000" b="1" dirty="0" smtClean="0">
                <a:solidFill>
                  <a:srgbClr val="0070C0"/>
                </a:solidFill>
              </a:rPr>
              <a:t>pacemaker</a:t>
            </a:r>
            <a:r>
              <a:rPr lang="en-US" sz="2000" b="1" dirty="0" smtClean="0"/>
              <a:t>)</a:t>
            </a:r>
          </a:p>
          <a:p>
            <a:pPr algn="l" rtl="0"/>
            <a:r>
              <a:rPr lang="en-US" sz="1600" b="1" dirty="0" smtClean="0"/>
              <a:t>It </a:t>
            </a:r>
            <a:r>
              <a:rPr lang="en-US" sz="1600" b="1" dirty="0"/>
              <a:t>sends the electrical impulses that start the heart </a:t>
            </a:r>
            <a:r>
              <a:rPr lang="en-US" sz="1600" b="1" dirty="0" smtClean="0"/>
              <a:t> beats. It  is in the upper part of the</a:t>
            </a:r>
          </a:p>
          <a:p>
            <a:pPr algn="l" rtl="0"/>
            <a:r>
              <a:rPr lang="en-US" sz="1600" b="1" dirty="0" smtClean="0"/>
              <a:t>right atrium edge of atrium near the</a:t>
            </a:r>
          </a:p>
          <a:p>
            <a:pPr algn="l" rtl="0"/>
            <a:r>
              <a:rPr lang="en-US" sz="1600" b="1" dirty="0" smtClean="0"/>
              <a:t>superior vena cava (vein that brings deoxygenated  blood from  the body to the heart)</a:t>
            </a:r>
          </a:p>
          <a:p>
            <a:pPr algn="l" rtl="0"/>
            <a:endParaRPr lang="en-US" sz="2400" b="1" dirty="0" smtClean="0">
              <a:solidFill>
                <a:srgbClr val="FF0000"/>
              </a:solidFill>
            </a:endParaRPr>
          </a:p>
          <a:p>
            <a:pPr algn="l" rtl="0"/>
            <a:endParaRPr lang="en-US" sz="2400" b="1" dirty="0" smtClean="0">
              <a:solidFill>
                <a:srgbClr val="FF0000"/>
              </a:solidFill>
            </a:endParaRPr>
          </a:p>
          <a:p>
            <a:pPr algn="l" rtl="0"/>
            <a:endParaRPr lang="en-US" sz="2400" b="1" dirty="0" smtClean="0">
              <a:solidFill>
                <a:srgbClr val="FF0000"/>
              </a:solidFill>
            </a:endParaRPr>
          </a:p>
          <a:p>
            <a:pPr algn="l" rtl="0"/>
            <a:endParaRPr lang="en-US" sz="2400" b="1" dirty="0" smtClean="0">
              <a:solidFill>
                <a:srgbClr val="FF0000"/>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87" t="11612" r="2823" b="9151"/>
          <a:stretch/>
        </p:blipFill>
        <p:spPr bwMode="auto">
          <a:xfrm>
            <a:off x="4499992" y="0"/>
            <a:ext cx="4644008" cy="551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962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marL="0" indent="0" algn="l" rtl="0">
              <a:buNone/>
            </a:pPr>
            <a:r>
              <a:rPr lang="en-US" sz="2400" b="1" dirty="0" smtClean="0">
                <a:solidFill>
                  <a:srgbClr val="FF0000"/>
                </a:solidFill>
              </a:rPr>
              <a:t>Autonomic </a:t>
            </a:r>
            <a:r>
              <a:rPr lang="en-US" sz="2400" b="1" dirty="0">
                <a:solidFill>
                  <a:srgbClr val="FF0000"/>
                </a:solidFill>
              </a:rPr>
              <a:t>nervous </a:t>
            </a:r>
            <a:r>
              <a:rPr lang="en-US" sz="2400" b="1" dirty="0" smtClean="0">
                <a:solidFill>
                  <a:srgbClr val="FF0000"/>
                </a:solidFill>
              </a:rPr>
              <a:t>system</a:t>
            </a:r>
            <a:r>
              <a:rPr lang="en-US" sz="2400" b="1" dirty="0" smtClean="0"/>
              <a:t> </a:t>
            </a:r>
            <a:r>
              <a:rPr lang="en-US" sz="2000" b="1" dirty="0" smtClean="0"/>
              <a:t>c</a:t>
            </a:r>
            <a:r>
              <a:rPr lang="en-US" sz="2100" b="1" dirty="0" smtClean="0"/>
              <a:t>ontrol </a:t>
            </a:r>
            <a:r>
              <a:rPr lang="en-US" sz="2100" b="1" dirty="0"/>
              <a:t>SA node sends this part of the nervous system direct hormones that control the heart rate base on what you doing ,for example during exercise increase your  and slows when you are a sleep. The autonomic nervous system is either sympathetic make </a:t>
            </a:r>
            <a:r>
              <a:rPr lang="en-US" sz="2100" b="1" dirty="0" smtClean="0"/>
              <a:t>the SA node work faster, which increase the heart rate, or parasympathetic system, make </a:t>
            </a:r>
            <a:r>
              <a:rPr lang="en-US" sz="2100" b="1" dirty="0"/>
              <a:t>the  SA node work slower, which  decrease the heart </a:t>
            </a:r>
            <a:r>
              <a:rPr lang="en-US" sz="2000" b="1" dirty="0"/>
              <a:t>rate </a:t>
            </a:r>
            <a:endParaRPr lang="en-US" sz="2400" b="1" dirty="0" smtClean="0">
              <a:solidFill>
                <a:srgbClr val="FF0000"/>
              </a:solidFill>
            </a:endParaRPr>
          </a:p>
          <a:p>
            <a:pPr marL="0" indent="0" algn="l" rtl="0">
              <a:buNone/>
            </a:pPr>
            <a:r>
              <a:rPr lang="en-US" sz="2400" b="1" dirty="0" smtClean="0">
                <a:solidFill>
                  <a:srgbClr val="FF0000"/>
                </a:solidFill>
              </a:rPr>
              <a:t>2-Artioventricular node</a:t>
            </a:r>
            <a:endParaRPr lang="en-US" sz="2400" b="1" dirty="0">
              <a:solidFill>
                <a:srgbClr val="FF0000"/>
              </a:solidFill>
            </a:endParaRPr>
          </a:p>
          <a:p>
            <a:pPr marL="0" indent="0" algn="l" rtl="0">
              <a:buNone/>
            </a:pPr>
            <a:r>
              <a:rPr lang="en-US" sz="2000" b="1" dirty="0"/>
              <a:t>The atrioventricular node delays the SA node’s electrical signal. It delays the signal by a consistent amount of time (a fraction of a second) each time</a:t>
            </a:r>
            <a:r>
              <a:rPr lang="en-US" sz="2000" b="1" dirty="0" smtClean="0"/>
              <a:t>.</a:t>
            </a:r>
            <a:endParaRPr lang="en-US" sz="2000" b="1" dirty="0"/>
          </a:p>
          <a:p>
            <a:pPr marL="0" indent="0" algn="l" rtl="0">
              <a:buNone/>
            </a:pPr>
            <a:r>
              <a:rPr lang="en-US" sz="2000" b="1" dirty="0"/>
              <a:t>The delay ensures </a:t>
            </a:r>
            <a:r>
              <a:rPr lang="en-US" sz="2000" b="1" dirty="0" smtClean="0"/>
              <a:t>those atria </a:t>
            </a:r>
            <a:r>
              <a:rPr lang="en-US" sz="2000" b="1" dirty="0"/>
              <a:t>are empty of blood before the contraction stops. </a:t>
            </a:r>
            <a:r>
              <a:rPr lang="en-US" sz="2000" b="1" dirty="0" smtClean="0"/>
              <a:t>They </a:t>
            </a:r>
            <a:r>
              <a:rPr lang="en-US" sz="2000" b="1" dirty="0"/>
              <a:t>receive blood from </a:t>
            </a:r>
            <a:r>
              <a:rPr lang="en-US" sz="2000" b="1" dirty="0" smtClean="0"/>
              <a:t>the </a:t>
            </a:r>
            <a:r>
              <a:rPr lang="en-US" sz="2000" b="1" dirty="0"/>
              <a:t>body and empty it into the ventricles</a:t>
            </a:r>
            <a:r>
              <a:rPr lang="en-US" sz="2000" b="1" dirty="0" smtClean="0"/>
              <a:t>.</a:t>
            </a:r>
            <a:endParaRPr lang="en-US" sz="2000" b="1" dirty="0"/>
          </a:p>
          <a:p>
            <a:pPr marL="0" indent="0" algn="l" rtl="0">
              <a:buNone/>
            </a:pPr>
            <a:r>
              <a:rPr lang="en-US" sz="2000" b="1" dirty="0"/>
              <a:t>Your AV node is located in an area known as the </a:t>
            </a:r>
            <a:r>
              <a:rPr lang="en-US" sz="2000" b="1" dirty="0">
                <a:solidFill>
                  <a:srgbClr val="FF0000"/>
                </a:solidFill>
              </a:rPr>
              <a:t>triangle of Koch </a:t>
            </a:r>
            <a:r>
              <a:rPr lang="en-US" sz="2000" b="1" dirty="0" smtClean="0"/>
              <a:t>(between </a:t>
            </a:r>
            <a:r>
              <a:rPr lang="en-US" sz="2000" b="1" dirty="0"/>
              <a:t>the </a:t>
            </a:r>
            <a:r>
              <a:rPr lang="en-US" sz="2000" b="1" dirty="0" smtClean="0">
                <a:solidFill>
                  <a:srgbClr val="7030A0"/>
                </a:solidFill>
              </a:rPr>
              <a:t>septal </a:t>
            </a:r>
            <a:r>
              <a:rPr lang="en-US" sz="2000" b="1" dirty="0">
                <a:solidFill>
                  <a:srgbClr val="7030A0"/>
                </a:solidFill>
              </a:rPr>
              <a:t>leaflet </a:t>
            </a:r>
            <a:r>
              <a:rPr lang="en-US" sz="2000" b="1" dirty="0"/>
              <a:t>of </a:t>
            </a:r>
            <a:r>
              <a:rPr lang="en-US" sz="2000" b="1" dirty="0">
                <a:solidFill>
                  <a:srgbClr val="7030A0"/>
                </a:solidFill>
              </a:rPr>
              <a:t>the tricuspid valve</a:t>
            </a:r>
            <a:r>
              <a:rPr lang="en-US" sz="2000" b="1" dirty="0"/>
              <a:t>, </a:t>
            </a:r>
            <a:r>
              <a:rPr lang="en-US" sz="2000" b="1" dirty="0">
                <a:solidFill>
                  <a:srgbClr val="00B050"/>
                </a:solidFill>
              </a:rPr>
              <a:t>the coronary sinus </a:t>
            </a:r>
            <a:r>
              <a:rPr lang="en-US" sz="2000" b="1" dirty="0"/>
              <a:t>and the </a:t>
            </a:r>
            <a:r>
              <a:rPr lang="en-US" sz="2000" b="1" dirty="0">
                <a:solidFill>
                  <a:srgbClr val="00B0F0"/>
                </a:solidFill>
              </a:rPr>
              <a:t>membranous</a:t>
            </a:r>
            <a:r>
              <a:rPr lang="en-US" sz="2000" b="1" dirty="0"/>
              <a:t> </a:t>
            </a:r>
            <a:r>
              <a:rPr lang="en-US" sz="2000" b="1" dirty="0">
                <a:solidFill>
                  <a:srgbClr val="00B0F0"/>
                </a:solidFill>
              </a:rPr>
              <a:t>portion</a:t>
            </a:r>
            <a:r>
              <a:rPr lang="en-US" sz="2000" b="1" dirty="0"/>
              <a:t> of the</a:t>
            </a:r>
            <a:r>
              <a:rPr lang="en-US" sz="2000" b="1" dirty="0">
                <a:solidFill>
                  <a:srgbClr val="00B0F0"/>
                </a:solidFill>
              </a:rPr>
              <a:t> interatrial septum</a:t>
            </a:r>
            <a:r>
              <a:rPr lang="en-US" sz="2000" b="1" dirty="0"/>
              <a:t>). This is near the </a:t>
            </a:r>
            <a:r>
              <a:rPr lang="en-US" sz="2000" b="1" dirty="0">
                <a:solidFill>
                  <a:srgbClr val="00B0F0"/>
                </a:solidFill>
              </a:rPr>
              <a:t>central area </a:t>
            </a:r>
            <a:r>
              <a:rPr lang="en-US" sz="2000" b="1" dirty="0"/>
              <a:t>of the </a:t>
            </a:r>
            <a:r>
              <a:rPr lang="en-US" sz="2000" b="1" dirty="0" smtClean="0"/>
              <a:t>heart</a:t>
            </a:r>
          </a:p>
          <a:p>
            <a:pPr marL="0" indent="0" algn="l" rtl="0">
              <a:buNone/>
            </a:pPr>
            <a:r>
              <a:rPr lang="en-US" sz="2400" b="1" dirty="0" smtClean="0">
                <a:solidFill>
                  <a:srgbClr val="FF0000"/>
                </a:solidFill>
              </a:rPr>
              <a:t>3-Bundle </a:t>
            </a:r>
            <a:r>
              <a:rPr lang="en-US" sz="2400" b="1" dirty="0">
                <a:solidFill>
                  <a:srgbClr val="FF0000"/>
                </a:solidFill>
              </a:rPr>
              <a:t>of </a:t>
            </a:r>
            <a:r>
              <a:rPr lang="en-US" sz="2400" b="1" dirty="0" smtClean="0">
                <a:solidFill>
                  <a:srgbClr val="FF0000"/>
                </a:solidFill>
              </a:rPr>
              <a:t>His(atrioventricular bundle) :-</a:t>
            </a:r>
            <a:r>
              <a:rPr lang="en-US" sz="2000" b="1" dirty="0" smtClean="0"/>
              <a:t>It is branch of fibers(nerve cells)</a:t>
            </a:r>
            <a:endParaRPr lang="en-US" sz="2000" b="1" dirty="0"/>
          </a:p>
          <a:p>
            <a:pPr marL="0" indent="0" algn="l" rtl="0">
              <a:buNone/>
            </a:pPr>
            <a:r>
              <a:rPr lang="en-US" sz="2000" b="1" dirty="0" smtClean="0"/>
              <a:t>that </a:t>
            </a:r>
            <a:r>
              <a:rPr lang="en-US" sz="2000" b="1" dirty="0"/>
              <a:t>extends from </a:t>
            </a:r>
            <a:r>
              <a:rPr lang="en-US" sz="2000" b="1" dirty="0" smtClean="0"/>
              <a:t>the AV </a:t>
            </a:r>
            <a:r>
              <a:rPr lang="en-US" sz="2000" b="1" dirty="0"/>
              <a:t>node. This fiber bundle receives the electrical signal from the AV node and carries it to the Purkinje fibers</a:t>
            </a:r>
            <a:r>
              <a:rPr lang="en-US" sz="2000" b="1" dirty="0" smtClean="0"/>
              <a:t>.</a:t>
            </a:r>
            <a:endParaRPr lang="en-US" sz="2000" b="1" dirty="0"/>
          </a:p>
          <a:p>
            <a:pPr marL="0" indent="0" algn="l" rtl="0">
              <a:buNone/>
            </a:pPr>
            <a:r>
              <a:rPr lang="en-US" sz="2000" b="1" dirty="0"/>
              <a:t>The bundle of His runs down the length of the interventricular septum, the structure that separates </a:t>
            </a:r>
            <a:r>
              <a:rPr lang="en-US" sz="2000" b="1" dirty="0" smtClean="0"/>
              <a:t>the right </a:t>
            </a:r>
            <a:r>
              <a:rPr lang="en-US" sz="2000" b="1" dirty="0"/>
              <a:t>and left ventricles. The bundle of His has two branches</a:t>
            </a:r>
            <a:r>
              <a:rPr lang="en-US" sz="2000" b="1" dirty="0" smtClean="0"/>
              <a:t>:</a:t>
            </a:r>
          </a:p>
          <a:p>
            <a:pPr marL="0" indent="0" algn="l" rtl="0">
              <a:buNone/>
            </a:pPr>
            <a:r>
              <a:rPr lang="en-US" sz="2000" b="1" dirty="0" smtClean="0"/>
              <a:t>-</a:t>
            </a:r>
            <a:r>
              <a:rPr lang="en-US" sz="2000" b="1" dirty="0" smtClean="0">
                <a:solidFill>
                  <a:srgbClr val="FF0000"/>
                </a:solidFill>
              </a:rPr>
              <a:t>Left </a:t>
            </a:r>
            <a:r>
              <a:rPr lang="en-US" sz="2000" b="1" dirty="0">
                <a:solidFill>
                  <a:srgbClr val="FF0000"/>
                </a:solidFill>
              </a:rPr>
              <a:t>bundle </a:t>
            </a:r>
            <a:r>
              <a:rPr lang="en-US" sz="2000" b="1" dirty="0"/>
              <a:t>branch sends electrical signals through the Purkinje fibers to </a:t>
            </a:r>
            <a:r>
              <a:rPr lang="en-US" sz="2000" b="1" dirty="0" smtClean="0"/>
              <a:t>the left </a:t>
            </a:r>
            <a:r>
              <a:rPr lang="en-US" sz="2000" b="1" dirty="0"/>
              <a:t>ventricle.</a:t>
            </a:r>
          </a:p>
          <a:p>
            <a:pPr marL="0" indent="0" algn="l" rtl="0">
              <a:buNone/>
            </a:pPr>
            <a:r>
              <a:rPr lang="en-US" sz="2000" b="1" dirty="0" smtClean="0"/>
              <a:t>-</a:t>
            </a:r>
            <a:r>
              <a:rPr lang="en-US" sz="2000" b="1" dirty="0" smtClean="0">
                <a:solidFill>
                  <a:srgbClr val="FF0000"/>
                </a:solidFill>
              </a:rPr>
              <a:t>Right </a:t>
            </a:r>
            <a:r>
              <a:rPr lang="en-US" sz="2000" b="1" dirty="0">
                <a:solidFill>
                  <a:srgbClr val="FF0000"/>
                </a:solidFill>
              </a:rPr>
              <a:t>bundle </a:t>
            </a:r>
            <a:r>
              <a:rPr lang="en-US" sz="2000" b="1" dirty="0"/>
              <a:t>branch sends electrical signals through the Purkinje fibers to </a:t>
            </a:r>
            <a:r>
              <a:rPr lang="en-US" sz="2000" b="1" dirty="0" smtClean="0"/>
              <a:t>the right </a:t>
            </a:r>
            <a:r>
              <a:rPr lang="en-US" sz="2000" b="1" dirty="0"/>
              <a:t>ventricle.</a:t>
            </a:r>
          </a:p>
          <a:p>
            <a:pPr marL="0" indent="0" algn="l" rtl="0">
              <a:buNone/>
            </a:pPr>
            <a:endParaRPr lang="en-US" sz="2000" b="1" dirty="0"/>
          </a:p>
          <a:p>
            <a:pPr marL="0" indent="0" algn="l" rtl="0">
              <a:buNone/>
            </a:pPr>
            <a:endParaRPr lang="en-US" sz="2000" b="1" dirty="0"/>
          </a:p>
        </p:txBody>
      </p:sp>
    </p:spTree>
    <p:extLst>
      <p:ext uri="{BB962C8B-B14F-4D97-AF65-F5344CB8AC3E}">
        <p14:creationId xmlns:p14="http://schemas.microsoft.com/office/powerpoint/2010/main" val="188210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60648"/>
            <a:ext cx="9144000" cy="6597352"/>
          </a:xfrm>
        </p:spPr>
        <p:txBody>
          <a:bodyPr>
            <a:normAutofit fontScale="40000" lnSpcReduction="20000"/>
          </a:bodyPr>
          <a:lstStyle/>
          <a:p>
            <a:pPr marL="0" indent="0" algn="l" rtl="0">
              <a:buNone/>
            </a:pPr>
            <a:r>
              <a:rPr lang="en-US" sz="5000" b="1" dirty="0">
                <a:solidFill>
                  <a:srgbClr val="FF0000"/>
                </a:solidFill>
              </a:rPr>
              <a:t>Purkinje </a:t>
            </a:r>
            <a:r>
              <a:rPr lang="en-US" sz="5000" b="1" dirty="0" smtClean="0">
                <a:solidFill>
                  <a:srgbClr val="FF0000"/>
                </a:solidFill>
              </a:rPr>
              <a:t>fibers:- </a:t>
            </a:r>
            <a:r>
              <a:rPr lang="en-US" sz="4500" b="1" dirty="0" smtClean="0"/>
              <a:t>These are  branches of specialized  nerves in the subendocardial  </a:t>
            </a:r>
            <a:endParaRPr lang="en-US" sz="4500" b="1" dirty="0"/>
          </a:p>
          <a:p>
            <a:pPr marL="0" indent="0" algn="l" rtl="0">
              <a:buNone/>
            </a:pPr>
            <a:r>
              <a:rPr lang="en-US" sz="4500" b="1" dirty="0" smtClean="0"/>
              <a:t>surface </a:t>
            </a:r>
            <a:r>
              <a:rPr lang="en-US" sz="4500" b="1" dirty="0"/>
              <a:t>of </a:t>
            </a:r>
            <a:r>
              <a:rPr lang="en-US" sz="4500" b="1" dirty="0" smtClean="0"/>
              <a:t>the ventricle </a:t>
            </a:r>
            <a:r>
              <a:rPr lang="en-US" sz="4500" b="1" dirty="0"/>
              <a:t>walls. The subendocardial surface is part of the endocardium, the inner layer of tissue that lines </a:t>
            </a:r>
            <a:r>
              <a:rPr lang="en-US" sz="4500" b="1" dirty="0" smtClean="0"/>
              <a:t>the heart’s chambers .,when  the purkinje fibers deliver</a:t>
            </a:r>
            <a:endParaRPr lang="en-US" sz="4500" b="1" dirty="0"/>
          </a:p>
          <a:p>
            <a:pPr marL="0" indent="0" algn="l" rtl="0">
              <a:buNone/>
            </a:pPr>
            <a:r>
              <a:rPr lang="en-US" sz="4500" b="1" dirty="0" smtClean="0"/>
              <a:t>electrical </a:t>
            </a:r>
            <a:r>
              <a:rPr lang="en-US" sz="4500" b="1" dirty="0"/>
              <a:t>signals to </a:t>
            </a:r>
            <a:r>
              <a:rPr lang="en-US" sz="4500" b="1" dirty="0" smtClean="0"/>
              <a:t>the ventricles</a:t>
            </a:r>
            <a:r>
              <a:rPr lang="en-US" sz="4500" b="1" dirty="0"/>
              <a:t>, the ventricles contract. As they contract, blood flows from </a:t>
            </a:r>
            <a:r>
              <a:rPr lang="en-US" sz="4500" b="1" dirty="0" smtClean="0"/>
              <a:t>the </a:t>
            </a:r>
            <a:r>
              <a:rPr lang="en-US" sz="4500" b="1" dirty="0"/>
              <a:t>right ventricle to </a:t>
            </a:r>
            <a:r>
              <a:rPr lang="en-US" sz="4500" b="1" dirty="0" smtClean="0"/>
              <a:t>the pulmonary </a:t>
            </a:r>
            <a:r>
              <a:rPr lang="en-US" sz="4500" b="1" dirty="0"/>
              <a:t>arteries and from </a:t>
            </a:r>
            <a:r>
              <a:rPr lang="en-US" sz="4500" b="1" dirty="0" smtClean="0"/>
              <a:t>the left </a:t>
            </a:r>
            <a:r>
              <a:rPr lang="en-US" sz="4500" b="1" dirty="0"/>
              <a:t>ventricle to </a:t>
            </a:r>
            <a:r>
              <a:rPr lang="en-US" sz="4500" b="1" dirty="0" smtClean="0"/>
              <a:t>the aorta</a:t>
            </a:r>
            <a:r>
              <a:rPr lang="en-US" sz="4500" b="1" dirty="0"/>
              <a:t>. The aorta is the body’s largest artery. It sends blood from </a:t>
            </a:r>
            <a:r>
              <a:rPr lang="en-US" sz="4500" b="1" dirty="0" smtClean="0"/>
              <a:t>the heart </a:t>
            </a:r>
            <a:r>
              <a:rPr lang="en-US" sz="4500" b="1" dirty="0"/>
              <a:t>to the rest of </a:t>
            </a:r>
            <a:r>
              <a:rPr lang="en-US" sz="4500" b="1" dirty="0" smtClean="0"/>
              <a:t>the </a:t>
            </a:r>
            <a:r>
              <a:rPr lang="en-US" sz="4500" b="1" dirty="0"/>
              <a:t>body. </a:t>
            </a:r>
            <a:endParaRPr lang="en-US" sz="4500" b="1" dirty="0" smtClean="0"/>
          </a:p>
          <a:p>
            <a:pPr marL="0" indent="0" algn="l" rtl="0">
              <a:buNone/>
            </a:pPr>
            <a:r>
              <a:rPr lang="en-US" sz="4500" b="1" dirty="0" smtClean="0"/>
              <a:t>A </a:t>
            </a:r>
            <a:r>
              <a:rPr lang="en-US" sz="4500" b="1" dirty="0"/>
              <a:t>beating heart contracts and </a:t>
            </a:r>
            <a:r>
              <a:rPr lang="en-US" sz="4500" b="1" dirty="0" smtClean="0"/>
              <a:t>relaxes. </a:t>
            </a:r>
          </a:p>
          <a:p>
            <a:pPr marL="0" indent="0" algn="l" rtl="0">
              <a:buNone/>
            </a:pPr>
            <a:endParaRPr lang="en-US" sz="2000" b="1" dirty="0" smtClean="0"/>
          </a:p>
          <a:p>
            <a:pPr marL="0" indent="0" algn="l" rtl="0">
              <a:buNone/>
            </a:pPr>
            <a:r>
              <a:rPr lang="en-US" sz="5000" b="1" dirty="0" smtClean="0">
                <a:solidFill>
                  <a:srgbClr val="FF0000"/>
                </a:solidFill>
              </a:rPr>
              <a:t>Heart sounds </a:t>
            </a:r>
            <a:r>
              <a:rPr lang="en-US" sz="5000" b="1" dirty="0" smtClean="0">
                <a:solidFill>
                  <a:srgbClr val="C00000"/>
                </a:solidFill>
              </a:rPr>
              <a:t>( heart beats</a:t>
            </a:r>
            <a:r>
              <a:rPr lang="en-US" sz="2400" b="1" dirty="0" smtClean="0">
                <a:solidFill>
                  <a:srgbClr val="C00000"/>
                </a:solidFill>
              </a:rPr>
              <a:t>):- </a:t>
            </a:r>
            <a:r>
              <a:rPr lang="en-US" sz="4500" b="1" dirty="0" smtClean="0">
                <a:solidFill>
                  <a:srgbClr val="C00000"/>
                </a:solidFill>
              </a:rPr>
              <a:t>are </a:t>
            </a:r>
            <a:r>
              <a:rPr lang="en-US" sz="4500" b="1" dirty="0"/>
              <a:t>the noises (sound) generated by the beating heart and the resultant flow of blood through </a:t>
            </a:r>
            <a:r>
              <a:rPr lang="en-US" sz="4500" b="1" dirty="0" smtClean="0"/>
              <a:t>it.. </a:t>
            </a:r>
            <a:r>
              <a:rPr lang="en-US" sz="4500" b="1" dirty="0"/>
              <a:t>In cardiac auscultation, an examiner uses a </a:t>
            </a:r>
            <a:r>
              <a:rPr lang="en-US" sz="4500" b="1" dirty="0" smtClean="0"/>
              <a:t>stethoscope or put the ear on the chest </a:t>
            </a:r>
            <a:r>
              <a:rPr lang="en-US" sz="4500" b="1" dirty="0"/>
              <a:t>to listen for these </a:t>
            </a:r>
            <a:r>
              <a:rPr lang="en-US" sz="4500" b="1" dirty="0" smtClean="0"/>
              <a:t>sounds, </a:t>
            </a:r>
            <a:r>
              <a:rPr lang="en-US" sz="4500" b="1" dirty="0"/>
              <a:t>which provide important information about the condition of </a:t>
            </a:r>
            <a:r>
              <a:rPr lang="en-US" sz="4500" b="1" dirty="0" smtClean="0"/>
              <a:t> heart</a:t>
            </a:r>
            <a:r>
              <a:rPr lang="en-US" sz="3800" b="1" dirty="0" smtClean="0"/>
              <a:t>. </a:t>
            </a:r>
            <a:r>
              <a:rPr lang="en-US" sz="4500" b="1" dirty="0" smtClean="0"/>
              <a:t>,in healthy adults  ,</a:t>
            </a:r>
            <a:r>
              <a:rPr lang="en-US" sz="5000" b="1" dirty="0" smtClean="0"/>
              <a:t>there  are </a:t>
            </a:r>
            <a:r>
              <a:rPr lang="en-US" sz="5000" b="1" dirty="0" smtClean="0">
                <a:solidFill>
                  <a:srgbClr val="FF0000"/>
                </a:solidFill>
              </a:rPr>
              <a:t>two heart sounds </a:t>
            </a:r>
            <a:r>
              <a:rPr lang="en-US" sz="5000" b="1" dirty="0" smtClean="0"/>
              <a:t>often describe as</a:t>
            </a:r>
            <a:endParaRPr lang="en-US" sz="5000" b="1" dirty="0"/>
          </a:p>
          <a:p>
            <a:pPr marL="0" indent="0" algn="l" rtl="0">
              <a:buNone/>
            </a:pPr>
            <a:r>
              <a:rPr lang="en-US" sz="6000" b="1" dirty="0" smtClean="0">
                <a:solidFill>
                  <a:srgbClr val="FF0000"/>
                </a:solidFill>
              </a:rPr>
              <a:t>A </a:t>
            </a:r>
            <a:r>
              <a:rPr lang="en-US" sz="6000" b="1" dirty="0" err="1" smtClean="0">
                <a:solidFill>
                  <a:srgbClr val="FF0000"/>
                </a:solidFill>
              </a:rPr>
              <a:t>lub</a:t>
            </a:r>
            <a:r>
              <a:rPr lang="en-US" sz="4500" b="1" dirty="0" smtClean="0"/>
              <a:t> </a:t>
            </a:r>
            <a:r>
              <a:rPr lang="en-US" sz="4500" b="1" dirty="0"/>
              <a:t>and </a:t>
            </a:r>
            <a:r>
              <a:rPr lang="en-US" sz="6000" b="1" dirty="0" smtClean="0">
                <a:solidFill>
                  <a:srgbClr val="FF0000"/>
                </a:solidFill>
              </a:rPr>
              <a:t>dub </a:t>
            </a:r>
            <a:r>
              <a:rPr lang="en-US" sz="4500" b="1" dirty="0"/>
              <a:t>(or </a:t>
            </a:r>
            <a:r>
              <a:rPr lang="en-US" sz="6000" b="1" dirty="0">
                <a:solidFill>
                  <a:srgbClr val="0070C0"/>
                </a:solidFill>
              </a:rPr>
              <a:t>dup</a:t>
            </a:r>
            <a:r>
              <a:rPr lang="en-US" sz="4500" b="1" dirty="0"/>
              <a:t>), that occur in sequence with each heart beat. These </a:t>
            </a:r>
            <a:r>
              <a:rPr lang="en-US" sz="4500" b="1" dirty="0" smtClean="0"/>
              <a:t>are</a:t>
            </a:r>
          </a:p>
          <a:p>
            <a:pPr marL="0" indent="0" algn="l" rtl="0">
              <a:buNone/>
            </a:pPr>
            <a:r>
              <a:rPr lang="en-US" sz="5000" b="1" dirty="0" smtClean="0">
                <a:solidFill>
                  <a:srgbClr val="FF0000"/>
                </a:solidFill>
              </a:rPr>
              <a:t>The </a:t>
            </a:r>
            <a:r>
              <a:rPr lang="en-US" sz="5000" b="1" dirty="0">
                <a:solidFill>
                  <a:srgbClr val="FF0000"/>
                </a:solidFill>
              </a:rPr>
              <a:t>first heart sound </a:t>
            </a:r>
            <a:r>
              <a:rPr lang="en-US" sz="5000" b="1" dirty="0">
                <a:solidFill>
                  <a:srgbClr val="C00000"/>
                </a:solidFill>
              </a:rPr>
              <a:t>(</a:t>
            </a:r>
            <a:r>
              <a:rPr lang="en-US" sz="5000" b="1" dirty="0" smtClean="0">
                <a:solidFill>
                  <a:srgbClr val="C00000"/>
                </a:solidFill>
              </a:rPr>
              <a:t>S1)( </a:t>
            </a:r>
            <a:r>
              <a:rPr lang="en-US" sz="5500" b="1" dirty="0" err="1" smtClean="0">
                <a:solidFill>
                  <a:srgbClr val="C00000"/>
                </a:solidFill>
              </a:rPr>
              <a:t>Lub</a:t>
            </a:r>
            <a:r>
              <a:rPr lang="en-US" sz="5000" b="1" dirty="0" smtClean="0">
                <a:solidFill>
                  <a:srgbClr val="C00000"/>
                </a:solidFill>
              </a:rPr>
              <a:t>) </a:t>
            </a:r>
            <a:r>
              <a:rPr lang="en-US" sz="4500" b="1" dirty="0" smtClean="0"/>
              <a:t>produced by </a:t>
            </a:r>
            <a:r>
              <a:rPr lang="en-US" sz="4500" b="1" dirty="0" smtClean="0">
                <a:solidFill>
                  <a:srgbClr val="FF0000"/>
                </a:solidFill>
              </a:rPr>
              <a:t>closure of the AV valve</a:t>
            </a:r>
            <a:r>
              <a:rPr lang="en-US" sz="4500" b="1" dirty="0" smtClean="0"/>
              <a:t>s(Tricuspid and mitral</a:t>
            </a:r>
          </a:p>
          <a:p>
            <a:pPr marL="0" indent="0" algn="l" rtl="0">
              <a:buNone/>
            </a:pPr>
            <a:r>
              <a:rPr lang="en-US" sz="4500" b="1" dirty="0" smtClean="0"/>
              <a:t>Valv</a:t>
            </a:r>
            <a:r>
              <a:rPr lang="en-US" sz="5000" b="1" dirty="0" smtClean="0"/>
              <a:t>es</a:t>
            </a:r>
            <a:r>
              <a:rPr lang="en-US" sz="4500" b="1" dirty="0" smtClean="0"/>
              <a:t>) due to ventricles contraction forcing blood into the vessels going to the  lungs and</a:t>
            </a:r>
          </a:p>
          <a:p>
            <a:pPr marL="0" indent="0" algn="l" rtl="0">
              <a:buNone/>
            </a:pPr>
            <a:r>
              <a:rPr lang="en-US" sz="4500" b="1" dirty="0"/>
              <a:t>b</a:t>
            </a:r>
            <a:r>
              <a:rPr lang="en-US" sz="4500" b="1" dirty="0" smtClean="0"/>
              <a:t>ody resulting </a:t>
            </a:r>
            <a:r>
              <a:rPr lang="en-US" sz="5000" b="1" dirty="0" smtClean="0">
                <a:solidFill>
                  <a:srgbClr val="FF0000"/>
                </a:solidFill>
              </a:rPr>
              <a:t>systole pressure </a:t>
            </a:r>
            <a:r>
              <a:rPr lang="en-US" sz="4500" b="1" dirty="0" smtClean="0"/>
              <a:t>and  heard  on the </a:t>
            </a:r>
            <a:r>
              <a:rPr lang="en-US" sz="4500" b="1" dirty="0" smtClean="0">
                <a:solidFill>
                  <a:srgbClr val="FF0000"/>
                </a:solidFill>
              </a:rPr>
              <a:t>apex of the heart </a:t>
            </a:r>
            <a:r>
              <a:rPr lang="en-US" sz="4500" b="1" dirty="0" smtClean="0"/>
              <a:t>and lower l</a:t>
            </a:r>
            <a:r>
              <a:rPr lang="en-US" sz="4500" b="1" dirty="0" smtClean="0">
                <a:solidFill>
                  <a:srgbClr val="FF0000"/>
                </a:solidFill>
              </a:rPr>
              <a:t>eft</a:t>
            </a:r>
            <a:r>
              <a:rPr lang="en-US" sz="4500" b="1" dirty="0" smtClean="0"/>
              <a:t> </a:t>
            </a:r>
            <a:r>
              <a:rPr lang="en-US" sz="4500" b="1" dirty="0" smtClean="0">
                <a:solidFill>
                  <a:srgbClr val="FF0000"/>
                </a:solidFill>
              </a:rPr>
              <a:t>sternal</a:t>
            </a:r>
          </a:p>
          <a:p>
            <a:pPr marL="0" indent="0" algn="l" rtl="0">
              <a:buNone/>
            </a:pPr>
            <a:r>
              <a:rPr lang="en-US" sz="5000" b="1" dirty="0" smtClean="0">
                <a:solidFill>
                  <a:srgbClr val="FF0000"/>
                </a:solidFill>
              </a:rPr>
              <a:t>border</a:t>
            </a:r>
          </a:p>
          <a:p>
            <a:pPr marL="0" indent="0" algn="l" rtl="0">
              <a:buNone/>
            </a:pPr>
            <a:r>
              <a:rPr lang="en-US" sz="5000" b="1" dirty="0" smtClean="0">
                <a:solidFill>
                  <a:srgbClr val="7030A0"/>
                </a:solidFill>
              </a:rPr>
              <a:t>The </a:t>
            </a:r>
            <a:r>
              <a:rPr lang="en-US" sz="5000" b="1" dirty="0">
                <a:solidFill>
                  <a:srgbClr val="7030A0"/>
                </a:solidFill>
              </a:rPr>
              <a:t>second heart sound </a:t>
            </a:r>
            <a:r>
              <a:rPr lang="en-US" sz="4500" b="1" dirty="0"/>
              <a:t>(</a:t>
            </a:r>
            <a:r>
              <a:rPr lang="en-US" sz="5000" b="1" dirty="0" smtClean="0">
                <a:solidFill>
                  <a:srgbClr val="00B050"/>
                </a:solidFill>
              </a:rPr>
              <a:t>S2)</a:t>
            </a:r>
            <a:r>
              <a:rPr lang="en-US" sz="5000" b="1" dirty="0" smtClean="0">
                <a:solidFill>
                  <a:srgbClr val="C00000"/>
                </a:solidFill>
              </a:rPr>
              <a:t>(dub</a:t>
            </a:r>
            <a:r>
              <a:rPr lang="en-US" sz="5000" b="1" dirty="0" smtClean="0">
                <a:solidFill>
                  <a:srgbClr val="00B050"/>
                </a:solidFill>
              </a:rPr>
              <a:t>) </a:t>
            </a:r>
            <a:r>
              <a:rPr lang="en-US" sz="5500" b="1" dirty="0" smtClean="0">
                <a:solidFill>
                  <a:srgbClr val="00B050"/>
                </a:solidFill>
              </a:rPr>
              <a:t>i</a:t>
            </a:r>
            <a:r>
              <a:rPr lang="en-US" sz="5500" b="1" dirty="0" smtClean="0"/>
              <a:t>s</a:t>
            </a:r>
            <a:r>
              <a:rPr lang="en-US" sz="5500" b="1" dirty="0" smtClean="0">
                <a:solidFill>
                  <a:srgbClr val="00B050"/>
                </a:solidFill>
              </a:rPr>
              <a:t> </a:t>
            </a:r>
            <a:r>
              <a:rPr lang="en-US" sz="4300" b="1" dirty="0" smtClean="0"/>
              <a:t>produced by </a:t>
            </a:r>
            <a:r>
              <a:rPr lang="en-US" sz="4300" b="1" dirty="0" smtClean="0">
                <a:solidFill>
                  <a:srgbClr val="7030A0"/>
                </a:solidFill>
              </a:rPr>
              <a:t>closure of the  semilunar valves </a:t>
            </a:r>
            <a:r>
              <a:rPr lang="en-US" sz="4500" b="1" dirty="0" smtClean="0"/>
              <a:t>(aortic a</a:t>
            </a:r>
          </a:p>
          <a:p>
            <a:pPr marL="0" indent="0" algn="l" rtl="0">
              <a:buNone/>
            </a:pPr>
            <a:r>
              <a:rPr lang="en-US" sz="4500" b="1" dirty="0" smtClean="0"/>
              <a:t>and  pulmonary valves) due to the ventricles relaxation allowing them to fill with blood from  right and left atria resulting </a:t>
            </a:r>
            <a:r>
              <a:rPr lang="en-US" sz="4500" b="1" dirty="0" smtClean="0">
                <a:solidFill>
                  <a:srgbClr val="FF0000"/>
                </a:solidFill>
              </a:rPr>
              <a:t>diastole pressure </a:t>
            </a:r>
            <a:r>
              <a:rPr lang="en-US" sz="4500" b="1" dirty="0" smtClean="0"/>
              <a:t>and</a:t>
            </a:r>
            <a:r>
              <a:rPr lang="en-US" sz="4500" b="1" dirty="0" smtClean="0">
                <a:solidFill>
                  <a:srgbClr val="C00000"/>
                </a:solidFill>
              </a:rPr>
              <a:t> heard </a:t>
            </a:r>
            <a:r>
              <a:rPr lang="en-US" sz="4500" b="1" dirty="0" smtClean="0">
                <a:solidFill>
                  <a:srgbClr val="FF0000"/>
                </a:solidFill>
              </a:rPr>
              <a:t>on the base of the heart.  </a:t>
            </a:r>
            <a:endParaRPr lang="en-US" sz="5000" b="1" dirty="0" smtClean="0">
              <a:solidFill>
                <a:srgbClr val="FF0000"/>
              </a:solidFill>
            </a:endParaRPr>
          </a:p>
          <a:p>
            <a:pPr marL="0" indent="0" algn="l" rtl="0">
              <a:buNone/>
            </a:pPr>
            <a:r>
              <a:rPr lang="en-US" sz="5000" b="1" dirty="0" smtClean="0">
                <a:solidFill>
                  <a:srgbClr val="FF0000"/>
                </a:solidFill>
              </a:rPr>
              <a:t> </a:t>
            </a:r>
            <a:endParaRPr lang="en-US" sz="4500" b="1" dirty="0" smtClean="0">
              <a:solidFill>
                <a:srgbClr val="FF0000"/>
              </a:solidFill>
            </a:endParaRPr>
          </a:p>
          <a:p>
            <a:pPr marL="0" indent="0" algn="l" rtl="0">
              <a:buNone/>
            </a:pPr>
            <a:r>
              <a:rPr lang="en-US" sz="5000" b="1" dirty="0" smtClean="0"/>
              <a:t> </a:t>
            </a:r>
            <a:r>
              <a:rPr lang="en-US" sz="4500" b="1" dirty="0" smtClean="0"/>
              <a:t>In addition to these normal sounds, a variety of other sounds may be present including heart murmurs and adventitious sounds.</a:t>
            </a:r>
          </a:p>
          <a:p>
            <a:pPr marL="0" indent="0" algn="l" rtl="0">
              <a:buNone/>
            </a:pPr>
            <a:endParaRPr lang="en-US" sz="2500" b="1" dirty="0"/>
          </a:p>
          <a:p>
            <a:pPr marL="0" indent="0" algn="l" rtl="0">
              <a:buNone/>
            </a:pPr>
            <a:r>
              <a:rPr lang="en-US" sz="2400" b="1" dirty="0" smtClean="0"/>
              <a:t>.</a:t>
            </a:r>
            <a:endParaRPr lang="en-US" sz="2400" b="1" dirty="0"/>
          </a:p>
          <a:p>
            <a:pPr marL="0" indent="0" algn="l" rtl="0">
              <a:buNone/>
            </a:pPr>
            <a:endParaRPr lang="en-US" sz="2000" b="1" dirty="0"/>
          </a:p>
        </p:txBody>
      </p:sp>
    </p:spTree>
    <p:extLst>
      <p:ext uri="{BB962C8B-B14F-4D97-AF65-F5344CB8AC3E}">
        <p14:creationId xmlns:p14="http://schemas.microsoft.com/office/powerpoint/2010/main" val="375562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شكل بيضاوي 6"/>
          <p:cNvSpPr/>
          <p:nvPr/>
        </p:nvSpPr>
        <p:spPr>
          <a:xfrm>
            <a:off x="6372200" y="5599566"/>
            <a:ext cx="2304256" cy="1202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smtClean="0">
                <a:solidFill>
                  <a:srgbClr val="FFC000"/>
                </a:solidFill>
              </a:rPr>
              <a:t>Thank You</a:t>
            </a:r>
            <a:endParaRPr lang="en-US" sz="3600" dirty="0">
              <a:solidFill>
                <a:srgbClr val="FFC000"/>
              </a:solidFill>
            </a:endParaRPr>
          </a:p>
        </p:txBody>
      </p:sp>
    </p:spTree>
    <p:extLst>
      <p:ext uri="{BB962C8B-B14F-4D97-AF65-F5344CB8AC3E}">
        <p14:creationId xmlns:p14="http://schemas.microsoft.com/office/powerpoint/2010/main" val="179474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9638"/>
            <a:ext cx="7772400" cy="434302"/>
          </a:xfrm>
        </p:spPr>
        <p:txBody>
          <a:bodyPr>
            <a:normAutofit fontScale="90000"/>
          </a:bodyPr>
          <a:lstStyle/>
          <a:p>
            <a:r>
              <a:rPr lang="en-US" b="1" dirty="0">
                <a:solidFill>
                  <a:srgbClr val="FF0000"/>
                </a:solidFill>
              </a:rPr>
              <a:t>H</a:t>
            </a:r>
            <a:r>
              <a:rPr lang="en-US" b="1" dirty="0" smtClean="0">
                <a:solidFill>
                  <a:srgbClr val="FF0000"/>
                </a:solidFill>
              </a:rPr>
              <a:t>eart</a:t>
            </a:r>
            <a:endParaRPr lang="en-US" b="1" dirty="0">
              <a:solidFill>
                <a:srgbClr val="FF0000"/>
              </a:solidFill>
            </a:endParaRPr>
          </a:p>
        </p:txBody>
      </p:sp>
      <p:sp>
        <p:nvSpPr>
          <p:cNvPr id="3" name="عنوان فرعي 2"/>
          <p:cNvSpPr>
            <a:spLocks noGrp="1"/>
          </p:cNvSpPr>
          <p:nvPr>
            <p:ph type="subTitle" idx="1"/>
          </p:nvPr>
        </p:nvSpPr>
        <p:spPr>
          <a:xfrm>
            <a:off x="72142" y="404664"/>
            <a:ext cx="9071857" cy="6446958"/>
          </a:xfrm>
        </p:spPr>
        <p:txBody>
          <a:bodyPr>
            <a:normAutofit fontScale="70000" lnSpcReduction="20000"/>
          </a:bodyPr>
          <a:lstStyle/>
          <a:p>
            <a:pPr algn="l" rtl="0"/>
            <a:r>
              <a:rPr lang="en-US" b="1" dirty="0" smtClean="0"/>
              <a:t> </a:t>
            </a:r>
            <a:r>
              <a:rPr lang="en-US" sz="2600" b="1" dirty="0" smtClean="0">
                <a:solidFill>
                  <a:schemeClr val="tx1"/>
                </a:solidFill>
              </a:rPr>
              <a:t>The heart is a macular organ that is situated between the</a:t>
            </a:r>
          </a:p>
          <a:p>
            <a:pPr algn="l" rtl="0"/>
            <a:r>
              <a:rPr lang="en-US" sz="2600" b="1" dirty="0" smtClean="0">
                <a:solidFill>
                  <a:schemeClr val="tx1"/>
                </a:solidFill>
              </a:rPr>
              <a:t>lung in the thoracic cavity .The </a:t>
            </a:r>
            <a:r>
              <a:rPr lang="en-US" sz="2600" b="1" dirty="0">
                <a:solidFill>
                  <a:schemeClr val="tx1"/>
                </a:solidFill>
              </a:rPr>
              <a:t>heart </a:t>
            </a:r>
            <a:r>
              <a:rPr lang="en-US" sz="2600" b="1" dirty="0" smtClean="0">
                <a:solidFill>
                  <a:schemeClr val="tx1"/>
                </a:solidFill>
              </a:rPr>
              <a:t>weight (200-325grams)</a:t>
            </a:r>
          </a:p>
          <a:p>
            <a:pPr algn="l" rtl="0"/>
            <a:r>
              <a:rPr lang="en-US" sz="2600" b="1" dirty="0" smtClean="0">
                <a:solidFill>
                  <a:schemeClr val="tx1"/>
                </a:solidFill>
              </a:rPr>
              <a:t>By the end of a long life, a person’s heart beats more </a:t>
            </a:r>
            <a:r>
              <a:rPr lang="en-US" sz="2600" b="1" dirty="0">
                <a:solidFill>
                  <a:schemeClr val="tx1"/>
                </a:solidFill>
              </a:rPr>
              <a:t>t</a:t>
            </a:r>
            <a:r>
              <a:rPr lang="en-US" sz="2600" b="1" dirty="0" smtClean="0">
                <a:solidFill>
                  <a:schemeClr val="tx1"/>
                </a:solidFill>
              </a:rPr>
              <a:t>han</a:t>
            </a:r>
          </a:p>
          <a:p>
            <a:pPr algn="l" rtl="0"/>
            <a:r>
              <a:rPr lang="en-US" sz="2600" b="1" dirty="0" smtClean="0">
                <a:solidFill>
                  <a:schemeClr val="tx1"/>
                </a:solidFill>
              </a:rPr>
              <a:t> 3.5 </a:t>
            </a:r>
            <a:r>
              <a:rPr lang="en-US" sz="2600" b="1" dirty="0">
                <a:solidFill>
                  <a:schemeClr val="tx1"/>
                </a:solidFill>
              </a:rPr>
              <a:t>billion times. In </a:t>
            </a:r>
            <a:r>
              <a:rPr lang="en-US" sz="2600" b="1" dirty="0" smtClean="0">
                <a:solidFill>
                  <a:schemeClr val="tx1"/>
                </a:solidFill>
              </a:rPr>
              <a:t>fact  each day, the average heart</a:t>
            </a:r>
          </a:p>
          <a:p>
            <a:pPr algn="l" rtl="0"/>
            <a:r>
              <a:rPr lang="en-US" sz="2600" b="1" dirty="0" smtClean="0">
                <a:solidFill>
                  <a:schemeClr val="tx1"/>
                </a:solidFill>
              </a:rPr>
              <a:t>beats100,000 </a:t>
            </a:r>
            <a:r>
              <a:rPr lang="en-US" sz="2600" b="1" dirty="0">
                <a:solidFill>
                  <a:schemeClr val="tx1"/>
                </a:solidFill>
              </a:rPr>
              <a:t>times, pumping </a:t>
            </a:r>
            <a:r>
              <a:rPr lang="en-US" sz="2600" b="1" dirty="0" smtClean="0">
                <a:solidFill>
                  <a:schemeClr val="tx1"/>
                </a:solidFill>
              </a:rPr>
              <a:t>(7,500 </a:t>
            </a:r>
            <a:r>
              <a:rPr lang="en-US" sz="2600" b="1" dirty="0">
                <a:solidFill>
                  <a:schemeClr val="tx1"/>
                </a:solidFill>
              </a:rPr>
              <a:t>liters) of blood</a:t>
            </a:r>
            <a:r>
              <a:rPr lang="en-US" sz="2600" b="1" dirty="0" smtClean="0">
                <a:solidFill>
                  <a:schemeClr val="tx1"/>
                </a:solidFill>
              </a:rPr>
              <a:t>.</a:t>
            </a:r>
          </a:p>
          <a:p>
            <a:pPr algn="l" rtl="0"/>
            <a:r>
              <a:rPr lang="en-US" sz="2600" b="1" dirty="0">
                <a:solidFill>
                  <a:schemeClr val="tx1"/>
                </a:solidFill>
              </a:rPr>
              <a:t>An adult heart beats about 60 to 80 times per minute, </a:t>
            </a:r>
            <a:endParaRPr lang="en-US" sz="2600" b="1" dirty="0" smtClean="0">
              <a:solidFill>
                <a:schemeClr val="tx1"/>
              </a:solidFill>
            </a:endParaRPr>
          </a:p>
          <a:p>
            <a:pPr algn="l" rtl="0"/>
            <a:r>
              <a:rPr lang="en-US" sz="2600" b="1" dirty="0" smtClean="0">
                <a:solidFill>
                  <a:schemeClr val="tx1"/>
                </a:solidFill>
              </a:rPr>
              <a:t>and </a:t>
            </a:r>
            <a:r>
              <a:rPr lang="en-US" sz="2600" b="1" dirty="0">
                <a:solidFill>
                  <a:schemeClr val="tx1"/>
                </a:solidFill>
              </a:rPr>
              <a:t>newborn babies heart beats faster than an </a:t>
            </a:r>
            <a:r>
              <a:rPr lang="en-US" sz="2600" b="1" dirty="0" smtClean="0">
                <a:solidFill>
                  <a:schemeClr val="tx1"/>
                </a:solidFill>
              </a:rPr>
              <a:t>adult </a:t>
            </a:r>
          </a:p>
          <a:p>
            <a:pPr algn="l" rtl="0"/>
            <a:r>
              <a:rPr lang="en-US" sz="2600" b="1" dirty="0" smtClean="0">
                <a:solidFill>
                  <a:schemeClr val="tx1"/>
                </a:solidFill>
              </a:rPr>
              <a:t> </a:t>
            </a:r>
            <a:r>
              <a:rPr lang="en-US" sz="2600" b="1" dirty="0">
                <a:solidFill>
                  <a:schemeClr val="tx1"/>
                </a:solidFill>
              </a:rPr>
              <a:t>which is about 70 to 190 beats per minute</a:t>
            </a:r>
            <a:r>
              <a:rPr lang="en-US" sz="2200" b="1" dirty="0">
                <a:solidFill>
                  <a:schemeClr val="tx1"/>
                </a:solidFill>
              </a:rPr>
              <a:t>.</a:t>
            </a:r>
            <a:endParaRPr lang="en-US" sz="2200" b="1" dirty="0" smtClean="0">
              <a:solidFill>
                <a:schemeClr val="tx1"/>
              </a:solidFill>
            </a:endParaRPr>
          </a:p>
          <a:p>
            <a:pPr algn="l" rtl="0"/>
            <a:r>
              <a:rPr lang="en-US" sz="3500" b="1" dirty="0" smtClean="0">
                <a:solidFill>
                  <a:srgbClr val="FF0000"/>
                </a:solidFill>
              </a:rPr>
              <a:t>Pericardium</a:t>
            </a:r>
          </a:p>
          <a:p>
            <a:pPr algn="l" rtl="0"/>
            <a:r>
              <a:rPr lang="en-US" sz="2900" b="1" dirty="0" smtClean="0">
                <a:solidFill>
                  <a:schemeClr val="tx1"/>
                </a:solidFill>
              </a:rPr>
              <a:t>It is a fibrous sac that encloses the heart</a:t>
            </a:r>
          </a:p>
          <a:p>
            <a:pPr algn="l" rtl="0"/>
            <a:r>
              <a:rPr lang="en-US" sz="2900" b="1" dirty="0" smtClean="0">
                <a:solidFill>
                  <a:schemeClr val="tx1"/>
                </a:solidFill>
              </a:rPr>
              <a:t> </a:t>
            </a:r>
            <a:r>
              <a:rPr lang="en-US" sz="2900" b="1" dirty="0">
                <a:solidFill>
                  <a:schemeClr val="tx1"/>
                </a:solidFill>
              </a:rPr>
              <a:t>and the roots of the great vessels. </a:t>
            </a:r>
            <a:r>
              <a:rPr lang="en-US" sz="2900" b="1" dirty="0" smtClean="0">
                <a:solidFill>
                  <a:schemeClr val="tx1"/>
                </a:solidFill>
              </a:rPr>
              <a:t>It lies </a:t>
            </a:r>
            <a:r>
              <a:rPr lang="en-US" sz="2900" b="1" dirty="0">
                <a:solidFill>
                  <a:schemeClr val="tx1"/>
                </a:solidFill>
              </a:rPr>
              <a:t>within </a:t>
            </a:r>
            <a:r>
              <a:rPr lang="en-US" sz="2900" b="1" dirty="0" smtClean="0">
                <a:solidFill>
                  <a:schemeClr val="tx1"/>
                </a:solidFill>
              </a:rPr>
              <a:t>the</a:t>
            </a:r>
          </a:p>
          <a:p>
            <a:pPr algn="l" rtl="0"/>
            <a:r>
              <a:rPr lang="en-US" sz="2900" b="1" dirty="0" smtClean="0">
                <a:solidFill>
                  <a:schemeClr val="tx1"/>
                </a:solidFill>
              </a:rPr>
              <a:t> </a:t>
            </a:r>
            <a:r>
              <a:rPr lang="en-US" sz="2900" b="1" dirty="0">
                <a:solidFill>
                  <a:schemeClr val="tx1"/>
                </a:solidFill>
              </a:rPr>
              <a:t>middle mediastinum, posterior to </a:t>
            </a:r>
            <a:r>
              <a:rPr lang="en-US" sz="2900" b="1" dirty="0" smtClean="0">
                <a:solidFill>
                  <a:schemeClr val="tx1"/>
                </a:solidFill>
              </a:rPr>
              <a:t>the body of the</a:t>
            </a:r>
          </a:p>
          <a:p>
            <a:pPr algn="l" rtl="0"/>
            <a:r>
              <a:rPr lang="en-US" sz="2900" b="1" dirty="0" smtClean="0">
                <a:solidFill>
                  <a:schemeClr val="tx1"/>
                </a:solidFill>
              </a:rPr>
              <a:t> </a:t>
            </a:r>
            <a:r>
              <a:rPr lang="en-US" sz="2900" b="1" dirty="0">
                <a:solidFill>
                  <a:schemeClr val="tx1"/>
                </a:solidFill>
              </a:rPr>
              <a:t>sternum and the 2nd to the 6th costal </a:t>
            </a:r>
            <a:r>
              <a:rPr lang="en-US" sz="2900" b="1" dirty="0" smtClean="0">
                <a:solidFill>
                  <a:schemeClr val="tx1"/>
                </a:solidFill>
              </a:rPr>
              <a:t>cartilages.  </a:t>
            </a:r>
          </a:p>
          <a:p>
            <a:pPr algn="l" rtl="0"/>
            <a:r>
              <a:rPr lang="en-US" sz="2900" b="1" dirty="0" smtClean="0">
                <a:solidFill>
                  <a:schemeClr val="tx1"/>
                </a:solidFill>
              </a:rPr>
              <a:t>There is pericardial cavity covering </a:t>
            </a:r>
            <a:r>
              <a:rPr lang="en-US" sz="2900" b="1" dirty="0">
                <a:solidFill>
                  <a:schemeClr val="tx1"/>
                </a:solidFill>
              </a:rPr>
              <a:t>around the heart. </a:t>
            </a:r>
            <a:endParaRPr lang="en-US" sz="2900" b="1" dirty="0" smtClean="0">
              <a:solidFill>
                <a:schemeClr val="tx1"/>
              </a:solidFill>
            </a:endParaRPr>
          </a:p>
          <a:p>
            <a:pPr algn="l" rtl="0"/>
            <a:r>
              <a:rPr lang="en-US" sz="2900" b="1" dirty="0" smtClean="0">
                <a:solidFill>
                  <a:schemeClr val="tx1"/>
                </a:solidFill>
              </a:rPr>
              <a:t>It </a:t>
            </a:r>
            <a:r>
              <a:rPr lang="en-US" sz="2900" b="1" dirty="0">
                <a:solidFill>
                  <a:schemeClr val="tx1"/>
                </a:solidFill>
              </a:rPr>
              <a:t>protects the heart by producing a serous fluid, </a:t>
            </a:r>
            <a:endParaRPr lang="en-US" sz="2900" b="1" dirty="0" smtClean="0">
              <a:solidFill>
                <a:schemeClr val="tx1"/>
              </a:solidFill>
            </a:endParaRPr>
          </a:p>
          <a:p>
            <a:pPr algn="l" rtl="0"/>
            <a:r>
              <a:rPr lang="en-US" sz="2900" b="1" dirty="0" smtClean="0">
                <a:solidFill>
                  <a:schemeClr val="tx1"/>
                </a:solidFill>
              </a:rPr>
              <a:t>which </a:t>
            </a:r>
            <a:r>
              <a:rPr lang="en-US" sz="2900" b="1" dirty="0">
                <a:solidFill>
                  <a:schemeClr val="tx1"/>
                </a:solidFill>
              </a:rPr>
              <a:t>serves to lubricate the heart and prevent </a:t>
            </a:r>
            <a:r>
              <a:rPr lang="en-US" sz="2900" b="1" dirty="0" smtClean="0">
                <a:solidFill>
                  <a:schemeClr val="tx1"/>
                </a:solidFill>
              </a:rPr>
              <a:t>friction</a:t>
            </a:r>
          </a:p>
          <a:p>
            <a:pPr algn="l" rtl="0"/>
            <a:r>
              <a:rPr lang="en-US" sz="2900" b="1" dirty="0" smtClean="0">
                <a:solidFill>
                  <a:schemeClr val="tx1"/>
                </a:solidFill>
              </a:rPr>
              <a:t> </a:t>
            </a:r>
            <a:r>
              <a:rPr lang="en-US" sz="2900" b="1" dirty="0">
                <a:solidFill>
                  <a:schemeClr val="tx1"/>
                </a:solidFill>
              </a:rPr>
              <a:t>between the surrounding organs. Apart from </a:t>
            </a:r>
            <a:r>
              <a:rPr lang="en-US" sz="2900" b="1" dirty="0" smtClean="0">
                <a:solidFill>
                  <a:schemeClr val="tx1"/>
                </a:solidFill>
              </a:rPr>
              <a:t>the</a:t>
            </a:r>
          </a:p>
          <a:p>
            <a:pPr algn="l" rtl="0"/>
            <a:r>
              <a:rPr lang="en-US" sz="2900" b="1" dirty="0" smtClean="0">
                <a:solidFill>
                  <a:schemeClr val="tx1"/>
                </a:solidFill>
              </a:rPr>
              <a:t> </a:t>
            </a:r>
            <a:r>
              <a:rPr lang="en-US" sz="2900" b="1" dirty="0">
                <a:solidFill>
                  <a:schemeClr val="tx1"/>
                </a:solidFill>
              </a:rPr>
              <a:t>lubrication, the pericardium also helps by holding </a:t>
            </a:r>
            <a:endParaRPr lang="en-US" sz="2900" b="1" dirty="0" smtClean="0">
              <a:solidFill>
                <a:schemeClr val="tx1"/>
              </a:solidFill>
            </a:endParaRPr>
          </a:p>
          <a:p>
            <a:pPr algn="l" rtl="0"/>
            <a:r>
              <a:rPr lang="en-US" sz="2900" b="1" dirty="0" smtClean="0">
                <a:solidFill>
                  <a:schemeClr val="tx1"/>
                </a:solidFill>
              </a:rPr>
              <a:t>the </a:t>
            </a:r>
            <a:r>
              <a:rPr lang="en-US" sz="2900" b="1" dirty="0">
                <a:solidFill>
                  <a:schemeClr val="tx1"/>
                </a:solidFill>
              </a:rPr>
              <a:t>heart in its position and by maintaining a hollow </a:t>
            </a:r>
            <a:endParaRPr lang="en-US" sz="2900" b="1" dirty="0" smtClean="0">
              <a:solidFill>
                <a:schemeClr val="tx1"/>
              </a:solidFill>
            </a:endParaRPr>
          </a:p>
          <a:p>
            <a:pPr algn="l" rtl="0"/>
            <a:r>
              <a:rPr lang="en-US" sz="2900" b="1" dirty="0" smtClean="0">
                <a:solidFill>
                  <a:schemeClr val="tx1"/>
                </a:solidFill>
              </a:rPr>
              <a:t>space </a:t>
            </a:r>
            <a:r>
              <a:rPr lang="en-US" sz="2900" b="1" dirty="0">
                <a:solidFill>
                  <a:schemeClr val="tx1"/>
                </a:solidFill>
              </a:rPr>
              <a:t>for the heart to expand itself when it is full</a:t>
            </a:r>
            <a:r>
              <a:rPr lang="en-US" sz="2900" b="1" dirty="0" smtClean="0">
                <a:solidFill>
                  <a:schemeClr val="tx1"/>
                </a:solidFill>
              </a:rPr>
              <a:t>.</a:t>
            </a:r>
          </a:p>
          <a:p>
            <a:pPr algn="l" rtl="0"/>
            <a:r>
              <a:rPr lang="en-US" sz="2900" b="1" dirty="0" smtClean="0">
                <a:solidFill>
                  <a:schemeClr val="tx1"/>
                </a:solidFill>
              </a:rPr>
              <a:t>                          </a:t>
            </a:r>
            <a:endParaRPr lang="en-US" sz="2900" b="1" dirty="0">
              <a:solidFill>
                <a:schemeClr val="tx1"/>
              </a:solidFill>
            </a:endParaRPr>
          </a:p>
        </p:txBody>
      </p:sp>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809" t="7618" r="5857" b="12381"/>
          <a:stretch/>
        </p:blipFill>
        <p:spPr bwMode="auto">
          <a:xfrm>
            <a:off x="6156176" y="188640"/>
            <a:ext cx="2880320"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463" t="26473" r="24940" b="19388"/>
          <a:stretch/>
        </p:blipFill>
        <p:spPr bwMode="auto">
          <a:xfrm>
            <a:off x="6082906" y="3329608"/>
            <a:ext cx="2952328" cy="333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89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88640"/>
            <a:ext cx="9144000" cy="6552728"/>
          </a:xfrm>
        </p:spPr>
        <p:txBody>
          <a:bodyPr>
            <a:normAutofit fontScale="70000" lnSpcReduction="20000"/>
          </a:bodyPr>
          <a:lstStyle/>
          <a:p>
            <a:pPr marL="0" indent="0" algn="l" rtl="0">
              <a:buNone/>
            </a:pPr>
            <a:r>
              <a:rPr lang="en-US" sz="3400" b="1" dirty="0" smtClean="0">
                <a:solidFill>
                  <a:srgbClr val="FF0000"/>
                </a:solidFill>
              </a:rPr>
              <a:t>There are two layers of pericardium</a:t>
            </a:r>
          </a:p>
          <a:p>
            <a:pPr marL="0" indent="0" algn="l" rtl="0">
              <a:buNone/>
            </a:pPr>
            <a:r>
              <a:rPr lang="en-US" sz="2800" b="1" dirty="0" smtClean="0">
                <a:solidFill>
                  <a:srgbClr val="FF0000"/>
                </a:solidFill>
              </a:rPr>
              <a:t>1-Visceral Layer </a:t>
            </a:r>
            <a:r>
              <a:rPr lang="en-US" sz="2400" b="1" dirty="0" smtClean="0">
                <a:sym typeface="Wingdings" pitchFamily="2" charset="2"/>
              </a:rPr>
              <a:t>(</a:t>
            </a:r>
            <a:r>
              <a:rPr lang="en-US" sz="2900" b="1" dirty="0" smtClean="0">
                <a:sym typeface="Wingdings" pitchFamily="2" charset="2"/>
              </a:rPr>
              <a:t>inner layer)</a:t>
            </a:r>
            <a:r>
              <a:rPr lang="en-US" sz="2900" b="1" dirty="0" smtClean="0"/>
              <a:t> </a:t>
            </a:r>
            <a:r>
              <a:rPr lang="en-US" sz="2900" b="1" dirty="0"/>
              <a:t>It </a:t>
            </a:r>
            <a:r>
              <a:rPr lang="en-US" sz="2900" b="1" dirty="0" smtClean="0"/>
              <a:t>directly </a:t>
            </a:r>
            <a:r>
              <a:rPr lang="en-US" sz="2900" b="1" dirty="0"/>
              <a:t>covers the outside of the heart.</a:t>
            </a:r>
          </a:p>
          <a:p>
            <a:pPr marL="0" indent="0" algn="l" rtl="0">
              <a:buNone/>
            </a:pPr>
            <a:r>
              <a:rPr lang="en-US" sz="2900" b="1" dirty="0" smtClean="0">
                <a:solidFill>
                  <a:srgbClr val="FF0000"/>
                </a:solidFill>
              </a:rPr>
              <a:t>2-Parietal </a:t>
            </a:r>
            <a:r>
              <a:rPr lang="en-US" sz="2900" b="1" dirty="0">
                <a:solidFill>
                  <a:srgbClr val="FF0000"/>
                </a:solidFill>
              </a:rPr>
              <a:t>Layer</a:t>
            </a:r>
            <a:r>
              <a:rPr lang="en-US" sz="2900" b="1" dirty="0"/>
              <a:t>: It forms a sac around the outer region of the heart that contains the fluid in the pericardial </a:t>
            </a:r>
            <a:r>
              <a:rPr lang="en-US" sz="2900" b="1" dirty="0" smtClean="0"/>
              <a:t>cavity for</a:t>
            </a:r>
          </a:p>
          <a:p>
            <a:pPr marL="0" indent="0" algn="l" rtl="0">
              <a:buNone/>
            </a:pPr>
            <a:r>
              <a:rPr lang="en-US" sz="2600" b="1" dirty="0" smtClean="0"/>
              <a:t> </a:t>
            </a:r>
            <a:r>
              <a:rPr lang="en-US" sz="2900" b="1" dirty="0" smtClean="0"/>
              <a:t>floating the heart and reduce friction. </a:t>
            </a:r>
          </a:p>
          <a:p>
            <a:pPr marL="0" indent="0" algn="l" rtl="0">
              <a:buNone/>
            </a:pPr>
            <a:r>
              <a:rPr lang="en-US" sz="2900" b="1" dirty="0" smtClean="0"/>
              <a:t>It attach to sternum diaphragm and</a:t>
            </a:r>
          </a:p>
          <a:p>
            <a:pPr marL="0" indent="0" algn="l" rtl="0">
              <a:buNone/>
            </a:pPr>
            <a:r>
              <a:rPr lang="en-US" sz="2900" b="1" dirty="0" smtClean="0"/>
              <a:t> thoracic vertebra</a:t>
            </a:r>
          </a:p>
          <a:p>
            <a:pPr marL="0" indent="0" algn="l" rtl="0">
              <a:buNone/>
            </a:pPr>
            <a:r>
              <a:rPr lang="en-US" sz="2900" b="1" dirty="0" smtClean="0"/>
              <a:t>Structure </a:t>
            </a:r>
            <a:r>
              <a:rPr lang="en-US" sz="2900" b="1" dirty="0"/>
              <a:t>of the Heart Wall</a:t>
            </a:r>
          </a:p>
          <a:p>
            <a:pPr marL="0" indent="0" algn="l" rtl="0">
              <a:buNone/>
            </a:pPr>
            <a:r>
              <a:rPr lang="en-US" sz="2900" b="1" dirty="0">
                <a:solidFill>
                  <a:srgbClr val="FF0000"/>
                </a:solidFill>
              </a:rPr>
              <a:t>The heart wall is made up of </a:t>
            </a:r>
            <a:r>
              <a:rPr lang="en-US" sz="2900" b="1" dirty="0" smtClean="0">
                <a:solidFill>
                  <a:srgbClr val="FF0000"/>
                </a:solidFill>
              </a:rPr>
              <a:t>:-</a:t>
            </a:r>
            <a:endParaRPr lang="en-US" sz="2900" b="1" dirty="0"/>
          </a:p>
          <a:p>
            <a:pPr marL="0" indent="0" algn="l" rtl="0">
              <a:buNone/>
            </a:pPr>
            <a:r>
              <a:rPr lang="en-US" sz="2900" b="1" dirty="0" smtClean="0"/>
              <a:t>1-</a:t>
            </a:r>
            <a:r>
              <a:rPr lang="en-US" sz="2900" b="1" dirty="0" smtClean="0">
                <a:solidFill>
                  <a:srgbClr val="FF0000"/>
                </a:solidFill>
              </a:rPr>
              <a:t>Epicardium</a:t>
            </a:r>
            <a:r>
              <a:rPr lang="en-US" sz="2900" b="1" dirty="0" smtClean="0"/>
              <a:t> is </a:t>
            </a:r>
            <a:r>
              <a:rPr lang="en-US" sz="2900" b="1" dirty="0"/>
              <a:t>the outermost </a:t>
            </a:r>
            <a:endParaRPr lang="en-US" sz="2900" b="1" dirty="0" smtClean="0"/>
          </a:p>
          <a:p>
            <a:pPr marL="0" indent="0" algn="l" rtl="0">
              <a:buNone/>
            </a:pPr>
            <a:r>
              <a:rPr lang="en-US" sz="2900" b="1" dirty="0" smtClean="0"/>
              <a:t>layer of the heart ,It is composed of </a:t>
            </a:r>
          </a:p>
          <a:p>
            <a:pPr marL="0" indent="0" algn="l" rtl="0">
              <a:buNone/>
            </a:pPr>
            <a:r>
              <a:rPr lang="en-US" sz="2900" b="1" dirty="0" smtClean="0"/>
              <a:t>a thin-layered membrane</a:t>
            </a:r>
          </a:p>
          <a:p>
            <a:pPr marL="0" indent="0" algn="l" rtl="0">
              <a:buNone/>
            </a:pPr>
            <a:r>
              <a:rPr lang="en-US" sz="2900" b="1" dirty="0" smtClean="0"/>
              <a:t>protect the</a:t>
            </a:r>
            <a:r>
              <a:rPr lang="en-US" sz="2900" b="1" dirty="0"/>
              <a:t> </a:t>
            </a:r>
            <a:r>
              <a:rPr lang="en-US" sz="2900" b="1" dirty="0" smtClean="0"/>
              <a:t>heart and </a:t>
            </a:r>
            <a:r>
              <a:rPr lang="en-US" sz="2900" b="1" dirty="0"/>
              <a:t>produces fluid </a:t>
            </a:r>
            <a:endParaRPr lang="en-US" sz="2900" b="1" dirty="0" smtClean="0"/>
          </a:p>
          <a:p>
            <a:pPr marL="0" indent="0" algn="l" rtl="0">
              <a:buNone/>
            </a:pPr>
            <a:r>
              <a:rPr lang="en-US" sz="2900" b="1" dirty="0" smtClean="0"/>
              <a:t>to lubricate the heart and keep it</a:t>
            </a:r>
          </a:p>
          <a:p>
            <a:pPr marL="0" indent="0" algn="l" rtl="0">
              <a:buNone/>
            </a:pPr>
            <a:r>
              <a:rPr lang="en-US" sz="2900" b="1" dirty="0" smtClean="0"/>
              <a:t>from </a:t>
            </a:r>
            <a:r>
              <a:rPr lang="en-US" sz="2900" b="1" dirty="0"/>
              <a:t>rubbing against other organs</a:t>
            </a:r>
            <a:r>
              <a:rPr lang="en-US" sz="2400" b="1" dirty="0"/>
              <a:t>. </a:t>
            </a:r>
          </a:p>
          <a:p>
            <a:pPr marL="0" indent="0" algn="l" rtl="0">
              <a:buNone/>
            </a:pPr>
            <a:r>
              <a:rPr lang="en-US" sz="2900" b="1" dirty="0" smtClean="0"/>
              <a:t>2</a:t>
            </a:r>
            <a:r>
              <a:rPr lang="en-US" sz="2900" b="1" dirty="0" smtClean="0">
                <a:solidFill>
                  <a:srgbClr val="FF0000"/>
                </a:solidFill>
              </a:rPr>
              <a:t>-Myocardium</a:t>
            </a:r>
            <a:r>
              <a:rPr lang="en-US" sz="2900" b="1" dirty="0" smtClean="0"/>
              <a:t> </a:t>
            </a:r>
            <a:r>
              <a:rPr lang="en-US" sz="2900" b="1" dirty="0"/>
              <a:t>– This is a layer of </a:t>
            </a:r>
            <a:endParaRPr lang="en-US" sz="2900" b="1" dirty="0" smtClean="0"/>
          </a:p>
          <a:p>
            <a:pPr marL="0" indent="0" algn="l" rtl="0">
              <a:buNone/>
            </a:pPr>
            <a:r>
              <a:rPr lang="en-US" sz="2900" b="1" dirty="0" smtClean="0"/>
              <a:t>muscle tissue ,it  constitutes the middle</a:t>
            </a:r>
            <a:endParaRPr lang="en-US" sz="2900" dirty="0" smtClean="0"/>
          </a:p>
          <a:p>
            <a:pPr marL="0" indent="0" algn="l" rtl="0">
              <a:buNone/>
            </a:pPr>
            <a:r>
              <a:rPr lang="en-US" sz="2900" b="1" dirty="0" smtClean="0"/>
              <a:t>layer </a:t>
            </a:r>
            <a:r>
              <a:rPr lang="en-US" sz="2900" b="1" dirty="0"/>
              <a:t>wall of the heart. It contributes to the thickness and is responsible for the pumping action</a:t>
            </a:r>
            <a:r>
              <a:rPr lang="en-US" sz="2900" b="1" dirty="0" smtClean="0"/>
              <a:t>. </a:t>
            </a:r>
            <a:endParaRPr lang="en-US" sz="2900" b="1" dirty="0"/>
          </a:p>
          <a:p>
            <a:pPr marL="0" indent="0" algn="l" rtl="0">
              <a:buNone/>
            </a:pPr>
            <a:r>
              <a:rPr lang="en-US" sz="2900" b="1" dirty="0" smtClean="0"/>
              <a:t>3-</a:t>
            </a:r>
            <a:r>
              <a:rPr lang="en-US" sz="2900" b="1" dirty="0" smtClean="0">
                <a:solidFill>
                  <a:srgbClr val="FF0000"/>
                </a:solidFill>
              </a:rPr>
              <a:t>Endocardium</a:t>
            </a:r>
            <a:r>
              <a:rPr lang="en-US" sz="2900" b="1" dirty="0" smtClean="0"/>
              <a:t> </a:t>
            </a:r>
            <a:r>
              <a:rPr lang="en-US" sz="2900" b="1" dirty="0"/>
              <a:t>– It is the innermost layer that lines the inner heart chambers and covers the heart valves</a:t>
            </a:r>
            <a:r>
              <a:rPr lang="en-US" sz="2900" b="1" dirty="0" smtClean="0"/>
              <a:t>. Furthermore</a:t>
            </a:r>
            <a:r>
              <a:rPr lang="en-US" sz="2900" b="1" dirty="0"/>
              <a:t>, it prevents the blood from sticking to the inner walls, thereby preventing potentially fatal blood clot</a:t>
            </a:r>
          </a:p>
          <a:p>
            <a:pPr marL="0" indent="0" algn="l" rtl="0">
              <a:buNone/>
            </a:pPr>
            <a:endParaRPr lang="en-US" sz="29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52" r="6088" b="23988"/>
          <a:stretch/>
        </p:blipFill>
        <p:spPr bwMode="auto">
          <a:xfrm>
            <a:off x="4319462" y="1628800"/>
            <a:ext cx="4824537" cy="36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484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3" y="1034"/>
            <a:ext cx="9032819" cy="6856966"/>
          </a:xfrm>
        </p:spPr>
        <p:txBody>
          <a:bodyPr>
            <a:normAutofit fontScale="92500" lnSpcReduction="20000"/>
          </a:bodyPr>
          <a:lstStyle/>
          <a:p>
            <a:pPr marL="0" indent="0" algn="l" rtl="0">
              <a:buNone/>
            </a:pPr>
            <a:r>
              <a:rPr lang="en-US" sz="2400" b="1" dirty="0">
                <a:solidFill>
                  <a:srgbClr val="FF0000"/>
                </a:solidFill>
              </a:rPr>
              <a:t>Borders of the </a:t>
            </a:r>
            <a:r>
              <a:rPr lang="en-US" sz="2400" b="1" dirty="0" smtClean="0">
                <a:solidFill>
                  <a:srgbClr val="FF0000"/>
                </a:solidFill>
              </a:rPr>
              <a:t>heart</a:t>
            </a:r>
          </a:p>
          <a:p>
            <a:pPr marL="0" indent="0" algn="l" rtl="0">
              <a:buNone/>
            </a:pPr>
            <a:r>
              <a:rPr lang="en-US" sz="2000" b="1" dirty="0" smtClean="0">
                <a:solidFill>
                  <a:srgbClr val="FF0000"/>
                </a:solidFill>
              </a:rPr>
              <a:t>1- </a:t>
            </a:r>
            <a:r>
              <a:rPr lang="en-US" sz="2000" b="1" dirty="0">
                <a:solidFill>
                  <a:srgbClr val="FF0000"/>
                </a:solidFill>
              </a:rPr>
              <a:t>S</a:t>
            </a:r>
            <a:r>
              <a:rPr lang="en-US" sz="2000" b="1" dirty="0" smtClean="0">
                <a:solidFill>
                  <a:srgbClr val="FF0000"/>
                </a:solidFill>
              </a:rPr>
              <a:t>uperior </a:t>
            </a:r>
            <a:r>
              <a:rPr lang="en-US" sz="2000" b="1" dirty="0">
                <a:solidFill>
                  <a:srgbClr val="FF0000"/>
                </a:solidFill>
              </a:rPr>
              <a:t>border, </a:t>
            </a:r>
            <a:r>
              <a:rPr lang="en-US" sz="2000" b="1" dirty="0"/>
              <a:t>or </a:t>
            </a:r>
            <a:r>
              <a:rPr lang="en-US" sz="2000" b="1" dirty="0">
                <a:solidFill>
                  <a:srgbClr val="C00000"/>
                </a:solidFill>
              </a:rPr>
              <a:t>base of the </a:t>
            </a:r>
            <a:r>
              <a:rPr lang="en-US" sz="2000" b="1" dirty="0" smtClean="0">
                <a:solidFill>
                  <a:srgbClr val="C00000"/>
                </a:solidFill>
              </a:rPr>
              <a:t>heart </a:t>
            </a:r>
            <a:r>
              <a:rPr lang="en-US" sz="2000" b="1" dirty="0" smtClean="0"/>
              <a:t>locates opposite</a:t>
            </a:r>
          </a:p>
          <a:p>
            <a:pPr marL="0" indent="0" algn="l" rtl="0">
              <a:buNone/>
            </a:pPr>
            <a:r>
              <a:rPr lang="en-US" sz="2000" b="1" dirty="0" smtClean="0"/>
              <a:t>to the apex where big vessels enter and leave</a:t>
            </a:r>
          </a:p>
          <a:p>
            <a:pPr marL="0" indent="0" algn="l" rtl="0">
              <a:buNone/>
            </a:pPr>
            <a:r>
              <a:rPr lang="en-US" sz="2000" b="1" dirty="0" smtClean="0"/>
              <a:t>The heart. It is a line that connects  the</a:t>
            </a:r>
          </a:p>
          <a:p>
            <a:pPr marL="0" indent="0" algn="l" rtl="0">
              <a:buNone/>
            </a:pPr>
            <a:r>
              <a:rPr lang="en-US" sz="2000" b="1" dirty="0" smtClean="0"/>
              <a:t> inferior border of </a:t>
            </a:r>
          </a:p>
          <a:p>
            <a:pPr marL="0" indent="0" algn="l" rtl="0">
              <a:buNone/>
            </a:pPr>
            <a:r>
              <a:rPr lang="en-US" sz="2000" b="1" dirty="0">
                <a:solidFill>
                  <a:srgbClr val="FF0000"/>
                </a:solidFill>
              </a:rPr>
              <a:t>t</a:t>
            </a:r>
            <a:r>
              <a:rPr lang="en-US" sz="2000" b="1" dirty="0" smtClean="0">
                <a:solidFill>
                  <a:srgbClr val="FF0000"/>
                </a:solidFill>
              </a:rPr>
              <a:t>he</a:t>
            </a:r>
            <a:r>
              <a:rPr lang="en-US" sz="2000" b="1" dirty="0" smtClean="0">
                <a:solidFill>
                  <a:srgbClr val="7030A0"/>
                </a:solidFill>
              </a:rPr>
              <a:t>2nth</a:t>
            </a:r>
            <a:r>
              <a:rPr lang="en-US" sz="2000" b="1" dirty="0" smtClean="0">
                <a:solidFill>
                  <a:srgbClr val="FF0000"/>
                </a:solidFill>
              </a:rPr>
              <a:t> left costal cartilage </a:t>
            </a:r>
            <a:r>
              <a:rPr lang="en-US" sz="2000" b="1" dirty="0" smtClean="0"/>
              <a:t>and superior border </a:t>
            </a:r>
            <a:r>
              <a:rPr lang="en-US" sz="2000" b="1" dirty="0" smtClean="0"/>
              <a:t>of </a:t>
            </a:r>
            <a:r>
              <a:rPr lang="en-US" sz="2000" b="1" dirty="0" err="1" smtClean="0"/>
              <a:t>Rt</a:t>
            </a:r>
            <a:r>
              <a:rPr lang="en-US" sz="2000" b="1" dirty="0" smtClean="0">
                <a:solidFill>
                  <a:srgbClr val="FF0000"/>
                </a:solidFill>
              </a:rPr>
              <a:t> </a:t>
            </a:r>
            <a:r>
              <a:rPr lang="en-US" sz="2000" b="1" dirty="0" smtClean="0">
                <a:solidFill>
                  <a:srgbClr val="FF0000"/>
                </a:solidFill>
              </a:rPr>
              <a:t>3rd </a:t>
            </a:r>
          </a:p>
          <a:p>
            <a:pPr marL="0" indent="0" algn="l" rtl="0">
              <a:buNone/>
            </a:pPr>
            <a:r>
              <a:rPr lang="en-US" sz="2000" b="1" dirty="0" smtClean="0">
                <a:solidFill>
                  <a:srgbClr val="00B0F0"/>
                </a:solidFill>
              </a:rPr>
              <a:t>costal cartilage </a:t>
            </a:r>
            <a:r>
              <a:rPr lang="en-US" sz="2000" b="1" dirty="0" smtClean="0">
                <a:solidFill>
                  <a:srgbClr val="FF0000"/>
                </a:solidFill>
              </a:rPr>
              <a:t>.</a:t>
            </a:r>
            <a:r>
              <a:rPr lang="en-US" sz="2000" b="1" dirty="0" smtClean="0"/>
              <a:t>It is formed by right and left atria and </a:t>
            </a:r>
          </a:p>
          <a:p>
            <a:pPr marL="0" indent="0" algn="l" rtl="0">
              <a:buNone/>
            </a:pPr>
            <a:r>
              <a:rPr lang="en-US" sz="2000" b="1" dirty="0" smtClean="0"/>
              <a:t>Great Vessels</a:t>
            </a:r>
          </a:p>
          <a:p>
            <a:pPr marL="0" indent="0" algn="l" rtl="0">
              <a:buNone/>
            </a:pPr>
            <a:r>
              <a:rPr lang="en-US" sz="2000" b="1" dirty="0" smtClean="0">
                <a:solidFill>
                  <a:srgbClr val="FF0000"/>
                </a:solidFill>
              </a:rPr>
              <a:t>2- Right border </a:t>
            </a:r>
            <a:r>
              <a:rPr lang="en-US" sz="2000" b="1" dirty="0" smtClean="0"/>
              <a:t>.It is  a line that convex </a:t>
            </a:r>
            <a:r>
              <a:rPr lang="en-US" sz="2000" b="1" dirty="0" smtClean="0">
                <a:solidFill>
                  <a:srgbClr val="FF0000"/>
                </a:solidFill>
              </a:rPr>
              <a:t>to right </a:t>
            </a:r>
            <a:r>
              <a:rPr lang="en-US" sz="2000" b="1" dirty="0" smtClean="0"/>
              <a:t>,</a:t>
            </a:r>
          </a:p>
          <a:p>
            <a:pPr marL="0" indent="0" algn="l" rtl="0">
              <a:buNone/>
            </a:pPr>
            <a:r>
              <a:rPr lang="en-US" sz="2000" b="1" dirty="0" smtClean="0"/>
              <a:t>extends</a:t>
            </a:r>
            <a:r>
              <a:rPr lang="en-US" sz="2000" b="1" dirty="0" smtClean="0">
                <a:solidFill>
                  <a:srgbClr val="FF0000"/>
                </a:solidFill>
              </a:rPr>
              <a:t> </a:t>
            </a:r>
            <a:r>
              <a:rPr lang="en-US" sz="2000" b="1" dirty="0" smtClean="0"/>
              <a:t>from the </a:t>
            </a:r>
            <a:r>
              <a:rPr lang="en-US" sz="2000" b="1" dirty="0" smtClean="0">
                <a:solidFill>
                  <a:srgbClr val="FF0000"/>
                </a:solidFill>
              </a:rPr>
              <a:t>3rd right costal cartilage</a:t>
            </a:r>
            <a:r>
              <a:rPr lang="en-US" sz="2000" b="1" dirty="0" smtClean="0"/>
              <a:t> </a:t>
            </a:r>
            <a:r>
              <a:rPr lang="en-US" sz="2000" b="1" dirty="0" smtClean="0"/>
              <a:t>to </a:t>
            </a:r>
            <a:r>
              <a:rPr lang="en-US" sz="2000" b="1" dirty="0" err="1" smtClean="0"/>
              <a:t>Rt</a:t>
            </a:r>
            <a:r>
              <a:rPr lang="en-US" sz="2000" b="1" dirty="0" smtClean="0"/>
              <a:t> </a:t>
            </a:r>
            <a:r>
              <a:rPr lang="en-US" sz="2000" b="1" dirty="0" smtClean="0">
                <a:solidFill>
                  <a:srgbClr val="FF0000"/>
                </a:solidFill>
              </a:rPr>
              <a:t>6th  </a:t>
            </a:r>
            <a:endParaRPr lang="en-US" sz="2000" b="1" dirty="0" smtClean="0">
              <a:solidFill>
                <a:srgbClr val="FF0000"/>
              </a:solidFill>
            </a:endParaRPr>
          </a:p>
          <a:p>
            <a:pPr marL="0" indent="0" algn="l" rtl="0">
              <a:buNone/>
            </a:pPr>
            <a:r>
              <a:rPr lang="en-US" sz="2000" b="1" dirty="0" smtClean="0">
                <a:solidFill>
                  <a:srgbClr val="00B050"/>
                </a:solidFill>
              </a:rPr>
              <a:t>.costal cartilage </a:t>
            </a:r>
            <a:r>
              <a:rPr lang="en-US" sz="2000" b="1" dirty="0" smtClean="0"/>
              <a:t>It is formed by </a:t>
            </a:r>
            <a:r>
              <a:rPr lang="en-US" sz="2000" b="1" dirty="0" smtClean="0">
                <a:solidFill>
                  <a:srgbClr val="C00000"/>
                </a:solidFill>
              </a:rPr>
              <a:t>right atrium</a:t>
            </a:r>
          </a:p>
          <a:p>
            <a:pPr marL="0" indent="0" algn="l" rtl="0">
              <a:buNone/>
            </a:pPr>
            <a:r>
              <a:rPr lang="en-US" sz="2000" b="1" dirty="0" smtClean="0">
                <a:solidFill>
                  <a:srgbClr val="FF0000"/>
                </a:solidFill>
              </a:rPr>
              <a:t>3- Inferior border </a:t>
            </a:r>
            <a:r>
              <a:rPr lang="en-US" sz="2000" b="1" dirty="0" smtClean="0"/>
              <a:t>is marked by a line that  joins</a:t>
            </a:r>
          </a:p>
          <a:p>
            <a:pPr marL="0" indent="0" algn="l" rtl="0">
              <a:buNone/>
            </a:pPr>
            <a:r>
              <a:rPr lang="en-US" sz="2000" b="1" dirty="0" smtClean="0"/>
              <a:t>the </a:t>
            </a:r>
            <a:r>
              <a:rPr lang="en-US" sz="2000" b="1" dirty="0"/>
              <a:t>inferior end of the right </a:t>
            </a:r>
            <a:r>
              <a:rPr lang="en-US" sz="2000" b="1" dirty="0" smtClean="0"/>
              <a:t>border(6th costal </a:t>
            </a:r>
          </a:p>
          <a:p>
            <a:pPr marL="0" indent="0" algn="l" rtl="0">
              <a:buNone/>
            </a:pPr>
            <a:r>
              <a:rPr lang="en-US" sz="2000" b="1" dirty="0" smtClean="0"/>
              <a:t>Cartilage) to the point where the 5th left </a:t>
            </a:r>
            <a:endParaRPr lang="en-US" sz="2000" b="1" dirty="0"/>
          </a:p>
          <a:p>
            <a:pPr marL="0" indent="0" algn="l" rtl="0">
              <a:buNone/>
            </a:pPr>
            <a:r>
              <a:rPr lang="en-US" sz="2000" b="1" dirty="0" smtClean="0"/>
              <a:t>Intercostal space </a:t>
            </a:r>
            <a:r>
              <a:rPr lang="en-US" sz="2000" b="1" dirty="0"/>
              <a:t>and midclavicular line </a:t>
            </a:r>
            <a:endParaRPr lang="en-US" sz="2000" b="1" dirty="0" smtClean="0"/>
          </a:p>
          <a:p>
            <a:pPr marL="0" indent="0" algn="l" rtl="0">
              <a:buNone/>
            </a:pPr>
            <a:r>
              <a:rPr lang="en-US" sz="2000" b="1" dirty="0" smtClean="0"/>
              <a:t>intersect</a:t>
            </a:r>
            <a:r>
              <a:rPr lang="en-US" sz="2000" b="1" dirty="0"/>
              <a:t>. Also, this point of </a:t>
            </a:r>
            <a:r>
              <a:rPr lang="en-US" sz="2000" b="1" dirty="0" smtClean="0"/>
              <a:t>intersection</a:t>
            </a:r>
          </a:p>
          <a:p>
            <a:pPr marL="0" indent="0" algn="l" rtl="0">
              <a:buNone/>
            </a:pPr>
            <a:r>
              <a:rPr lang="en-US" sz="2000" b="1" dirty="0" smtClean="0"/>
              <a:t> </a:t>
            </a:r>
            <a:r>
              <a:rPr lang="en-US" sz="2000" b="1" dirty="0"/>
              <a:t>marks the apex of the </a:t>
            </a:r>
            <a:r>
              <a:rPr lang="en-US" sz="2000" b="1" dirty="0" smtClean="0"/>
              <a:t>heart. It </a:t>
            </a:r>
            <a:r>
              <a:rPr lang="en-US" sz="2000" b="1" dirty="0"/>
              <a:t>is formed </a:t>
            </a:r>
            <a:r>
              <a:rPr lang="en-US" sz="2000" b="1" dirty="0" smtClean="0"/>
              <a:t>by</a:t>
            </a:r>
          </a:p>
          <a:p>
            <a:pPr marL="0" indent="0" algn="l" rtl="0">
              <a:buNone/>
            </a:pPr>
            <a:r>
              <a:rPr lang="en-US" sz="2000" b="1" dirty="0" smtClean="0"/>
              <a:t> </a:t>
            </a:r>
            <a:r>
              <a:rPr lang="en-US" sz="2000" b="1" dirty="0" smtClean="0">
                <a:solidFill>
                  <a:srgbClr val="FF0000"/>
                </a:solidFill>
              </a:rPr>
              <a:t>Left </a:t>
            </a:r>
            <a:r>
              <a:rPr lang="en-US" sz="2000" b="1" dirty="0">
                <a:solidFill>
                  <a:srgbClr val="FF0000"/>
                </a:solidFill>
              </a:rPr>
              <a:t>ventricle </a:t>
            </a:r>
            <a:r>
              <a:rPr lang="en-US" sz="2000" b="1" dirty="0"/>
              <a:t>and </a:t>
            </a:r>
            <a:r>
              <a:rPr lang="en-US" sz="2000" b="1" dirty="0">
                <a:solidFill>
                  <a:srgbClr val="00B050"/>
                </a:solidFill>
              </a:rPr>
              <a:t>right ventricle</a:t>
            </a:r>
            <a:endParaRPr lang="en-US" sz="2000" b="1" dirty="0" smtClean="0">
              <a:solidFill>
                <a:srgbClr val="00B050"/>
              </a:solidFill>
            </a:endParaRPr>
          </a:p>
          <a:p>
            <a:pPr marL="0" indent="0" algn="l" rtl="0">
              <a:buNone/>
            </a:pPr>
            <a:r>
              <a:rPr lang="en-US" sz="2000" b="1" dirty="0">
                <a:solidFill>
                  <a:srgbClr val="FF0000"/>
                </a:solidFill>
              </a:rPr>
              <a:t>4-The left border </a:t>
            </a:r>
            <a:r>
              <a:rPr lang="en-US" sz="2000" b="1" dirty="0"/>
              <a:t>corresponds to a line </a:t>
            </a:r>
            <a:r>
              <a:rPr lang="en-US" sz="2000" b="1" dirty="0" smtClean="0"/>
              <a:t>drawn</a:t>
            </a:r>
          </a:p>
          <a:p>
            <a:pPr marL="0" indent="0" algn="l" rtl="0">
              <a:buNone/>
            </a:pPr>
            <a:r>
              <a:rPr lang="en-US" sz="2000" b="1" dirty="0" smtClean="0"/>
              <a:t> </a:t>
            </a:r>
            <a:r>
              <a:rPr lang="en-US" sz="2000" b="1" dirty="0"/>
              <a:t>from the inferior border of the second left </a:t>
            </a:r>
            <a:r>
              <a:rPr lang="en-US" sz="2000" b="1" dirty="0" smtClean="0"/>
              <a:t>costal</a:t>
            </a:r>
          </a:p>
          <a:p>
            <a:pPr marL="0" indent="0" algn="l" rtl="0">
              <a:buNone/>
            </a:pPr>
            <a:r>
              <a:rPr lang="en-US" sz="2000" b="1" dirty="0" smtClean="0"/>
              <a:t> </a:t>
            </a:r>
            <a:r>
              <a:rPr lang="en-US" sz="2000" b="1" dirty="0"/>
              <a:t>cartilage to the intersection point between </a:t>
            </a:r>
            <a:r>
              <a:rPr lang="en-US" sz="2000" b="1" dirty="0" smtClean="0"/>
              <a:t>the </a:t>
            </a:r>
            <a:r>
              <a:rPr lang="en-US" sz="2000" b="1" dirty="0"/>
              <a:t>fifth left intercostal space and midclavicular line. More simply, the line interconnects the left ends of the superior and inferior borders of the </a:t>
            </a:r>
            <a:r>
              <a:rPr lang="en-US" sz="2000" b="1" dirty="0" smtClean="0"/>
              <a:t>heart. It </a:t>
            </a:r>
            <a:r>
              <a:rPr lang="en-US" sz="2000" b="1" dirty="0"/>
              <a:t>is formed  by  </a:t>
            </a:r>
            <a:r>
              <a:rPr lang="en-US" sz="2000" b="1" dirty="0">
                <a:solidFill>
                  <a:srgbClr val="7030A0"/>
                </a:solidFill>
              </a:rPr>
              <a:t>Left ventricle (and some of the left atrium)</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07" t="13850" r="22011"/>
          <a:stretch/>
        </p:blipFill>
        <p:spPr bwMode="auto">
          <a:xfrm>
            <a:off x="5921279" y="548680"/>
            <a:ext cx="3203848"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45" t="20000" r="2787" b="6584"/>
          <a:stretch/>
        </p:blipFill>
        <p:spPr bwMode="auto">
          <a:xfrm>
            <a:off x="5292081" y="3057853"/>
            <a:ext cx="3851920" cy="271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39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218951" cy="6741368"/>
          </a:xfrm>
        </p:spPr>
        <p:txBody>
          <a:bodyPr>
            <a:normAutofit/>
          </a:bodyPr>
          <a:lstStyle/>
          <a:p>
            <a:pPr marL="0" indent="0" algn="l" rtl="0">
              <a:buNone/>
            </a:pPr>
            <a:r>
              <a:rPr lang="en-US" sz="2800" b="1" dirty="0" smtClean="0">
                <a:solidFill>
                  <a:srgbClr val="FF0000"/>
                </a:solidFill>
              </a:rPr>
              <a:t>Surfaces of the heart</a:t>
            </a:r>
            <a:r>
              <a:rPr lang="en-US" sz="2000" b="1" dirty="0" smtClean="0">
                <a:solidFill>
                  <a:srgbClr val="FF0000"/>
                </a:solidFill>
              </a:rPr>
              <a:t>:-</a:t>
            </a:r>
          </a:p>
          <a:p>
            <a:pPr marL="0" indent="0" algn="l" rtl="0">
              <a:buNone/>
            </a:pPr>
            <a:r>
              <a:rPr lang="en-US" sz="1800" b="1" dirty="0" smtClean="0"/>
              <a:t>The </a:t>
            </a:r>
            <a:r>
              <a:rPr lang="en-US" sz="1800" b="1" dirty="0"/>
              <a:t>shape of the heart can </a:t>
            </a:r>
            <a:r>
              <a:rPr lang="en-US" sz="1800" b="1" dirty="0" smtClean="0"/>
              <a:t>be </a:t>
            </a:r>
            <a:r>
              <a:rPr lang="en-US" sz="1800" b="1" dirty="0"/>
              <a:t>described </a:t>
            </a:r>
            <a:r>
              <a:rPr lang="en-US" sz="1800" b="1" dirty="0" smtClean="0"/>
              <a:t>as  a pyramid</a:t>
            </a:r>
          </a:p>
          <a:p>
            <a:pPr marL="0" indent="0" algn="l" rtl="0">
              <a:buNone/>
            </a:pPr>
            <a:r>
              <a:rPr lang="en-US" sz="1800" b="1" dirty="0" smtClean="0"/>
              <a:t>which has fallen over“. the apex of this pyramid points </a:t>
            </a:r>
          </a:p>
          <a:p>
            <a:pPr marL="0" indent="0" algn="l" rtl="0">
              <a:buNone/>
            </a:pPr>
            <a:r>
              <a:rPr lang="en-US" sz="1800" b="1" dirty="0"/>
              <a:t>a</a:t>
            </a:r>
            <a:r>
              <a:rPr lang="en-US" sz="1800" b="1" dirty="0" smtClean="0"/>
              <a:t>n anteroinferior direction   in the anatomical   position</a:t>
            </a:r>
          </a:p>
          <a:p>
            <a:pPr marL="0" indent="0" algn="l" rtl="0">
              <a:buNone/>
            </a:pPr>
            <a:r>
              <a:rPr lang="en-US" sz="1800" b="1" dirty="0" smtClean="0"/>
              <a:t>It is formed by the left ventricle, Is directed downward </a:t>
            </a:r>
          </a:p>
          <a:p>
            <a:pPr marL="0" indent="0" algn="l" rtl="0">
              <a:buNone/>
            </a:pPr>
            <a:r>
              <a:rPr lang="en-US" sz="1800" b="1" dirty="0" smtClean="0"/>
              <a:t>Forward ,and to the left  , It lies at level of the fifth left</a:t>
            </a:r>
          </a:p>
          <a:p>
            <a:pPr marL="0" indent="0" algn="l" rtl="0">
              <a:buNone/>
            </a:pPr>
            <a:r>
              <a:rPr lang="en-US" sz="1800" b="1" dirty="0" smtClean="0"/>
              <a:t>Intercostal space,3.5 in(9cm) from mid line</a:t>
            </a:r>
          </a:p>
          <a:p>
            <a:pPr marL="0" indent="0" algn="l" rtl="0">
              <a:buNone/>
            </a:pPr>
            <a:r>
              <a:rPr lang="en-US" sz="1800" b="1" dirty="0"/>
              <a:t>T</a:t>
            </a:r>
            <a:r>
              <a:rPr lang="en-US" sz="1800" b="1" dirty="0" smtClean="0"/>
              <a:t>he heart has five surfaces- each formed by the</a:t>
            </a:r>
          </a:p>
          <a:p>
            <a:pPr marL="0" indent="0" algn="l" rtl="0">
              <a:buNone/>
            </a:pPr>
            <a:r>
              <a:rPr lang="en-US" sz="1800" b="1" dirty="0"/>
              <a:t>d</a:t>
            </a:r>
            <a:r>
              <a:rPr lang="en-US" sz="1800" b="1" dirty="0" smtClean="0"/>
              <a:t>ifferent chambers of the heart</a:t>
            </a:r>
          </a:p>
          <a:p>
            <a:pPr marL="0" indent="0" algn="l" rtl="0">
              <a:buNone/>
            </a:pPr>
            <a:r>
              <a:rPr lang="en-US" sz="2400" b="1" dirty="0" smtClean="0">
                <a:solidFill>
                  <a:srgbClr val="FF0000"/>
                </a:solidFill>
              </a:rPr>
              <a:t>Anterior</a:t>
            </a:r>
            <a:r>
              <a:rPr lang="en-US" sz="2400" b="1" dirty="0" smtClean="0"/>
              <a:t> </a:t>
            </a:r>
            <a:r>
              <a:rPr lang="en-US" sz="1800" b="1" dirty="0" smtClean="0"/>
              <a:t>(sternocostal) – Right ventricle.</a:t>
            </a:r>
          </a:p>
          <a:p>
            <a:pPr marL="0" indent="0" algn="l" rtl="0">
              <a:buNone/>
            </a:pPr>
            <a:r>
              <a:rPr lang="en-US" sz="2400" b="1" dirty="0" smtClean="0">
                <a:solidFill>
                  <a:srgbClr val="C00000"/>
                </a:solidFill>
              </a:rPr>
              <a:t>Posterior</a:t>
            </a:r>
            <a:r>
              <a:rPr lang="en-US" sz="1800" b="1" dirty="0" smtClean="0"/>
              <a:t> (base of the pyramid) – Left atrium.</a:t>
            </a:r>
          </a:p>
          <a:p>
            <a:pPr marL="0" indent="0" algn="l" rtl="0">
              <a:buNone/>
            </a:pPr>
            <a:r>
              <a:rPr lang="en-US" sz="2400" b="1" dirty="0" smtClean="0">
                <a:solidFill>
                  <a:srgbClr val="FF0000"/>
                </a:solidFill>
              </a:rPr>
              <a:t>Inferior</a:t>
            </a:r>
            <a:r>
              <a:rPr lang="en-US" sz="1800" b="1" dirty="0" smtClean="0"/>
              <a:t> </a:t>
            </a:r>
            <a:r>
              <a:rPr lang="en-US" sz="1800" b="1" dirty="0"/>
              <a:t>(or diaphragmatic) </a:t>
            </a:r>
            <a:r>
              <a:rPr lang="en-US" sz="1800" b="1" dirty="0" smtClean="0"/>
              <a:t>– </a:t>
            </a:r>
            <a:r>
              <a:rPr lang="en-US" sz="1800" b="1" dirty="0"/>
              <a:t>Left </a:t>
            </a:r>
            <a:r>
              <a:rPr lang="en-US" sz="1800" b="1" dirty="0" smtClean="0"/>
              <a:t>and right ventricles</a:t>
            </a:r>
          </a:p>
          <a:p>
            <a:pPr marL="0" indent="0" algn="l" rtl="0">
              <a:buNone/>
            </a:pPr>
            <a:r>
              <a:rPr lang="en-US" sz="2400" b="1" dirty="0" smtClean="0">
                <a:solidFill>
                  <a:srgbClr val="C00000"/>
                </a:solidFill>
              </a:rPr>
              <a:t>Right</a:t>
            </a:r>
            <a:r>
              <a:rPr lang="en-US" sz="2400" b="1" dirty="0" smtClean="0"/>
              <a:t> </a:t>
            </a:r>
            <a:r>
              <a:rPr lang="en-US" sz="2400" b="1" dirty="0" smtClean="0">
                <a:solidFill>
                  <a:srgbClr val="FF0000"/>
                </a:solidFill>
              </a:rPr>
              <a:t>pulmonary</a:t>
            </a:r>
            <a:r>
              <a:rPr lang="en-US" sz="2400" b="1" dirty="0" smtClean="0"/>
              <a:t> </a:t>
            </a:r>
            <a:r>
              <a:rPr lang="en-US" sz="1800" b="1" dirty="0" smtClean="0"/>
              <a:t>– Right atrium. </a:t>
            </a:r>
          </a:p>
          <a:p>
            <a:pPr marL="0" indent="0" algn="l" rtl="0">
              <a:buNone/>
            </a:pPr>
            <a:r>
              <a:rPr lang="en-US" sz="2400" b="1" dirty="0" smtClean="0">
                <a:solidFill>
                  <a:srgbClr val="FF0000"/>
                </a:solidFill>
              </a:rPr>
              <a:t>Left </a:t>
            </a:r>
            <a:r>
              <a:rPr lang="en-US" sz="2400" b="1" dirty="0">
                <a:solidFill>
                  <a:srgbClr val="FF0000"/>
                </a:solidFill>
              </a:rPr>
              <a:t>pulmonary </a:t>
            </a:r>
            <a:r>
              <a:rPr lang="en-US" sz="1800" b="1" dirty="0"/>
              <a:t>– Left ventricle</a:t>
            </a:r>
            <a:r>
              <a:rPr lang="en-US" sz="2000" dirty="0" smtClean="0"/>
              <a:t>.</a:t>
            </a:r>
            <a:endParaRPr lang="en-US" sz="2000"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53256"/>
          <a:stretch/>
        </p:blipFill>
        <p:spPr bwMode="auto">
          <a:xfrm>
            <a:off x="5498758" y="0"/>
            <a:ext cx="3629518"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068961"/>
            <a:ext cx="3491880" cy="362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10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179512" y="260648"/>
            <a:ext cx="8964488" cy="6480720"/>
          </a:xfrm>
        </p:spPr>
        <p:txBody>
          <a:bodyPr>
            <a:normAutofit fontScale="92500" lnSpcReduction="10000"/>
          </a:bodyPr>
          <a:lstStyle/>
          <a:p>
            <a:pPr marL="0" indent="0" algn="l" rtl="0">
              <a:buNone/>
            </a:pPr>
            <a:r>
              <a:rPr lang="en-US" sz="2000" b="1" dirty="0" smtClean="0"/>
              <a:t>The heart </a:t>
            </a:r>
            <a:r>
              <a:rPr lang="en-US" sz="2000" b="1" dirty="0"/>
              <a:t>walls are the muscles that contract (squeeze) and relax to send blood throughout your body. A layer of muscular tissue called the </a:t>
            </a:r>
            <a:r>
              <a:rPr lang="en-US" sz="2000" b="1" dirty="0">
                <a:solidFill>
                  <a:srgbClr val="FF0000"/>
                </a:solidFill>
              </a:rPr>
              <a:t>septum</a:t>
            </a:r>
            <a:r>
              <a:rPr lang="en-US" sz="2000" b="1" dirty="0"/>
              <a:t> divides your heart walls into the left and right </a:t>
            </a:r>
            <a:r>
              <a:rPr lang="en-US" sz="2000" b="1" dirty="0" smtClean="0"/>
              <a:t>sides</a:t>
            </a:r>
            <a:r>
              <a:rPr lang="en-US" sz="2200" dirty="0" smtClean="0"/>
              <a:t>.(</a:t>
            </a:r>
            <a:r>
              <a:rPr lang="en-US" sz="2200" b="1" dirty="0" smtClean="0">
                <a:solidFill>
                  <a:srgbClr val="FF0000"/>
                </a:solidFill>
              </a:rPr>
              <a:t>4 chambers</a:t>
            </a:r>
            <a:r>
              <a:rPr lang="en-US" sz="2200" dirty="0" smtClean="0"/>
              <a:t>)</a:t>
            </a:r>
          </a:p>
          <a:p>
            <a:pPr marL="0" indent="0" algn="l" rtl="0">
              <a:buNone/>
            </a:pPr>
            <a:r>
              <a:rPr lang="en-US" sz="2400" b="1" dirty="0">
                <a:solidFill>
                  <a:srgbClr val="FF0000"/>
                </a:solidFill>
              </a:rPr>
              <a:t>Heart </a:t>
            </a:r>
            <a:r>
              <a:rPr lang="en-US" sz="2400" b="1" dirty="0" smtClean="0">
                <a:solidFill>
                  <a:srgbClr val="FF0000"/>
                </a:solidFill>
              </a:rPr>
              <a:t>chambers</a:t>
            </a:r>
          </a:p>
          <a:p>
            <a:pPr marL="0" indent="0" algn="l" rtl="0">
              <a:buNone/>
            </a:pPr>
            <a:r>
              <a:rPr lang="en-US" sz="2000" b="1" dirty="0" smtClean="0"/>
              <a:t>The heart </a:t>
            </a:r>
            <a:r>
              <a:rPr lang="en-US" sz="2000" b="1" dirty="0"/>
              <a:t>is divided into </a:t>
            </a:r>
            <a:r>
              <a:rPr lang="en-US" sz="2000" b="1" dirty="0">
                <a:solidFill>
                  <a:srgbClr val="FF0000"/>
                </a:solidFill>
              </a:rPr>
              <a:t>four</a:t>
            </a:r>
            <a:r>
              <a:rPr lang="en-US" sz="2000" b="1" dirty="0"/>
              <a:t> </a:t>
            </a:r>
            <a:r>
              <a:rPr lang="en-US" sz="2000" b="1" dirty="0" smtClean="0"/>
              <a:t>chambers </a:t>
            </a:r>
          </a:p>
          <a:p>
            <a:pPr marL="0" indent="0" algn="l" rtl="0">
              <a:buNone/>
            </a:pPr>
            <a:r>
              <a:rPr lang="en-US" sz="2000" b="1" dirty="0" smtClean="0"/>
              <a:t>You </a:t>
            </a:r>
            <a:r>
              <a:rPr lang="en-US" sz="2000" b="1" dirty="0"/>
              <a:t>have </a:t>
            </a:r>
            <a:r>
              <a:rPr lang="en-US" sz="2000" b="1" dirty="0">
                <a:solidFill>
                  <a:srgbClr val="FF0000"/>
                </a:solidFill>
              </a:rPr>
              <a:t>two</a:t>
            </a:r>
            <a:r>
              <a:rPr lang="en-US" sz="2000" b="1" dirty="0"/>
              <a:t> chambers on the </a:t>
            </a:r>
            <a:r>
              <a:rPr lang="en-US" sz="2000" b="1" dirty="0" smtClean="0">
                <a:solidFill>
                  <a:srgbClr val="FF0000"/>
                </a:solidFill>
              </a:rPr>
              <a:t>top</a:t>
            </a:r>
            <a:endParaRPr lang="en-US" sz="2000" b="1" dirty="0">
              <a:solidFill>
                <a:srgbClr val="FF0000"/>
              </a:solidFill>
            </a:endParaRPr>
          </a:p>
          <a:p>
            <a:pPr marL="0" indent="0" algn="l" rtl="0">
              <a:buNone/>
            </a:pPr>
            <a:r>
              <a:rPr lang="en-US" sz="2000" b="1" dirty="0" smtClean="0"/>
              <a:t> </a:t>
            </a:r>
            <a:r>
              <a:rPr lang="en-US" sz="2000" b="1" dirty="0"/>
              <a:t>(</a:t>
            </a:r>
            <a:r>
              <a:rPr lang="en-US" sz="2000" b="1" dirty="0">
                <a:solidFill>
                  <a:schemeClr val="tx2">
                    <a:lumMod val="60000"/>
                    <a:lumOff val="40000"/>
                  </a:schemeClr>
                </a:solidFill>
              </a:rPr>
              <a:t>atrium, plural atria</a:t>
            </a:r>
            <a:r>
              <a:rPr lang="en-US" sz="2000" b="1" dirty="0"/>
              <a:t>) and </a:t>
            </a:r>
            <a:r>
              <a:rPr lang="en-US" sz="2000" b="1" dirty="0">
                <a:solidFill>
                  <a:srgbClr val="FF0000"/>
                </a:solidFill>
              </a:rPr>
              <a:t>two </a:t>
            </a:r>
            <a:r>
              <a:rPr lang="en-US" sz="2000" b="1" dirty="0"/>
              <a:t>on </a:t>
            </a:r>
            <a:r>
              <a:rPr lang="en-US" sz="2000" b="1" dirty="0" smtClean="0"/>
              <a:t>the</a:t>
            </a:r>
          </a:p>
          <a:p>
            <a:pPr marL="0" indent="0" algn="l" rtl="0">
              <a:buNone/>
            </a:pPr>
            <a:r>
              <a:rPr lang="en-US" sz="2000" b="1" dirty="0" smtClean="0"/>
              <a:t> </a:t>
            </a:r>
            <a:r>
              <a:rPr lang="en-US" sz="2000" b="1" dirty="0" smtClean="0">
                <a:solidFill>
                  <a:srgbClr val="FF0000"/>
                </a:solidFill>
              </a:rPr>
              <a:t>bottom</a:t>
            </a:r>
            <a:r>
              <a:rPr lang="en-US" sz="2000" b="1" dirty="0" smtClean="0"/>
              <a:t> </a:t>
            </a:r>
            <a:r>
              <a:rPr lang="en-US" sz="2000" b="1" dirty="0"/>
              <a:t>(v</a:t>
            </a:r>
            <a:r>
              <a:rPr lang="en-US" sz="2000" b="1" dirty="0">
                <a:solidFill>
                  <a:srgbClr val="C00000"/>
                </a:solidFill>
              </a:rPr>
              <a:t>entricles</a:t>
            </a:r>
            <a:r>
              <a:rPr lang="en-US" sz="2000" b="1" dirty="0"/>
              <a:t>), one on </a:t>
            </a:r>
            <a:r>
              <a:rPr lang="en-US" sz="2000" b="1" dirty="0" smtClean="0"/>
              <a:t>each</a:t>
            </a:r>
          </a:p>
          <a:p>
            <a:pPr marL="0" indent="0" algn="l" rtl="0">
              <a:buNone/>
            </a:pPr>
            <a:r>
              <a:rPr lang="en-US" sz="2000" b="1" dirty="0" smtClean="0"/>
              <a:t> </a:t>
            </a:r>
            <a:r>
              <a:rPr lang="en-US" sz="2000" b="1" dirty="0"/>
              <a:t>side of the heart.</a:t>
            </a:r>
          </a:p>
          <a:p>
            <a:pPr marL="0" indent="0" algn="l" rtl="0">
              <a:buNone/>
            </a:pPr>
            <a:r>
              <a:rPr lang="en-US" sz="2000" b="1" dirty="0"/>
              <a:t> </a:t>
            </a:r>
          </a:p>
          <a:p>
            <a:pPr marL="0" indent="0" algn="l" rtl="0">
              <a:buNone/>
            </a:pPr>
            <a:r>
              <a:rPr lang="en-US" sz="2600" b="1" dirty="0">
                <a:solidFill>
                  <a:srgbClr val="FF0000"/>
                </a:solidFill>
              </a:rPr>
              <a:t>Right atrium</a:t>
            </a:r>
            <a:r>
              <a:rPr lang="en-US" sz="2000" b="1" dirty="0"/>
              <a:t>: Two large veins </a:t>
            </a:r>
            <a:r>
              <a:rPr lang="en-US" sz="2000" b="1" dirty="0" smtClean="0"/>
              <a:t>deliver</a:t>
            </a:r>
          </a:p>
          <a:p>
            <a:pPr marL="0" indent="0" algn="l" rtl="0">
              <a:buNone/>
            </a:pPr>
            <a:r>
              <a:rPr lang="en-US" sz="2000" b="1" dirty="0" smtClean="0"/>
              <a:t> </a:t>
            </a:r>
            <a:r>
              <a:rPr lang="en-US" sz="2000" b="1" dirty="0"/>
              <a:t>oxygen-poor blood to your right atrium</a:t>
            </a:r>
            <a:r>
              <a:rPr lang="en-US" sz="2000" b="1" dirty="0" smtClean="0"/>
              <a:t>.</a:t>
            </a:r>
          </a:p>
          <a:p>
            <a:pPr marL="0" indent="0" algn="l" rtl="0">
              <a:buNone/>
            </a:pPr>
            <a:r>
              <a:rPr lang="en-US" sz="2000" b="1" dirty="0" smtClean="0"/>
              <a:t> </a:t>
            </a:r>
            <a:r>
              <a:rPr lang="en-US" sz="2000" b="1" dirty="0">
                <a:solidFill>
                  <a:srgbClr val="FF0000"/>
                </a:solidFill>
              </a:rPr>
              <a:t>The superior vena cava </a:t>
            </a:r>
            <a:r>
              <a:rPr lang="en-US" sz="2000" b="1" dirty="0"/>
              <a:t>carries blood </a:t>
            </a:r>
            <a:endParaRPr lang="en-US" sz="2000" b="1" dirty="0" smtClean="0"/>
          </a:p>
          <a:p>
            <a:pPr marL="0" indent="0" algn="l" rtl="0">
              <a:buNone/>
            </a:pPr>
            <a:r>
              <a:rPr lang="en-US" sz="2000" b="1" dirty="0" smtClean="0"/>
              <a:t>from </a:t>
            </a:r>
            <a:r>
              <a:rPr lang="en-US" sz="2000" b="1" dirty="0"/>
              <a:t>your upper body. </a:t>
            </a:r>
            <a:r>
              <a:rPr lang="en-US" sz="2000" b="1" dirty="0">
                <a:solidFill>
                  <a:srgbClr val="FF0000"/>
                </a:solidFill>
              </a:rPr>
              <a:t>The inferior vena </a:t>
            </a:r>
            <a:endParaRPr lang="en-US" sz="2000" b="1" dirty="0" smtClean="0">
              <a:solidFill>
                <a:srgbClr val="FF0000"/>
              </a:solidFill>
            </a:endParaRPr>
          </a:p>
          <a:p>
            <a:pPr marL="0" indent="0" algn="l" rtl="0">
              <a:buNone/>
            </a:pPr>
            <a:r>
              <a:rPr lang="en-US" sz="2000" b="1" dirty="0" smtClean="0">
                <a:solidFill>
                  <a:srgbClr val="FF0000"/>
                </a:solidFill>
              </a:rPr>
              <a:t>cava</a:t>
            </a:r>
            <a:r>
              <a:rPr lang="en-US" sz="2000" b="1" dirty="0" smtClean="0"/>
              <a:t> </a:t>
            </a:r>
            <a:r>
              <a:rPr lang="en-US" sz="2000" b="1" dirty="0"/>
              <a:t>brings blood from the lower body. </a:t>
            </a:r>
            <a:endParaRPr lang="en-US" sz="2000" b="1" dirty="0" smtClean="0"/>
          </a:p>
          <a:p>
            <a:pPr marL="0" indent="0" algn="l" rtl="0">
              <a:buNone/>
            </a:pPr>
            <a:r>
              <a:rPr lang="en-US" sz="2000" b="1" dirty="0" smtClean="0"/>
              <a:t>Then </a:t>
            </a:r>
            <a:r>
              <a:rPr lang="en-US" sz="2000" b="1" dirty="0"/>
              <a:t>the right atrium pumps </a:t>
            </a:r>
            <a:r>
              <a:rPr lang="en-US" sz="2000" b="1" dirty="0" smtClean="0"/>
              <a:t>the</a:t>
            </a:r>
          </a:p>
          <a:p>
            <a:pPr marL="0" indent="0" algn="l" rtl="0">
              <a:buNone/>
            </a:pPr>
            <a:r>
              <a:rPr lang="en-US" sz="2000" b="1" dirty="0" smtClean="0"/>
              <a:t> </a:t>
            </a:r>
            <a:r>
              <a:rPr lang="en-US" sz="2000" b="1" dirty="0"/>
              <a:t>blood to </a:t>
            </a:r>
            <a:r>
              <a:rPr lang="en-US" sz="2000" b="1" dirty="0" smtClean="0"/>
              <a:t>the right </a:t>
            </a:r>
            <a:r>
              <a:rPr lang="en-US" sz="2000" b="1" dirty="0"/>
              <a:t>ventricle.</a:t>
            </a:r>
          </a:p>
          <a:p>
            <a:pPr marL="0" indent="0" algn="l" rtl="0">
              <a:buNone/>
            </a:pPr>
            <a:r>
              <a:rPr lang="en-US" sz="2600" b="1" dirty="0">
                <a:solidFill>
                  <a:srgbClr val="FF0000"/>
                </a:solidFill>
              </a:rPr>
              <a:t>Right ventricle: </a:t>
            </a:r>
            <a:r>
              <a:rPr lang="en-US" sz="2000" b="1" dirty="0"/>
              <a:t>The lower right chamber pumps the oxygen-poor blood to your lungs through the pulmonary artery. The lungs reload blood with oxygen</a:t>
            </a:r>
            <a:endParaRPr lang="en-US" sz="2000" b="1" dirty="0" smtClean="0"/>
          </a:p>
          <a:p>
            <a:pPr marL="0" indent="0" algn="l" rtl="0">
              <a:buNone/>
            </a:pPr>
            <a:endParaRPr lang="en-US" sz="20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539" y="836712"/>
            <a:ext cx="4133461"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361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4000" cy="6552728"/>
          </a:xfrm>
        </p:spPr>
        <p:txBody>
          <a:bodyPr>
            <a:normAutofit fontScale="92500" lnSpcReduction="10000"/>
          </a:bodyPr>
          <a:lstStyle/>
          <a:p>
            <a:pPr marL="0" indent="0" algn="l" rtl="0">
              <a:buNone/>
            </a:pPr>
            <a:r>
              <a:rPr lang="en-US" sz="2400" b="1" dirty="0">
                <a:solidFill>
                  <a:srgbClr val="FF0000"/>
                </a:solidFill>
              </a:rPr>
              <a:t>Left atrium: </a:t>
            </a:r>
            <a:r>
              <a:rPr lang="en-US" sz="2000" b="1" dirty="0"/>
              <a:t>After the lungs fill blood with oxygen, the pulmonary veins carry the blood to the left atrium. This upper chamber pumps the blood to your left ventricle.</a:t>
            </a:r>
          </a:p>
          <a:p>
            <a:pPr marL="0" indent="0" algn="l" rtl="0">
              <a:buNone/>
            </a:pPr>
            <a:r>
              <a:rPr lang="en-US" sz="2400" b="1" dirty="0">
                <a:solidFill>
                  <a:srgbClr val="FF0000"/>
                </a:solidFill>
              </a:rPr>
              <a:t>Left ventricle: </a:t>
            </a:r>
            <a:r>
              <a:rPr lang="en-US" sz="2000" b="1" dirty="0"/>
              <a:t>The left ventricle is slightly </a:t>
            </a:r>
            <a:r>
              <a:rPr lang="en-US" sz="2000" b="1" dirty="0" smtClean="0"/>
              <a:t>larger</a:t>
            </a:r>
          </a:p>
          <a:p>
            <a:pPr marL="0" indent="0" algn="l" rtl="0">
              <a:buNone/>
            </a:pPr>
            <a:r>
              <a:rPr lang="en-US" sz="2000" b="1" dirty="0" smtClean="0"/>
              <a:t> </a:t>
            </a:r>
            <a:r>
              <a:rPr lang="en-US" sz="2000" b="1" dirty="0"/>
              <a:t>than the right. It pumps oxygen-rich </a:t>
            </a:r>
            <a:r>
              <a:rPr lang="en-US" sz="2000" b="1" dirty="0" smtClean="0"/>
              <a:t>blood</a:t>
            </a:r>
          </a:p>
          <a:p>
            <a:pPr marL="0" indent="0" algn="l" rtl="0">
              <a:buNone/>
            </a:pPr>
            <a:r>
              <a:rPr lang="en-US" sz="2000" b="1" dirty="0" smtClean="0"/>
              <a:t> </a:t>
            </a:r>
            <a:r>
              <a:rPr lang="en-US" sz="2000" b="1" dirty="0"/>
              <a:t>to the rest of your body</a:t>
            </a:r>
            <a:r>
              <a:rPr lang="en-US" sz="2000" b="1" dirty="0" smtClean="0"/>
              <a:t>.</a:t>
            </a:r>
          </a:p>
          <a:p>
            <a:pPr marL="0" indent="0" algn="l" rtl="0">
              <a:buNone/>
            </a:pPr>
            <a:r>
              <a:rPr lang="en-US" sz="2800" b="1" dirty="0">
                <a:solidFill>
                  <a:srgbClr val="FF0000"/>
                </a:solidFill>
              </a:rPr>
              <a:t>Heart </a:t>
            </a:r>
            <a:r>
              <a:rPr lang="en-US" sz="2800" b="1" dirty="0" smtClean="0">
                <a:solidFill>
                  <a:srgbClr val="FF0000"/>
                </a:solidFill>
              </a:rPr>
              <a:t>valves</a:t>
            </a:r>
          </a:p>
          <a:p>
            <a:pPr marL="0" indent="0" algn="l" rtl="0">
              <a:buNone/>
            </a:pPr>
            <a:r>
              <a:rPr lang="en-US" sz="2000" b="1" dirty="0" smtClean="0"/>
              <a:t>The heart </a:t>
            </a:r>
            <a:r>
              <a:rPr lang="en-US" sz="2000" b="1" dirty="0"/>
              <a:t>valves are like doors between </a:t>
            </a:r>
            <a:endParaRPr lang="en-US" sz="2000" b="1" dirty="0" smtClean="0"/>
          </a:p>
          <a:p>
            <a:pPr marL="0" indent="0" algn="l" rtl="0">
              <a:buNone/>
            </a:pPr>
            <a:r>
              <a:rPr lang="en-US" sz="2000" b="1" dirty="0" smtClean="0"/>
              <a:t>The heart </a:t>
            </a:r>
            <a:r>
              <a:rPr lang="en-US" sz="2000" b="1" dirty="0"/>
              <a:t>chambers. They open and </a:t>
            </a:r>
            <a:r>
              <a:rPr lang="en-US" sz="2000" b="1" dirty="0" smtClean="0"/>
              <a:t>close</a:t>
            </a:r>
          </a:p>
          <a:p>
            <a:pPr marL="0" indent="0" algn="l" rtl="0">
              <a:buNone/>
            </a:pPr>
            <a:r>
              <a:rPr lang="en-US" sz="2000" b="1" dirty="0" smtClean="0"/>
              <a:t> </a:t>
            </a:r>
            <a:r>
              <a:rPr lang="en-US" sz="2000" b="1" dirty="0"/>
              <a:t>to allow blood to flow through</a:t>
            </a:r>
            <a:r>
              <a:rPr lang="en-US" sz="2000" b="1" dirty="0" smtClean="0"/>
              <a:t>.</a:t>
            </a:r>
            <a:endParaRPr lang="en-US" sz="2000" b="1" dirty="0"/>
          </a:p>
          <a:p>
            <a:pPr marL="0" indent="0" algn="l" rtl="0">
              <a:buNone/>
            </a:pPr>
            <a:r>
              <a:rPr lang="en-US" sz="2400" b="1" dirty="0">
                <a:solidFill>
                  <a:srgbClr val="FF0000"/>
                </a:solidFill>
              </a:rPr>
              <a:t>The atrioventricular (</a:t>
            </a:r>
            <a:r>
              <a:rPr lang="en-US" sz="2400" b="1" dirty="0">
                <a:solidFill>
                  <a:srgbClr val="C00000"/>
                </a:solidFill>
              </a:rPr>
              <a:t>AV</a:t>
            </a:r>
            <a:r>
              <a:rPr lang="en-US" sz="2400" b="1" dirty="0"/>
              <a:t>) </a:t>
            </a:r>
            <a:r>
              <a:rPr lang="en-US" sz="2400" b="1" dirty="0" smtClean="0">
                <a:solidFill>
                  <a:srgbClr val="FF0000"/>
                </a:solidFill>
              </a:rPr>
              <a:t>valves</a:t>
            </a:r>
          </a:p>
          <a:p>
            <a:pPr marL="0" indent="0" algn="l" rtl="0">
              <a:buNone/>
            </a:pPr>
            <a:r>
              <a:rPr lang="en-US" sz="2400" b="1" dirty="0" smtClean="0"/>
              <a:t> </a:t>
            </a:r>
            <a:r>
              <a:rPr lang="en-US" sz="2000" b="1" dirty="0"/>
              <a:t>open between </a:t>
            </a:r>
            <a:r>
              <a:rPr lang="en-US" sz="2000" b="1" dirty="0" smtClean="0"/>
              <a:t>upper </a:t>
            </a:r>
            <a:r>
              <a:rPr lang="en-US" sz="2000" b="1" dirty="0"/>
              <a:t>and lower </a:t>
            </a:r>
            <a:r>
              <a:rPr lang="en-US" sz="2000" b="1" dirty="0" smtClean="0"/>
              <a:t>heart</a:t>
            </a:r>
          </a:p>
          <a:p>
            <a:pPr marL="0" indent="0" algn="l" rtl="0">
              <a:buNone/>
            </a:pPr>
            <a:r>
              <a:rPr lang="en-US" sz="2000" b="1" dirty="0" smtClean="0"/>
              <a:t> </a:t>
            </a:r>
            <a:r>
              <a:rPr lang="en-US" sz="2000" b="1" dirty="0"/>
              <a:t>chambers. They include</a:t>
            </a:r>
            <a:r>
              <a:rPr lang="en-US" sz="2000" b="1" dirty="0" smtClean="0"/>
              <a:t>:</a:t>
            </a:r>
            <a:endParaRPr lang="en-US" sz="2000" b="1" dirty="0"/>
          </a:p>
          <a:p>
            <a:pPr marL="0" indent="0" algn="l" rtl="0">
              <a:buNone/>
            </a:pPr>
            <a:r>
              <a:rPr lang="en-US" sz="2000" b="1" dirty="0" smtClean="0">
                <a:solidFill>
                  <a:srgbClr val="FF0000"/>
                </a:solidFill>
              </a:rPr>
              <a:t>1-Tricuspid valve</a:t>
            </a:r>
            <a:r>
              <a:rPr lang="en-US" sz="2000" b="1" dirty="0"/>
              <a:t>: Door between </a:t>
            </a:r>
            <a:r>
              <a:rPr lang="en-US" sz="2000" b="1" dirty="0" smtClean="0"/>
              <a:t>right atrium</a:t>
            </a:r>
          </a:p>
          <a:p>
            <a:pPr marL="0" indent="0" algn="l" rtl="0">
              <a:buNone/>
            </a:pPr>
            <a:r>
              <a:rPr lang="en-US" sz="2000" b="1" dirty="0" smtClean="0"/>
              <a:t> </a:t>
            </a:r>
            <a:r>
              <a:rPr lang="en-US" sz="2000" b="1" dirty="0"/>
              <a:t>and right ventricle.</a:t>
            </a:r>
          </a:p>
          <a:p>
            <a:pPr marL="0" indent="0" algn="l" rtl="0">
              <a:buNone/>
            </a:pPr>
            <a:r>
              <a:rPr lang="en-US" sz="2000" b="1" dirty="0" smtClean="0">
                <a:solidFill>
                  <a:srgbClr val="FF0000"/>
                </a:solidFill>
              </a:rPr>
              <a:t>2-Mitral </a:t>
            </a:r>
            <a:r>
              <a:rPr lang="en-US" sz="2000" b="1" dirty="0">
                <a:solidFill>
                  <a:srgbClr val="FF0000"/>
                </a:solidFill>
              </a:rPr>
              <a:t>valve</a:t>
            </a:r>
            <a:r>
              <a:rPr lang="en-US" sz="2000" b="1" dirty="0"/>
              <a:t>: Door between </a:t>
            </a:r>
            <a:r>
              <a:rPr lang="en-US" sz="2000" b="1" dirty="0" smtClean="0"/>
              <a:t>left </a:t>
            </a:r>
            <a:r>
              <a:rPr lang="en-US" sz="2000" b="1" dirty="0"/>
              <a:t>atrium and left </a:t>
            </a:r>
            <a:r>
              <a:rPr lang="en-US" sz="2000" b="1" dirty="0" smtClean="0"/>
              <a:t>ventricle</a:t>
            </a:r>
          </a:p>
          <a:p>
            <a:pPr marL="0" indent="0" algn="l" rtl="0">
              <a:buNone/>
            </a:pPr>
            <a:r>
              <a:rPr lang="en-US" sz="2400" b="1" dirty="0">
                <a:solidFill>
                  <a:srgbClr val="FF0000"/>
                </a:solidFill>
              </a:rPr>
              <a:t>Semilunar (SL) valves </a:t>
            </a:r>
            <a:r>
              <a:rPr lang="en-US" sz="2000" b="1" dirty="0"/>
              <a:t>open when blood flows out of </a:t>
            </a:r>
            <a:r>
              <a:rPr lang="en-US" sz="2000" b="1" dirty="0" smtClean="0"/>
              <a:t>the ventricles. They are </a:t>
            </a:r>
            <a:r>
              <a:rPr lang="en-US" sz="2400" b="1" dirty="0" smtClean="0">
                <a:solidFill>
                  <a:srgbClr val="FF0000"/>
                </a:solidFill>
              </a:rPr>
              <a:t>                      </a:t>
            </a:r>
            <a:r>
              <a:rPr lang="en-US" sz="2000" b="1" dirty="0" smtClean="0">
                <a:solidFill>
                  <a:srgbClr val="FF0000"/>
                </a:solidFill>
              </a:rPr>
              <a:t>1-Aortic     valve</a:t>
            </a:r>
            <a:r>
              <a:rPr lang="en-US" sz="2000" b="1" dirty="0" smtClean="0"/>
              <a:t>:    </a:t>
            </a:r>
            <a:r>
              <a:rPr lang="en-US" sz="2000" b="1" dirty="0"/>
              <a:t>Opens when blood flows out of your left ventricle to </a:t>
            </a:r>
            <a:r>
              <a:rPr lang="en-US" sz="2000" b="1" dirty="0" smtClean="0"/>
              <a:t>your aorta </a:t>
            </a:r>
            <a:r>
              <a:rPr lang="en-US" sz="2000" b="1" dirty="0"/>
              <a:t>(artery that carries oxygen-rich blood to your body).</a:t>
            </a:r>
          </a:p>
          <a:p>
            <a:pPr marL="0" indent="0" algn="l" rtl="0">
              <a:buNone/>
            </a:pPr>
            <a:r>
              <a:rPr lang="en-US" sz="2000" b="1" dirty="0" smtClean="0">
                <a:solidFill>
                  <a:srgbClr val="FF0000"/>
                </a:solidFill>
              </a:rPr>
              <a:t>2-Pulmonary </a:t>
            </a:r>
            <a:r>
              <a:rPr lang="en-US" sz="2000" b="1" dirty="0">
                <a:solidFill>
                  <a:srgbClr val="FF0000"/>
                </a:solidFill>
              </a:rPr>
              <a:t>valve</a:t>
            </a:r>
            <a:r>
              <a:rPr lang="en-US" sz="2000" b="1" dirty="0"/>
              <a:t>: Opens when blood flows from </a:t>
            </a:r>
            <a:r>
              <a:rPr lang="en-US" sz="2000" b="1" dirty="0" smtClean="0"/>
              <a:t>right </a:t>
            </a:r>
            <a:r>
              <a:rPr lang="en-US" sz="2000" b="1" dirty="0"/>
              <a:t>ventricle to </a:t>
            </a:r>
            <a:r>
              <a:rPr lang="en-US" sz="2000" b="1" dirty="0" smtClean="0"/>
              <a:t>your pulmonary </a:t>
            </a:r>
            <a:r>
              <a:rPr lang="en-US" sz="2000" b="1" dirty="0"/>
              <a:t>arteries (the only arteries that carry oxygen-poor blood to your lungs)</a:t>
            </a:r>
          </a:p>
          <a:p>
            <a:pPr marL="0" indent="0" algn="l" rtl="0">
              <a:buNone/>
            </a:pPr>
            <a:endParaRPr lang="en-US" sz="2800" b="1" dirty="0">
              <a:solidFill>
                <a:srgbClr val="FF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96752"/>
            <a:ext cx="453650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70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928992" cy="6408712"/>
          </a:xfrm>
        </p:spPr>
        <p:txBody>
          <a:bodyPr>
            <a:normAutofit lnSpcReduction="10000"/>
          </a:bodyPr>
          <a:lstStyle/>
          <a:p>
            <a:pPr marL="0" indent="0" algn="l" rtl="0">
              <a:buNone/>
            </a:pPr>
            <a:r>
              <a:rPr lang="en-US" b="1" dirty="0">
                <a:solidFill>
                  <a:srgbClr val="FF0000"/>
                </a:solidFill>
              </a:rPr>
              <a:t>Blood vessels</a:t>
            </a:r>
          </a:p>
          <a:p>
            <a:pPr marL="0" indent="0" algn="l" rtl="0">
              <a:buNone/>
            </a:pPr>
            <a:r>
              <a:rPr lang="en-US" sz="2000" b="1" dirty="0" smtClean="0"/>
              <a:t>The heart </a:t>
            </a:r>
            <a:r>
              <a:rPr lang="en-US" sz="2000" b="1" dirty="0"/>
              <a:t>pumps blood through </a:t>
            </a:r>
            <a:r>
              <a:rPr lang="en-US" sz="2000" b="1" dirty="0">
                <a:solidFill>
                  <a:srgbClr val="FF0000"/>
                </a:solidFill>
              </a:rPr>
              <a:t>three </a:t>
            </a:r>
            <a:endParaRPr lang="en-US" sz="2000" b="1" dirty="0" smtClean="0">
              <a:solidFill>
                <a:srgbClr val="FF0000"/>
              </a:solidFill>
            </a:endParaRPr>
          </a:p>
          <a:p>
            <a:pPr marL="0" indent="0" algn="l" rtl="0">
              <a:buNone/>
            </a:pPr>
            <a:r>
              <a:rPr lang="en-US" sz="2000" b="1" dirty="0" smtClean="0">
                <a:solidFill>
                  <a:srgbClr val="FF0000"/>
                </a:solidFill>
              </a:rPr>
              <a:t>types </a:t>
            </a:r>
            <a:r>
              <a:rPr lang="en-US" sz="2000" b="1" dirty="0">
                <a:solidFill>
                  <a:srgbClr val="FF0000"/>
                </a:solidFill>
              </a:rPr>
              <a:t>of blood </a:t>
            </a:r>
            <a:r>
              <a:rPr lang="en-US" sz="2000" b="1" dirty="0" smtClean="0">
                <a:solidFill>
                  <a:srgbClr val="FF0000"/>
                </a:solidFill>
              </a:rPr>
              <a:t>vessels</a:t>
            </a:r>
            <a:endParaRPr lang="en-US" sz="2000" b="1" dirty="0">
              <a:solidFill>
                <a:srgbClr val="FF0000"/>
              </a:solidFill>
            </a:endParaRPr>
          </a:p>
          <a:p>
            <a:pPr marL="0" indent="0" algn="l" rtl="0">
              <a:buNone/>
            </a:pPr>
            <a:r>
              <a:rPr lang="en-US" sz="2400" b="1" dirty="0">
                <a:solidFill>
                  <a:srgbClr val="FF0000"/>
                </a:solidFill>
              </a:rPr>
              <a:t>1</a:t>
            </a:r>
            <a:r>
              <a:rPr lang="en-US" sz="2400" b="1" dirty="0" smtClean="0"/>
              <a:t>-</a:t>
            </a:r>
            <a:r>
              <a:rPr lang="en-US" sz="2400" b="1" dirty="0" smtClean="0">
                <a:solidFill>
                  <a:srgbClr val="FF0000"/>
                </a:solidFill>
              </a:rPr>
              <a:t>Arteries</a:t>
            </a:r>
            <a:r>
              <a:rPr lang="en-US" sz="2000" b="1" dirty="0" smtClean="0"/>
              <a:t> </a:t>
            </a:r>
            <a:r>
              <a:rPr lang="en-US" sz="2000" b="1" dirty="0"/>
              <a:t>carry oxygen-rich blood </a:t>
            </a:r>
            <a:endParaRPr lang="en-US" sz="2000" b="1" dirty="0" smtClean="0"/>
          </a:p>
          <a:p>
            <a:pPr marL="0" indent="0" algn="l" rtl="0">
              <a:buNone/>
            </a:pPr>
            <a:r>
              <a:rPr lang="en-US" sz="2000" b="1" dirty="0" smtClean="0"/>
              <a:t>from </a:t>
            </a:r>
            <a:r>
              <a:rPr lang="en-US" sz="2000" b="1" dirty="0"/>
              <a:t>your heart to your body’s </a:t>
            </a:r>
            <a:r>
              <a:rPr lang="en-US" sz="2000" b="1" dirty="0" smtClean="0"/>
              <a:t>tissues,</a:t>
            </a:r>
          </a:p>
          <a:p>
            <a:pPr marL="0" indent="0" algn="l" rtl="0">
              <a:buNone/>
            </a:pPr>
            <a:r>
              <a:rPr lang="en-US" sz="2000" b="1" dirty="0" smtClean="0"/>
              <a:t> except the </a:t>
            </a:r>
            <a:r>
              <a:rPr lang="en-US" sz="2400" b="1" dirty="0" smtClean="0">
                <a:solidFill>
                  <a:srgbClr val="FF0000"/>
                </a:solidFill>
              </a:rPr>
              <a:t>pulmonary </a:t>
            </a:r>
            <a:r>
              <a:rPr lang="en-US" sz="2400" b="1" dirty="0">
                <a:solidFill>
                  <a:srgbClr val="FF0000"/>
                </a:solidFill>
              </a:rPr>
              <a:t>arteries</a:t>
            </a:r>
            <a:r>
              <a:rPr lang="en-US" sz="2000" b="1" dirty="0"/>
              <a:t>, </a:t>
            </a:r>
            <a:endParaRPr lang="en-US" sz="2000" b="1" dirty="0" smtClean="0"/>
          </a:p>
          <a:p>
            <a:pPr marL="0" indent="0" algn="l" rtl="0">
              <a:buNone/>
            </a:pPr>
            <a:r>
              <a:rPr lang="en-US" sz="2000" b="1" dirty="0" smtClean="0"/>
              <a:t>which </a:t>
            </a:r>
            <a:r>
              <a:rPr lang="en-US" sz="2000" b="1" dirty="0"/>
              <a:t>go to your lungs.</a:t>
            </a:r>
          </a:p>
          <a:p>
            <a:pPr marL="0" indent="0" algn="l" rtl="0">
              <a:buNone/>
            </a:pPr>
            <a:r>
              <a:rPr lang="en-US" sz="2000" b="1" dirty="0" smtClean="0"/>
              <a:t>2-</a:t>
            </a:r>
            <a:r>
              <a:rPr lang="en-US" sz="2400" b="1" dirty="0" smtClean="0">
                <a:solidFill>
                  <a:srgbClr val="FF0000"/>
                </a:solidFill>
              </a:rPr>
              <a:t>Veins</a:t>
            </a:r>
            <a:r>
              <a:rPr lang="en-US" sz="2000" b="1" dirty="0" smtClean="0"/>
              <a:t> </a:t>
            </a:r>
            <a:r>
              <a:rPr lang="en-US" sz="2000" b="1" dirty="0"/>
              <a:t>carry oxygen-poor blood back </a:t>
            </a:r>
            <a:endParaRPr lang="en-US" sz="2000" b="1" dirty="0" smtClean="0"/>
          </a:p>
          <a:p>
            <a:pPr marL="0" indent="0" algn="l" rtl="0">
              <a:buNone/>
            </a:pPr>
            <a:r>
              <a:rPr lang="en-US" sz="2000" b="1" dirty="0" smtClean="0"/>
              <a:t>to </a:t>
            </a:r>
            <a:r>
              <a:rPr lang="en-US" sz="2000" b="1" dirty="0"/>
              <a:t>your heart.</a:t>
            </a:r>
          </a:p>
          <a:p>
            <a:pPr marL="0" indent="0" algn="l" rtl="0">
              <a:buNone/>
            </a:pPr>
            <a:r>
              <a:rPr lang="en-US" sz="2400" b="1" dirty="0" smtClean="0">
                <a:solidFill>
                  <a:srgbClr val="FF0000"/>
                </a:solidFill>
              </a:rPr>
              <a:t>3-Capillaries</a:t>
            </a:r>
            <a:r>
              <a:rPr lang="en-US" sz="2000" b="1" dirty="0" smtClean="0"/>
              <a:t> </a:t>
            </a:r>
            <a:r>
              <a:rPr lang="en-US" sz="2000" b="1" dirty="0"/>
              <a:t>are small blood </a:t>
            </a:r>
            <a:r>
              <a:rPr lang="en-US" sz="2000" b="1" dirty="0" smtClean="0"/>
              <a:t>vessels</a:t>
            </a:r>
          </a:p>
          <a:p>
            <a:pPr marL="0" indent="0" algn="l" rtl="0">
              <a:buNone/>
            </a:pPr>
            <a:r>
              <a:rPr lang="en-US" sz="2000" b="1" dirty="0" smtClean="0"/>
              <a:t> </a:t>
            </a:r>
            <a:r>
              <a:rPr lang="en-US" sz="2000" b="1" dirty="0"/>
              <a:t>where </a:t>
            </a:r>
            <a:r>
              <a:rPr lang="en-US" sz="2000" b="1" dirty="0" smtClean="0"/>
              <a:t>the body </a:t>
            </a:r>
            <a:r>
              <a:rPr lang="en-US" sz="2000" b="1" dirty="0"/>
              <a:t>exchanges </a:t>
            </a:r>
            <a:endParaRPr lang="en-US" sz="2000" b="1" dirty="0" smtClean="0"/>
          </a:p>
          <a:p>
            <a:pPr marL="0" indent="0" algn="l" rtl="0">
              <a:buNone/>
            </a:pPr>
            <a:r>
              <a:rPr lang="en-US" sz="2000" b="1" dirty="0" smtClean="0"/>
              <a:t> oxygen- rich and </a:t>
            </a:r>
            <a:r>
              <a:rPr lang="en-US" sz="2000" b="1" dirty="0"/>
              <a:t>oxygen-poor blood.</a:t>
            </a:r>
          </a:p>
          <a:p>
            <a:pPr marL="0" indent="0" algn="l" rtl="0">
              <a:buNone/>
            </a:pPr>
            <a:r>
              <a:rPr lang="en-US" sz="2000" b="1" dirty="0" smtClean="0"/>
              <a:t>The heart </a:t>
            </a:r>
            <a:r>
              <a:rPr lang="en-US" sz="2000" b="1" dirty="0"/>
              <a:t>receives nutrients through </a:t>
            </a:r>
            <a:endParaRPr lang="en-US" sz="2000" b="1" dirty="0" smtClean="0"/>
          </a:p>
          <a:p>
            <a:pPr marL="0" indent="0" algn="l" rtl="0">
              <a:buNone/>
            </a:pPr>
            <a:r>
              <a:rPr lang="en-US" sz="2000" b="1" dirty="0" smtClean="0"/>
              <a:t>network </a:t>
            </a:r>
            <a:r>
              <a:rPr lang="en-US" sz="2000" b="1" dirty="0"/>
              <a:t>of </a:t>
            </a:r>
            <a:r>
              <a:rPr lang="en-US" sz="2400" b="1" dirty="0">
                <a:solidFill>
                  <a:srgbClr val="FF0000"/>
                </a:solidFill>
              </a:rPr>
              <a:t>coronary arteries. </a:t>
            </a:r>
            <a:endParaRPr lang="en-US" sz="2400" b="1" dirty="0" smtClean="0">
              <a:solidFill>
                <a:srgbClr val="FF0000"/>
              </a:solidFill>
            </a:endParaRPr>
          </a:p>
          <a:p>
            <a:pPr marL="0" indent="0" algn="l" rtl="0">
              <a:buNone/>
            </a:pPr>
            <a:r>
              <a:rPr lang="en-US" sz="2000" b="1" dirty="0" smtClean="0"/>
              <a:t>These </a:t>
            </a:r>
            <a:r>
              <a:rPr lang="en-US" sz="2000" b="1" dirty="0"/>
              <a:t>arteries run along </a:t>
            </a:r>
            <a:r>
              <a:rPr lang="en-US" sz="2000" b="1" dirty="0" smtClean="0"/>
              <a:t>the heart s surface .They </a:t>
            </a:r>
            <a:r>
              <a:rPr lang="en-US" sz="2000" b="1" dirty="0"/>
              <a:t>serve the heart itself</a:t>
            </a:r>
            <a:r>
              <a:rPr lang="en-US" sz="2000" b="1" dirty="0" smtClean="0"/>
              <a:t>.</a:t>
            </a:r>
            <a:endParaRPr lang="en-US" sz="2000" b="1" dirty="0"/>
          </a:p>
          <a:p>
            <a:pPr marL="0" indent="0" algn="l" rtl="0">
              <a:buNone/>
            </a:pPr>
            <a:r>
              <a:rPr lang="en-US" sz="2000" b="1" dirty="0">
                <a:solidFill>
                  <a:srgbClr val="FF0000"/>
                </a:solidFill>
              </a:rPr>
              <a:t>Left coronary artery</a:t>
            </a:r>
            <a:r>
              <a:rPr lang="en-US" sz="2000" b="1" dirty="0"/>
              <a:t>: Divides into </a:t>
            </a:r>
            <a:endParaRPr lang="en-US" sz="2000" b="1" dirty="0" smtClean="0"/>
          </a:p>
          <a:p>
            <a:pPr marL="0" indent="0" algn="l" rtl="0">
              <a:buNone/>
            </a:pPr>
            <a:r>
              <a:rPr lang="en-US" sz="2000" b="1" dirty="0" smtClean="0"/>
              <a:t>two </a:t>
            </a:r>
            <a:r>
              <a:rPr lang="en-US" sz="2000" b="1" dirty="0"/>
              <a:t>branches (the circumflex artery and the left anterior descending artery).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27023"/>
            <a:ext cx="47625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61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668" y="-35771"/>
            <a:ext cx="9144000" cy="6858000"/>
          </a:xfrm>
        </p:spPr>
        <p:txBody>
          <a:bodyPr>
            <a:normAutofit fontScale="92500" lnSpcReduction="10000"/>
          </a:bodyPr>
          <a:lstStyle/>
          <a:p>
            <a:pPr marL="0" indent="0" algn="l" rtl="0">
              <a:buNone/>
            </a:pPr>
            <a:r>
              <a:rPr lang="en-US" sz="2600" b="1" dirty="0">
                <a:solidFill>
                  <a:srgbClr val="FF0000"/>
                </a:solidFill>
              </a:rPr>
              <a:t>Circumflex artery</a:t>
            </a:r>
            <a:r>
              <a:rPr lang="en-US" sz="2400" b="1" dirty="0"/>
              <a:t>: </a:t>
            </a:r>
            <a:r>
              <a:rPr lang="en-US" sz="2200" b="1" dirty="0"/>
              <a:t>Supplies blood </a:t>
            </a:r>
            <a:r>
              <a:rPr lang="en-US" sz="2200" b="1" dirty="0" smtClean="0"/>
              <a:t>to</a:t>
            </a:r>
          </a:p>
          <a:p>
            <a:pPr marL="0" indent="0" algn="l" rtl="0">
              <a:buNone/>
            </a:pPr>
            <a:r>
              <a:rPr lang="en-US" sz="2200" b="1" dirty="0" smtClean="0"/>
              <a:t> </a:t>
            </a:r>
            <a:r>
              <a:rPr lang="en-US" sz="2200" b="1" dirty="0"/>
              <a:t>the left </a:t>
            </a:r>
            <a:r>
              <a:rPr lang="en-US" sz="2200" b="1" dirty="0" smtClean="0"/>
              <a:t>atrium and the side and back of</a:t>
            </a:r>
          </a:p>
          <a:p>
            <a:pPr marL="0" indent="0" algn="l" rtl="0">
              <a:buNone/>
            </a:pPr>
            <a:r>
              <a:rPr lang="en-US" sz="2200" b="1" dirty="0" smtClean="0"/>
              <a:t>the </a:t>
            </a:r>
            <a:r>
              <a:rPr lang="en-US" sz="2200" b="1" dirty="0"/>
              <a:t>left ventricle</a:t>
            </a:r>
            <a:r>
              <a:rPr lang="en-US" sz="1700" b="1" dirty="0"/>
              <a:t>.</a:t>
            </a:r>
          </a:p>
          <a:p>
            <a:pPr marL="0" indent="0" algn="l" rtl="0">
              <a:buNone/>
            </a:pPr>
            <a:r>
              <a:rPr lang="en-US" sz="2200" b="1" dirty="0">
                <a:solidFill>
                  <a:srgbClr val="FF0000"/>
                </a:solidFill>
              </a:rPr>
              <a:t>Left anterior descending artery </a:t>
            </a:r>
            <a:r>
              <a:rPr lang="en-US" sz="1900" b="1" dirty="0"/>
              <a:t>(LAD): </a:t>
            </a:r>
            <a:endParaRPr lang="en-US" sz="1900" b="1" dirty="0" smtClean="0"/>
          </a:p>
          <a:p>
            <a:pPr marL="0" indent="0" algn="l" rtl="0">
              <a:buNone/>
            </a:pPr>
            <a:r>
              <a:rPr lang="en-US" sz="1900" b="1" dirty="0" smtClean="0"/>
              <a:t>Supplies </a:t>
            </a:r>
            <a:r>
              <a:rPr lang="en-US" sz="1900" b="1" dirty="0"/>
              <a:t>blood to the front and bottom </a:t>
            </a:r>
            <a:r>
              <a:rPr lang="en-US" sz="1900" b="1" dirty="0" smtClean="0"/>
              <a:t>of</a:t>
            </a:r>
          </a:p>
          <a:p>
            <a:pPr marL="0" indent="0" algn="l" rtl="0">
              <a:buNone/>
            </a:pPr>
            <a:r>
              <a:rPr lang="en-US" sz="1900" b="1" dirty="0" smtClean="0"/>
              <a:t> </a:t>
            </a:r>
            <a:r>
              <a:rPr lang="en-US" sz="1900" b="1" dirty="0"/>
              <a:t>the left ventricle and the front of the </a:t>
            </a:r>
            <a:r>
              <a:rPr lang="en-US" sz="1800" b="1" dirty="0"/>
              <a:t>septum.</a:t>
            </a:r>
          </a:p>
          <a:p>
            <a:pPr marL="0" indent="0" algn="l" rtl="0">
              <a:buNone/>
            </a:pPr>
            <a:r>
              <a:rPr lang="en-US" sz="2200" b="1" dirty="0">
                <a:solidFill>
                  <a:srgbClr val="FF0000"/>
                </a:solidFill>
              </a:rPr>
              <a:t>Right coronary artery </a:t>
            </a:r>
            <a:r>
              <a:rPr lang="en-US" sz="1900" b="1" dirty="0"/>
              <a:t>(RCA): Supplies </a:t>
            </a:r>
            <a:endParaRPr lang="en-US" sz="1900" b="1" dirty="0" smtClean="0"/>
          </a:p>
          <a:p>
            <a:pPr marL="0" indent="0" algn="l" rtl="0">
              <a:buNone/>
            </a:pPr>
            <a:r>
              <a:rPr lang="en-US" sz="1900" b="1" dirty="0" smtClean="0"/>
              <a:t>blood </a:t>
            </a:r>
            <a:r>
              <a:rPr lang="en-US" sz="1900" b="1" dirty="0"/>
              <a:t>to the right atrium, right </a:t>
            </a:r>
            <a:r>
              <a:rPr lang="en-US" sz="1900" b="1" dirty="0" smtClean="0"/>
              <a:t>ventricle</a:t>
            </a:r>
          </a:p>
          <a:p>
            <a:pPr marL="0" indent="0" algn="l" rtl="0">
              <a:buNone/>
            </a:pPr>
            <a:r>
              <a:rPr lang="en-US" sz="1900" b="1" dirty="0" smtClean="0"/>
              <a:t>, bottom of the left ventricle and back of</a:t>
            </a:r>
          </a:p>
          <a:p>
            <a:pPr marL="0" indent="0" algn="l" rtl="0">
              <a:buNone/>
            </a:pPr>
            <a:r>
              <a:rPr lang="en-US" sz="1900" b="1" dirty="0" smtClean="0"/>
              <a:t> the septum</a:t>
            </a:r>
          </a:p>
          <a:p>
            <a:pPr marL="0" lvl="0" indent="0" algn="l" rtl="0">
              <a:spcBef>
                <a:spcPts val="0"/>
              </a:spcBef>
              <a:buNone/>
            </a:pPr>
            <a:r>
              <a:rPr lang="en-US" sz="2400" b="1" dirty="0">
                <a:solidFill>
                  <a:srgbClr val="7030A0"/>
                </a:solidFill>
              </a:rPr>
              <a:t>The venous drainage of the </a:t>
            </a:r>
            <a:r>
              <a:rPr lang="en-US" sz="2000" b="1" dirty="0" smtClean="0">
                <a:solidFill>
                  <a:srgbClr val="7030A0"/>
                </a:solidFill>
              </a:rPr>
              <a:t>heart</a:t>
            </a:r>
          </a:p>
          <a:p>
            <a:pPr marL="0" lvl="0" indent="0" algn="l" rtl="0">
              <a:spcBef>
                <a:spcPts val="0"/>
              </a:spcBef>
              <a:buNone/>
            </a:pPr>
            <a:r>
              <a:rPr lang="en-US" sz="2000" b="1" dirty="0" smtClean="0">
                <a:solidFill>
                  <a:srgbClr val="7030A0"/>
                </a:solidFill>
              </a:rPr>
              <a:t> </a:t>
            </a:r>
            <a:r>
              <a:rPr lang="en-US" sz="1900" b="1" dirty="0"/>
              <a:t>is mostly through the </a:t>
            </a:r>
            <a:r>
              <a:rPr lang="en-US" sz="2200" b="1" dirty="0" smtClean="0">
                <a:solidFill>
                  <a:srgbClr val="FF0000"/>
                </a:solidFill>
              </a:rPr>
              <a:t>coronary sinus </a:t>
            </a:r>
            <a:r>
              <a:rPr lang="en-US" sz="1900" b="1" dirty="0" smtClean="0"/>
              <a:t>–</a:t>
            </a:r>
          </a:p>
          <a:p>
            <a:pPr marL="0" lvl="0" indent="0" algn="l" rtl="0">
              <a:spcBef>
                <a:spcPts val="0"/>
              </a:spcBef>
              <a:buNone/>
            </a:pPr>
            <a:r>
              <a:rPr lang="en-US" sz="1900" b="1" dirty="0" smtClean="0"/>
              <a:t> </a:t>
            </a:r>
            <a:r>
              <a:rPr lang="en-US" sz="1900" b="1" dirty="0"/>
              <a:t>a large venous structure located </a:t>
            </a:r>
            <a:endParaRPr lang="en-US" sz="1900" b="1" dirty="0" smtClean="0"/>
          </a:p>
          <a:p>
            <a:pPr marL="0" lvl="0" indent="0" algn="l" rtl="0">
              <a:spcBef>
                <a:spcPts val="0"/>
              </a:spcBef>
              <a:buNone/>
            </a:pPr>
            <a:r>
              <a:rPr lang="en-US" sz="1900" b="1" dirty="0" smtClean="0"/>
              <a:t>on </a:t>
            </a:r>
            <a:r>
              <a:rPr lang="en-US" sz="1900" b="1" dirty="0"/>
              <a:t>the posterior aspect of the heart</a:t>
            </a:r>
            <a:r>
              <a:rPr lang="en-US" sz="1900" b="1" dirty="0" smtClean="0"/>
              <a:t>.</a:t>
            </a:r>
          </a:p>
          <a:p>
            <a:pPr marL="0" lvl="0" indent="0" algn="l" rtl="0">
              <a:spcBef>
                <a:spcPts val="0"/>
              </a:spcBef>
              <a:buNone/>
            </a:pPr>
            <a:r>
              <a:rPr lang="en-US" sz="2200" b="1" dirty="0" smtClean="0"/>
              <a:t> </a:t>
            </a:r>
            <a:r>
              <a:rPr lang="en-US" sz="2200" b="1" dirty="0">
                <a:solidFill>
                  <a:srgbClr val="FF0000"/>
                </a:solidFill>
              </a:rPr>
              <a:t>The cardiac veins</a:t>
            </a:r>
            <a:r>
              <a:rPr lang="en-US" sz="2200" b="1" dirty="0"/>
              <a:t> </a:t>
            </a:r>
            <a:r>
              <a:rPr lang="en-US" sz="1900" b="1" dirty="0"/>
              <a:t>drain into </a:t>
            </a:r>
            <a:r>
              <a:rPr lang="en-US" sz="1900" b="1" dirty="0" smtClean="0"/>
              <a:t>the</a:t>
            </a:r>
          </a:p>
          <a:p>
            <a:pPr marL="0" lvl="0" indent="0" algn="l" rtl="0">
              <a:spcBef>
                <a:spcPts val="0"/>
              </a:spcBef>
              <a:buNone/>
            </a:pPr>
            <a:r>
              <a:rPr lang="en-US" sz="1900" b="1" dirty="0" smtClean="0"/>
              <a:t> </a:t>
            </a:r>
            <a:r>
              <a:rPr lang="en-US" sz="2200" b="1" dirty="0">
                <a:solidFill>
                  <a:srgbClr val="FF0000"/>
                </a:solidFill>
              </a:rPr>
              <a:t>coronary sinus</a:t>
            </a:r>
            <a:r>
              <a:rPr lang="en-US" sz="1900" b="1" dirty="0" smtClean="0"/>
              <a:t>,</a:t>
            </a:r>
          </a:p>
          <a:p>
            <a:pPr marL="0" lvl="0" indent="0" algn="l" rtl="0">
              <a:spcBef>
                <a:spcPts val="0"/>
              </a:spcBef>
              <a:buNone/>
            </a:pPr>
            <a:r>
              <a:rPr lang="en-US" sz="1800" b="1" dirty="0" smtClean="0"/>
              <a:t> </a:t>
            </a:r>
            <a:r>
              <a:rPr lang="en-US" sz="1900" b="1" dirty="0"/>
              <a:t>which in turn, empties </a:t>
            </a:r>
            <a:r>
              <a:rPr lang="en-US" sz="1800" b="1" dirty="0"/>
              <a:t>into </a:t>
            </a:r>
            <a:r>
              <a:rPr lang="en-US" sz="1800" b="1" dirty="0" smtClean="0"/>
              <a:t>the </a:t>
            </a:r>
            <a:r>
              <a:rPr lang="en-US" sz="2000" b="1" dirty="0">
                <a:solidFill>
                  <a:srgbClr val="FF0000"/>
                </a:solidFill>
              </a:rPr>
              <a:t>right atrium</a:t>
            </a:r>
            <a:r>
              <a:rPr lang="en-US" sz="1800" b="1" dirty="0" smtClean="0"/>
              <a:t>.</a:t>
            </a:r>
          </a:p>
          <a:p>
            <a:pPr marL="0" lvl="0" indent="0" algn="l" rtl="0">
              <a:spcBef>
                <a:spcPts val="0"/>
              </a:spcBef>
              <a:buNone/>
            </a:pPr>
            <a:r>
              <a:rPr lang="en-US" sz="1800" b="1" dirty="0" smtClean="0"/>
              <a:t> </a:t>
            </a:r>
            <a:r>
              <a:rPr lang="en-US" sz="1900" b="1" dirty="0"/>
              <a:t>There are also </a:t>
            </a:r>
            <a:r>
              <a:rPr lang="en-US" sz="2000" b="1" dirty="0" smtClean="0"/>
              <a:t>smaller cardiac veins which</a:t>
            </a:r>
          </a:p>
          <a:p>
            <a:pPr marL="0" lvl="0" indent="0" algn="l" rtl="0">
              <a:spcBef>
                <a:spcPts val="0"/>
              </a:spcBef>
              <a:buNone/>
            </a:pPr>
            <a:r>
              <a:rPr lang="en-US" sz="1800" b="1" dirty="0" smtClean="0"/>
              <a:t>pass directly</a:t>
            </a:r>
          </a:p>
          <a:p>
            <a:pPr marL="0" lvl="0" indent="0" algn="l" rtl="0">
              <a:spcBef>
                <a:spcPts val="0"/>
              </a:spcBef>
              <a:buNone/>
            </a:pPr>
            <a:r>
              <a:rPr lang="en-US" sz="1800" b="1" dirty="0" smtClean="0"/>
              <a:t> into the </a:t>
            </a:r>
            <a:r>
              <a:rPr lang="en-US" sz="2200" b="1" dirty="0" smtClean="0">
                <a:solidFill>
                  <a:srgbClr val="FF0000"/>
                </a:solidFill>
              </a:rPr>
              <a:t>right atrium</a:t>
            </a:r>
          </a:p>
          <a:p>
            <a:pPr marL="0" lvl="0" indent="0" algn="l" rtl="0">
              <a:spcBef>
                <a:spcPts val="0"/>
              </a:spcBef>
              <a:buNone/>
            </a:pPr>
            <a:r>
              <a:rPr lang="en-US" sz="1800" b="1" dirty="0" smtClean="0"/>
              <a:t> </a:t>
            </a:r>
            <a:endParaRPr lang="en-US" sz="1800" b="1" dirty="0" smtClean="0">
              <a:solidFill>
                <a:srgbClr val="FF0000"/>
              </a:solidFill>
            </a:endParaRPr>
          </a:p>
          <a:p>
            <a:pPr marL="0" indent="0" algn="l" rtl="0">
              <a:buNone/>
            </a:pPr>
            <a:r>
              <a:rPr lang="en-US" sz="1400" b="1" dirty="0" smtClean="0"/>
              <a:t>.  </a:t>
            </a:r>
          </a:p>
          <a:p>
            <a:pPr marL="0" indent="0" algn="l" rtl="0">
              <a:buNone/>
            </a:pPr>
            <a:r>
              <a:rPr lang="en-US" sz="2000" b="1" dirty="0" smtClean="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a:p>
            <a:pPr marL="0" indent="0" algn="l" rtl="0">
              <a:buNone/>
            </a:pPr>
            <a:endParaRPr lang="en-US" sz="2400" b="1"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653877"/>
            <a:ext cx="464115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3" y="27795"/>
            <a:ext cx="4716017" cy="384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41279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2100</Words>
  <Application>Microsoft Office PowerPoint</Application>
  <PresentationFormat>عرض على الشاشة (3:4)‏</PresentationFormat>
  <Paragraphs>196</Paragraphs>
  <Slides>13</Slides>
  <Notes>1</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عرض تقديمي في PowerPoint</vt:lpstr>
      <vt:lpstr>Heart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dc:title>
  <dc:creator>Maher</dc:creator>
  <cp:lastModifiedBy>Maher</cp:lastModifiedBy>
  <cp:revision>190</cp:revision>
  <dcterms:created xsi:type="dcterms:W3CDTF">2024-01-24T18:31:22Z</dcterms:created>
  <dcterms:modified xsi:type="dcterms:W3CDTF">2024-04-28T20:54:02Z</dcterms:modified>
</cp:coreProperties>
</file>