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4"/>
  </p:notesMasterIdLst>
  <p:sldIdLst>
    <p:sldId id="271" r:id="rId2"/>
    <p:sldId id="261" r:id="rId3"/>
    <p:sldId id="256" r:id="rId4"/>
    <p:sldId id="260" r:id="rId5"/>
    <p:sldId id="262" r:id="rId6"/>
    <p:sldId id="264" r:id="rId7"/>
    <p:sldId id="266" r:id="rId8"/>
    <p:sldId id="267" r:id="rId9"/>
    <p:sldId id="257" r:id="rId10"/>
    <p:sldId id="269" r:id="rId11"/>
    <p:sldId id="270" r:id="rId12"/>
    <p:sldId id="272" r:id="rId1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en-US"/>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7645AFF-3A84-4BAE-9184-F623CA5BE6B4}" type="datetimeFigureOut">
              <a:rPr lang="en-US" smtClean="0"/>
              <a:t>5/1/2024</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D364ACD-9C71-48D5-8A6B-29B4DFECA70C}" type="slidenum">
              <a:rPr lang="en-US" smtClean="0"/>
              <a:t>‹#›</a:t>
            </a:fld>
            <a:endParaRPr lang="en-US"/>
          </a:p>
        </p:txBody>
      </p:sp>
    </p:spTree>
    <p:extLst>
      <p:ext uri="{BB962C8B-B14F-4D97-AF65-F5344CB8AC3E}">
        <p14:creationId xmlns:p14="http://schemas.microsoft.com/office/powerpoint/2010/main" val="349559081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ED364ACD-9C71-48D5-8A6B-29B4DFECA70C}" type="slidenum">
              <a:rPr lang="en-US" smtClean="0"/>
              <a:t>7</a:t>
            </a:fld>
            <a:endParaRPr lang="en-US"/>
          </a:p>
        </p:txBody>
      </p:sp>
    </p:spTree>
    <p:extLst>
      <p:ext uri="{BB962C8B-B14F-4D97-AF65-F5344CB8AC3E}">
        <p14:creationId xmlns:p14="http://schemas.microsoft.com/office/powerpoint/2010/main" val="1724599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ED364ACD-9C71-48D5-8A6B-29B4DFECA70C}" type="slidenum">
              <a:rPr lang="en-US" smtClean="0"/>
              <a:t>8</a:t>
            </a:fld>
            <a:endParaRPr lang="en-US"/>
          </a:p>
        </p:txBody>
      </p:sp>
    </p:spTree>
    <p:extLst>
      <p:ext uri="{BB962C8B-B14F-4D97-AF65-F5344CB8AC3E}">
        <p14:creationId xmlns:p14="http://schemas.microsoft.com/office/powerpoint/2010/main" val="3222513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A914D697-94DF-4467-80B8-AE44F696BDD6}" type="datetimeFigureOut">
              <a:rPr lang="en-US" smtClean="0"/>
              <a:t>5/1/2024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4D376CA-AA26-4199-B111-822AE41F6C66}" type="slidenum">
              <a:rPr lang="en-US" smtClean="0"/>
              <a:t>‹#›</a:t>
            </a:fld>
            <a:endParaRPr lang="en-US"/>
          </a:p>
        </p:txBody>
      </p:sp>
    </p:spTree>
    <p:extLst>
      <p:ext uri="{BB962C8B-B14F-4D97-AF65-F5344CB8AC3E}">
        <p14:creationId xmlns:p14="http://schemas.microsoft.com/office/powerpoint/2010/main" val="403242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A914D697-94DF-4467-80B8-AE44F696BDD6}" type="datetimeFigureOut">
              <a:rPr lang="en-US" smtClean="0"/>
              <a:t>5/1/2024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4D376CA-AA26-4199-B111-822AE41F6C66}" type="slidenum">
              <a:rPr lang="en-US" smtClean="0"/>
              <a:t>‹#›</a:t>
            </a:fld>
            <a:endParaRPr lang="en-US"/>
          </a:p>
        </p:txBody>
      </p:sp>
    </p:spTree>
    <p:extLst>
      <p:ext uri="{BB962C8B-B14F-4D97-AF65-F5344CB8AC3E}">
        <p14:creationId xmlns:p14="http://schemas.microsoft.com/office/powerpoint/2010/main" val="3082850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A914D697-94DF-4467-80B8-AE44F696BDD6}" type="datetimeFigureOut">
              <a:rPr lang="en-US" smtClean="0"/>
              <a:t>5/1/2024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4D376CA-AA26-4199-B111-822AE41F6C66}" type="slidenum">
              <a:rPr lang="en-US" smtClean="0"/>
              <a:t>‹#›</a:t>
            </a:fld>
            <a:endParaRPr lang="en-US"/>
          </a:p>
        </p:txBody>
      </p:sp>
    </p:spTree>
    <p:extLst>
      <p:ext uri="{BB962C8B-B14F-4D97-AF65-F5344CB8AC3E}">
        <p14:creationId xmlns:p14="http://schemas.microsoft.com/office/powerpoint/2010/main" val="346949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A914D697-94DF-4467-80B8-AE44F696BDD6}" type="datetimeFigureOut">
              <a:rPr lang="en-US" smtClean="0"/>
              <a:t>5/1/2024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4D376CA-AA26-4199-B111-822AE41F6C66}" type="slidenum">
              <a:rPr lang="en-US" smtClean="0"/>
              <a:t>‹#›</a:t>
            </a:fld>
            <a:endParaRPr lang="en-US"/>
          </a:p>
        </p:txBody>
      </p:sp>
    </p:spTree>
    <p:extLst>
      <p:ext uri="{BB962C8B-B14F-4D97-AF65-F5344CB8AC3E}">
        <p14:creationId xmlns:p14="http://schemas.microsoft.com/office/powerpoint/2010/main" val="481008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914D697-94DF-4467-80B8-AE44F696BDD6}" type="datetimeFigureOut">
              <a:rPr lang="en-US" smtClean="0"/>
              <a:t>5/1/2024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4D376CA-AA26-4199-B111-822AE41F6C66}" type="slidenum">
              <a:rPr lang="en-US" smtClean="0"/>
              <a:t>‹#›</a:t>
            </a:fld>
            <a:endParaRPr lang="en-US"/>
          </a:p>
        </p:txBody>
      </p:sp>
    </p:spTree>
    <p:extLst>
      <p:ext uri="{BB962C8B-B14F-4D97-AF65-F5344CB8AC3E}">
        <p14:creationId xmlns:p14="http://schemas.microsoft.com/office/powerpoint/2010/main" val="513696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A914D697-94DF-4467-80B8-AE44F696BDD6}" type="datetimeFigureOut">
              <a:rPr lang="en-US" smtClean="0"/>
              <a:t>5/1/2024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E4D376CA-AA26-4199-B111-822AE41F6C66}" type="slidenum">
              <a:rPr lang="en-US" smtClean="0"/>
              <a:t>‹#›</a:t>
            </a:fld>
            <a:endParaRPr lang="en-US"/>
          </a:p>
        </p:txBody>
      </p:sp>
    </p:spTree>
    <p:extLst>
      <p:ext uri="{BB962C8B-B14F-4D97-AF65-F5344CB8AC3E}">
        <p14:creationId xmlns:p14="http://schemas.microsoft.com/office/powerpoint/2010/main" val="2156900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A914D697-94DF-4467-80B8-AE44F696BDD6}" type="datetimeFigureOut">
              <a:rPr lang="en-US" smtClean="0"/>
              <a:t>5/1/2024</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E4D376CA-AA26-4199-B111-822AE41F6C66}" type="slidenum">
              <a:rPr lang="en-US" smtClean="0"/>
              <a:t>‹#›</a:t>
            </a:fld>
            <a:endParaRPr lang="en-US"/>
          </a:p>
        </p:txBody>
      </p:sp>
    </p:spTree>
    <p:extLst>
      <p:ext uri="{BB962C8B-B14F-4D97-AF65-F5344CB8AC3E}">
        <p14:creationId xmlns:p14="http://schemas.microsoft.com/office/powerpoint/2010/main" val="4019215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A914D697-94DF-4467-80B8-AE44F696BDD6}" type="datetimeFigureOut">
              <a:rPr lang="en-US" smtClean="0"/>
              <a:t>5/1/2024</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E4D376CA-AA26-4199-B111-822AE41F6C66}" type="slidenum">
              <a:rPr lang="en-US" smtClean="0"/>
              <a:t>‹#›</a:t>
            </a:fld>
            <a:endParaRPr lang="en-US"/>
          </a:p>
        </p:txBody>
      </p:sp>
    </p:spTree>
    <p:extLst>
      <p:ext uri="{BB962C8B-B14F-4D97-AF65-F5344CB8AC3E}">
        <p14:creationId xmlns:p14="http://schemas.microsoft.com/office/powerpoint/2010/main" val="3284242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914D697-94DF-4467-80B8-AE44F696BDD6}" type="datetimeFigureOut">
              <a:rPr lang="en-US" smtClean="0"/>
              <a:t>5/1/2024</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E4D376CA-AA26-4199-B111-822AE41F6C66}" type="slidenum">
              <a:rPr lang="en-US" smtClean="0"/>
              <a:t>‹#›</a:t>
            </a:fld>
            <a:endParaRPr lang="en-US"/>
          </a:p>
        </p:txBody>
      </p:sp>
    </p:spTree>
    <p:extLst>
      <p:ext uri="{BB962C8B-B14F-4D97-AF65-F5344CB8AC3E}">
        <p14:creationId xmlns:p14="http://schemas.microsoft.com/office/powerpoint/2010/main" val="2558221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914D697-94DF-4467-80B8-AE44F696BDD6}" type="datetimeFigureOut">
              <a:rPr lang="en-US" smtClean="0"/>
              <a:t>5/1/2024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E4D376CA-AA26-4199-B111-822AE41F6C66}" type="slidenum">
              <a:rPr lang="en-US" smtClean="0"/>
              <a:t>‹#›</a:t>
            </a:fld>
            <a:endParaRPr lang="en-US"/>
          </a:p>
        </p:txBody>
      </p:sp>
    </p:spTree>
    <p:extLst>
      <p:ext uri="{BB962C8B-B14F-4D97-AF65-F5344CB8AC3E}">
        <p14:creationId xmlns:p14="http://schemas.microsoft.com/office/powerpoint/2010/main" val="3769145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914D697-94DF-4467-80B8-AE44F696BDD6}" type="datetimeFigureOut">
              <a:rPr lang="en-US" smtClean="0"/>
              <a:t>5/1/2024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E4D376CA-AA26-4199-B111-822AE41F6C66}" type="slidenum">
              <a:rPr lang="en-US" smtClean="0"/>
              <a:t>‹#›</a:t>
            </a:fld>
            <a:endParaRPr lang="en-US"/>
          </a:p>
        </p:txBody>
      </p:sp>
    </p:spTree>
    <p:extLst>
      <p:ext uri="{BB962C8B-B14F-4D97-AF65-F5344CB8AC3E}">
        <p14:creationId xmlns:p14="http://schemas.microsoft.com/office/powerpoint/2010/main" val="1028849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914D697-94DF-4467-80B8-AE44F696BDD6}" type="datetimeFigureOut">
              <a:rPr lang="en-US" smtClean="0"/>
              <a:t>5/1/2024</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4D376CA-AA26-4199-B111-822AE41F6C66}" type="slidenum">
              <a:rPr lang="en-US" smtClean="0"/>
              <a:t>‹#›</a:t>
            </a:fld>
            <a:endParaRPr lang="en-US"/>
          </a:p>
        </p:txBody>
      </p:sp>
    </p:spTree>
    <p:extLst>
      <p:ext uri="{BB962C8B-B14F-4D97-AF65-F5344CB8AC3E}">
        <p14:creationId xmlns:p14="http://schemas.microsoft.com/office/powerpoint/2010/main" val="1888481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20" y="-243408"/>
            <a:ext cx="9144000" cy="69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706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1"/>
            <a:ext cx="3446120" cy="378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22840" y="116632"/>
            <a:ext cx="5760640" cy="7879080"/>
          </a:xfrm>
          <a:prstGeom prst="rect">
            <a:avLst/>
          </a:prstGeom>
        </p:spPr>
        <p:txBody>
          <a:bodyPr wrap="square">
            <a:spAutoFit/>
          </a:bodyPr>
          <a:lstStyle/>
          <a:p>
            <a:pPr algn="l" rtl="0"/>
            <a:r>
              <a:rPr lang="en-US" sz="2000" b="1" dirty="0" smtClean="0">
                <a:solidFill>
                  <a:srgbClr val="FF0000"/>
                </a:solidFill>
              </a:rPr>
              <a:t>Diaphragm</a:t>
            </a:r>
            <a:r>
              <a:rPr lang="en-US" b="1" dirty="0" smtClean="0"/>
              <a:t>. A dome-shaped </a:t>
            </a:r>
            <a:r>
              <a:rPr lang="en-US" b="1" dirty="0"/>
              <a:t>muscle </a:t>
            </a:r>
            <a:r>
              <a:rPr lang="en-US" b="1" dirty="0" smtClean="0"/>
              <a:t>and consists </a:t>
            </a:r>
            <a:r>
              <a:rPr lang="en-US" b="1" dirty="0"/>
              <a:t>of a muscular part and a centrally placed tendon.  The diaphragm is inserted into a central tendon, which is shaped like three leaves that </a:t>
            </a:r>
            <a:r>
              <a:rPr lang="en-US" b="1" dirty="0" smtClean="0"/>
              <a:t>separates the abdominal and thoracic cavities(.main respiratory muscle)</a:t>
            </a:r>
          </a:p>
          <a:p>
            <a:pPr algn="l" rtl="0"/>
            <a:r>
              <a:rPr lang="en-US" b="1" dirty="0" smtClean="0">
                <a:solidFill>
                  <a:srgbClr val="FF0000"/>
                </a:solidFill>
              </a:rPr>
              <a:t>Origin</a:t>
            </a:r>
            <a:r>
              <a:rPr lang="en-US" b="1" dirty="0" smtClean="0"/>
              <a:t>. The internal surface of the xiphoid process(</a:t>
            </a:r>
            <a:r>
              <a:rPr lang="en-US" b="1" dirty="0" smtClean="0">
                <a:solidFill>
                  <a:srgbClr val="FF0000"/>
                </a:solidFill>
              </a:rPr>
              <a:t>sternal</a:t>
            </a:r>
            <a:r>
              <a:rPr lang="en-US" b="1" dirty="0" smtClean="0"/>
              <a:t> </a:t>
            </a:r>
            <a:r>
              <a:rPr lang="en-US" b="1" dirty="0" smtClean="0">
                <a:solidFill>
                  <a:srgbClr val="FF0000"/>
                </a:solidFill>
              </a:rPr>
              <a:t>part</a:t>
            </a:r>
            <a:r>
              <a:rPr lang="en-US" b="1" dirty="0" smtClean="0"/>
              <a:t>)and </a:t>
            </a:r>
            <a:r>
              <a:rPr lang="en-US" b="1" dirty="0" smtClean="0">
                <a:solidFill>
                  <a:srgbClr val="FF0000"/>
                </a:solidFill>
              </a:rPr>
              <a:t>costal </a:t>
            </a:r>
            <a:r>
              <a:rPr lang="en-US" b="1" dirty="0">
                <a:solidFill>
                  <a:srgbClr val="FF0000"/>
                </a:solidFill>
              </a:rPr>
              <a:t>part </a:t>
            </a:r>
            <a:r>
              <a:rPr lang="en-US" b="1" dirty="0"/>
              <a:t>arising from the deep surfaces of the lower six ribs and their costal cartilages</a:t>
            </a:r>
            <a:endParaRPr lang="en-US" b="1" dirty="0" smtClean="0"/>
          </a:p>
          <a:p>
            <a:pPr algn="l" rtl="0"/>
            <a:r>
              <a:rPr lang="en-US" b="1" dirty="0" smtClean="0"/>
              <a:t>and lumbar vertebrae via the left and right crura.(</a:t>
            </a:r>
            <a:r>
              <a:rPr lang="en-US" b="1" dirty="0" smtClean="0">
                <a:solidFill>
                  <a:srgbClr val="FF0000"/>
                </a:solidFill>
              </a:rPr>
              <a:t>vertebral part</a:t>
            </a:r>
            <a:r>
              <a:rPr lang="en-US" b="1" dirty="0" smtClean="0"/>
              <a:t>)</a:t>
            </a:r>
          </a:p>
          <a:p>
            <a:pPr algn="l" rtl="0"/>
            <a:r>
              <a:rPr lang="en-US" b="1" dirty="0" smtClean="0"/>
              <a:t>Insertion. An aponeurosis called the central tendon</a:t>
            </a:r>
          </a:p>
          <a:p>
            <a:pPr algn="l" rtl="0"/>
            <a:r>
              <a:rPr lang="en-US" b="1" dirty="0" smtClean="0"/>
              <a:t> (of the diaphragm); the right dome of the diaphragm is slightly higher than the left because of the liver.</a:t>
            </a:r>
          </a:p>
          <a:p>
            <a:pPr algn="l" rtl="0"/>
            <a:r>
              <a:rPr lang="en-US" b="1" dirty="0" smtClean="0">
                <a:solidFill>
                  <a:srgbClr val="FF0000"/>
                </a:solidFill>
              </a:rPr>
              <a:t>Innervation. </a:t>
            </a:r>
            <a:r>
              <a:rPr lang="en-US" b="1" dirty="0" smtClean="0"/>
              <a:t>Each half of the diaphragm is innervated by</a:t>
            </a:r>
          </a:p>
          <a:p>
            <a:pPr algn="l" rtl="0"/>
            <a:r>
              <a:rPr lang="en-US" b="1" dirty="0" smtClean="0"/>
              <a:t>the right or left nerve(C3-C4.) Action</a:t>
            </a:r>
          </a:p>
          <a:p>
            <a:pPr algn="l" rtl="0"/>
            <a:r>
              <a:rPr lang="en-US" b="1" dirty="0" smtClean="0">
                <a:solidFill>
                  <a:srgbClr val="FF0000"/>
                </a:solidFill>
              </a:rPr>
              <a:t>Action</a:t>
            </a:r>
            <a:r>
              <a:rPr lang="en-US" b="1" dirty="0" smtClean="0"/>
              <a:t>. Primary muscle of respiration; additionally it </a:t>
            </a:r>
          </a:p>
          <a:p>
            <a:pPr algn="l" rtl="0"/>
            <a:r>
              <a:rPr lang="en-US" b="1" dirty="0" smtClean="0"/>
              <a:t>, increases intra-abdominal pressure for defecation</a:t>
            </a:r>
          </a:p>
          <a:p>
            <a:pPr algn="l" rtl="0"/>
            <a:r>
              <a:rPr lang="en-US" b="1" dirty="0" smtClean="0"/>
              <a:t>, urination, vomiting, and childbirth.</a:t>
            </a:r>
          </a:p>
          <a:p>
            <a:pPr algn="l" rtl="0"/>
            <a:r>
              <a:rPr lang="en-US" b="1" dirty="0" smtClean="0">
                <a:solidFill>
                  <a:srgbClr val="FF0000"/>
                </a:solidFill>
              </a:rPr>
              <a:t>Apertures</a:t>
            </a:r>
            <a:r>
              <a:rPr lang="en-US" b="1" dirty="0" smtClean="0"/>
              <a:t>. The diaphragm has the following openings:</a:t>
            </a:r>
          </a:p>
          <a:p>
            <a:pPr algn="l" rtl="0"/>
            <a:r>
              <a:rPr lang="en-US" b="1" dirty="0" smtClean="0">
                <a:solidFill>
                  <a:srgbClr val="00B0F0"/>
                </a:solidFill>
              </a:rPr>
              <a:t>Caval hiatus </a:t>
            </a:r>
            <a:r>
              <a:rPr lang="en-US" b="1" dirty="0" smtClean="0"/>
              <a:t>(T8). Transmits the IVC.</a:t>
            </a:r>
          </a:p>
          <a:p>
            <a:pPr algn="l" rtl="0"/>
            <a:r>
              <a:rPr lang="en-US" b="1" dirty="0" smtClean="0">
                <a:solidFill>
                  <a:srgbClr val="00B050"/>
                </a:solidFill>
              </a:rPr>
              <a:t>Esophageal hiatus </a:t>
            </a:r>
            <a:r>
              <a:rPr lang="en-US" b="1" dirty="0" smtClean="0"/>
              <a:t>(T10). Transmits the esophagus,</a:t>
            </a:r>
          </a:p>
          <a:p>
            <a:pPr algn="l" rtl="0"/>
            <a:r>
              <a:rPr lang="en-US" b="1" dirty="0" smtClean="0"/>
              <a:t> vagus nerves, and left gastric vessels.</a:t>
            </a:r>
          </a:p>
          <a:p>
            <a:pPr algn="l" rtl="0"/>
            <a:r>
              <a:rPr lang="en-US" b="1" dirty="0" smtClean="0">
                <a:solidFill>
                  <a:srgbClr val="7030A0"/>
                </a:solidFill>
              </a:rPr>
              <a:t>Aortic hiatus </a:t>
            </a:r>
            <a:r>
              <a:rPr lang="en-US" b="1" dirty="0" smtClean="0"/>
              <a:t>(T12). Transmits the aorta, thoracic</a:t>
            </a:r>
          </a:p>
          <a:p>
            <a:pPr algn="l" rtl="0"/>
            <a:r>
              <a:rPr lang="en-US" b="1" dirty="0" smtClean="0"/>
              <a:t> duct, azygos and hemiazygos veins, and sympathetic trunk</a:t>
            </a:r>
          </a:p>
          <a:p>
            <a:pPr algn="l" rtl="0"/>
            <a:endParaRPr lang="en-US" b="1" dirty="0" smtClean="0"/>
          </a:p>
          <a:p>
            <a:pPr algn="l" rtl="0"/>
            <a:endParaRPr lang="en-US" b="1" dirty="0" smtClean="0"/>
          </a:p>
          <a:p>
            <a:pPr algn="l" rtl="0"/>
            <a:endParaRPr lang="en-US"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7800" y="3789040"/>
            <a:ext cx="3406200" cy="306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30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0"/>
            <a:ext cx="8784976" cy="6669360"/>
          </a:xfrm>
        </p:spPr>
        <p:txBody>
          <a:bodyPr>
            <a:normAutofit fontScale="92500" lnSpcReduction="10000"/>
          </a:bodyPr>
          <a:lstStyle/>
          <a:p>
            <a:pPr marL="0" indent="0" algn="l" rtl="0">
              <a:buNone/>
            </a:pPr>
            <a:endParaRPr lang="en-US" sz="2400" b="1" dirty="0" smtClean="0">
              <a:solidFill>
                <a:srgbClr val="FF0000"/>
              </a:solidFill>
            </a:endParaRPr>
          </a:p>
          <a:p>
            <a:pPr marL="0" indent="0" algn="l" rtl="0">
              <a:buNone/>
            </a:pPr>
            <a:r>
              <a:rPr lang="en-US" sz="2000" b="1" dirty="0" smtClean="0">
                <a:solidFill>
                  <a:srgbClr val="FF0000"/>
                </a:solidFill>
              </a:rPr>
              <a:t>-Quadratus </a:t>
            </a:r>
            <a:r>
              <a:rPr lang="en-US" sz="2000" b="1" dirty="0">
                <a:solidFill>
                  <a:srgbClr val="FF0000"/>
                </a:solidFill>
              </a:rPr>
              <a:t>lumborum </a:t>
            </a:r>
            <a:r>
              <a:rPr lang="en-US" sz="2000" b="1" dirty="0" smtClean="0">
                <a:solidFill>
                  <a:srgbClr val="FF0000"/>
                </a:solidFill>
              </a:rPr>
              <a:t>muscle</a:t>
            </a:r>
            <a:endParaRPr lang="en-US" sz="2000" b="1" dirty="0">
              <a:solidFill>
                <a:srgbClr val="FF0000"/>
              </a:solidFill>
            </a:endParaRPr>
          </a:p>
          <a:p>
            <a:pPr marL="0" indent="0" algn="l" rtl="0">
              <a:buNone/>
            </a:pPr>
            <a:r>
              <a:rPr lang="en-US" sz="1800" b="1" dirty="0">
                <a:solidFill>
                  <a:srgbClr val="7030A0"/>
                </a:solidFill>
              </a:rPr>
              <a:t>Attachments</a:t>
            </a:r>
            <a:r>
              <a:rPr lang="en-US" sz="1800" b="1" dirty="0">
                <a:solidFill>
                  <a:srgbClr val="FF0000"/>
                </a:solidFill>
              </a:rPr>
              <a:t>. </a:t>
            </a:r>
            <a:r>
              <a:rPr lang="en-US" sz="1800" b="1" dirty="0"/>
              <a:t>Iliac crest, lumbar transverse </a:t>
            </a:r>
            <a:r>
              <a:rPr lang="en-US" sz="1800" b="1" dirty="0" smtClean="0"/>
              <a:t>processes</a:t>
            </a:r>
          </a:p>
          <a:p>
            <a:pPr marL="0" indent="0" algn="l" rtl="0">
              <a:buNone/>
            </a:pPr>
            <a:r>
              <a:rPr lang="en-US" sz="1800" b="1" dirty="0" smtClean="0"/>
              <a:t> </a:t>
            </a:r>
            <a:r>
              <a:rPr lang="en-US" sz="1800" b="1" dirty="0"/>
              <a:t>and the 12th rib</a:t>
            </a:r>
            <a:r>
              <a:rPr lang="en-US" sz="1800" b="1" dirty="0" smtClean="0"/>
              <a:t>.</a:t>
            </a:r>
            <a:endParaRPr lang="en-US" sz="1800" b="1" dirty="0"/>
          </a:p>
          <a:p>
            <a:pPr marL="0" indent="0" algn="l" rtl="0">
              <a:buNone/>
            </a:pPr>
            <a:r>
              <a:rPr lang="en-US" sz="1800" b="1" dirty="0">
                <a:solidFill>
                  <a:srgbClr val="00B0F0"/>
                </a:solidFill>
              </a:rPr>
              <a:t>Actions</a:t>
            </a:r>
            <a:r>
              <a:rPr lang="en-US" sz="1800" b="1" dirty="0"/>
              <a:t>. Laterally flexes the vertebral column</a:t>
            </a:r>
            <a:r>
              <a:rPr lang="en-US" sz="1800" b="1" dirty="0" smtClean="0"/>
              <a:t>.</a:t>
            </a:r>
            <a:endParaRPr lang="en-US" sz="1800" b="1" dirty="0"/>
          </a:p>
          <a:p>
            <a:pPr marL="0" indent="0" algn="l" rtl="0">
              <a:buNone/>
            </a:pPr>
            <a:r>
              <a:rPr lang="en-US" sz="1800" b="1" dirty="0"/>
              <a:t>In</a:t>
            </a:r>
            <a:r>
              <a:rPr lang="en-US" sz="1800" b="1" dirty="0">
                <a:solidFill>
                  <a:srgbClr val="00B050"/>
                </a:solidFill>
              </a:rPr>
              <a:t>nervatio</a:t>
            </a:r>
            <a:r>
              <a:rPr lang="en-US" sz="1800" b="1" dirty="0"/>
              <a:t>n. Branches from T12-L4 ventral rami</a:t>
            </a:r>
            <a:r>
              <a:rPr lang="en-US" sz="1800" b="1" dirty="0" smtClean="0"/>
              <a:t>.</a:t>
            </a:r>
            <a:endParaRPr lang="en-US" sz="1800" b="1" dirty="0"/>
          </a:p>
          <a:p>
            <a:pPr marL="0" indent="0" algn="l" rtl="0">
              <a:buNone/>
            </a:pPr>
            <a:r>
              <a:rPr lang="en-US" sz="2000" b="1" dirty="0" smtClean="0">
                <a:solidFill>
                  <a:srgbClr val="FF0000"/>
                </a:solidFill>
              </a:rPr>
              <a:t>-Psoas </a:t>
            </a:r>
            <a:r>
              <a:rPr lang="en-US" sz="2000" b="1" dirty="0">
                <a:solidFill>
                  <a:srgbClr val="FF0000"/>
                </a:solidFill>
              </a:rPr>
              <a:t>major </a:t>
            </a:r>
            <a:r>
              <a:rPr lang="en-US" sz="2000" b="1" dirty="0" smtClean="0">
                <a:solidFill>
                  <a:srgbClr val="FF0000"/>
                </a:solidFill>
              </a:rPr>
              <a:t>muscle</a:t>
            </a:r>
            <a:endParaRPr lang="en-US" sz="2000" b="1" dirty="0">
              <a:solidFill>
                <a:srgbClr val="FF0000"/>
              </a:solidFill>
            </a:endParaRPr>
          </a:p>
          <a:p>
            <a:pPr marL="0" indent="0" algn="l" rtl="0">
              <a:buNone/>
            </a:pPr>
            <a:r>
              <a:rPr lang="en-US" sz="1800" b="1" dirty="0">
                <a:solidFill>
                  <a:srgbClr val="00B0F0"/>
                </a:solidFill>
              </a:rPr>
              <a:t>Attachments</a:t>
            </a:r>
            <a:r>
              <a:rPr lang="en-US" sz="1800" b="1" dirty="0"/>
              <a:t>. Courses from L1–L5 vertebrae</a:t>
            </a:r>
            <a:r>
              <a:rPr lang="en-US" sz="1800" b="1" dirty="0" smtClean="0"/>
              <a:t>,</a:t>
            </a:r>
          </a:p>
          <a:p>
            <a:pPr marL="0" indent="0" algn="l" rtl="0">
              <a:buNone/>
            </a:pPr>
            <a:r>
              <a:rPr lang="en-US" sz="1800" b="1" dirty="0" smtClean="0"/>
              <a:t> </a:t>
            </a:r>
            <a:r>
              <a:rPr lang="en-US" sz="1800" b="1" dirty="0"/>
              <a:t>deep to the inguinal ligament to the lesser </a:t>
            </a:r>
            <a:endParaRPr lang="en-US" sz="1800" b="1" dirty="0" smtClean="0"/>
          </a:p>
          <a:p>
            <a:pPr marL="0" indent="0" algn="l" rtl="0">
              <a:buNone/>
            </a:pPr>
            <a:r>
              <a:rPr lang="en-US" sz="1800" b="1" dirty="0" smtClean="0"/>
              <a:t>trochanter </a:t>
            </a:r>
            <a:r>
              <a:rPr lang="en-US" sz="1800" b="1" dirty="0"/>
              <a:t>of the femur</a:t>
            </a:r>
            <a:r>
              <a:rPr lang="en-US" sz="1800" b="1" dirty="0" smtClean="0"/>
              <a:t>.</a:t>
            </a:r>
            <a:endParaRPr lang="en-US" sz="1800" b="1" dirty="0"/>
          </a:p>
          <a:p>
            <a:pPr marL="0" indent="0" algn="l" rtl="0">
              <a:buNone/>
            </a:pPr>
            <a:r>
              <a:rPr lang="en-US" sz="1800" b="1" dirty="0">
                <a:solidFill>
                  <a:srgbClr val="00B050"/>
                </a:solidFill>
              </a:rPr>
              <a:t>Actions. </a:t>
            </a:r>
            <a:r>
              <a:rPr lang="en-US" sz="1800" b="1" dirty="0"/>
              <a:t>Flexes the hip joint</a:t>
            </a:r>
            <a:r>
              <a:rPr lang="en-US" sz="1800" b="1" dirty="0" smtClean="0"/>
              <a:t>.</a:t>
            </a:r>
            <a:endParaRPr lang="en-US" sz="1800" b="1" dirty="0"/>
          </a:p>
          <a:p>
            <a:pPr marL="0" indent="0" algn="l" rtl="0">
              <a:buNone/>
            </a:pPr>
            <a:r>
              <a:rPr lang="en-US" sz="1800" b="1" dirty="0">
                <a:solidFill>
                  <a:srgbClr val="0070C0"/>
                </a:solidFill>
              </a:rPr>
              <a:t>Innervation</a:t>
            </a:r>
            <a:r>
              <a:rPr lang="en-US" sz="1800" b="1" dirty="0"/>
              <a:t>. Branches from the L2 ventral </a:t>
            </a:r>
            <a:r>
              <a:rPr lang="en-US" sz="1800" b="1" dirty="0" smtClean="0"/>
              <a:t>ramus</a:t>
            </a:r>
          </a:p>
          <a:p>
            <a:pPr marL="0" indent="0" algn="l" rtl="0">
              <a:buNone/>
            </a:pPr>
            <a:r>
              <a:rPr lang="en-US" sz="1800" b="1" dirty="0" smtClean="0"/>
              <a:t>-</a:t>
            </a:r>
            <a:r>
              <a:rPr lang="en-US" sz="2000" b="1" dirty="0" smtClean="0">
                <a:solidFill>
                  <a:srgbClr val="FF0000"/>
                </a:solidFill>
              </a:rPr>
              <a:t>Iliacus muscle</a:t>
            </a:r>
            <a:endParaRPr lang="en-US" sz="2000" b="1" dirty="0">
              <a:solidFill>
                <a:srgbClr val="FF0000"/>
              </a:solidFill>
            </a:endParaRPr>
          </a:p>
          <a:p>
            <a:pPr marL="0" indent="0" algn="l" rtl="0">
              <a:buNone/>
            </a:pPr>
            <a:r>
              <a:rPr lang="en-US" sz="1800" b="1" dirty="0">
                <a:solidFill>
                  <a:srgbClr val="00B0F0"/>
                </a:solidFill>
              </a:rPr>
              <a:t>Attachments</a:t>
            </a:r>
            <a:r>
              <a:rPr lang="en-US" sz="1800" b="1" dirty="0"/>
              <a:t>. Iliac fossa and lesser trochanter </a:t>
            </a:r>
            <a:r>
              <a:rPr lang="en-US" sz="1800" b="1" dirty="0" smtClean="0"/>
              <a:t>of</a:t>
            </a:r>
          </a:p>
          <a:p>
            <a:pPr marL="0" indent="0" algn="l" rtl="0">
              <a:buNone/>
            </a:pPr>
            <a:r>
              <a:rPr lang="en-US" sz="1800" b="1" dirty="0" smtClean="0"/>
              <a:t> </a:t>
            </a:r>
            <a:r>
              <a:rPr lang="en-US" sz="1800" b="1" dirty="0"/>
              <a:t>the femur. Between its attachments, the </a:t>
            </a:r>
            <a:r>
              <a:rPr lang="en-US" sz="1800" b="1" dirty="0" smtClean="0"/>
              <a:t>iliacus</a:t>
            </a:r>
          </a:p>
          <a:p>
            <a:pPr marL="0" indent="0" algn="l" rtl="0">
              <a:buNone/>
            </a:pPr>
            <a:r>
              <a:rPr lang="en-US" sz="1800" b="1" dirty="0" smtClean="0"/>
              <a:t> </a:t>
            </a:r>
            <a:r>
              <a:rPr lang="en-US" sz="1800" b="1" dirty="0"/>
              <a:t>muscle courses deep to the inguinal ligament </a:t>
            </a:r>
            <a:r>
              <a:rPr lang="en-US" sz="1800" b="1" dirty="0" smtClean="0"/>
              <a:t>and</a:t>
            </a:r>
          </a:p>
          <a:p>
            <a:pPr marL="0" indent="0" algn="l" rtl="0">
              <a:buNone/>
            </a:pPr>
            <a:r>
              <a:rPr lang="en-US" sz="1800" b="1" dirty="0" smtClean="0"/>
              <a:t> </a:t>
            </a:r>
            <a:r>
              <a:rPr lang="en-US" sz="1800" b="1" dirty="0"/>
              <a:t>joins with the psoas major muscle to attach </a:t>
            </a:r>
            <a:r>
              <a:rPr lang="en-US" sz="1800" b="1" dirty="0" smtClean="0"/>
              <a:t>to the</a:t>
            </a:r>
          </a:p>
          <a:p>
            <a:pPr marL="0" indent="0" algn="l" rtl="0">
              <a:buNone/>
            </a:pPr>
            <a:r>
              <a:rPr lang="en-US" sz="1800" b="1" dirty="0" smtClean="0"/>
              <a:t> </a:t>
            </a:r>
            <a:r>
              <a:rPr lang="en-US" sz="1800" b="1" dirty="0"/>
              <a:t>lesser trochanter of the femur. The combination </a:t>
            </a:r>
            <a:r>
              <a:rPr lang="en-US" sz="1800" b="1" dirty="0" smtClean="0"/>
              <a:t>of</a:t>
            </a:r>
          </a:p>
          <a:p>
            <a:pPr marL="0" indent="0" algn="l" rtl="0">
              <a:buNone/>
            </a:pPr>
            <a:r>
              <a:rPr lang="en-US" sz="1800" b="1" dirty="0" smtClean="0"/>
              <a:t> </a:t>
            </a:r>
            <a:r>
              <a:rPr lang="en-US" sz="1800" b="1" dirty="0"/>
              <a:t>these two muscles in the thigh is often referred </a:t>
            </a:r>
            <a:r>
              <a:rPr lang="en-US" sz="1800" b="1" dirty="0" smtClean="0"/>
              <a:t>to</a:t>
            </a:r>
          </a:p>
          <a:p>
            <a:pPr marL="0" indent="0" algn="l" rtl="0">
              <a:buNone/>
            </a:pPr>
            <a:r>
              <a:rPr lang="en-US" sz="1800" b="1" dirty="0" smtClean="0"/>
              <a:t> </a:t>
            </a:r>
            <a:r>
              <a:rPr lang="en-US" sz="1800" b="1" dirty="0"/>
              <a:t>as the iliopsoas muscle</a:t>
            </a:r>
            <a:r>
              <a:rPr lang="en-US" sz="1800" b="1" dirty="0" smtClean="0"/>
              <a:t>.</a:t>
            </a:r>
            <a:endParaRPr lang="en-US" sz="1800" b="1" dirty="0"/>
          </a:p>
          <a:p>
            <a:pPr marL="0" indent="0" algn="l" rtl="0">
              <a:buNone/>
            </a:pPr>
            <a:r>
              <a:rPr lang="en-US" sz="1800" b="1" dirty="0">
                <a:solidFill>
                  <a:srgbClr val="00B050"/>
                </a:solidFill>
              </a:rPr>
              <a:t>Actions</a:t>
            </a:r>
            <a:r>
              <a:rPr lang="en-US" sz="1800" b="1" dirty="0"/>
              <a:t>. Flexes the hip joint</a:t>
            </a:r>
            <a:r>
              <a:rPr lang="en-US" sz="1800" b="1" dirty="0" smtClean="0"/>
              <a:t>.</a:t>
            </a:r>
            <a:endParaRPr lang="en-US" sz="1800" b="1" dirty="0"/>
          </a:p>
          <a:p>
            <a:pPr marL="0" indent="0" algn="l" rtl="0">
              <a:buNone/>
            </a:pPr>
            <a:r>
              <a:rPr lang="en-US" sz="1800" b="1" dirty="0">
                <a:solidFill>
                  <a:srgbClr val="7030A0"/>
                </a:solidFill>
              </a:rPr>
              <a:t>Innervation</a:t>
            </a:r>
            <a:r>
              <a:rPr lang="en-US" sz="1800" b="1" dirty="0"/>
              <a:t>. Femoral nerve (L2–L4)</a:t>
            </a: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3051"/>
          <a:stretch/>
        </p:blipFill>
        <p:spPr bwMode="auto">
          <a:xfrm>
            <a:off x="5013212" y="2924944"/>
            <a:ext cx="4068024" cy="3854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0"/>
            <a:ext cx="3933172" cy="273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929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4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9"/>
          <p:cNvSpPr/>
          <p:nvPr/>
        </p:nvSpPr>
        <p:spPr>
          <a:xfrm>
            <a:off x="7249376" y="5805264"/>
            <a:ext cx="172819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i="1" dirty="0" smtClean="0">
                <a:solidFill>
                  <a:srgbClr val="FF0000"/>
                </a:solidFill>
              </a:rPr>
              <a:t>THANKS YOU</a:t>
            </a:r>
            <a:endParaRPr lang="en-US" sz="3200" b="1" i="1" dirty="0">
              <a:solidFill>
                <a:srgbClr val="FF0000"/>
              </a:solidFill>
            </a:endParaRPr>
          </a:p>
        </p:txBody>
      </p:sp>
    </p:spTree>
    <p:extLst>
      <p:ext uri="{BB962C8B-B14F-4D97-AF65-F5344CB8AC3E}">
        <p14:creationId xmlns:p14="http://schemas.microsoft.com/office/powerpoint/2010/main" val="1785250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036496" cy="6669360"/>
          </a:xfrm>
        </p:spPr>
        <p:txBody>
          <a:bodyPr>
            <a:normAutofit/>
          </a:bodyPr>
          <a:lstStyle/>
          <a:p>
            <a:pPr marL="0" indent="0" algn="l" rtl="0">
              <a:buNone/>
            </a:pPr>
            <a:r>
              <a:rPr lang="en-US" dirty="0" smtClean="0"/>
              <a:t> `</a:t>
            </a:r>
            <a:r>
              <a:rPr lang="en-US" b="1" dirty="0" smtClean="0">
                <a:solidFill>
                  <a:srgbClr val="FF0000"/>
                </a:solidFill>
              </a:rPr>
              <a:t>Anterior abdominal wall</a:t>
            </a:r>
            <a:r>
              <a:rPr lang="en-US" dirty="0" smtClean="0"/>
              <a:t>( </a:t>
            </a:r>
            <a:r>
              <a:rPr lang="en-US" dirty="0" smtClean="0">
                <a:solidFill>
                  <a:srgbClr val="C00000"/>
                </a:solidFill>
              </a:rPr>
              <a:t>from superficial to deep</a:t>
            </a:r>
            <a:r>
              <a:rPr lang="en-US" dirty="0" smtClean="0"/>
              <a:t>)</a:t>
            </a:r>
            <a:endParaRPr lang="en-US" dirty="0"/>
          </a:p>
          <a:p>
            <a:pPr marL="0" indent="0" algn="l" rtl="0">
              <a:buNone/>
            </a:pPr>
            <a:r>
              <a:rPr lang="en-US" sz="2000" b="1" dirty="0" smtClean="0">
                <a:solidFill>
                  <a:srgbClr val="FF0000"/>
                </a:solidFill>
              </a:rPr>
              <a:t>1-Skin</a:t>
            </a:r>
            <a:r>
              <a:rPr lang="en-US" sz="2000" b="1" dirty="0" smtClean="0"/>
              <a:t> 2- </a:t>
            </a:r>
            <a:r>
              <a:rPr lang="en-US" sz="2000" b="1" dirty="0" smtClean="0">
                <a:solidFill>
                  <a:schemeClr val="tx2">
                    <a:lumMod val="60000"/>
                    <a:lumOff val="40000"/>
                  </a:schemeClr>
                </a:solidFill>
              </a:rPr>
              <a:t>subcutaneous tissue </a:t>
            </a:r>
            <a:r>
              <a:rPr lang="en-US" sz="2000" b="1" dirty="0" smtClean="0"/>
              <a:t>3- </a:t>
            </a:r>
            <a:r>
              <a:rPr lang="en-US" sz="2000" b="1" dirty="0" smtClean="0">
                <a:solidFill>
                  <a:srgbClr val="FF0000"/>
                </a:solidFill>
              </a:rPr>
              <a:t>fascia</a:t>
            </a:r>
            <a:r>
              <a:rPr lang="en-US" sz="2000" b="1" dirty="0" smtClean="0"/>
              <a:t>(A-fatty superficial layer is called Camper s  fascia +B-deep fibrous layer is called Scarp's fascia)</a:t>
            </a:r>
            <a:r>
              <a:rPr lang="en-US" sz="2800" dirty="0" smtClean="0"/>
              <a:t>.</a:t>
            </a:r>
            <a:endParaRPr lang="en-US" sz="2800" dirty="0"/>
          </a:p>
          <a:p>
            <a:pPr marL="0" indent="0" algn="l" rtl="0">
              <a:buNone/>
            </a:pPr>
            <a:r>
              <a:rPr lang="en-US" sz="2000" b="1" dirty="0"/>
              <a:t>4</a:t>
            </a:r>
            <a:r>
              <a:rPr lang="en-US" sz="2000" b="1" dirty="0" smtClean="0"/>
              <a:t>-Superficial </a:t>
            </a:r>
            <a:r>
              <a:rPr lang="en-US" sz="2000" b="1" dirty="0"/>
              <a:t>Abdominal </a:t>
            </a:r>
            <a:r>
              <a:rPr lang="en-US" sz="2000" b="1" dirty="0" smtClean="0"/>
              <a:t>fascia    5- Muscle</a:t>
            </a:r>
            <a:endParaRPr lang="en-US" sz="2800" dirty="0" smtClean="0"/>
          </a:p>
          <a:p>
            <a:pPr marL="0" indent="0" algn="l" rtl="0">
              <a:buNone/>
            </a:pPr>
            <a:r>
              <a:rPr lang="en-US" sz="2000" b="1" dirty="0" smtClean="0"/>
              <a:t>A-External </a:t>
            </a:r>
            <a:r>
              <a:rPr lang="en-US" sz="2000" b="1" dirty="0"/>
              <a:t>oblique abdominal muscle</a:t>
            </a:r>
          </a:p>
          <a:p>
            <a:pPr marL="0" indent="0" algn="l" rtl="0">
              <a:buNone/>
            </a:pPr>
            <a:r>
              <a:rPr lang="en-US" sz="2000" b="1" dirty="0" smtClean="0"/>
              <a:t>B-Internal </a:t>
            </a:r>
            <a:r>
              <a:rPr lang="en-US" sz="2000" b="1" dirty="0"/>
              <a:t>oblique abdominal muscle</a:t>
            </a:r>
          </a:p>
          <a:p>
            <a:pPr marL="0" indent="0" algn="l" rtl="0">
              <a:buNone/>
            </a:pPr>
            <a:r>
              <a:rPr lang="en-US" sz="2000" b="1" dirty="0" smtClean="0"/>
              <a:t>C-Rectus abdominis D- Transverse abdominal</a:t>
            </a:r>
          </a:p>
          <a:p>
            <a:pPr marL="0" indent="0" algn="l" rtl="0">
              <a:buNone/>
            </a:pPr>
            <a:r>
              <a:rPr lang="en-US" sz="2000" b="1" dirty="0" smtClean="0"/>
              <a:t> E-Pyramidal muscle 5-Transversalis fascia</a:t>
            </a:r>
            <a:endParaRPr lang="en-US" sz="2000" b="1" dirty="0"/>
          </a:p>
          <a:p>
            <a:pPr marL="0" indent="0" algn="l" rtl="0">
              <a:buNone/>
            </a:pPr>
            <a:r>
              <a:rPr lang="en-US" sz="2000" b="1" dirty="0" smtClean="0"/>
              <a:t> 6-Extraperitoneal fat 7- peritoneum</a:t>
            </a:r>
            <a:endParaRPr lang="en-US" sz="20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8" y="3789040"/>
            <a:ext cx="4860032" cy="3058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1340768"/>
            <a:ext cx="4229100" cy="3977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0963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1"/>
            <a:ext cx="9144000" cy="476671"/>
          </a:xfrm>
        </p:spPr>
        <p:txBody>
          <a:bodyPr>
            <a:normAutofit/>
          </a:bodyPr>
          <a:lstStyle/>
          <a:p>
            <a:pPr rtl="0"/>
            <a:r>
              <a:rPr lang="en-US" sz="2400" b="1" dirty="0" smtClean="0">
                <a:solidFill>
                  <a:srgbClr val="FF0000"/>
                </a:solidFill>
              </a:rPr>
              <a:t>Abdominal wall </a:t>
            </a:r>
            <a:endParaRPr lang="en-US" sz="2400" b="1" dirty="0">
              <a:solidFill>
                <a:srgbClr val="FF0000"/>
              </a:solidFill>
            </a:endParaRPr>
          </a:p>
        </p:txBody>
      </p:sp>
      <p:sp>
        <p:nvSpPr>
          <p:cNvPr id="3" name="عنوان فرعي 2"/>
          <p:cNvSpPr>
            <a:spLocks noGrp="1"/>
          </p:cNvSpPr>
          <p:nvPr>
            <p:ph type="subTitle" idx="1"/>
          </p:nvPr>
        </p:nvSpPr>
        <p:spPr>
          <a:xfrm>
            <a:off x="0" y="476672"/>
            <a:ext cx="9144000" cy="6381328"/>
          </a:xfrm>
        </p:spPr>
        <p:txBody>
          <a:bodyPr/>
          <a:lstStyle/>
          <a:p>
            <a:pPr algn="l" rtl="0"/>
            <a:r>
              <a:rPr lang="en-US" sz="2000" b="1" dirty="0" smtClean="0">
                <a:solidFill>
                  <a:srgbClr val="FF0000"/>
                </a:solidFill>
              </a:rPr>
              <a:t>The abdominal wall</a:t>
            </a:r>
            <a:r>
              <a:rPr lang="en-US" sz="2000" b="1" dirty="0" smtClean="0"/>
              <a:t>.  is split into the anterolateral and posterior walls</a:t>
            </a:r>
            <a:r>
              <a:rPr lang="en-US" dirty="0" smtClean="0"/>
              <a:t>.</a:t>
            </a:r>
          </a:p>
          <a:p>
            <a:pPr algn="l" rtl="0"/>
            <a:r>
              <a:rPr lang="en-US" sz="2000" b="1" dirty="0" smtClean="0"/>
              <a:t>The contour of abdominal wall is roughly </a:t>
            </a:r>
            <a:r>
              <a:rPr lang="en-US" sz="2000" b="1" dirty="0" smtClean="0">
                <a:solidFill>
                  <a:srgbClr val="FF0000"/>
                </a:solidFill>
              </a:rPr>
              <a:t>hexagonal. </a:t>
            </a:r>
            <a:r>
              <a:rPr lang="en-US" sz="2000" b="1" dirty="0" smtClean="0"/>
              <a:t>Its </a:t>
            </a:r>
            <a:r>
              <a:rPr lang="en-US" sz="2000" b="1" dirty="0" smtClean="0">
                <a:solidFill>
                  <a:srgbClr val="FF0000"/>
                </a:solidFill>
              </a:rPr>
              <a:t>superior border </a:t>
            </a:r>
            <a:r>
              <a:rPr lang="en-US" sz="2000" b="1" dirty="0" smtClean="0"/>
              <a:t>is bounded by the </a:t>
            </a:r>
            <a:r>
              <a:rPr lang="en-US" sz="2000" b="1" dirty="0" smtClean="0">
                <a:solidFill>
                  <a:srgbClr val="FF0000"/>
                </a:solidFill>
              </a:rPr>
              <a:t>coastal margins</a:t>
            </a:r>
            <a:r>
              <a:rPr lang="en-US" sz="2000" b="1" dirty="0" smtClean="0"/>
              <a:t>, lateral borders by </a:t>
            </a:r>
            <a:r>
              <a:rPr lang="en-US" sz="2000" b="1" dirty="0" smtClean="0">
                <a:solidFill>
                  <a:srgbClr val="FF0000"/>
                </a:solidFill>
              </a:rPr>
              <a:t>mid-axillary lines</a:t>
            </a:r>
            <a:r>
              <a:rPr lang="en-US" sz="2000" b="1" dirty="0" smtClean="0"/>
              <a:t>, and inferior borders bounded by </a:t>
            </a:r>
            <a:r>
              <a:rPr lang="en-US" sz="2000" b="1" dirty="0" smtClean="0">
                <a:solidFill>
                  <a:srgbClr val="FF0000"/>
                </a:solidFill>
              </a:rPr>
              <a:t>the anterior half of the iliac crest, </a:t>
            </a:r>
            <a:r>
              <a:rPr lang="en-US" sz="2000" b="1" dirty="0" smtClean="0">
                <a:solidFill>
                  <a:srgbClr val="00B0F0"/>
                </a:solidFill>
              </a:rPr>
              <a:t>inguinal ligaments</a:t>
            </a:r>
            <a:r>
              <a:rPr lang="en-US" sz="2000" b="1" dirty="0" smtClean="0"/>
              <a:t>, </a:t>
            </a:r>
            <a:r>
              <a:rPr lang="en-US" sz="2000" b="1" dirty="0" smtClean="0">
                <a:solidFill>
                  <a:srgbClr val="00B050"/>
                </a:solidFill>
              </a:rPr>
              <a:t>pubic crest, </a:t>
            </a:r>
            <a:r>
              <a:rPr lang="en-US" sz="2000" b="1" dirty="0" smtClean="0"/>
              <a:t>and </a:t>
            </a:r>
            <a:r>
              <a:rPr lang="en-US" sz="2000" b="1" dirty="0" smtClean="0">
                <a:solidFill>
                  <a:srgbClr val="7030A0"/>
                </a:solidFill>
              </a:rPr>
              <a:t>pubic symphysis, </a:t>
            </a:r>
            <a:r>
              <a:rPr lang="en-US" sz="2000" b="1" dirty="0" smtClean="0">
                <a:solidFill>
                  <a:schemeClr val="tx1"/>
                </a:solidFill>
              </a:rPr>
              <a:t>It surrounds the abdominal cavity, providing it with flexible coverage and protecting the internal organs from damage ,Stabilization and rotation of the trunk and increase intra- abdominal pressure( involved in coughing ,defecation and vomiting).</a:t>
            </a:r>
          </a:p>
          <a:p>
            <a:pPr algn="l" rtl="0"/>
            <a:endParaRPr lang="en-US" sz="1800" b="1" dirty="0" smtClean="0">
              <a:solidFill>
                <a:schemeClr val="tx1"/>
              </a:solidFill>
            </a:endParaRPr>
          </a:p>
          <a:p>
            <a:pPr algn="l" rtl="0"/>
            <a:endParaRPr lang="en-US" sz="1800" b="1" dirty="0">
              <a:solidFill>
                <a:srgbClr val="7030A0"/>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683" t="4126" b="25119"/>
          <a:stretch/>
        </p:blipFill>
        <p:spPr bwMode="auto">
          <a:xfrm>
            <a:off x="5508104" y="2996952"/>
            <a:ext cx="3472346" cy="3861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12976"/>
            <a:ext cx="5658788" cy="3645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6063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0"/>
            <a:ext cx="9144000" cy="6858000"/>
          </a:xfrm>
        </p:spPr>
        <p:txBody>
          <a:bodyPr>
            <a:normAutofit/>
          </a:bodyPr>
          <a:lstStyle/>
          <a:p>
            <a:pPr marL="0" indent="0" algn="l" rtl="0">
              <a:buNone/>
            </a:pPr>
            <a:r>
              <a:rPr lang="en-US" sz="2000" b="1" dirty="0" smtClean="0">
                <a:solidFill>
                  <a:srgbClr val="FF0000"/>
                </a:solidFill>
              </a:rPr>
              <a:t>Linea alba </a:t>
            </a:r>
            <a:r>
              <a:rPr lang="en-US" sz="2400" b="1" dirty="0" smtClean="0">
                <a:solidFill>
                  <a:srgbClr val="FF0000"/>
                </a:solidFill>
              </a:rPr>
              <a:t>:-</a:t>
            </a:r>
            <a:r>
              <a:rPr lang="en-US" sz="1800" b="1" dirty="0" smtClean="0"/>
              <a:t>is vertically running midline focus bind that extend from pubic symphysis  to xyphoid process .It is formed by fusion of aponeurosis of anterior abdominal wall muscles.</a:t>
            </a:r>
          </a:p>
          <a:p>
            <a:pPr marL="0" indent="0" algn="l" rtl="0">
              <a:buNone/>
            </a:pPr>
            <a:r>
              <a:rPr lang="en-US" sz="2000" b="1" dirty="0" smtClean="0">
                <a:solidFill>
                  <a:srgbClr val="FF0000"/>
                </a:solidFill>
              </a:rPr>
              <a:t>Umbilicu</a:t>
            </a:r>
            <a:r>
              <a:rPr lang="en-US" sz="2400" b="1" dirty="0" smtClean="0">
                <a:solidFill>
                  <a:srgbClr val="FF0000"/>
                </a:solidFill>
              </a:rPr>
              <a:t>s:-</a:t>
            </a:r>
            <a:r>
              <a:rPr lang="en-US" sz="1800" b="1" dirty="0" smtClean="0"/>
              <a:t>Is puckered scare in linea alba  that represent  site of attachment of umbilical cord in the fetus  and at level 3Th lumber vertebra .It constant in its position</a:t>
            </a:r>
          </a:p>
          <a:p>
            <a:pPr marL="0" indent="0" algn="l" rtl="0">
              <a:buNone/>
            </a:pPr>
            <a:r>
              <a:rPr lang="en-US" sz="2000" b="1" dirty="0" smtClean="0">
                <a:solidFill>
                  <a:srgbClr val="FF0000"/>
                </a:solidFill>
              </a:rPr>
              <a:t>Tendinous intersection of rectus abdominis</a:t>
            </a:r>
            <a:r>
              <a:rPr lang="en-US" sz="1800" b="1" dirty="0" smtClean="0"/>
              <a:t>:- are three in number running across rectus</a:t>
            </a:r>
          </a:p>
          <a:p>
            <a:pPr marL="0" indent="0" algn="l" rtl="0">
              <a:buNone/>
            </a:pPr>
            <a:r>
              <a:rPr lang="en-US" sz="1800" b="1" dirty="0"/>
              <a:t>a</a:t>
            </a:r>
            <a:r>
              <a:rPr lang="en-US" sz="1800" b="1" dirty="0" smtClean="0"/>
              <a:t>bdominis at  the level  of xiphoid process ,umbilicus  and half way between them.</a:t>
            </a:r>
          </a:p>
          <a:p>
            <a:pPr marL="0" indent="0" algn="l" rtl="0">
              <a:buNone/>
            </a:pPr>
            <a:r>
              <a:rPr lang="en-US" sz="2000" b="1" dirty="0" smtClean="0">
                <a:solidFill>
                  <a:srgbClr val="FF0000"/>
                </a:solidFill>
              </a:rPr>
              <a:t>Line semilunaris</a:t>
            </a:r>
            <a:r>
              <a:rPr lang="en-US" sz="1800" b="1" dirty="0" smtClean="0"/>
              <a:t>:- :- and crosses costal margin at the tip of9Th costal margin.</a:t>
            </a:r>
          </a:p>
          <a:p>
            <a:pPr marL="0" indent="0" algn="l" rtl="0">
              <a:buNone/>
            </a:pPr>
            <a:r>
              <a:rPr lang="en-US" sz="1800" b="1" dirty="0" smtClean="0">
                <a:solidFill>
                  <a:srgbClr val="FF0000"/>
                </a:solidFill>
              </a:rPr>
              <a:t>Xiphoid process</a:t>
            </a:r>
            <a:r>
              <a:rPr lang="en-US" sz="1800" b="1" dirty="0" smtClean="0"/>
              <a:t>:-It is palpated in depression where costal margin meet in the upper part of the anterior abdominal wall</a:t>
            </a:r>
          </a:p>
          <a:p>
            <a:pPr marL="0" indent="0" algn="l" rtl="0">
              <a:buNone/>
            </a:pPr>
            <a:endParaRPr lang="en-US" sz="1800" b="1" dirty="0" smtClean="0"/>
          </a:p>
          <a:p>
            <a:pPr marL="0" indent="0" algn="l" rtl="0">
              <a:buNone/>
            </a:pPr>
            <a:endParaRPr lang="en-US" sz="1800" b="1" dirty="0"/>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9931"/>
          <a:stretch/>
        </p:blipFill>
        <p:spPr bwMode="auto">
          <a:xfrm>
            <a:off x="107504" y="3356992"/>
            <a:ext cx="8856984"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8269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60904" y="0"/>
            <a:ext cx="8964488" cy="6741368"/>
          </a:xfrm>
        </p:spPr>
        <p:txBody>
          <a:bodyPr>
            <a:normAutofit fontScale="92500" lnSpcReduction="10000"/>
          </a:bodyPr>
          <a:lstStyle/>
          <a:p>
            <a:pPr marL="0" indent="0" algn="l" rtl="0">
              <a:buNone/>
            </a:pPr>
            <a:r>
              <a:rPr lang="en-US" sz="2000" b="1" dirty="0" smtClean="0"/>
              <a:t>.</a:t>
            </a:r>
            <a:r>
              <a:rPr lang="en-US" sz="2200" b="1" dirty="0" smtClean="0">
                <a:solidFill>
                  <a:srgbClr val="FF0000"/>
                </a:solidFill>
              </a:rPr>
              <a:t> </a:t>
            </a:r>
            <a:r>
              <a:rPr lang="en-US" sz="2600" b="1" dirty="0">
                <a:solidFill>
                  <a:srgbClr val="FF0000"/>
                </a:solidFill>
              </a:rPr>
              <a:t>The superficial fascia </a:t>
            </a:r>
            <a:r>
              <a:rPr lang="en-US" sz="2200" b="1" dirty="0"/>
              <a:t>is a single sheet  connective tissue. and is continuous with </a:t>
            </a:r>
            <a:r>
              <a:rPr lang="en-US" sz="2200" b="1" dirty="0" smtClean="0"/>
              <a:t>the superficial fascia in other regions of the body. In region above umbilicus</a:t>
            </a:r>
            <a:endParaRPr lang="en-US" sz="2200" b="1" dirty="0"/>
          </a:p>
          <a:p>
            <a:pPr marL="0" indent="0" algn="l" rtl="0">
              <a:buNone/>
            </a:pPr>
            <a:r>
              <a:rPr lang="en-US" sz="2200" b="1" dirty="0"/>
              <a:t>Below the umbilicus – divided into two layers; the fatty superficial layer (</a:t>
            </a:r>
            <a:r>
              <a:rPr lang="en-US" sz="2200" b="1" dirty="0">
                <a:solidFill>
                  <a:srgbClr val="FF0000"/>
                </a:solidFill>
              </a:rPr>
              <a:t>Camper’s </a:t>
            </a:r>
            <a:r>
              <a:rPr lang="en-US" sz="2200" b="1" dirty="0"/>
              <a:t>fascia) and the membranous deep layer (</a:t>
            </a:r>
            <a:r>
              <a:rPr lang="en-US" sz="2200" b="1" dirty="0" err="1">
                <a:solidFill>
                  <a:srgbClr val="FF0000"/>
                </a:solidFill>
              </a:rPr>
              <a:t>Scarpa’s</a:t>
            </a:r>
            <a:r>
              <a:rPr lang="en-US" sz="2200" b="1" dirty="0"/>
              <a:t> fascia).</a:t>
            </a:r>
          </a:p>
          <a:p>
            <a:pPr marL="0" indent="0" algn="l" rtl="0">
              <a:buNone/>
            </a:pPr>
            <a:r>
              <a:rPr lang="en-US" sz="2200" b="1" dirty="0"/>
              <a:t>The superficial vessels and nerves run between these two layers of fasci</a:t>
            </a:r>
            <a:r>
              <a:rPr lang="en-US" sz="2000" b="1" dirty="0"/>
              <a:t>a</a:t>
            </a:r>
            <a:endParaRPr lang="en-US" sz="2000" b="1" dirty="0" smtClean="0"/>
          </a:p>
          <a:p>
            <a:pPr marL="0" indent="0" algn="l" rtl="0">
              <a:buNone/>
            </a:pPr>
            <a:r>
              <a:rPr lang="en-US" sz="2200" b="1" dirty="0" smtClean="0">
                <a:solidFill>
                  <a:srgbClr val="FF0000"/>
                </a:solidFill>
              </a:rPr>
              <a:t>Muscles of </a:t>
            </a:r>
            <a:r>
              <a:rPr lang="en-US" sz="2200" b="1" dirty="0">
                <a:solidFill>
                  <a:srgbClr val="FF0000"/>
                </a:solidFill>
              </a:rPr>
              <a:t>the anterolateral abdominal wall </a:t>
            </a:r>
            <a:r>
              <a:rPr lang="en-US" sz="2000" b="1" dirty="0"/>
              <a:t>can be divided into two main groups</a:t>
            </a:r>
            <a:r>
              <a:rPr lang="en-US" sz="2000" b="1" dirty="0" smtClean="0"/>
              <a:t>:</a:t>
            </a:r>
            <a:endParaRPr lang="en-US" sz="2000" b="1" dirty="0"/>
          </a:p>
          <a:p>
            <a:pPr marL="0" indent="0" algn="l" rtl="0">
              <a:buNone/>
            </a:pPr>
            <a:r>
              <a:rPr lang="en-US" sz="2200" b="1" dirty="0" smtClean="0">
                <a:solidFill>
                  <a:srgbClr val="7030A0"/>
                </a:solidFill>
              </a:rPr>
              <a:t>1-Flat Muscles:- </a:t>
            </a:r>
            <a:r>
              <a:rPr lang="en-US" sz="2200" b="1" dirty="0" smtClean="0"/>
              <a:t>There are three flat muscles located laterally in the abdomen wall on either side of abdomen,  staked upon one  another ,.Their  fibers run in differing</a:t>
            </a:r>
            <a:endParaRPr lang="en-US" sz="2200" b="1" dirty="0"/>
          </a:p>
          <a:p>
            <a:pPr marL="0" indent="0" algn="l" rtl="0">
              <a:buNone/>
            </a:pPr>
            <a:r>
              <a:rPr lang="en-US" sz="2200" b="1" dirty="0" smtClean="0"/>
              <a:t>  directions </a:t>
            </a:r>
            <a:r>
              <a:rPr lang="en-US" sz="2200" b="1" dirty="0"/>
              <a:t>and cross each other – strengthening the wall and decreasing the risk of abdominal contents herniating through the wall</a:t>
            </a:r>
            <a:r>
              <a:rPr lang="en-US" sz="2200" b="1" dirty="0" smtClean="0"/>
              <a:t>.</a:t>
            </a:r>
            <a:endParaRPr lang="en-US" sz="2200" b="1" dirty="0"/>
          </a:p>
          <a:p>
            <a:pPr marL="0" indent="0" algn="l" rtl="0">
              <a:buNone/>
            </a:pPr>
            <a:r>
              <a:rPr lang="en-US" sz="2200" b="1" dirty="0"/>
              <a:t>In the anteromedial aspect of the abdominal wall, each flat muscle forms an aponeurosis (a broad, flat tendon), which covers the vertical rectus abdominis muscle. The</a:t>
            </a:r>
            <a:r>
              <a:rPr lang="en-US" sz="2200" b="1" dirty="0">
                <a:solidFill>
                  <a:srgbClr val="FF0000"/>
                </a:solidFill>
              </a:rPr>
              <a:t> </a:t>
            </a:r>
            <a:r>
              <a:rPr lang="en-US" sz="2200" b="1" dirty="0" smtClean="0">
                <a:solidFill>
                  <a:srgbClr val="FF0000"/>
                </a:solidFill>
              </a:rPr>
              <a:t>aponeurosis </a:t>
            </a:r>
            <a:r>
              <a:rPr lang="en-US" sz="2200" b="1" dirty="0"/>
              <a:t>of all the flat muscles become entwined in the midline, forming the </a:t>
            </a:r>
            <a:r>
              <a:rPr lang="en-US" sz="2200" b="1" dirty="0">
                <a:solidFill>
                  <a:srgbClr val="00B0F0"/>
                </a:solidFill>
              </a:rPr>
              <a:t>linea alba </a:t>
            </a:r>
            <a:r>
              <a:rPr lang="en-US" sz="2200" b="1" dirty="0"/>
              <a:t>(a fibrous structure that extends from the xiphoid process of the sternum to the pubic symphysis</a:t>
            </a:r>
            <a:r>
              <a:rPr lang="en-US" sz="2200" b="1" dirty="0" smtClean="0"/>
              <a:t>).</a:t>
            </a:r>
          </a:p>
          <a:p>
            <a:pPr marL="0" indent="0" algn="l" rtl="0">
              <a:buNone/>
            </a:pPr>
            <a:r>
              <a:rPr lang="en-US" sz="2600" b="1" dirty="0" smtClean="0">
                <a:solidFill>
                  <a:srgbClr val="FF0000"/>
                </a:solidFill>
              </a:rPr>
              <a:t>A-External Oblique muscle</a:t>
            </a:r>
            <a:endParaRPr lang="en-US" sz="2600" b="1" dirty="0">
              <a:solidFill>
                <a:srgbClr val="FF0000"/>
              </a:solidFill>
            </a:endParaRPr>
          </a:p>
          <a:p>
            <a:pPr marL="0" indent="0" algn="l" rtl="0">
              <a:buNone/>
            </a:pPr>
            <a:r>
              <a:rPr lang="en-US" sz="2200" b="1" dirty="0"/>
              <a:t>The external oblique is the largest and most superficial flat muscle in the abdominal wall. Its </a:t>
            </a:r>
            <a:r>
              <a:rPr lang="en-US" sz="2200" b="1" dirty="0" smtClean="0"/>
              <a:t>fibers </a:t>
            </a:r>
            <a:r>
              <a:rPr lang="en-US" sz="2200" b="1" dirty="0"/>
              <a:t>run </a:t>
            </a:r>
            <a:r>
              <a:rPr lang="en-US" sz="2200" b="1" dirty="0" smtClean="0"/>
              <a:t>infer medially.</a:t>
            </a:r>
            <a:endParaRPr lang="en-US" sz="2000" b="1" dirty="0"/>
          </a:p>
          <a:p>
            <a:pPr marL="0" indent="0" algn="l" rtl="0">
              <a:buNone/>
            </a:pPr>
            <a:r>
              <a:rPr lang="en-US" sz="2600" b="1" dirty="0" smtClean="0">
                <a:solidFill>
                  <a:srgbClr val="FF0000"/>
                </a:solidFill>
              </a:rPr>
              <a:t>Attachments</a:t>
            </a:r>
            <a:r>
              <a:rPr lang="en-US" sz="2600" b="1" dirty="0">
                <a:solidFill>
                  <a:srgbClr val="FF0000"/>
                </a:solidFill>
              </a:rPr>
              <a:t>: </a:t>
            </a:r>
            <a:r>
              <a:rPr lang="en-US" sz="2200" b="1" dirty="0"/>
              <a:t>Originates from ribs 5-12 and inserts onto the iliac crest and pubic tubercle..</a:t>
            </a:r>
            <a:endParaRPr lang="en-US" sz="2200" b="1" dirty="0" smtClean="0"/>
          </a:p>
          <a:p>
            <a:pPr marL="0" indent="0" algn="l" rtl="0">
              <a:buNone/>
            </a:pPr>
            <a:endParaRPr lang="en-US" sz="2000" b="1" dirty="0"/>
          </a:p>
        </p:txBody>
      </p:sp>
    </p:spTree>
    <p:extLst>
      <p:ext uri="{BB962C8B-B14F-4D97-AF65-F5344CB8AC3E}">
        <p14:creationId xmlns:p14="http://schemas.microsoft.com/office/powerpoint/2010/main" val="689817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25000" lnSpcReduction="20000"/>
          </a:bodyPr>
          <a:lstStyle/>
          <a:p>
            <a:pPr marL="0" indent="0" algn="l" rtl="0">
              <a:buNone/>
            </a:pPr>
            <a:r>
              <a:rPr lang="en-US" sz="9600" b="1" dirty="0">
                <a:solidFill>
                  <a:srgbClr val="FF0000"/>
                </a:solidFill>
              </a:rPr>
              <a:t>Actions: </a:t>
            </a:r>
            <a:r>
              <a:rPr lang="en-US" sz="8000" b="1" dirty="0"/>
              <a:t>Contralateral rotation of the </a:t>
            </a:r>
            <a:r>
              <a:rPr lang="en-US" sz="8000" b="1" dirty="0" smtClean="0"/>
              <a:t>abdomen </a:t>
            </a:r>
          </a:p>
          <a:p>
            <a:pPr marL="0" indent="0" algn="l" rtl="0">
              <a:buNone/>
            </a:pPr>
            <a:r>
              <a:rPr lang="en-US" sz="9600" b="1" dirty="0" smtClean="0">
                <a:solidFill>
                  <a:srgbClr val="FF0000"/>
                </a:solidFill>
              </a:rPr>
              <a:t>B--Internal Oblique muscle</a:t>
            </a:r>
            <a:r>
              <a:rPr lang="en-US" sz="11200" b="1" dirty="0" smtClean="0">
                <a:solidFill>
                  <a:srgbClr val="FF0000"/>
                </a:solidFill>
              </a:rPr>
              <a:t>:-</a:t>
            </a:r>
            <a:r>
              <a:rPr lang="en-US" sz="8000" b="1" dirty="0" smtClean="0"/>
              <a:t>It lies</a:t>
            </a:r>
            <a:endParaRPr lang="en-US" sz="8000" b="1" dirty="0"/>
          </a:p>
          <a:p>
            <a:pPr marL="0" indent="0" algn="l" rtl="0">
              <a:buNone/>
            </a:pPr>
            <a:r>
              <a:rPr lang="en-US" sz="8000" b="1" dirty="0" smtClean="0"/>
              <a:t>deep </a:t>
            </a:r>
            <a:r>
              <a:rPr lang="en-US" sz="8000" b="1" dirty="0"/>
              <a:t>to </a:t>
            </a:r>
            <a:r>
              <a:rPr lang="en-US" sz="8000" b="1" dirty="0" smtClean="0"/>
              <a:t>the external oblique .It is smaller</a:t>
            </a:r>
          </a:p>
          <a:p>
            <a:pPr marL="0" indent="0" algn="l" rtl="0">
              <a:buNone/>
            </a:pPr>
            <a:r>
              <a:rPr lang="en-US" sz="8000" b="1" dirty="0" smtClean="0"/>
              <a:t>and thinner in structure, with its fibers </a:t>
            </a:r>
          </a:p>
          <a:p>
            <a:pPr marL="0" indent="0" algn="l" rtl="0">
              <a:buNone/>
            </a:pPr>
            <a:r>
              <a:rPr lang="en-US" sz="8000" b="1" dirty="0" smtClean="0"/>
              <a:t>running  superomedially (perpendicular</a:t>
            </a:r>
          </a:p>
          <a:p>
            <a:pPr marL="0" indent="0" algn="l" rtl="0">
              <a:buNone/>
            </a:pPr>
            <a:r>
              <a:rPr lang="en-US" sz="8000" b="1" dirty="0" smtClean="0"/>
              <a:t> </a:t>
            </a:r>
            <a:r>
              <a:rPr lang="en-US" sz="8000" b="1" dirty="0"/>
              <a:t>to </a:t>
            </a:r>
            <a:r>
              <a:rPr lang="en-US" sz="8000" b="1" dirty="0" smtClean="0"/>
              <a:t> the fibers of the external oblique</a:t>
            </a:r>
            <a:r>
              <a:rPr lang="en-US" sz="5600" b="1" dirty="0" smtClean="0"/>
              <a:t>)</a:t>
            </a:r>
          </a:p>
          <a:p>
            <a:pPr marL="0" indent="0" algn="l" rtl="0">
              <a:buNone/>
            </a:pPr>
            <a:endParaRPr lang="en-US" sz="5600" b="1" dirty="0"/>
          </a:p>
          <a:p>
            <a:pPr marL="0" indent="0" algn="l" rtl="0">
              <a:buNone/>
            </a:pPr>
            <a:r>
              <a:rPr lang="en-US" sz="9600" b="1" dirty="0">
                <a:solidFill>
                  <a:srgbClr val="FF0000"/>
                </a:solidFill>
              </a:rPr>
              <a:t>Attachments</a:t>
            </a:r>
            <a:r>
              <a:rPr lang="en-US" sz="8000" b="1" dirty="0">
                <a:solidFill>
                  <a:srgbClr val="FF0000"/>
                </a:solidFill>
              </a:rPr>
              <a:t>: </a:t>
            </a:r>
            <a:r>
              <a:rPr lang="en-US" sz="8000" b="1" dirty="0"/>
              <a:t>Originates from the </a:t>
            </a:r>
            <a:r>
              <a:rPr lang="en-US" sz="8000" b="1" dirty="0" smtClean="0"/>
              <a:t> inguinal</a:t>
            </a:r>
          </a:p>
          <a:p>
            <a:pPr marL="0" indent="0" algn="l" rtl="0">
              <a:buNone/>
            </a:pPr>
            <a:r>
              <a:rPr lang="en-US" sz="8000" b="1" dirty="0" smtClean="0"/>
              <a:t> </a:t>
            </a:r>
            <a:r>
              <a:rPr lang="en-US" sz="8000" b="1" dirty="0"/>
              <a:t>ligament, iliac crest </a:t>
            </a:r>
            <a:r>
              <a:rPr lang="en-US" sz="8000" b="1" dirty="0" smtClean="0"/>
              <a:t>and lumbosacral</a:t>
            </a:r>
          </a:p>
          <a:p>
            <a:pPr marL="0" indent="0" algn="l" rtl="0">
              <a:buNone/>
            </a:pPr>
            <a:r>
              <a:rPr lang="en-US" sz="8000" b="1" dirty="0" smtClean="0"/>
              <a:t>fascia</a:t>
            </a:r>
            <a:r>
              <a:rPr lang="en-US" sz="8000" b="1" dirty="0"/>
              <a:t>. It inserts onto ribs 10-12.</a:t>
            </a:r>
          </a:p>
          <a:p>
            <a:pPr marL="0" indent="0" algn="l" rtl="0">
              <a:buNone/>
            </a:pPr>
            <a:r>
              <a:rPr lang="en-US" sz="8000" b="1" dirty="0"/>
              <a:t>Actions: Bilateral contraction compresses </a:t>
            </a:r>
            <a:endParaRPr lang="en-US" sz="8000" b="1" dirty="0" smtClean="0"/>
          </a:p>
          <a:p>
            <a:pPr marL="0" indent="0" algn="l" rtl="0">
              <a:buNone/>
            </a:pPr>
            <a:r>
              <a:rPr lang="en-US" sz="8000" b="1" dirty="0" smtClean="0"/>
              <a:t>the </a:t>
            </a:r>
            <a:r>
              <a:rPr lang="en-US" sz="8000" b="1" dirty="0"/>
              <a:t>abdomen, while unilateral contraction </a:t>
            </a:r>
            <a:endParaRPr lang="en-US" sz="8000" b="1" dirty="0" smtClean="0"/>
          </a:p>
          <a:p>
            <a:pPr marL="0" indent="0" algn="l" rtl="0">
              <a:buNone/>
            </a:pPr>
            <a:r>
              <a:rPr lang="en-US" sz="8000" b="1" dirty="0" smtClean="0"/>
              <a:t>ipsilaterally </a:t>
            </a:r>
            <a:r>
              <a:rPr lang="en-US" sz="8000" b="1" dirty="0"/>
              <a:t>rotates </a:t>
            </a:r>
            <a:r>
              <a:rPr lang="en-US" sz="8000" b="1" dirty="0" smtClean="0"/>
              <a:t>the torso</a:t>
            </a:r>
            <a:r>
              <a:rPr lang="en-US" sz="8000" dirty="0" smtClean="0"/>
              <a:t>.</a:t>
            </a:r>
            <a:endParaRPr lang="en-US" sz="2000" dirty="0" smtClean="0"/>
          </a:p>
          <a:p>
            <a:pPr marL="0" indent="0" algn="l" rtl="0">
              <a:buNone/>
            </a:pPr>
            <a:r>
              <a:rPr lang="en-US" sz="9600" b="1" dirty="0">
                <a:solidFill>
                  <a:srgbClr val="FF0000"/>
                </a:solidFill>
              </a:rPr>
              <a:t>C</a:t>
            </a:r>
            <a:r>
              <a:rPr lang="en-US" sz="9600" b="1" dirty="0" smtClean="0">
                <a:solidFill>
                  <a:srgbClr val="FF0000"/>
                </a:solidFill>
              </a:rPr>
              <a:t>-Transversus Abdominis: It</a:t>
            </a:r>
            <a:r>
              <a:rPr lang="en-US" sz="8000" b="1" dirty="0" smtClean="0"/>
              <a:t> is deepest</a:t>
            </a:r>
          </a:p>
          <a:p>
            <a:pPr marL="0" indent="0" algn="l" rtl="0">
              <a:buNone/>
            </a:pPr>
            <a:r>
              <a:rPr lang="en-US" sz="8000" b="1" dirty="0" smtClean="0"/>
              <a:t>of </a:t>
            </a:r>
            <a:r>
              <a:rPr lang="en-US" sz="8000" b="1" dirty="0"/>
              <a:t>the flat muscles, with transversely running </a:t>
            </a:r>
            <a:endParaRPr lang="en-US" sz="8000" b="1" dirty="0" smtClean="0"/>
          </a:p>
          <a:p>
            <a:pPr marL="0" indent="0" algn="l" rtl="0">
              <a:buNone/>
            </a:pPr>
            <a:r>
              <a:rPr lang="en-US" sz="8000" b="1" dirty="0" smtClean="0"/>
              <a:t>fibers. </a:t>
            </a:r>
            <a:r>
              <a:rPr lang="en-US" sz="8000" b="1" dirty="0"/>
              <a:t>Deep to this muscle is a </a:t>
            </a:r>
            <a:r>
              <a:rPr lang="en-US" sz="8000" b="1" dirty="0" smtClean="0"/>
              <a:t>well-formed</a:t>
            </a:r>
          </a:p>
          <a:p>
            <a:pPr marL="0" indent="0" algn="l" rtl="0">
              <a:buNone/>
            </a:pPr>
            <a:r>
              <a:rPr lang="en-US" sz="8000" b="1" dirty="0" smtClean="0"/>
              <a:t> </a:t>
            </a:r>
            <a:r>
              <a:rPr lang="en-US" sz="8000" b="1" dirty="0"/>
              <a:t>layer of fascia, </a:t>
            </a:r>
            <a:r>
              <a:rPr lang="en-US" sz="8000" b="1" dirty="0" smtClean="0"/>
              <a:t>(transversalis </a:t>
            </a:r>
            <a:r>
              <a:rPr lang="en-US" sz="8000" b="1" dirty="0"/>
              <a:t>fascia</a:t>
            </a:r>
            <a:r>
              <a:rPr lang="en-US" sz="7200" b="1" dirty="0" smtClean="0"/>
              <a:t>.)</a:t>
            </a:r>
            <a:endParaRPr lang="en-US" sz="7200" b="1" dirty="0"/>
          </a:p>
          <a:p>
            <a:pPr marL="0" indent="0" algn="l" rtl="0">
              <a:buNone/>
            </a:pPr>
            <a:r>
              <a:rPr lang="en-US" sz="8000" b="1" dirty="0"/>
              <a:t>Attachments: Originates from the </a:t>
            </a:r>
            <a:r>
              <a:rPr lang="en-US" sz="8000" b="1" dirty="0" smtClean="0"/>
              <a:t>inguinal</a:t>
            </a:r>
          </a:p>
          <a:p>
            <a:pPr marL="0" indent="0" algn="l" rtl="0">
              <a:buNone/>
            </a:pPr>
            <a:r>
              <a:rPr lang="en-US" sz="8000" b="1" dirty="0" smtClean="0"/>
              <a:t> </a:t>
            </a:r>
            <a:r>
              <a:rPr lang="en-US" sz="8000" b="1" dirty="0"/>
              <a:t>ligament, costal cartilages 7-12, the iliac </a:t>
            </a:r>
            <a:endParaRPr lang="en-US" sz="8000" b="1" dirty="0" smtClean="0"/>
          </a:p>
          <a:p>
            <a:pPr marL="0" indent="0" algn="l" rtl="0">
              <a:buNone/>
            </a:pPr>
            <a:r>
              <a:rPr lang="en-US" sz="8000" b="1" dirty="0" smtClean="0"/>
              <a:t>crest </a:t>
            </a:r>
            <a:r>
              <a:rPr lang="en-US" sz="8000" b="1" dirty="0"/>
              <a:t>and thoracolumbar fascia</a:t>
            </a:r>
            <a:r>
              <a:rPr lang="en-US" sz="7200" b="1" dirty="0"/>
              <a:t>. </a:t>
            </a:r>
            <a:r>
              <a:rPr lang="en-US" sz="8000" b="1" dirty="0"/>
              <a:t>It inserts onto </a:t>
            </a:r>
            <a:r>
              <a:rPr lang="en-US" sz="8000" b="1" dirty="0" smtClean="0"/>
              <a:t>the conjoint tendon xiphoid process , </a:t>
            </a:r>
          </a:p>
          <a:p>
            <a:pPr marL="0" indent="0" algn="l" rtl="0">
              <a:buNone/>
            </a:pPr>
            <a:r>
              <a:rPr lang="en-US" sz="8000" b="1" dirty="0" smtClean="0"/>
              <a:t>  lina alba  and pubic crest</a:t>
            </a:r>
          </a:p>
          <a:p>
            <a:pPr marL="0" indent="0" algn="l" rtl="0">
              <a:buNone/>
            </a:pPr>
            <a:endParaRPr lang="en-US" sz="7200" b="1" dirty="0" smtClean="0"/>
          </a:p>
          <a:p>
            <a:pPr marL="0" indent="0" algn="l" rtl="0">
              <a:buNone/>
            </a:pPr>
            <a:endParaRPr lang="en-US" sz="2000" dirty="0" smtClean="0"/>
          </a:p>
          <a:p>
            <a:pPr marL="0" indent="0" algn="l" rtl="0">
              <a:buNone/>
            </a:pPr>
            <a:r>
              <a:rPr lang="en-US" dirty="0" smtClean="0"/>
              <a:t>.</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5" t="4435" r="-665" b="2686"/>
          <a:stretch/>
        </p:blipFill>
        <p:spPr bwMode="auto">
          <a:xfrm>
            <a:off x="5076056" y="404664"/>
            <a:ext cx="4067944" cy="539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595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0"/>
            <a:ext cx="8928992" cy="6858000"/>
          </a:xfrm>
        </p:spPr>
        <p:txBody>
          <a:bodyPr>
            <a:normAutofit fontScale="92500" lnSpcReduction="20000"/>
          </a:bodyPr>
          <a:lstStyle/>
          <a:p>
            <a:pPr marL="0" indent="0" algn="l" rtl="0">
              <a:buNone/>
            </a:pPr>
            <a:r>
              <a:rPr lang="en-US" sz="2400" b="1" dirty="0">
                <a:solidFill>
                  <a:srgbClr val="FF0000"/>
                </a:solidFill>
              </a:rPr>
              <a:t>Actions</a:t>
            </a:r>
            <a:r>
              <a:rPr lang="en-US" sz="2000" b="1" dirty="0"/>
              <a:t>: Compression of abdominal </a:t>
            </a:r>
            <a:r>
              <a:rPr lang="en-US" sz="2000" b="1" dirty="0" smtClean="0"/>
              <a:t>contents</a:t>
            </a:r>
          </a:p>
          <a:p>
            <a:pPr marL="0" indent="0" algn="l" rtl="0">
              <a:buNone/>
            </a:pPr>
            <a:r>
              <a:rPr lang="en-US" sz="2000" b="1" dirty="0" smtClean="0">
                <a:solidFill>
                  <a:srgbClr val="FF0000"/>
                </a:solidFill>
              </a:rPr>
              <a:t>Nerve supply of flat </a:t>
            </a:r>
            <a:r>
              <a:rPr lang="en-US" sz="2000" b="1" dirty="0">
                <a:solidFill>
                  <a:srgbClr val="FF0000"/>
                </a:solidFill>
              </a:rPr>
              <a:t>muscles by: </a:t>
            </a:r>
            <a:r>
              <a:rPr lang="en-US" sz="2000" b="1" dirty="0" err="1"/>
              <a:t>Thoracoabdominal</a:t>
            </a:r>
            <a:r>
              <a:rPr lang="en-US" sz="2000" b="1" dirty="0"/>
              <a:t> nerves </a:t>
            </a:r>
            <a:r>
              <a:rPr lang="en-US" sz="2000" b="1" dirty="0">
                <a:solidFill>
                  <a:srgbClr val="FF0000"/>
                </a:solidFill>
              </a:rPr>
              <a:t>(T7-T11), </a:t>
            </a:r>
            <a:r>
              <a:rPr lang="en-US" sz="2000" b="1" dirty="0">
                <a:solidFill>
                  <a:srgbClr val="00B0F0"/>
                </a:solidFill>
              </a:rPr>
              <a:t>subcosta</a:t>
            </a:r>
            <a:r>
              <a:rPr lang="en-US" sz="2000" b="1" dirty="0">
                <a:solidFill>
                  <a:schemeClr val="tx2">
                    <a:lumMod val="60000"/>
                    <a:lumOff val="40000"/>
                  </a:schemeClr>
                </a:solidFill>
              </a:rPr>
              <a:t>l </a:t>
            </a:r>
            <a:r>
              <a:rPr lang="en-US" sz="2000" b="1" dirty="0">
                <a:solidFill>
                  <a:srgbClr val="00B0F0"/>
                </a:solidFill>
              </a:rPr>
              <a:t>nerve</a:t>
            </a:r>
            <a:r>
              <a:rPr lang="en-US" sz="2000" b="1" dirty="0">
                <a:solidFill>
                  <a:srgbClr val="FF0000"/>
                </a:solidFill>
              </a:rPr>
              <a:t> (T12) </a:t>
            </a:r>
            <a:r>
              <a:rPr lang="en-US" sz="2000" b="1" dirty="0"/>
              <a:t>and</a:t>
            </a:r>
            <a:r>
              <a:rPr lang="en-US" sz="2000" b="1" dirty="0">
                <a:solidFill>
                  <a:srgbClr val="FF0000"/>
                </a:solidFill>
              </a:rPr>
              <a:t> </a:t>
            </a:r>
            <a:r>
              <a:rPr lang="en-US" sz="2000" b="1" dirty="0">
                <a:solidFill>
                  <a:srgbClr val="00B050"/>
                </a:solidFill>
              </a:rPr>
              <a:t>branches of the lumbar plexus</a:t>
            </a:r>
            <a:r>
              <a:rPr lang="en-US" sz="2000" b="1" dirty="0" smtClean="0">
                <a:solidFill>
                  <a:srgbClr val="FF0000"/>
                </a:solidFill>
              </a:rPr>
              <a:t>.</a:t>
            </a:r>
          </a:p>
          <a:p>
            <a:pPr marL="0" indent="0" algn="l" rtl="0">
              <a:buNone/>
            </a:pPr>
            <a:r>
              <a:rPr lang="en-US" sz="2000" b="1" dirty="0" smtClean="0">
                <a:solidFill>
                  <a:srgbClr val="FF0000"/>
                </a:solidFill>
              </a:rPr>
              <a:t>2--</a:t>
            </a:r>
            <a:r>
              <a:rPr lang="en-US" sz="2400" b="1" dirty="0" smtClean="0">
                <a:solidFill>
                  <a:srgbClr val="FF0000"/>
                </a:solidFill>
              </a:rPr>
              <a:t>Vertical </a:t>
            </a:r>
            <a:r>
              <a:rPr lang="en-US" sz="2400" b="1" dirty="0">
                <a:solidFill>
                  <a:srgbClr val="FF0000"/>
                </a:solidFill>
              </a:rPr>
              <a:t>muscles </a:t>
            </a:r>
            <a:r>
              <a:rPr lang="en-US" sz="2100" b="1" dirty="0" smtClean="0">
                <a:solidFill>
                  <a:srgbClr val="FF0000"/>
                </a:solidFill>
              </a:rPr>
              <a:t>– </a:t>
            </a:r>
            <a:r>
              <a:rPr lang="en-US" sz="2100" b="1" dirty="0" smtClean="0"/>
              <a:t>they are two </a:t>
            </a:r>
            <a:r>
              <a:rPr lang="en-US" sz="2100" b="1" dirty="0"/>
              <a:t>vertical muscles, situated </a:t>
            </a:r>
            <a:r>
              <a:rPr lang="en-US" sz="2100" b="1" dirty="0" smtClean="0"/>
              <a:t>in the </a:t>
            </a:r>
            <a:r>
              <a:rPr lang="en-US" sz="2100" b="1" dirty="0"/>
              <a:t>mid-line of </a:t>
            </a:r>
            <a:r>
              <a:rPr lang="en-US" sz="2100" b="1" dirty="0" smtClean="0"/>
              <a:t>the </a:t>
            </a:r>
            <a:r>
              <a:rPr lang="en-US" sz="2100" b="1" dirty="0"/>
              <a:t>anterolateral abdominal wall – the </a:t>
            </a:r>
            <a:r>
              <a:rPr lang="en-US" sz="2100" b="1" dirty="0">
                <a:solidFill>
                  <a:srgbClr val="FF0000"/>
                </a:solidFill>
              </a:rPr>
              <a:t>rectus abdominis </a:t>
            </a:r>
            <a:r>
              <a:rPr lang="en-US" sz="2100" b="1" dirty="0"/>
              <a:t>and </a:t>
            </a:r>
            <a:r>
              <a:rPr lang="en-US" sz="2100" b="1" dirty="0" smtClean="0">
                <a:solidFill>
                  <a:srgbClr val="C00000"/>
                </a:solidFill>
              </a:rPr>
              <a:t>pyramidalis</a:t>
            </a:r>
            <a:endParaRPr lang="en-US" sz="2000" b="1" dirty="0" smtClean="0">
              <a:solidFill>
                <a:srgbClr val="C00000"/>
              </a:solidFill>
            </a:endParaRPr>
          </a:p>
          <a:p>
            <a:pPr marL="0" indent="0" algn="l" rtl="0">
              <a:buNone/>
            </a:pPr>
            <a:r>
              <a:rPr lang="en-US" sz="2400" b="1" dirty="0" smtClean="0">
                <a:solidFill>
                  <a:srgbClr val="FF0000"/>
                </a:solidFill>
              </a:rPr>
              <a:t>A-Rectus Abdominis:-</a:t>
            </a:r>
            <a:r>
              <a:rPr lang="en-US" sz="2000" b="1" dirty="0" smtClean="0"/>
              <a:t>It long , paired muscle, found either side of the midline in the abdomen wall . It is spilt into  two by </a:t>
            </a:r>
            <a:r>
              <a:rPr lang="en-US" sz="2000" b="1" dirty="0"/>
              <a:t>the </a:t>
            </a:r>
            <a:r>
              <a:rPr lang="en-US" sz="2000" b="1" dirty="0">
                <a:solidFill>
                  <a:srgbClr val="FF0000"/>
                </a:solidFill>
              </a:rPr>
              <a:t>linea alba</a:t>
            </a:r>
            <a:r>
              <a:rPr lang="en-US" sz="2000" b="1" dirty="0"/>
              <a:t>. The lateral borders of the muscles create a surface marking </a:t>
            </a:r>
            <a:r>
              <a:rPr lang="en-US" sz="2000" b="1" dirty="0" smtClean="0"/>
              <a:t>(</a:t>
            </a:r>
            <a:r>
              <a:rPr lang="en-US" sz="2000" b="1" dirty="0" smtClean="0">
                <a:solidFill>
                  <a:srgbClr val="FF0000"/>
                </a:solidFill>
              </a:rPr>
              <a:t>linea </a:t>
            </a:r>
            <a:r>
              <a:rPr lang="en-US" sz="2000" b="1" dirty="0" err="1" smtClean="0">
                <a:solidFill>
                  <a:srgbClr val="FF0000"/>
                </a:solidFill>
              </a:rPr>
              <a:t>semilunaris</a:t>
            </a:r>
            <a:r>
              <a:rPr lang="en-US" sz="2000" b="1" dirty="0" smtClean="0">
                <a:solidFill>
                  <a:srgbClr val="FF0000"/>
                </a:solidFill>
              </a:rPr>
              <a:t>)</a:t>
            </a:r>
            <a:r>
              <a:rPr lang="en-US" sz="2000" b="1" dirty="0" smtClean="0">
                <a:solidFill>
                  <a:srgbClr val="C00000"/>
                </a:solidFill>
              </a:rPr>
              <a:t>.</a:t>
            </a:r>
            <a:endParaRPr lang="en-US" sz="2000" b="1" dirty="0">
              <a:solidFill>
                <a:srgbClr val="C00000"/>
              </a:solidFill>
            </a:endParaRPr>
          </a:p>
          <a:p>
            <a:pPr marL="0" indent="0" algn="l" rtl="0">
              <a:buNone/>
            </a:pPr>
            <a:r>
              <a:rPr lang="en-US" sz="2000" b="1" dirty="0"/>
              <a:t>At several places, the muscle is intersected by fibrous strips, </a:t>
            </a:r>
            <a:r>
              <a:rPr lang="en-US" sz="2000" b="1" dirty="0" smtClean="0"/>
              <a:t>(</a:t>
            </a:r>
            <a:r>
              <a:rPr lang="en-US" sz="2000" b="1" dirty="0" smtClean="0">
                <a:solidFill>
                  <a:srgbClr val="7030A0"/>
                </a:solidFill>
              </a:rPr>
              <a:t>tendinous </a:t>
            </a:r>
            <a:r>
              <a:rPr lang="en-US" sz="2000" b="1" dirty="0"/>
              <a:t>i</a:t>
            </a:r>
            <a:r>
              <a:rPr lang="en-US" sz="2000" b="1" dirty="0">
                <a:solidFill>
                  <a:srgbClr val="7030A0"/>
                </a:solidFill>
              </a:rPr>
              <a:t>ntersections</a:t>
            </a:r>
            <a:r>
              <a:rPr lang="en-US" sz="2000" b="1" dirty="0" smtClean="0"/>
              <a:t>.) </a:t>
            </a:r>
            <a:r>
              <a:rPr lang="en-US" sz="2000" b="1" dirty="0"/>
              <a:t>The tendinous intersections and the linea alba give rise to the ‘six pack’ seen in individuals with a well-developed rectus abdominis</a:t>
            </a:r>
            <a:r>
              <a:rPr lang="en-US" sz="2000" b="1" dirty="0">
                <a:solidFill>
                  <a:srgbClr val="C00000"/>
                </a:solidFill>
              </a:rPr>
              <a:t>.</a:t>
            </a:r>
          </a:p>
          <a:p>
            <a:pPr marL="0" indent="0" algn="l" rtl="0">
              <a:buNone/>
            </a:pPr>
            <a:r>
              <a:rPr lang="en-US" sz="2000" b="1" dirty="0">
                <a:solidFill>
                  <a:srgbClr val="FF0000"/>
                </a:solidFill>
              </a:rPr>
              <a:t>Attachments: </a:t>
            </a:r>
            <a:r>
              <a:rPr lang="en-US" sz="2100" b="1" dirty="0"/>
              <a:t>Originates from the </a:t>
            </a:r>
            <a:r>
              <a:rPr lang="en-US" sz="2100" b="1" dirty="0">
                <a:solidFill>
                  <a:srgbClr val="FF0000"/>
                </a:solidFill>
              </a:rPr>
              <a:t>crest of the pubis bone</a:t>
            </a:r>
            <a:r>
              <a:rPr lang="en-US" sz="2100" b="1" dirty="0"/>
              <a:t>. It inserts onto the </a:t>
            </a:r>
            <a:r>
              <a:rPr lang="en-US" sz="2100" b="1" dirty="0">
                <a:solidFill>
                  <a:srgbClr val="FF0000"/>
                </a:solidFill>
              </a:rPr>
              <a:t>xiphoid process </a:t>
            </a:r>
            <a:r>
              <a:rPr lang="en-US" sz="2100" b="1" dirty="0"/>
              <a:t>of the sternum and the costal cartilage of </a:t>
            </a:r>
            <a:r>
              <a:rPr lang="en-US" sz="2100" b="1" dirty="0">
                <a:solidFill>
                  <a:srgbClr val="FF0000"/>
                </a:solidFill>
              </a:rPr>
              <a:t>ribs 5-7</a:t>
            </a:r>
            <a:r>
              <a:rPr lang="en-US" sz="2000" b="1" dirty="0" smtClean="0">
                <a:solidFill>
                  <a:srgbClr val="FF0000"/>
                </a:solidFill>
              </a:rPr>
              <a:t>.</a:t>
            </a:r>
          </a:p>
          <a:p>
            <a:pPr marL="0" indent="0" algn="l" rtl="0">
              <a:buNone/>
            </a:pPr>
            <a:r>
              <a:rPr lang="en-US" sz="2000" b="1" dirty="0" smtClean="0">
                <a:solidFill>
                  <a:srgbClr val="FF0000"/>
                </a:solidFill>
              </a:rPr>
              <a:t> </a:t>
            </a:r>
            <a:r>
              <a:rPr lang="en-US" sz="2000" b="1" dirty="0">
                <a:solidFill>
                  <a:srgbClr val="FF0000"/>
                </a:solidFill>
              </a:rPr>
              <a:t>Actions: </a:t>
            </a:r>
            <a:r>
              <a:rPr lang="en-US" sz="2100" b="1" dirty="0"/>
              <a:t>As well as assisting the flat muscles in compressing the abdominal viscera, the rectus abdominis </a:t>
            </a:r>
            <a:r>
              <a:rPr lang="en-US" sz="2100" b="1" dirty="0" smtClean="0"/>
              <a:t>also  </a:t>
            </a:r>
            <a:r>
              <a:rPr lang="en-US" sz="2100" b="1" dirty="0" err="1" smtClean="0"/>
              <a:t>stabilises</a:t>
            </a:r>
            <a:r>
              <a:rPr lang="en-US" sz="2100" b="1" dirty="0" smtClean="0"/>
              <a:t>  </a:t>
            </a:r>
            <a:r>
              <a:rPr lang="en-US" sz="2100" b="1" dirty="0"/>
              <a:t>the pelvis during walking, and depresses the ribs</a:t>
            </a:r>
            <a:r>
              <a:rPr lang="en-US" sz="2000" b="1" dirty="0"/>
              <a:t>.</a:t>
            </a:r>
          </a:p>
          <a:p>
            <a:pPr marL="0" indent="0" algn="l" rtl="0">
              <a:buNone/>
            </a:pPr>
            <a:r>
              <a:rPr lang="en-US" sz="2000" b="1" dirty="0">
                <a:solidFill>
                  <a:srgbClr val="FF0000"/>
                </a:solidFill>
              </a:rPr>
              <a:t>Innervation</a:t>
            </a:r>
            <a:r>
              <a:rPr lang="en-US" sz="2000" b="1" dirty="0"/>
              <a:t>: </a:t>
            </a:r>
            <a:r>
              <a:rPr lang="en-US" sz="2100" b="1" dirty="0" err="1"/>
              <a:t>Thoracoabdominal</a:t>
            </a:r>
            <a:r>
              <a:rPr lang="en-US" sz="2100" b="1" dirty="0"/>
              <a:t> nerves (T7-T11</a:t>
            </a:r>
            <a:r>
              <a:rPr lang="en-US" sz="2000" b="1" dirty="0"/>
              <a:t>).</a:t>
            </a:r>
          </a:p>
          <a:p>
            <a:pPr marL="0" indent="0" algn="l" rtl="0">
              <a:buNone/>
            </a:pPr>
            <a:r>
              <a:rPr lang="en-US" sz="2400" b="1" dirty="0" smtClean="0">
                <a:solidFill>
                  <a:srgbClr val="FF0000"/>
                </a:solidFill>
              </a:rPr>
              <a:t>B-Pyramidalis</a:t>
            </a:r>
            <a:r>
              <a:rPr lang="en-US" sz="2400" b="1" dirty="0" smtClean="0"/>
              <a:t>:-</a:t>
            </a:r>
            <a:r>
              <a:rPr lang="en-US" sz="2100" b="1" dirty="0" smtClean="0"/>
              <a:t>It is small  triangular muscle superficially to the rectus abdominis , inferiorly</a:t>
            </a:r>
            <a:endParaRPr lang="en-US" sz="2100" b="1" dirty="0"/>
          </a:p>
          <a:p>
            <a:pPr marL="0" indent="0" algn="l" rtl="0">
              <a:buNone/>
            </a:pPr>
            <a:r>
              <a:rPr lang="en-US" sz="2000" b="1" dirty="0" smtClean="0">
                <a:solidFill>
                  <a:srgbClr val="FF0000"/>
                </a:solidFill>
              </a:rPr>
              <a:t> , </a:t>
            </a:r>
            <a:r>
              <a:rPr lang="en-US" sz="2100" b="1" dirty="0"/>
              <a:t>with its base on the pubis bone, and the apex of the triangle attached to the linea alba</a:t>
            </a:r>
            <a:r>
              <a:rPr lang="en-US" sz="2000" b="1" dirty="0" smtClean="0">
                <a:solidFill>
                  <a:srgbClr val="FF0000"/>
                </a:solidFill>
              </a:rPr>
              <a:t>.</a:t>
            </a:r>
            <a:endParaRPr lang="en-US" sz="2000" b="1" dirty="0">
              <a:solidFill>
                <a:srgbClr val="FF0000"/>
              </a:solidFill>
            </a:endParaRPr>
          </a:p>
          <a:p>
            <a:pPr marL="0" indent="0" algn="l" rtl="0">
              <a:buNone/>
            </a:pPr>
            <a:r>
              <a:rPr lang="en-US" sz="2000" b="1" dirty="0">
                <a:solidFill>
                  <a:srgbClr val="FF0000"/>
                </a:solidFill>
              </a:rPr>
              <a:t>Attachments: </a:t>
            </a:r>
            <a:r>
              <a:rPr lang="en-US" sz="2000" b="1" dirty="0"/>
              <a:t>Originates from the pubic crest and pubic symphysis before inserting into the linea</a:t>
            </a:r>
            <a:r>
              <a:rPr lang="en-US" sz="2000" b="1" dirty="0">
                <a:solidFill>
                  <a:srgbClr val="FF0000"/>
                </a:solidFill>
              </a:rPr>
              <a:t> </a:t>
            </a:r>
            <a:r>
              <a:rPr lang="en-US" sz="2000" b="1" dirty="0"/>
              <a:t>alba.</a:t>
            </a:r>
          </a:p>
          <a:p>
            <a:pPr marL="0" indent="0" algn="l" rtl="0">
              <a:buNone/>
            </a:pPr>
            <a:r>
              <a:rPr lang="en-US" sz="2000" b="1" dirty="0">
                <a:solidFill>
                  <a:srgbClr val="FF0000"/>
                </a:solidFill>
              </a:rPr>
              <a:t>Actions: </a:t>
            </a:r>
            <a:r>
              <a:rPr lang="en-US" sz="2100" b="1" dirty="0"/>
              <a:t>Tenses the linea alba</a:t>
            </a:r>
            <a:r>
              <a:rPr lang="en-US" sz="2000" b="1" dirty="0">
                <a:solidFill>
                  <a:srgbClr val="FF0000"/>
                </a:solidFill>
              </a:rPr>
              <a:t>.</a:t>
            </a:r>
          </a:p>
          <a:p>
            <a:pPr marL="0" indent="0" algn="l" rtl="0">
              <a:buNone/>
            </a:pPr>
            <a:r>
              <a:rPr lang="en-US" sz="2000" b="1" dirty="0">
                <a:solidFill>
                  <a:srgbClr val="FF0000"/>
                </a:solidFill>
              </a:rPr>
              <a:t>Innervation: </a:t>
            </a:r>
            <a:r>
              <a:rPr lang="en-US" sz="2100" b="1" dirty="0">
                <a:solidFill>
                  <a:srgbClr val="00B050"/>
                </a:solidFill>
              </a:rPr>
              <a:t>Subcostal nerve (T12</a:t>
            </a:r>
            <a:r>
              <a:rPr lang="en-US" sz="2000" b="1" dirty="0">
                <a:solidFill>
                  <a:srgbClr val="00B050"/>
                </a:solidFill>
              </a:rPr>
              <a:t>).</a:t>
            </a:r>
          </a:p>
          <a:p>
            <a:pPr marL="0" indent="0" algn="l" rtl="0">
              <a:buNone/>
            </a:pPr>
            <a:endParaRPr lang="en-US" sz="2000" b="1" dirty="0" smtClean="0">
              <a:solidFill>
                <a:srgbClr val="FF0000"/>
              </a:solidFill>
            </a:endParaRPr>
          </a:p>
          <a:p>
            <a:pPr marL="0" indent="0" algn="l" rtl="0">
              <a:buNone/>
            </a:pPr>
            <a:endParaRPr lang="en-US" sz="2000" b="1" dirty="0" smtClean="0"/>
          </a:p>
          <a:p>
            <a:pPr marL="0" indent="0" algn="l" rtl="0">
              <a:buNone/>
            </a:pPr>
            <a:endParaRPr lang="en-US" sz="2000" b="1" dirty="0">
              <a:solidFill>
                <a:srgbClr val="C00000"/>
              </a:solidFill>
            </a:endParaRPr>
          </a:p>
          <a:p>
            <a:pPr marL="0" indent="0" algn="l" rtl="0">
              <a:buNone/>
            </a:pPr>
            <a:endParaRPr lang="en-US" sz="2000" b="1" dirty="0"/>
          </a:p>
          <a:p>
            <a:pPr marL="0" indent="0" algn="l" rtl="0">
              <a:buNone/>
            </a:pPr>
            <a:endParaRPr lang="en-US" sz="2000" b="1" dirty="0">
              <a:solidFill>
                <a:srgbClr val="FF0000"/>
              </a:solidFill>
            </a:endParaRPr>
          </a:p>
        </p:txBody>
      </p:sp>
    </p:spTree>
    <p:extLst>
      <p:ext uri="{BB962C8B-B14F-4D97-AF65-F5344CB8AC3E}">
        <p14:creationId xmlns:p14="http://schemas.microsoft.com/office/powerpoint/2010/main" val="3192331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68144" y="10304"/>
            <a:ext cx="3275856" cy="363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0" y="116632"/>
            <a:ext cx="6156176" cy="1785104"/>
          </a:xfrm>
          <a:prstGeom prst="rect">
            <a:avLst/>
          </a:prstGeom>
        </p:spPr>
        <p:txBody>
          <a:bodyPr wrap="square">
            <a:spAutoFit/>
          </a:bodyPr>
          <a:lstStyle/>
          <a:p>
            <a:pPr algn="l" rtl="0"/>
            <a:r>
              <a:rPr lang="en-US" sz="2000" b="1" dirty="0">
                <a:solidFill>
                  <a:srgbClr val="FF0000"/>
                </a:solidFill>
              </a:rPr>
              <a:t>Nerve Supply of Anterior Abdominal Wall Muscles</a:t>
            </a:r>
          </a:p>
          <a:p>
            <a:pPr algn="l" rtl="0"/>
            <a:r>
              <a:rPr lang="en-US" b="1" dirty="0">
                <a:solidFill>
                  <a:srgbClr val="7030A0"/>
                </a:solidFill>
              </a:rPr>
              <a:t>The oblique and transversus abdominis muscles </a:t>
            </a:r>
            <a:r>
              <a:rPr lang="en-US" b="1" dirty="0"/>
              <a:t>are supplied by the lo</a:t>
            </a:r>
            <a:r>
              <a:rPr lang="en-US" b="1" dirty="0">
                <a:solidFill>
                  <a:srgbClr val="FF0000"/>
                </a:solidFill>
              </a:rPr>
              <a:t>wer six thoracic nerves </a:t>
            </a:r>
            <a:r>
              <a:rPr lang="en-US" b="1" dirty="0"/>
              <a:t>and the </a:t>
            </a:r>
            <a:r>
              <a:rPr lang="en-US" b="1" dirty="0">
                <a:solidFill>
                  <a:srgbClr val="FF0000"/>
                </a:solidFill>
              </a:rPr>
              <a:t>iliohypogastric</a:t>
            </a:r>
            <a:r>
              <a:rPr lang="en-US" b="1" dirty="0"/>
              <a:t> and </a:t>
            </a:r>
            <a:r>
              <a:rPr lang="en-US" b="1" dirty="0">
                <a:solidFill>
                  <a:srgbClr val="FF0000"/>
                </a:solidFill>
              </a:rPr>
              <a:t>ilioinguinal nerves </a:t>
            </a:r>
            <a:r>
              <a:rPr lang="en-US" b="1" dirty="0"/>
              <a:t>(L1). The </a:t>
            </a:r>
            <a:r>
              <a:rPr lang="en-US" b="1" dirty="0">
                <a:solidFill>
                  <a:srgbClr val="00B0F0"/>
                </a:solidFill>
              </a:rPr>
              <a:t>rectus muscle </a:t>
            </a:r>
            <a:r>
              <a:rPr lang="en-US" b="1" dirty="0"/>
              <a:t>is supplied</a:t>
            </a:r>
          </a:p>
          <a:p>
            <a:pPr algn="l" rtl="0"/>
            <a:r>
              <a:rPr lang="en-US" b="1" dirty="0"/>
              <a:t>by the </a:t>
            </a:r>
            <a:r>
              <a:rPr lang="en-US" b="1" dirty="0">
                <a:solidFill>
                  <a:srgbClr val="C00000"/>
                </a:solidFill>
              </a:rPr>
              <a:t>lower six thoracic nerves</a:t>
            </a:r>
            <a:r>
              <a:rPr lang="en-US" b="1" dirty="0"/>
              <a:t>.</a:t>
            </a:r>
          </a:p>
          <a:p>
            <a:pPr algn="l" rtl="0"/>
            <a:endParaRPr lang="en-US" dirty="0"/>
          </a:p>
        </p:txBody>
      </p:sp>
      <p:sp>
        <p:nvSpPr>
          <p:cNvPr id="5" name="مستطيل 4"/>
          <p:cNvSpPr/>
          <p:nvPr/>
        </p:nvSpPr>
        <p:spPr>
          <a:xfrm>
            <a:off x="29736" y="1556792"/>
            <a:ext cx="5982424" cy="2369880"/>
          </a:xfrm>
          <a:prstGeom prst="rect">
            <a:avLst/>
          </a:prstGeom>
        </p:spPr>
        <p:txBody>
          <a:bodyPr wrap="square">
            <a:spAutoFit/>
          </a:bodyPr>
          <a:lstStyle/>
          <a:p>
            <a:pPr algn="l" rtl="0"/>
            <a:r>
              <a:rPr lang="en-US" sz="2000" b="1" dirty="0" smtClean="0">
                <a:solidFill>
                  <a:srgbClr val="FF0000"/>
                </a:solidFill>
              </a:rPr>
              <a:t>Arterial supply</a:t>
            </a:r>
          </a:p>
          <a:p>
            <a:pPr algn="l" rtl="0"/>
            <a:r>
              <a:rPr lang="en-US" b="1" dirty="0" smtClean="0"/>
              <a:t>The muscles and associated soft tissues derive blood supply from branches of the superior epigastric, subcostal and inferior epigastric arteries and their cutaneous branches above </a:t>
            </a:r>
            <a:r>
              <a:rPr lang="en-US" b="1" dirty="0"/>
              <a:t>the </a:t>
            </a:r>
            <a:r>
              <a:rPr lang="en-US" b="1" dirty="0" smtClean="0"/>
              <a:t>umbilicus</a:t>
            </a:r>
          </a:p>
          <a:p>
            <a:pPr algn="l" rtl="0"/>
            <a:r>
              <a:rPr lang="en-US" sz="2000" b="1" dirty="0" smtClean="0">
                <a:solidFill>
                  <a:srgbClr val="FF0000"/>
                </a:solidFill>
              </a:rPr>
              <a:t>Arterial </a:t>
            </a:r>
            <a:r>
              <a:rPr lang="en-US" sz="2000" b="1" dirty="0">
                <a:solidFill>
                  <a:srgbClr val="FF0000"/>
                </a:solidFill>
              </a:rPr>
              <a:t>supply </a:t>
            </a:r>
            <a:r>
              <a:rPr lang="en-US" b="1" dirty="0"/>
              <a:t>below the umbilicus is from superficial epigastric arteries, superficial circumflex iliac arteries and superficial external pudendal arteries</a:t>
            </a:r>
            <a:endParaRPr 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3645024"/>
            <a:ext cx="5148064" cy="32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ستطيل 5"/>
          <p:cNvSpPr/>
          <p:nvPr/>
        </p:nvSpPr>
        <p:spPr>
          <a:xfrm>
            <a:off x="179512" y="3926672"/>
            <a:ext cx="3816424" cy="2893100"/>
          </a:xfrm>
          <a:prstGeom prst="rect">
            <a:avLst/>
          </a:prstGeom>
        </p:spPr>
        <p:txBody>
          <a:bodyPr wrap="square">
            <a:spAutoFit/>
          </a:bodyPr>
          <a:lstStyle/>
          <a:p>
            <a:pPr algn="l" rtl="0"/>
            <a:r>
              <a:rPr lang="en-US" dirty="0" smtClean="0"/>
              <a:t>.</a:t>
            </a:r>
            <a:r>
              <a:rPr lang="en-US" sz="2000" b="1" dirty="0" smtClean="0">
                <a:solidFill>
                  <a:srgbClr val="FF0000"/>
                </a:solidFill>
              </a:rPr>
              <a:t>Venous drainage </a:t>
            </a:r>
            <a:r>
              <a:rPr lang="en-US" b="1" dirty="0" smtClean="0"/>
              <a:t>:- </a:t>
            </a:r>
            <a:r>
              <a:rPr lang="en-US" b="1" dirty="0"/>
              <a:t>Veins above the umbilicus drain into the axillary vein via lateral thoracic vein and below the umbilicus into the femoral system via the superficial epigastric vein into the great saphenous vein. A few </a:t>
            </a:r>
            <a:r>
              <a:rPr lang="en-US" b="1" dirty="0" smtClean="0"/>
              <a:t>Para umbilical </a:t>
            </a:r>
            <a:r>
              <a:rPr lang="en-US" b="1" dirty="0"/>
              <a:t>veins pass deep from the umbilical region to anastomose with the portal vein (via ligamentum </a:t>
            </a:r>
            <a:r>
              <a:rPr lang="en-US" b="1" dirty="0" smtClean="0"/>
              <a:t>trees).</a:t>
            </a:r>
            <a:endParaRPr lang="en-US" b="1" dirty="0"/>
          </a:p>
        </p:txBody>
      </p:sp>
    </p:spTree>
    <p:extLst>
      <p:ext uri="{BB962C8B-B14F-4D97-AF65-F5344CB8AC3E}">
        <p14:creationId xmlns:p14="http://schemas.microsoft.com/office/powerpoint/2010/main" val="1005705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8553"/>
            <a:ext cx="8964488" cy="6552728"/>
          </a:xfrm>
        </p:spPr>
        <p:txBody>
          <a:bodyPr>
            <a:normAutofit/>
          </a:bodyPr>
          <a:lstStyle/>
          <a:p>
            <a:pPr marL="0" indent="0" algn="l" rtl="0">
              <a:buNone/>
            </a:pPr>
            <a:r>
              <a:rPr lang="en-US" sz="2400" b="1" dirty="0" smtClean="0">
                <a:solidFill>
                  <a:srgbClr val="FF0000"/>
                </a:solidFill>
              </a:rPr>
              <a:t>Lymphatic drainage</a:t>
            </a:r>
          </a:p>
          <a:p>
            <a:pPr marL="0" indent="0" algn="l" rtl="0">
              <a:buNone/>
            </a:pPr>
            <a:r>
              <a:rPr lang="en-US" sz="1800" b="1" dirty="0" smtClean="0"/>
              <a:t>The lymphatic vessels above the umbilicus drain </a:t>
            </a:r>
          </a:p>
          <a:p>
            <a:pPr marL="0" indent="0" algn="l" rtl="0">
              <a:buNone/>
            </a:pPr>
            <a:r>
              <a:rPr lang="en-US" sz="1800" b="1" dirty="0" smtClean="0"/>
              <a:t>into axillary and sternal nodes. The vessels below </a:t>
            </a:r>
          </a:p>
          <a:p>
            <a:pPr marL="0" indent="0" algn="l" rtl="0">
              <a:buNone/>
            </a:pPr>
            <a:r>
              <a:rPr lang="en-US" sz="1800" b="1" dirty="0" smtClean="0"/>
              <a:t>the umbilicus drain into superficial inguinal nodes</a:t>
            </a:r>
            <a:r>
              <a:rPr lang="en-US" sz="1800" dirty="0" smtClean="0"/>
              <a:t>.</a:t>
            </a:r>
          </a:p>
          <a:p>
            <a:pPr marL="0" indent="0" algn="l" rtl="0">
              <a:buNone/>
            </a:pPr>
            <a:r>
              <a:rPr lang="en-US" sz="1800" dirty="0" smtClean="0"/>
              <a:t> </a:t>
            </a:r>
          </a:p>
          <a:p>
            <a:pPr marL="0" indent="0" algn="l" rtl="0">
              <a:buNone/>
            </a:pPr>
            <a:endParaRPr lang="en-US"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656" y="0"/>
            <a:ext cx="413995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83528" y="1475492"/>
            <a:ext cx="4788024" cy="4339650"/>
          </a:xfrm>
          <a:prstGeom prst="rect">
            <a:avLst/>
          </a:prstGeom>
        </p:spPr>
        <p:txBody>
          <a:bodyPr wrap="square">
            <a:spAutoFit/>
          </a:bodyPr>
          <a:lstStyle/>
          <a:p>
            <a:pPr algn="l" rtl="0"/>
            <a:r>
              <a:rPr lang="en-US" sz="2400" b="1" dirty="0">
                <a:solidFill>
                  <a:srgbClr val="FF0000"/>
                </a:solidFill>
              </a:rPr>
              <a:t>The posterior </a:t>
            </a:r>
            <a:r>
              <a:rPr lang="en-US" sz="2400" b="1" dirty="0" smtClean="0">
                <a:solidFill>
                  <a:srgbClr val="FF0000"/>
                </a:solidFill>
              </a:rPr>
              <a:t>abdominal wall</a:t>
            </a:r>
          </a:p>
          <a:p>
            <a:pPr algn="l" rtl="0"/>
            <a:r>
              <a:rPr lang="en-US" b="1" dirty="0"/>
              <a:t>, The posterior abdominal wall is formed </a:t>
            </a:r>
            <a:r>
              <a:rPr lang="en-US" b="1" dirty="0" smtClean="0"/>
              <a:t>by</a:t>
            </a:r>
          </a:p>
          <a:p>
            <a:pPr algn="l" rtl="0"/>
            <a:r>
              <a:rPr lang="en-US" b="1" dirty="0" smtClean="0"/>
              <a:t>1-The </a:t>
            </a:r>
            <a:r>
              <a:rPr lang="en-US" b="1" dirty="0"/>
              <a:t>diaphragm (principal respiratory </a:t>
            </a:r>
            <a:r>
              <a:rPr lang="en-US" b="1" dirty="0" smtClean="0"/>
              <a:t>muscle(</a:t>
            </a:r>
            <a:endParaRPr lang="en-US" b="1" dirty="0"/>
          </a:p>
          <a:p>
            <a:pPr algn="l" rtl="0"/>
            <a:r>
              <a:rPr lang="en-US" b="1" dirty="0" smtClean="0"/>
              <a:t>2. </a:t>
            </a:r>
            <a:r>
              <a:rPr lang="en-US" b="1" dirty="0"/>
              <a:t>in the midline by the  five lumbar vertebrae and their intervertebral discs and </a:t>
            </a:r>
          </a:p>
          <a:p>
            <a:pPr algn="l" rtl="0"/>
            <a:r>
              <a:rPr lang="en-US" b="1" dirty="0" smtClean="0"/>
              <a:t>3-. </a:t>
            </a:r>
            <a:r>
              <a:rPr lang="en-US" b="1" dirty="0"/>
              <a:t>laterally by the 12th </a:t>
            </a:r>
            <a:r>
              <a:rPr lang="en-US" b="1" dirty="0" smtClean="0"/>
              <a:t>rib  </a:t>
            </a:r>
            <a:endParaRPr lang="en-US" b="1" dirty="0"/>
          </a:p>
          <a:p>
            <a:pPr algn="l" rtl="0"/>
            <a:r>
              <a:rPr lang="en-US" b="1" dirty="0" smtClean="0"/>
              <a:t>4-. </a:t>
            </a:r>
            <a:r>
              <a:rPr lang="en-US" b="1" dirty="0"/>
              <a:t>The upper part of the bony pelvis, the </a:t>
            </a:r>
            <a:r>
              <a:rPr lang="en-US" b="1" dirty="0" smtClean="0"/>
              <a:t>psoas the </a:t>
            </a:r>
            <a:r>
              <a:rPr lang="en-US" b="1" dirty="0"/>
              <a:t>quadratus lumborum muscles </a:t>
            </a:r>
            <a:r>
              <a:rPr lang="en-US" b="1" dirty="0" smtClean="0"/>
              <a:t>with its fascia, </a:t>
            </a:r>
            <a:endParaRPr lang="en-US" b="1" dirty="0"/>
          </a:p>
          <a:p>
            <a:pPr algn="l" rtl="0"/>
            <a:r>
              <a:rPr lang="en-US" b="1" dirty="0" smtClean="0"/>
              <a:t>5-  </a:t>
            </a:r>
            <a:r>
              <a:rPr lang="en-US" b="1" dirty="0"/>
              <a:t>the iliacus </a:t>
            </a:r>
            <a:r>
              <a:rPr lang="en-US" b="1" dirty="0" smtClean="0"/>
              <a:t>muscles with its fascia </a:t>
            </a:r>
            <a:r>
              <a:rPr lang="en-US" b="1" dirty="0"/>
              <a:t>lie in the upper part of the bony pelvis. </a:t>
            </a:r>
          </a:p>
          <a:p>
            <a:pPr algn="l" rtl="0"/>
            <a:r>
              <a:rPr lang="en-US" b="1" dirty="0"/>
              <a:t> </a:t>
            </a:r>
            <a:r>
              <a:rPr lang="en-US" sz="2000" b="1" dirty="0">
                <a:solidFill>
                  <a:srgbClr val="FF0000"/>
                </a:solidFill>
              </a:rPr>
              <a:t>Lumbar </a:t>
            </a:r>
            <a:r>
              <a:rPr lang="en-US" sz="2000" b="1" smtClean="0">
                <a:solidFill>
                  <a:srgbClr val="FF0000"/>
                </a:solidFill>
              </a:rPr>
              <a:t>Vertebrae </a:t>
            </a:r>
            <a:r>
              <a:rPr lang="en-US" sz="2000" b="1" smtClean="0">
                <a:solidFill>
                  <a:srgbClr val="FF0000"/>
                </a:solidFill>
              </a:rPr>
              <a:t>.</a:t>
            </a:r>
            <a:endParaRPr lang="en-US" sz="2000" b="1" dirty="0"/>
          </a:p>
          <a:p>
            <a:pPr algn="l" rtl="0"/>
            <a:r>
              <a:rPr lang="en-US" b="1" dirty="0" smtClean="0"/>
              <a:t>The body of each vertebra  is massive , and has wedge-shape, </a:t>
            </a:r>
            <a:r>
              <a:rPr lang="en-US" b="1" dirty="0"/>
              <a:t>giving lumbar lordosis . The 5th lumbar vertebra  articulates with the base of the sacrum at </a:t>
            </a:r>
            <a:r>
              <a:rPr lang="en-US" b="1" dirty="0" smtClean="0"/>
              <a:t>  </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358" y="4176464"/>
            <a:ext cx="4286250" cy="266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4344533"/>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5054</TotalTime>
  <Words>1609</Words>
  <Application>Microsoft Office PowerPoint</Application>
  <PresentationFormat>عرض على الشاشة (3:4)‏</PresentationFormat>
  <Paragraphs>130</Paragraphs>
  <Slides>12</Slides>
  <Notes>2</Notes>
  <HiddenSlides>0</HiddenSlides>
  <MMClips>0</MMClips>
  <ScaleCrop>false</ScaleCrop>
  <HeadingPairs>
    <vt:vector size="4" baseType="variant">
      <vt:variant>
        <vt:lpstr>نسق</vt:lpstr>
      </vt:variant>
      <vt:variant>
        <vt:i4>1</vt:i4>
      </vt:variant>
      <vt:variant>
        <vt:lpstr>عناوين الشرائح</vt:lpstr>
      </vt:variant>
      <vt:variant>
        <vt:i4>12</vt:i4>
      </vt:variant>
    </vt:vector>
  </HeadingPairs>
  <TitlesOfParts>
    <vt:vector size="13" baseType="lpstr">
      <vt:lpstr>نسق Office</vt:lpstr>
      <vt:lpstr>عرض تقديمي في PowerPoint</vt:lpstr>
      <vt:lpstr>عرض تقديمي في PowerPoint</vt:lpstr>
      <vt:lpstr>Abdominal wall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Abdominal wall </dc:title>
  <dc:creator>Maher</dc:creator>
  <cp:lastModifiedBy>Maher</cp:lastModifiedBy>
  <cp:revision>111</cp:revision>
  <dcterms:created xsi:type="dcterms:W3CDTF">2024-02-19T16:27:11Z</dcterms:created>
  <dcterms:modified xsi:type="dcterms:W3CDTF">2024-05-01T19:23:11Z</dcterms:modified>
</cp:coreProperties>
</file>