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2" d="100"/>
          <a:sy n="92" d="100"/>
        </p:scale>
        <p:origin x="-1186"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10/12/1445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10/12/1445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10/12/1445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10/12/1445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10/12/1445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10/12/1445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10/12/1445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10/12/1445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10/12/1445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10/12/1445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10/12/1445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10/12/1445</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en-US" dirty="0"/>
              <a:t>Department of biology</a:t>
            </a:r>
          </a:p>
        </p:txBody>
      </p:sp>
      <p:sp>
        <p:nvSpPr>
          <p:cNvPr id="3" name="عنوان فرعي 2"/>
          <p:cNvSpPr>
            <a:spLocks noGrp="1"/>
          </p:cNvSpPr>
          <p:nvPr>
            <p:ph type="subTitle" idx="1"/>
          </p:nvPr>
        </p:nvSpPr>
        <p:spPr/>
        <p:txBody>
          <a:bodyPr>
            <a:normAutofit fontScale="55000" lnSpcReduction="20000"/>
          </a:bodyPr>
          <a:lstStyle/>
          <a:p>
            <a:r>
              <a:rPr lang="en-US" dirty="0"/>
              <a:t>ENGLISH</a:t>
            </a:r>
          </a:p>
          <a:p>
            <a:r>
              <a:rPr lang="en-US" dirty="0"/>
              <a:t>1 stage</a:t>
            </a:r>
          </a:p>
          <a:p>
            <a:endParaRPr lang="en-US" dirty="0"/>
          </a:p>
          <a:p>
            <a:endParaRPr lang="en-US" dirty="0"/>
          </a:p>
          <a:p>
            <a:r>
              <a:rPr lang="en-US" dirty="0"/>
              <a:t>By</a:t>
            </a:r>
          </a:p>
          <a:p>
            <a:r>
              <a:rPr lang="en-US" dirty="0"/>
              <a:t>RAQIB ABBAS</a:t>
            </a:r>
          </a:p>
          <a:p>
            <a:endParaRPr lang="en-US" dirty="0"/>
          </a:p>
        </p:txBody>
      </p:sp>
    </p:spTree>
    <p:extLst>
      <p:ext uri="{BB962C8B-B14F-4D97-AF65-F5344CB8AC3E}">
        <p14:creationId xmlns:p14="http://schemas.microsoft.com/office/powerpoint/2010/main" val="1559858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Present </a:t>
            </a:r>
            <a:r>
              <a:rPr lang="en-US" dirty="0" smtClean="0"/>
              <a:t>Perfect Continuous Tense</a:t>
            </a:r>
            <a:endParaRPr lang="en-US" dirty="0"/>
          </a:p>
        </p:txBody>
      </p:sp>
      <p:sp>
        <p:nvSpPr>
          <p:cNvPr id="3" name="عنصر نائب للمحتوى 2"/>
          <p:cNvSpPr>
            <a:spLocks noGrp="1"/>
          </p:cNvSpPr>
          <p:nvPr>
            <p:ph idx="1"/>
          </p:nvPr>
        </p:nvSpPr>
        <p:spPr/>
        <p:txBody>
          <a:bodyPr>
            <a:normAutofit fontScale="47500" lnSpcReduction="20000"/>
          </a:bodyPr>
          <a:lstStyle/>
          <a:p>
            <a:pPr algn="l" rtl="0"/>
            <a:r>
              <a:rPr lang="en-US" dirty="0"/>
              <a:t>The present perfect continuous tense is used to describe ongoing or continuous actions that started in the past, continue in the present, and may or may not continue into the future. </a:t>
            </a:r>
          </a:p>
          <a:p>
            <a:pPr algn="l" rtl="0"/>
            <a:endParaRPr lang="en-US" dirty="0"/>
          </a:p>
          <a:p>
            <a:pPr algn="l" rtl="0"/>
            <a:r>
              <a:rPr lang="en-US" dirty="0"/>
              <a:t>It is formed by combining "have/has been" with the present participle (-</a:t>
            </a:r>
            <a:r>
              <a:rPr lang="en-US" dirty="0" err="1"/>
              <a:t>ing</a:t>
            </a:r>
            <a:r>
              <a:rPr lang="en-US" dirty="0"/>
              <a:t> form) of the verb. </a:t>
            </a:r>
          </a:p>
          <a:p>
            <a:pPr algn="l" rtl="0"/>
            <a:r>
              <a:rPr lang="en-US" dirty="0"/>
              <a:t>S_+ have/has </a:t>
            </a:r>
            <a:r>
              <a:rPr lang="en-US" baseline="-25000" dirty="0"/>
              <a:t>+</a:t>
            </a:r>
            <a:r>
              <a:rPr lang="en-US" dirty="0"/>
              <a:t> been + present participle (-</a:t>
            </a:r>
            <a:r>
              <a:rPr lang="en-US" dirty="0" err="1"/>
              <a:t>ing</a:t>
            </a:r>
            <a:r>
              <a:rPr lang="en-US" dirty="0"/>
              <a:t> form) + C</a:t>
            </a:r>
            <a:r>
              <a:rPr lang="en-US" dirty="0" smtClean="0"/>
              <a:t>…..</a:t>
            </a:r>
          </a:p>
          <a:p>
            <a:pPr algn="l" rtl="0"/>
            <a:endParaRPr lang="en-US" dirty="0"/>
          </a:p>
          <a:p>
            <a:pPr marL="0" indent="0" algn="l" rtl="0">
              <a:buNone/>
            </a:pPr>
            <a:r>
              <a:rPr lang="en-US" dirty="0" smtClean="0"/>
              <a:t> Ex:</a:t>
            </a:r>
            <a:endParaRPr lang="en-US" dirty="0"/>
          </a:p>
          <a:p>
            <a:pPr algn="l" rtl="0"/>
            <a:endParaRPr lang="en-US" dirty="0"/>
          </a:p>
          <a:p>
            <a:pPr algn="l" rtl="0"/>
            <a:r>
              <a:rPr lang="en-US" dirty="0"/>
              <a:t> I have been studying for three hours.</a:t>
            </a:r>
          </a:p>
          <a:p>
            <a:pPr algn="l" rtl="0"/>
            <a:r>
              <a:rPr lang="en-US" dirty="0"/>
              <a:t>They have been playing games since morning.</a:t>
            </a:r>
          </a:p>
          <a:p>
            <a:pPr algn="l" rtl="0"/>
            <a:r>
              <a:rPr lang="en-US" dirty="0"/>
              <a:t>He has been drawing pictures since breakfast.</a:t>
            </a:r>
          </a:p>
          <a:p>
            <a:pPr algn="l" rtl="0"/>
            <a:r>
              <a:rPr lang="en-US" dirty="0"/>
              <a:t>The cat has been sitting on the windowsill all evening.</a:t>
            </a:r>
          </a:p>
          <a:p>
            <a:pPr algn="l" rtl="0"/>
            <a:r>
              <a:rPr lang="en-US" dirty="0"/>
              <a:t>I have been writing in my journal today.</a:t>
            </a:r>
          </a:p>
          <a:p>
            <a:pPr algn="l" rtl="0"/>
            <a:r>
              <a:rPr lang="en-US" dirty="0"/>
              <a:t>He has been writing a novel since the beginning of the year.</a:t>
            </a:r>
          </a:p>
          <a:p>
            <a:pPr algn="l" rtl="0"/>
            <a:r>
              <a:rPr lang="en-US" dirty="0"/>
              <a:t>We have been working on our garden tirelessly.</a:t>
            </a:r>
          </a:p>
          <a:p>
            <a:pPr algn="l" rtl="0"/>
            <a:r>
              <a:rPr lang="en-US" dirty="0"/>
              <a:t>I have been waiting for the bus since 7 a.m.</a:t>
            </a:r>
          </a:p>
          <a:p>
            <a:pPr algn="l" rtl="0"/>
            <a:r>
              <a:rPr lang="en-US" dirty="0"/>
              <a:t> He has been practicing the piano for weeks.</a:t>
            </a:r>
          </a:p>
          <a:p>
            <a:pPr algn="l" rtl="0"/>
            <a:endParaRPr lang="en-US" dirty="0"/>
          </a:p>
          <a:p>
            <a:pPr algn="l" rtl="0"/>
            <a:endParaRPr lang="en-US" dirty="0"/>
          </a:p>
        </p:txBody>
      </p:sp>
    </p:spTree>
    <p:extLst>
      <p:ext uri="{BB962C8B-B14F-4D97-AF65-F5344CB8AC3E}">
        <p14:creationId xmlns:p14="http://schemas.microsoft.com/office/powerpoint/2010/main" val="2224180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Question</a:t>
            </a:r>
            <a:endParaRPr lang="en-US" dirty="0"/>
          </a:p>
        </p:txBody>
      </p:sp>
      <p:sp>
        <p:nvSpPr>
          <p:cNvPr id="3" name="عنصر نائب للمحتوى 2"/>
          <p:cNvSpPr>
            <a:spLocks noGrp="1"/>
          </p:cNvSpPr>
          <p:nvPr>
            <p:ph idx="1"/>
          </p:nvPr>
        </p:nvSpPr>
        <p:spPr/>
        <p:txBody>
          <a:bodyPr>
            <a:normAutofit fontScale="85000" lnSpcReduction="10000"/>
          </a:bodyPr>
          <a:lstStyle/>
          <a:p>
            <a:pPr algn="l" rtl="0"/>
            <a:r>
              <a:rPr lang="en-US" dirty="0"/>
              <a:t>When asking a question in the present perfect continuous tense, we invert the subject and auxiliary verb "have/has" and add a question mark at the end. </a:t>
            </a:r>
          </a:p>
          <a:p>
            <a:pPr marL="0" indent="0" algn="l" rtl="0">
              <a:buNone/>
            </a:pPr>
            <a:r>
              <a:rPr lang="en-US" dirty="0" smtClean="0"/>
              <a:t>Ex:</a:t>
            </a:r>
            <a:endParaRPr lang="en-US" dirty="0"/>
          </a:p>
          <a:p>
            <a:pPr algn="l" rtl="0"/>
            <a:r>
              <a:rPr lang="en-US" dirty="0"/>
              <a:t> Have you been studying all night?</a:t>
            </a:r>
          </a:p>
          <a:p>
            <a:pPr algn="l" rtl="0"/>
            <a:r>
              <a:rPr lang="en-US" dirty="0"/>
              <a:t>Has he been working on that project for a long time? </a:t>
            </a:r>
          </a:p>
          <a:p>
            <a:pPr algn="l" rtl="0"/>
            <a:r>
              <a:rPr lang="en-US" dirty="0"/>
              <a:t>Have you been watching TV all day?</a:t>
            </a:r>
          </a:p>
          <a:p>
            <a:pPr algn="l" rtl="0"/>
            <a:r>
              <a:rPr lang="en-US" dirty="0"/>
              <a:t>Have they been playing video games since morning?</a:t>
            </a:r>
          </a:p>
          <a:p>
            <a:pPr algn="l" rtl="0"/>
            <a:r>
              <a:rPr lang="en-US" dirty="0"/>
              <a:t>Have we been practicing the piano every day?</a:t>
            </a:r>
          </a:p>
          <a:p>
            <a:pPr algn="l" rtl="0"/>
            <a:r>
              <a:rPr lang="en-US" dirty="0"/>
              <a:t>Have they been laughing at jokes the whole time?</a:t>
            </a:r>
          </a:p>
          <a:p>
            <a:pPr algn="l" rtl="0"/>
            <a:endParaRPr lang="en-US" dirty="0"/>
          </a:p>
        </p:txBody>
      </p:sp>
    </p:spTree>
    <p:extLst>
      <p:ext uri="{BB962C8B-B14F-4D97-AF65-F5344CB8AC3E}">
        <p14:creationId xmlns:p14="http://schemas.microsoft.com/office/powerpoint/2010/main" val="2787112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Negative</a:t>
            </a:r>
            <a:endParaRPr lang="en-US" dirty="0"/>
          </a:p>
        </p:txBody>
      </p:sp>
      <p:sp>
        <p:nvSpPr>
          <p:cNvPr id="3" name="عنصر نائب للمحتوى 2"/>
          <p:cNvSpPr>
            <a:spLocks noGrp="1"/>
          </p:cNvSpPr>
          <p:nvPr>
            <p:ph idx="1"/>
          </p:nvPr>
        </p:nvSpPr>
        <p:spPr/>
        <p:txBody>
          <a:bodyPr>
            <a:normAutofit fontScale="62500" lnSpcReduction="20000"/>
          </a:bodyPr>
          <a:lstStyle/>
          <a:p>
            <a:pPr marL="0" indent="0" algn="l" rtl="0">
              <a:buNone/>
            </a:pPr>
            <a:r>
              <a:rPr lang="en-US" dirty="0"/>
              <a:t>The present perfect continuous negative form is used to express that an action or activity, which began in the past and has been ongoing, is not happening or hasn't been occurring.</a:t>
            </a:r>
          </a:p>
          <a:p>
            <a:pPr marL="0" indent="0" algn="l" rtl="0">
              <a:buNone/>
            </a:pPr>
            <a:endParaRPr lang="en-US" dirty="0"/>
          </a:p>
          <a:p>
            <a:pPr marL="0" indent="0" algn="l" rtl="0">
              <a:buNone/>
            </a:pPr>
            <a:r>
              <a:rPr lang="en-US" dirty="0"/>
              <a:t> This structure is formed by using…</a:t>
            </a:r>
          </a:p>
          <a:p>
            <a:pPr marL="0" indent="0" algn="l" rtl="0">
              <a:buNone/>
            </a:pPr>
            <a:endParaRPr lang="en-US" dirty="0"/>
          </a:p>
          <a:p>
            <a:pPr marL="0" indent="0" algn="l" rtl="0">
              <a:buNone/>
            </a:pPr>
            <a:r>
              <a:rPr lang="en-US" dirty="0"/>
              <a:t>Subject + has/have not been + present participle</a:t>
            </a:r>
          </a:p>
          <a:p>
            <a:pPr marL="0" indent="0" algn="l" rtl="0">
              <a:buNone/>
            </a:pPr>
            <a:r>
              <a:rPr lang="en-US" dirty="0"/>
              <a:t>Ex:</a:t>
            </a:r>
          </a:p>
          <a:p>
            <a:pPr marL="0" indent="0" algn="l" rtl="0">
              <a:buNone/>
            </a:pPr>
            <a:endParaRPr lang="en-US" dirty="0"/>
          </a:p>
          <a:p>
            <a:pPr marL="0" indent="0" algn="l" rtl="0">
              <a:buNone/>
            </a:pPr>
            <a:r>
              <a:rPr lang="en-US" dirty="0"/>
              <a:t>       I have not been studying for the exam.</a:t>
            </a:r>
          </a:p>
          <a:p>
            <a:pPr algn="l" rtl="0"/>
            <a:r>
              <a:rPr lang="en-US" dirty="0"/>
              <a:t>They have not been working on the project since last month.</a:t>
            </a:r>
          </a:p>
          <a:p>
            <a:pPr algn="l" rtl="0"/>
            <a:r>
              <a:rPr lang="en-US" dirty="0"/>
              <a:t>She has not been living in this city for five years.</a:t>
            </a:r>
          </a:p>
          <a:p>
            <a:pPr algn="l" rtl="0"/>
            <a:r>
              <a:rPr lang="en-US" dirty="0"/>
              <a:t>The team has not been practicing tirelessly.</a:t>
            </a:r>
          </a:p>
          <a:p>
            <a:pPr algn="l" rtl="0"/>
            <a:r>
              <a:rPr lang="en-US" dirty="0"/>
              <a:t>He has not been learning a new language lately.</a:t>
            </a:r>
          </a:p>
          <a:p>
            <a:pPr algn="l" rtl="0"/>
            <a:r>
              <a:rPr lang="en-US" dirty="0"/>
              <a:t>We have not been exploring different cuisines.</a:t>
            </a:r>
          </a:p>
          <a:p>
            <a:pPr algn="l" rtl="0"/>
            <a:endParaRPr lang="en-US" dirty="0"/>
          </a:p>
          <a:p>
            <a:pPr algn="l" rtl="0"/>
            <a:endParaRPr lang="en-US" dirty="0"/>
          </a:p>
        </p:txBody>
      </p:sp>
    </p:spTree>
    <p:extLst>
      <p:ext uri="{BB962C8B-B14F-4D97-AF65-F5344CB8AC3E}">
        <p14:creationId xmlns:p14="http://schemas.microsoft.com/office/powerpoint/2010/main" val="318183672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376</Words>
  <Application>Microsoft Office PowerPoint</Application>
  <PresentationFormat>عرض على الشاشة (3:4)‏</PresentationFormat>
  <Paragraphs>47</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سمة Office</vt:lpstr>
      <vt:lpstr>Department of biology</vt:lpstr>
      <vt:lpstr>Present Perfect Continuous Tense</vt:lpstr>
      <vt:lpstr>Question</vt:lpstr>
      <vt:lpstr>Negative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Department of biology</dc:title>
  <dc:creator>prog</dc:creator>
  <cp:lastModifiedBy>Maher</cp:lastModifiedBy>
  <cp:revision>2</cp:revision>
  <dcterms:created xsi:type="dcterms:W3CDTF">2024-06-16T12:53:34Z</dcterms:created>
  <dcterms:modified xsi:type="dcterms:W3CDTF">2024-06-16T13:16:38Z</dcterms:modified>
</cp:coreProperties>
</file>